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5" r:id="rId3"/>
    <p:sldId id="257" r:id="rId4"/>
    <p:sldId id="304" r:id="rId5"/>
    <p:sldId id="258" r:id="rId6"/>
    <p:sldId id="259" r:id="rId7"/>
    <p:sldId id="264" r:id="rId8"/>
    <p:sldId id="305" r:id="rId9"/>
    <p:sldId id="265" r:id="rId10"/>
    <p:sldId id="267" r:id="rId11"/>
    <p:sldId id="268" r:id="rId12"/>
    <p:sldId id="276" r:id="rId13"/>
    <p:sldId id="266" r:id="rId14"/>
    <p:sldId id="269" r:id="rId15"/>
    <p:sldId id="271" r:id="rId16"/>
    <p:sldId id="270" r:id="rId17"/>
    <p:sldId id="272" r:id="rId18"/>
    <p:sldId id="263" r:id="rId19"/>
    <p:sldId id="278" r:id="rId20"/>
    <p:sldId id="279" r:id="rId21"/>
    <p:sldId id="289" r:id="rId22"/>
    <p:sldId id="286" r:id="rId23"/>
    <p:sldId id="287" r:id="rId24"/>
    <p:sldId id="288" r:id="rId25"/>
    <p:sldId id="290" r:id="rId26"/>
    <p:sldId id="291" r:id="rId27"/>
    <p:sldId id="292" r:id="rId28"/>
    <p:sldId id="295" r:id="rId29"/>
    <p:sldId id="293" r:id="rId30"/>
    <p:sldId id="294" r:id="rId31"/>
    <p:sldId id="296" r:id="rId32"/>
    <p:sldId id="277" r:id="rId33"/>
    <p:sldId id="298" r:id="rId34"/>
    <p:sldId id="297" r:id="rId35"/>
    <p:sldId id="299" r:id="rId36"/>
    <p:sldId id="306" r:id="rId37"/>
    <p:sldId id="301" r:id="rId38"/>
    <p:sldId id="302" r:id="rId39"/>
    <p:sldId id="303"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422"/>
  </p:normalViewPr>
  <p:slideViewPr>
    <p:cSldViewPr snapToGrid="0" snapToObjects="1">
      <p:cViewPr varScale="1">
        <p:scale>
          <a:sx n="121" d="100"/>
          <a:sy n="121" d="100"/>
        </p:scale>
        <p:origin x="1904"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0AAFBC-9FC5-4B6A-90CB-849AF098DB5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63D040C-05D4-4DA1-B12D-C27BEEFDDB30}">
      <dgm:prSet/>
      <dgm:spPr/>
      <dgm:t>
        <a:bodyPr/>
        <a:lstStyle/>
        <a:p>
          <a:r>
            <a:rPr lang="en-US"/>
            <a:t>Georges Lefebvre</a:t>
          </a:r>
        </a:p>
      </dgm:t>
    </dgm:pt>
    <dgm:pt modelId="{D2E400E2-58CA-411E-8397-C39DBA86D5DD}" type="parTrans" cxnId="{BD17F721-B368-4B8D-8C0C-BCF3767803EF}">
      <dgm:prSet/>
      <dgm:spPr/>
      <dgm:t>
        <a:bodyPr/>
        <a:lstStyle/>
        <a:p>
          <a:endParaRPr lang="en-US"/>
        </a:p>
      </dgm:t>
    </dgm:pt>
    <dgm:pt modelId="{B57CF5CA-9091-40DA-96DD-F4E5BEB35724}" type="sibTrans" cxnId="{BD17F721-B368-4B8D-8C0C-BCF3767803EF}">
      <dgm:prSet/>
      <dgm:spPr/>
      <dgm:t>
        <a:bodyPr/>
        <a:lstStyle/>
        <a:p>
          <a:endParaRPr lang="en-US"/>
        </a:p>
      </dgm:t>
    </dgm:pt>
    <dgm:pt modelId="{A73E0F52-2072-40C9-9B29-9FD5E6D51D23}">
      <dgm:prSet/>
      <dgm:spPr/>
      <dgm:t>
        <a:bodyPr/>
        <a:lstStyle/>
        <a:p>
          <a:r>
            <a:rPr lang="en-US" i="1" dirty="0"/>
            <a:t>The Coming of the French Revolution </a:t>
          </a:r>
          <a:r>
            <a:rPr lang="en-US" i="0" dirty="0"/>
            <a:t>(1947)</a:t>
          </a:r>
          <a:endParaRPr lang="en-US" dirty="0"/>
        </a:p>
      </dgm:t>
    </dgm:pt>
    <dgm:pt modelId="{C086CE3E-5E8D-44BA-89BD-5E94E57E0099}" type="parTrans" cxnId="{6633E246-5B83-42E7-BDC8-80160DA623C5}">
      <dgm:prSet/>
      <dgm:spPr/>
      <dgm:t>
        <a:bodyPr/>
        <a:lstStyle/>
        <a:p>
          <a:endParaRPr lang="en-US"/>
        </a:p>
      </dgm:t>
    </dgm:pt>
    <dgm:pt modelId="{28D57C94-0E1F-4024-96D0-E992C06B2B8D}" type="sibTrans" cxnId="{6633E246-5B83-42E7-BDC8-80160DA623C5}">
      <dgm:prSet/>
      <dgm:spPr/>
      <dgm:t>
        <a:bodyPr/>
        <a:lstStyle/>
        <a:p>
          <a:endParaRPr lang="en-US"/>
        </a:p>
      </dgm:t>
    </dgm:pt>
    <dgm:pt modelId="{5B7C9E1F-D0CA-2542-A90C-A7CA3F3A2A6C}" type="pres">
      <dgm:prSet presAssocID="{240AAFBC-9FC5-4B6A-90CB-849AF098DB52}" presName="linear" presStyleCnt="0">
        <dgm:presLayoutVars>
          <dgm:animLvl val="lvl"/>
          <dgm:resizeHandles val="exact"/>
        </dgm:presLayoutVars>
      </dgm:prSet>
      <dgm:spPr/>
    </dgm:pt>
    <dgm:pt modelId="{55CFDDEF-E1D4-594F-87A2-331C36300665}" type="pres">
      <dgm:prSet presAssocID="{363D040C-05D4-4DA1-B12D-C27BEEFDDB30}" presName="parentText" presStyleLbl="node1" presStyleIdx="0" presStyleCnt="2">
        <dgm:presLayoutVars>
          <dgm:chMax val="0"/>
          <dgm:bulletEnabled val="1"/>
        </dgm:presLayoutVars>
      </dgm:prSet>
      <dgm:spPr/>
    </dgm:pt>
    <dgm:pt modelId="{7484CED1-56F3-6340-B9DB-544FC7CC7243}" type="pres">
      <dgm:prSet presAssocID="{B57CF5CA-9091-40DA-96DD-F4E5BEB35724}" presName="spacer" presStyleCnt="0"/>
      <dgm:spPr/>
    </dgm:pt>
    <dgm:pt modelId="{244ABB16-8ECC-3345-9A7C-5FC31AA042E7}" type="pres">
      <dgm:prSet presAssocID="{A73E0F52-2072-40C9-9B29-9FD5E6D51D23}" presName="parentText" presStyleLbl="node1" presStyleIdx="1" presStyleCnt="2">
        <dgm:presLayoutVars>
          <dgm:chMax val="0"/>
          <dgm:bulletEnabled val="1"/>
        </dgm:presLayoutVars>
      </dgm:prSet>
      <dgm:spPr/>
    </dgm:pt>
  </dgm:ptLst>
  <dgm:cxnLst>
    <dgm:cxn modelId="{ECFACA14-8F8F-D741-AB7C-CC49BFB8E395}" type="presOf" srcId="{240AAFBC-9FC5-4B6A-90CB-849AF098DB52}" destId="{5B7C9E1F-D0CA-2542-A90C-A7CA3F3A2A6C}" srcOrd="0" destOrd="0" presId="urn:microsoft.com/office/officeart/2005/8/layout/vList2"/>
    <dgm:cxn modelId="{216E5019-3217-BD4D-B848-5EEECF26BBDD}" type="presOf" srcId="{363D040C-05D4-4DA1-B12D-C27BEEFDDB30}" destId="{55CFDDEF-E1D4-594F-87A2-331C36300665}" srcOrd="0" destOrd="0" presId="urn:microsoft.com/office/officeart/2005/8/layout/vList2"/>
    <dgm:cxn modelId="{BD17F721-B368-4B8D-8C0C-BCF3767803EF}" srcId="{240AAFBC-9FC5-4B6A-90CB-849AF098DB52}" destId="{363D040C-05D4-4DA1-B12D-C27BEEFDDB30}" srcOrd="0" destOrd="0" parTransId="{D2E400E2-58CA-411E-8397-C39DBA86D5DD}" sibTransId="{B57CF5CA-9091-40DA-96DD-F4E5BEB35724}"/>
    <dgm:cxn modelId="{6633E246-5B83-42E7-BDC8-80160DA623C5}" srcId="{240AAFBC-9FC5-4B6A-90CB-849AF098DB52}" destId="{A73E0F52-2072-40C9-9B29-9FD5E6D51D23}" srcOrd="1" destOrd="0" parTransId="{C086CE3E-5E8D-44BA-89BD-5E94E57E0099}" sibTransId="{28D57C94-0E1F-4024-96D0-E992C06B2B8D}"/>
    <dgm:cxn modelId="{6226E7D5-50DB-6944-8CDC-04C73332F537}" type="presOf" srcId="{A73E0F52-2072-40C9-9B29-9FD5E6D51D23}" destId="{244ABB16-8ECC-3345-9A7C-5FC31AA042E7}" srcOrd="0" destOrd="0" presId="urn:microsoft.com/office/officeart/2005/8/layout/vList2"/>
    <dgm:cxn modelId="{30E3D053-738A-EE44-B981-727504C1D804}" type="presParOf" srcId="{5B7C9E1F-D0CA-2542-A90C-A7CA3F3A2A6C}" destId="{55CFDDEF-E1D4-594F-87A2-331C36300665}" srcOrd="0" destOrd="0" presId="urn:microsoft.com/office/officeart/2005/8/layout/vList2"/>
    <dgm:cxn modelId="{09E0FD16-AD99-A34B-AAB8-89ED96A2731A}" type="presParOf" srcId="{5B7C9E1F-D0CA-2542-A90C-A7CA3F3A2A6C}" destId="{7484CED1-56F3-6340-B9DB-544FC7CC7243}" srcOrd="1" destOrd="0" presId="urn:microsoft.com/office/officeart/2005/8/layout/vList2"/>
    <dgm:cxn modelId="{9B8AF238-2164-1741-BC1C-302B69062E2C}" type="presParOf" srcId="{5B7C9E1F-D0CA-2542-A90C-A7CA3F3A2A6C}" destId="{244ABB16-8ECC-3345-9A7C-5FC31AA042E7}"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FDDEF-E1D4-594F-87A2-331C36300665}">
      <dsp:nvSpPr>
        <dsp:cNvPr id="0" name=""/>
        <dsp:cNvSpPr/>
      </dsp:nvSpPr>
      <dsp:spPr>
        <a:xfrm>
          <a:off x="0" y="180503"/>
          <a:ext cx="4059238" cy="205221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n-US" sz="3700" kern="1200"/>
            <a:t>Georges Lefebvre</a:t>
          </a:r>
        </a:p>
      </dsp:txBody>
      <dsp:txXfrm>
        <a:off x="100181" y="280684"/>
        <a:ext cx="3858876" cy="1851854"/>
      </dsp:txXfrm>
    </dsp:sp>
    <dsp:sp modelId="{244ABB16-8ECC-3345-9A7C-5FC31AA042E7}">
      <dsp:nvSpPr>
        <dsp:cNvPr id="0" name=""/>
        <dsp:cNvSpPr/>
      </dsp:nvSpPr>
      <dsp:spPr>
        <a:xfrm>
          <a:off x="0" y="2339280"/>
          <a:ext cx="4059238" cy="205221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n-US" sz="3700" i="1" kern="1200" dirty="0"/>
            <a:t>The Coming of the French Revolution </a:t>
          </a:r>
          <a:r>
            <a:rPr lang="en-US" sz="3700" i="0" kern="1200" dirty="0"/>
            <a:t>(1947)</a:t>
          </a:r>
          <a:endParaRPr lang="en-US" sz="3700" kern="1200" dirty="0"/>
        </a:p>
      </dsp:txBody>
      <dsp:txXfrm>
        <a:off x="100181" y="2439461"/>
        <a:ext cx="3858876" cy="185185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GB"/>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10/14/24</a:t>
            </a:fld>
            <a:endParaRPr lang="en-US"/>
          </a:p>
        </p:txBody>
      </p:sp>
      <p:sp>
        <p:nvSpPr>
          <p:cNvPr id="16" name="Slide Number Placeholder 15"/>
          <p:cNvSpPr>
            <a:spLocks noGrp="1"/>
          </p:cNvSpPr>
          <p:nvPr>
            <p:ph type="sldNum" sz="quarter" idx="11"/>
          </p:nvPr>
        </p:nvSpPr>
        <p:spPr/>
        <p:txBody>
          <a:bodyPr/>
          <a:lstStyle/>
          <a:p>
            <a:fld id="{D2E57653-3E58-4892-A7ED-712530ACC680}" type="slidenum">
              <a:rPr kumimoji="0" lang="en-US" smtClean="0"/>
              <a:pPr eaLnBrk="1" latinLnBrk="0" hangingPunct="1"/>
              <a:t>‹#›</a:t>
            </a:fld>
            <a:endParaRPr kumimoji="0" lang="en-US"/>
          </a:p>
        </p:txBody>
      </p:sp>
      <p:sp>
        <p:nvSpPr>
          <p:cNvPr id="17" name="Footer Placeholder 16"/>
          <p:cNvSpPr>
            <a:spLocks noGrp="1"/>
          </p:cNvSpPr>
          <p:nvPr>
            <p:ph type="ftr" sz="quarter" idx="12"/>
          </p:nvPr>
        </p:nvSpPr>
        <p:spPr/>
        <p:txBody>
          <a:bodyPr/>
          <a:lstStyle/>
          <a:p>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10/14/24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GB"/>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10/14/24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14" name="Date Placeholder 13"/>
          <p:cNvSpPr>
            <a:spLocks noGrp="1"/>
          </p:cNvSpPr>
          <p:nvPr>
            <p:ph type="dt" sz="half" idx="14"/>
          </p:nvPr>
        </p:nvSpPr>
        <p:spPr/>
        <p:txBody>
          <a:bodyPr/>
          <a:lstStyle/>
          <a:p>
            <a:pPr eaLnBrk="1" latinLnBrk="0" hangingPunct="1"/>
            <a:fld id="{B41ABA4E-CD72-497B-97AA-7213B3980F60}" type="datetimeFigureOut">
              <a:rPr lang="en-US" smtClean="0"/>
              <a:pPr eaLnBrk="1" latinLnBrk="0" hangingPunct="1"/>
              <a:t>10/14/24</a:t>
            </a:fld>
            <a:endParaRPr lang="en-US"/>
          </a:p>
        </p:txBody>
      </p:sp>
      <p:sp>
        <p:nvSpPr>
          <p:cNvPr id="15" name="Slide Number Placeholder 14"/>
          <p:cNvSpPr>
            <a:spLocks noGrp="1"/>
          </p:cNvSpPr>
          <p:nvPr>
            <p:ph type="sldNum" sz="quarter" idx="15"/>
          </p:nvPr>
        </p:nvSpPr>
        <p:spPr/>
        <p:txBody>
          <a:bodyPr/>
          <a:lstStyle>
            <a:lvl1pPr algn="ctr">
              <a:defRPr/>
            </a:lvl1pPr>
          </a:lstStyle>
          <a:p>
            <a:fld id="{D2E57653-3E58-4892-A7ED-712530ACC680}" type="slidenum">
              <a:rPr kumimoji="0" lang="en-US" smtClean="0"/>
              <a:pPr eaLnBrk="1" latinLnBrk="0" hangingPunct="1"/>
              <a:t>‹#›</a:t>
            </a:fld>
            <a:endParaRPr kumimoji="0" lang="en-US"/>
          </a:p>
        </p:txBody>
      </p:sp>
      <p:sp>
        <p:nvSpPr>
          <p:cNvPr id="16" name="Footer Placeholder 15"/>
          <p:cNvSpPr>
            <a:spLocks noGrp="1"/>
          </p:cNvSpPr>
          <p:nvPr>
            <p:ph type="ftr" sz="quarter" idx="16"/>
          </p:nvPr>
        </p:nvSpPr>
        <p:spPr/>
        <p:txBody>
          <a:bodyPr/>
          <a:lstStyle/>
          <a:p>
            <a:endParaRPr kumimoji="0" lang="en-US"/>
          </a:p>
        </p:txBody>
      </p:sp>
      <p:sp>
        <p:nvSpPr>
          <p:cNvPr id="17" name="Title 16"/>
          <p:cNvSpPr>
            <a:spLocks noGrp="1"/>
          </p:cNvSpPr>
          <p:nvPr>
            <p:ph type="title"/>
          </p:nvPr>
        </p:nvSpPr>
        <p:spPr/>
        <p:txBody>
          <a:bodyPr rtlCol="0" anchor="b" anchorCtr="0"/>
          <a:lstStyle/>
          <a:p>
            <a:r>
              <a:rPr kumimoji="0" lang="en-GB"/>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10/14/24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GB"/>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GB"/>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10/14/24</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2" name="Title 1"/>
          <p:cNvSpPr>
            <a:spLocks noGrp="1"/>
          </p:cNvSpPr>
          <p:nvPr>
            <p:ph type="title"/>
          </p:nvPr>
        </p:nvSpPr>
        <p:spPr/>
        <p:txBody>
          <a:bodyPr/>
          <a:lstStyle/>
          <a:p>
            <a:r>
              <a:rPr kumimoji="0" lang="en-GB"/>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8" name="Footer Placeholder 7"/>
          <p:cNvSpPr>
            <a:spLocks noGrp="1"/>
          </p:cNvSpPr>
          <p:nvPr>
            <p:ph type="ftr" sz="quarter" idx="11"/>
          </p:nvPr>
        </p:nvSpPr>
        <p:spPr/>
        <p:txBody>
          <a:bodyPr/>
          <a:lstStyle/>
          <a:p>
            <a:endParaRPr kumimoji="0" lang="en-US"/>
          </a:p>
        </p:txBody>
      </p:sp>
      <p:sp>
        <p:nvSpPr>
          <p:cNvPr id="7" name="Date Placeholder 6"/>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10/14/24</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GB"/>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10/14/24</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2" name="Title 1"/>
          <p:cNvSpPr>
            <a:spLocks noGrp="1"/>
          </p:cNvSpPr>
          <p:nvPr>
            <p:ph type="title"/>
          </p:nvPr>
        </p:nvSpPr>
        <p:spPr/>
        <p:txBody>
          <a:bodyPr/>
          <a:lstStyle/>
          <a:p>
            <a:r>
              <a:rPr kumimoji="0" lang="en-GB"/>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10/14/24</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GB"/>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GB"/>
              <a:t>Click to edit Master title style</a:t>
            </a:r>
            <a:endParaRPr kumimoji="0" lang="en-US"/>
          </a:p>
        </p:txBody>
      </p:sp>
      <p:sp>
        <p:nvSpPr>
          <p:cNvPr id="8" name="Date Placeholder 7"/>
          <p:cNvSpPr>
            <a:spLocks noGrp="1"/>
          </p:cNvSpPr>
          <p:nvPr>
            <p:ph type="dt" sz="half" idx="14"/>
          </p:nvPr>
        </p:nvSpPr>
        <p:spPr/>
        <p:txBody>
          <a:bodyPr/>
          <a:lstStyle/>
          <a:p>
            <a:pPr eaLnBrk="1" latinLnBrk="0" hangingPunct="1"/>
            <a:fld id="{B41ABA4E-CD72-497B-97AA-7213B3980F60}" type="datetimeFigureOut">
              <a:rPr lang="en-US" smtClean="0"/>
              <a:pPr eaLnBrk="1" latinLnBrk="0" hangingPunct="1"/>
              <a:t>10/14/24</a:t>
            </a:fld>
            <a:endParaRPr lang="en-US"/>
          </a:p>
        </p:txBody>
      </p:sp>
      <p:sp>
        <p:nvSpPr>
          <p:cNvPr id="9" name="Slide Number Placeholder 8"/>
          <p:cNvSpPr>
            <a:spLocks noGrp="1"/>
          </p:cNvSpPr>
          <p:nvPr>
            <p:ph type="sldNum" sz="quarter" idx="15"/>
          </p:nvPr>
        </p:nvSpPr>
        <p:spPr/>
        <p:txBody>
          <a:bodyPr/>
          <a:lstStyle/>
          <a:p>
            <a:fld id="{D2E57653-3E58-4892-A7ED-712530ACC680}" type="slidenum">
              <a:rPr kumimoji="0" lang="en-US" smtClean="0"/>
              <a:pPr eaLnBrk="1" latinLnBrk="0" hangingPunct="1"/>
              <a:t>‹#›</a:t>
            </a:fld>
            <a:endParaRPr kumimoji="0" lang="en-US"/>
          </a:p>
        </p:txBody>
      </p:sp>
      <p:sp>
        <p:nvSpPr>
          <p:cNvPr id="10" name="Footer Placeholder 9"/>
          <p:cNvSpPr>
            <a:spLocks noGrp="1"/>
          </p:cNvSpPr>
          <p:nvPr>
            <p:ph type="ftr" sz="quarter" idx="16"/>
          </p:nvPr>
        </p:nvSpPr>
        <p:spPr/>
        <p:txBody>
          <a:bodyPr/>
          <a:lstStyle/>
          <a:p>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GB"/>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GB"/>
              <a:t>Drag picture to placeholder or click icon to add</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GB"/>
              <a:t>Click to edit Master text styles</a:t>
            </a:r>
          </a:p>
        </p:txBody>
      </p:sp>
      <p:sp>
        <p:nvSpPr>
          <p:cNvPr id="8" name="Date Placeholder 7"/>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10/14/24</a:t>
            </a:fld>
            <a:endParaRPr lang="en-US"/>
          </a:p>
        </p:txBody>
      </p:sp>
      <p:sp>
        <p:nvSpPr>
          <p:cNvPr id="9" name="Slide Number Placeholder 8"/>
          <p:cNvSpPr>
            <a:spLocks noGrp="1"/>
          </p:cNvSpPr>
          <p:nvPr>
            <p:ph type="sldNum" sz="quarter" idx="11"/>
          </p:nvPr>
        </p:nvSpPr>
        <p:spPr/>
        <p:txBody>
          <a:bodyPr/>
          <a:lstStyle/>
          <a:p>
            <a:fld id="{D2E57653-3E58-4892-A7ED-712530ACC680}" type="slidenum">
              <a:rPr kumimoji="0" lang="en-US" smtClean="0"/>
              <a:pPr eaLnBrk="1" latinLnBrk="0" hangingPunct="1"/>
              <a:t>‹#›</a:t>
            </a:fld>
            <a:endParaRPr kumimoji="0" lang="en-US"/>
          </a:p>
        </p:txBody>
      </p:sp>
      <p:sp>
        <p:nvSpPr>
          <p:cNvPr id="10" name="Footer Placeholder 9"/>
          <p:cNvSpPr>
            <a:spLocks noGrp="1"/>
          </p:cNvSpPr>
          <p:nvPr>
            <p:ph type="ftr" sz="quarter" idx="12"/>
          </p:nvPr>
        </p:nvSpPr>
        <p:spPr/>
        <p:txBody>
          <a:bodyPr/>
          <a:lstStyle/>
          <a:p>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GB"/>
              <a:t>Click to edit Master text styles</a:t>
            </a:r>
          </a:p>
          <a:p>
            <a:pPr lvl="1" eaLnBrk="1" latinLnBrk="0" hangingPunct="1"/>
            <a:r>
              <a:rPr kumimoji="0" lang="en-GB"/>
              <a:t>Second level</a:t>
            </a:r>
          </a:p>
          <a:p>
            <a:pPr lvl="2" eaLnBrk="1" latinLnBrk="0" hangingPunct="1"/>
            <a:r>
              <a:rPr kumimoji="0" lang="en-GB"/>
              <a:t>Third level</a:t>
            </a:r>
          </a:p>
          <a:p>
            <a:pPr lvl="3" eaLnBrk="1" latinLnBrk="0" hangingPunct="1"/>
            <a:r>
              <a:rPr kumimoji="0" lang="en-GB"/>
              <a:t>Fourth level</a:t>
            </a:r>
          </a:p>
          <a:p>
            <a:pPr lvl="4" eaLnBrk="1" latinLnBrk="0" hangingPunct="1"/>
            <a:r>
              <a:rPr kumimoji="0" lang="en-GB"/>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eaLnBrk="1" latinLnBrk="0" hangingPunct="1"/>
            <a:fld id="{B41ABA4E-CD72-497B-97AA-7213B3980F60}" type="datetimeFigureOut">
              <a:rPr lang="en-US" smtClean="0"/>
              <a:pPr eaLnBrk="1" latinLnBrk="0" hangingPunct="1"/>
              <a:t>10/14/24</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kumimoji="0"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2E57653-3E58-4892-A7ED-712530ACC680}" type="slidenum">
              <a:rPr kumimoji="0" lang="en-US" smtClean="0"/>
              <a:pPr eaLnBrk="1" latinLnBrk="0" hangingPunct="1"/>
              <a:t>‹#›</a:t>
            </a:fld>
            <a:endParaRPr kumimoji="0"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GB"/>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marxists.org/glossary/terms/h/i.htm#history-repeat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Theories, Skills &amp;</a:t>
            </a:r>
            <a:br>
              <a:rPr lang="en-GB" dirty="0"/>
            </a:br>
            <a:r>
              <a:rPr lang="en-GB" dirty="0"/>
              <a:t>Methods</a:t>
            </a:r>
            <a:br>
              <a:rPr lang="en-GB" dirty="0"/>
            </a:br>
            <a:r>
              <a:rPr lang="en-GB" dirty="0"/>
              <a:t>Week 3</a:t>
            </a:r>
          </a:p>
        </p:txBody>
      </p:sp>
      <p:pic>
        <p:nvPicPr>
          <p:cNvPr id="7" name="Picture Placeholder 6" descr="marx_3.jpg"/>
          <p:cNvPicPr>
            <a:picLocks noGrp="1" noChangeAspect="1"/>
          </p:cNvPicPr>
          <p:nvPr>
            <p:ph type="pic" idx="1"/>
          </p:nvPr>
        </p:nvPicPr>
        <p:blipFill>
          <a:blip r:embed="rId2">
            <a:extLst>
              <a:ext uri="{28A0092B-C50C-407E-A947-70E740481C1C}">
                <a14:useLocalDpi xmlns:a14="http://schemas.microsoft.com/office/drawing/2010/main" val="0"/>
              </a:ext>
            </a:extLst>
          </a:blip>
          <a:srcRect l="-28800" r="-28800"/>
          <a:stretch>
            <a:fillRect/>
          </a:stretch>
        </p:blipFill>
        <p:spPr/>
      </p:pic>
      <p:sp>
        <p:nvSpPr>
          <p:cNvPr id="6" name="Text Placeholder 5"/>
          <p:cNvSpPr>
            <a:spLocks noGrp="1"/>
          </p:cNvSpPr>
          <p:nvPr>
            <p:ph type="body" sz="half" idx="2"/>
          </p:nvPr>
        </p:nvSpPr>
        <p:spPr/>
        <p:txBody>
          <a:bodyPr>
            <a:normAutofit/>
          </a:bodyPr>
          <a:lstStyle/>
          <a:p>
            <a:r>
              <a:rPr lang="en-GB" sz="2800" i="1" dirty="0"/>
              <a:t>CLASS</a:t>
            </a:r>
          </a:p>
          <a:p>
            <a:r>
              <a:rPr lang="en-GB" sz="2800" i="1" dirty="0"/>
              <a:t>Karl Marx</a:t>
            </a:r>
            <a:endParaRPr lang="en-GB" sz="2800" dirty="0"/>
          </a:p>
          <a:p>
            <a:r>
              <a:rPr lang="en-GB" sz="2800" dirty="0"/>
              <a:t>1818-1883</a:t>
            </a:r>
          </a:p>
        </p:txBody>
      </p:sp>
    </p:spTree>
    <p:extLst>
      <p:ext uri="{BB962C8B-B14F-4D97-AF65-F5344CB8AC3E}">
        <p14:creationId xmlns:p14="http://schemas.microsoft.com/office/powerpoint/2010/main" val="1731773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514350" indent="-514350">
              <a:buFont typeface="Wingdings" charset="2"/>
              <a:buAutoNum type="arabicPlain" startAt="3"/>
            </a:pPr>
            <a:r>
              <a:rPr lang="en-GB" dirty="0"/>
              <a:t>Between 1848-1857 – Critical theory and materialism</a:t>
            </a:r>
          </a:p>
          <a:p>
            <a:pPr marL="880110" lvl="1" indent="-514350">
              <a:buFont typeface="Wingdings" charset="2"/>
              <a:buAutoNum type="arabicPlain"/>
            </a:pPr>
            <a:r>
              <a:rPr lang="en-GB" dirty="0"/>
              <a:t>Had to explain failure of 1848 proletariat Revolution</a:t>
            </a:r>
          </a:p>
          <a:p>
            <a:pPr marL="880110" lvl="1" indent="-514350">
              <a:buFont typeface="Wingdings" charset="2"/>
              <a:buAutoNum type="arabicPlain"/>
            </a:pPr>
            <a:r>
              <a:rPr lang="en-GB" dirty="0"/>
              <a:t>More subtle about how history unfolds (not a straight line of progress)</a:t>
            </a:r>
          </a:p>
          <a:p>
            <a:pPr marL="880110" lvl="1" indent="-514350">
              <a:buFont typeface="Wingdings" charset="2"/>
              <a:buAutoNum type="arabicPlain"/>
            </a:pPr>
            <a:r>
              <a:rPr lang="en-GB" dirty="0"/>
              <a:t>More attention to superstructure and class consciousness</a:t>
            </a:r>
          </a:p>
          <a:p>
            <a:pPr marL="880110" lvl="1" indent="-514350">
              <a:buFont typeface="Wingdings" charset="2"/>
              <a:buAutoNum type="arabicPlain"/>
            </a:pPr>
            <a:endParaRPr lang="en-GB" dirty="0"/>
          </a:p>
          <a:p>
            <a:endParaRPr lang="en-GB" dirty="0"/>
          </a:p>
          <a:p>
            <a:endParaRPr lang="en-GB" dirty="0"/>
          </a:p>
        </p:txBody>
      </p:sp>
      <p:sp>
        <p:nvSpPr>
          <p:cNvPr id="3" name="Title 2"/>
          <p:cNvSpPr>
            <a:spLocks noGrp="1"/>
          </p:cNvSpPr>
          <p:nvPr>
            <p:ph type="title"/>
          </p:nvPr>
        </p:nvSpPr>
        <p:spPr/>
        <p:txBody>
          <a:bodyPr/>
          <a:lstStyle/>
          <a:p>
            <a:r>
              <a:rPr lang="en-GB" dirty="0"/>
              <a:t>Four phases of Marx’s thought</a:t>
            </a:r>
          </a:p>
        </p:txBody>
      </p:sp>
    </p:spTree>
    <p:extLst>
      <p:ext uri="{BB962C8B-B14F-4D97-AF65-F5344CB8AC3E}">
        <p14:creationId xmlns:p14="http://schemas.microsoft.com/office/powerpoint/2010/main" val="1877841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514350" indent="-514350">
              <a:buFont typeface="Wingdings" charset="2"/>
              <a:buAutoNum type="arabicPlain" startAt="3"/>
            </a:pPr>
            <a:r>
              <a:rPr lang="en-GB" dirty="0"/>
              <a:t>Between 1848 1857 – Critical Theory and Materialist</a:t>
            </a:r>
          </a:p>
          <a:p>
            <a:pPr marL="880110" lvl="1" indent="-514350">
              <a:buFont typeface="Wingdings" charset="2"/>
              <a:buAutoNum type="arabicPlain"/>
            </a:pPr>
            <a:r>
              <a:rPr lang="en-GB" dirty="0"/>
              <a:t>Modes of production (= forces of production + the social relations governing them) allow for various events.</a:t>
            </a:r>
          </a:p>
          <a:p>
            <a:pPr marL="880110" lvl="1" indent="-514350">
              <a:buFont typeface="Wingdings" charset="2"/>
              <a:buAutoNum type="arabicPlain"/>
            </a:pPr>
            <a:r>
              <a:rPr lang="en-GB" dirty="0"/>
              <a:t>History as ‘jumps and zigzags’ (Engels), not coherent progression</a:t>
            </a:r>
          </a:p>
          <a:p>
            <a:pPr marL="880110" lvl="1" indent="-514350">
              <a:buFont typeface="Wingdings" charset="2"/>
              <a:buAutoNum type="arabicPlain"/>
            </a:pPr>
            <a:r>
              <a:rPr lang="en-GB" dirty="0"/>
              <a:t>From philosophy to critical theory</a:t>
            </a:r>
          </a:p>
          <a:p>
            <a:pPr marL="1245870" lvl="2" indent="-514350">
              <a:buFont typeface="Wingdings" charset="2"/>
              <a:buAutoNum type="arabicPlain"/>
            </a:pPr>
            <a:r>
              <a:rPr lang="en-GB" dirty="0"/>
              <a:t>Revise your theory in function of new facts!!!</a:t>
            </a:r>
          </a:p>
          <a:p>
            <a:pPr marL="880110" lvl="1" indent="-514350">
              <a:buFont typeface="Wingdings" charset="2"/>
              <a:buAutoNum type="arabicPlain"/>
            </a:pPr>
            <a:r>
              <a:rPr lang="en-GB" dirty="0"/>
              <a:t>From </a:t>
            </a:r>
            <a:r>
              <a:rPr lang="en-GB" dirty="0" err="1"/>
              <a:t>stadial</a:t>
            </a:r>
            <a:r>
              <a:rPr lang="en-GB" dirty="0"/>
              <a:t> history to genealogical: influence of Darwin</a:t>
            </a:r>
          </a:p>
          <a:p>
            <a:pPr marL="1245870" lvl="2" indent="-514350">
              <a:buFont typeface="Wingdings" charset="2"/>
              <a:buAutoNum type="arabicPlain"/>
            </a:pPr>
            <a:r>
              <a:rPr lang="en-GB" dirty="0"/>
              <a:t>One can discern the ape in the man, but one could not predict the rise of man from the ape. Backwards historical analysis… not driven by some telos identified through philosophical speculation</a:t>
            </a:r>
          </a:p>
          <a:p>
            <a:pPr marL="880110" lvl="1" indent="-514350">
              <a:buFont typeface="Wingdings" charset="2"/>
              <a:buAutoNum type="arabicPlain"/>
            </a:pPr>
            <a:endParaRPr lang="en-GB" dirty="0"/>
          </a:p>
          <a:p>
            <a:endParaRPr lang="en-GB" dirty="0"/>
          </a:p>
          <a:p>
            <a:endParaRPr lang="en-GB" dirty="0"/>
          </a:p>
        </p:txBody>
      </p:sp>
      <p:sp>
        <p:nvSpPr>
          <p:cNvPr id="3" name="Title 2"/>
          <p:cNvSpPr>
            <a:spLocks noGrp="1"/>
          </p:cNvSpPr>
          <p:nvPr>
            <p:ph type="title"/>
          </p:nvPr>
        </p:nvSpPr>
        <p:spPr/>
        <p:txBody>
          <a:bodyPr/>
          <a:lstStyle/>
          <a:p>
            <a:r>
              <a:rPr lang="en-GB" dirty="0"/>
              <a:t>Four phases of Marx’s thought</a:t>
            </a:r>
          </a:p>
        </p:txBody>
      </p:sp>
    </p:spTree>
    <p:extLst>
      <p:ext uri="{BB962C8B-B14F-4D97-AF65-F5344CB8AC3E}">
        <p14:creationId xmlns:p14="http://schemas.microsoft.com/office/powerpoint/2010/main" val="2001646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514350" indent="-514350">
              <a:buFont typeface="Wingdings" charset="2"/>
              <a:buAutoNum type="arabicPlain" startAt="4"/>
            </a:pPr>
            <a:r>
              <a:rPr lang="en-GB" dirty="0"/>
              <a:t>After 1859 – Harder, economic forces predominate</a:t>
            </a:r>
          </a:p>
          <a:p>
            <a:pPr marL="880110" lvl="1" indent="-514350">
              <a:buFont typeface="Wingdings" charset="2"/>
              <a:buAutoNum type="arabicPlain"/>
            </a:pPr>
            <a:r>
              <a:rPr lang="en-GB" i="1" dirty="0"/>
              <a:t>Critique of Political Economy</a:t>
            </a:r>
            <a:r>
              <a:rPr lang="en-GB" dirty="0"/>
              <a:t> (1859)</a:t>
            </a:r>
          </a:p>
          <a:p>
            <a:pPr marL="880110" lvl="1" indent="-514350">
              <a:buFont typeface="Wingdings" charset="2"/>
              <a:buAutoNum type="arabicPlain"/>
            </a:pPr>
            <a:r>
              <a:rPr lang="en-GB" i="1" dirty="0"/>
              <a:t>Das </a:t>
            </a:r>
            <a:r>
              <a:rPr lang="en-GB" i="1" dirty="0" err="1"/>
              <a:t>Kapital</a:t>
            </a:r>
            <a:r>
              <a:rPr lang="en-GB" i="1" dirty="0"/>
              <a:t> </a:t>
            </a:r>
            <a:r>
              <a:rPr lang="en-GB" dirty="0"/>
              <a:t>3 vols., 1867-1894</a:t>
            </a:r>
            <a:endParaRPr lang="en-GB" i="1" dirty="0"/>
          </a:p>
          <a:p>
            <a:pPr marL="880110" lvl="1" indent="-514350">
              <a:buFont typeface="Wingdings" charset="2"/>
              <a:buAutoNum type="arabicPlain"/>
            </a:pPr>
            <a:r>
              <a:rPr lang="en-GB" dirty="0"/>
              <a:t>Begins with classical political economists’ assumptions (Adam Smith, David Ricardo) then disproves their assumptions</a:t>
            </a:r>
          </a:p>
          <a:p>
            <a:pPr marL="880110" lvl="1" indent="-514350">
              <a:buFont typeface="Wingdings" charset="2"/>
              <a:buAutoNum type="arabicPlain"/>
            </a:pPr>
            <a:r>
              <a:rPr lang="en-GB" dirty="0"/>
              <a:t>Contract, barter as equivalent exchanges – NO!</a:t>
            </a:r>
          </a:p>
          <a:p>
            <a:pPr marL="880110" lvl="1" indent="-514350">
              <a:buFont typeface="Wingdings" charset="2"/>
              <a:buAutoNum type="arabicPlain"/>
            </a:pPr>
            <a:r>
              <a:rPr lang="en-GB" dirty="0"/>
              <a:t>Surplus value through exploitation</a:t>
            </a:r>
          </a:p>
          <a:p>
            <a:pPr marL="880110" lvl="1" indent="-514350">
              <a:buFont typeface="Wingdings" charset="2"/>
              <a:buAutoNum type="arabicPlain"/>
            </a:pPr>
            <a:r>
              <a:rPr lang="en-GB" dirty="0"/>
              <a:t>Emphasis on </a:t>
            </a:r>
            <a:r>
              <a:rPr lang="en-GB" u="sng" dirty="0"/>
              <a:t>contradictions</a:t>
            </a:r>
            <a:r>
              <a:rPr lang="en-GB" dirty="0"/>
              <a:t> in system</a:t>
            </a:r>
          </a:p>
          <a:p>
            <a:pPr marL="1245870" lvl="2" indent="-514350">
              <a:buFont typeface="Wingdings" charset="2"/>
              <a:buAutoNum type="arabicPlain"/>
            </a:pPr>
            <a:r>
              <a:rPr lang="en-GB" dirty="0"/>
              <a:t>Money and labour defy commodity-functions</a:t>
            </a:r>
          </a:p>
          <a:p>
            <a:pPr marL="1245870" lvl="2" indent="-514350">
              <a:buFont typeface="Wingdings" charset="2"/>
              <a:buAutoNum type="arabicPlain"/>
            </a:pPr>
            <a:r>
              <a:rPr lang="en-GB" dirty="0"/>
              <a:t>Capitalism undermines itself: need for more consumers cannot be met if workers are increasingly impoverished</a:t>
            </a:r>
          </a:p>
          <a:p>
            <a:pPr marL="1245870" lvl="2" indent="-514350">
              <a:buFont typeface="Wingdings" charset="2"/>
              <a:buAutoNum type="arabicPlain"/>
            </a:pPr>
            <a:r>
              <a:rPr lang="en-GB" dirty="0"/>
              <a:t>Rising inequality lowers productivity and prices</a:t>
            </a:r>
          </a:p>
          <a:p>
            <a:endParaRPr lang="en-GB" dirty="0"/>
          </a:p>
          <a:p>
            <a:endParaRPr lang="en-GB" dirty="0"/>
          </a:p>
        </p:txBody>
      </p:sp>
      <p:sp>
        <p:nvSpPr>
          <p:cNvPr id="3" name="Title 2"/>
          <p:cNvSpPr>
            <a:spLocks noGrp="1"/>
          </p:cNvSpPr>
          <p:nvPr>
            <p:ph type="title"/>
          </p:nvPr>
        </p:nvSpPr>
        <p:spPr/>
        <p:txBody>
          <a:bodyPr/>
          <a:lstStyle/>
          <a:p>
            <a:r>
              <a:rPr lang="en-GB" dirty="0"/>
              <a:t>Four phases of Marx’s thought</a:t>
            </a:r>
          </a:p>
        </p:txBody>
      </p:sp>
    </p:spTree>
    <p:extLst>
      <p:ext uri="{BB962C8B-B14F-4D97-AF65-F5344CB8AC3E}">
        <p14:creationId xmlns:p14="http://schemas.microsoft.com/office/powerpoint/2010/main" val="3723644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Communist Manifesto (Marx/Engels)</a:t>
            </a:r>
            <a:br>
              <a:rPr lang="en-GB" dirty="0"/>
            </a:br>
            <a:r>
              <a:rPr lang="en-GB" dirty="0"/>
              <a:t>1848</a:t>
            </a:r>
          </a:p>
        </p:txBody>
      </p:sp>
      <p:sp>
        <p:nvSpPr>
          <p:cNvPr id="4" name="Content Placeholder 3"/>
          <p:cNvSpPr>
            <a:spLocks noGrp="1"/>
          </p:cNvSpPr>
          <p:nvPr>
            <p:ph sz="half" idx="1"/>
          </p:nvPr>
        </p:nvSpPr>
        <p:spPr/>
        <p:txBody>
          <a:bodyPr>
            <a:normAutofit lnSpcReduction="10000"/>
          </a:bodyPr>
          <a:lstStyle/>
          <a:p>
            <a:r>
              <a:rPr lang="en-GB" dirty="0"/>
              <a:t>Bestselling book of Penguin Books</a:t>
            </a:r>
          </a:p>
          <a:p>
            <a:r>
              <a:rPr lang="en-GB" dirty="0"/>
              <a:t>Next to Bible, most influential text in history</a:t>
            </a:r>
          </a:p>
          <a:p>
            <a:r>
              <a:rPr lang="en-GB" dirty="0"/>
              <a:t>Profit = exploitation</a:t>
            </a:r>
          </a:p>
          <a:p>
            <a:r>
              <a:rPr lang="en-GB" dirty="0"/>
              <a:t>Need for working class consciousness</a:t>
            </a:r>
          </a:p>
          <a:p>
            <a:r>
              <a:rPr lang="en-GB" dirty="0"/>
              <a:t>‘Workers of the world, unite!’</a:t>
            </a:r>
          </a:p>
          <a:p>
            <a:r>
              <a:rPr lang="en-GB" dirty="0"/>
              <a:t>Revolution as key to historical change</a:t>
            </a:r>
          </a:p>
        </p:txBody>
      </p:sp>
      <p:pic>
        <p:nvPicPr>
          <p:cNvPr id="6" name="Content Placeholder 5" descr="download.png"/>
          <p:cNvPicPr>
            <a:picLocks noGrp="1" noChangeAspect="1"/>
          </p:cNvPicPr>
          <p:nvPr>
            <p:ph sz="half" idx="2"/>
          </p:nvPr>
        </p:nvPicPr>
        <p:blipFill>
          <a:blip r:embed="rId2">
            <a:extLst>
              <a:ext uri="{28A0092B-C50C-407E-A947-70E740481C1C}">
                <a14:useLocalDpi xmlns:a14="http://schemas.microsoft.com/office/drawing/2010/main" val="0"/>
              </a:ext>
            </a:extLst>
          </a:blip>
          <a:srcRect l="-14452" r="-14452"/>
          <a:stretch>
            <a:fillRect/>
          </a:stretch>
        </p:blipFill>
        <p:spPr/>
      </p:pic>
    </p:spTree>
    <p:extLst>
      <p:ext uri="{BB962C8B-B14F-4D97-AF65-F5344CB8AC3E}">
        <p14:creationId xmlns:p14="http://schemas.microsoft.com/office/powerpoint/2010/main" val="2173738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Communist Manifesto (Marx/Engels)</a:t>
            </a:r>
            <a:br>
              <a:rPr lang="en-GB" dirty="0"/>
            </a:br>
            <a:r>
              <a:rPr lang="en-GB" dirty="0"/>
              <a:t>1848</a:t>
            </a:r>
          </a:p>
        </p:txBody>
      </p:sp>
      <p:sp>
        <p:nvSpPr>
          <p:cNvPr id="4" name="Content Placeholder 3"/>
          <p:cNvSpPr>
            <a:spLocks noGrp="1"/>
          </p:cNvSpPr>
          <p:nvPr>
            <p:ph sz="half" idx="1"/>
          </p:nvPr>
        </p:nvSpPr>
        <p:spPr/>
        <p:txBody>
          <a:bodyPr>
            <a:normAutofit/>
          </a:bodyPr>
          <a:lstStyle/>
          <a:p>
            <a:pPr>
              <a:buFontTx/>
              <a:buChar char="-"/>
            </a:pPr>
            <a:r>
              <a:rPr lang="en-GB" dirty="0"/>
              <a:t>Progressive income tax</a:t>
            </a:r>
          </a:p>
          <a:p>
            <a:pPr>
              <a:buFontTx/>
              <a:buChar char="-"/>
            </a:pPr>
            <a:r>
              <a:rPr lang="en-GB" dirty="0"/>
              <a:t>Abolish inheritances</a:t>
            </a:r>
          </a:p>
          <a:p>
            <a:pPr>
              <a:buFontTx/>
              <a:buChar char="-"/>
            </a:pPr>
            <a:r>
              <a:rPr lang="en-GB" dirty="0"/>
              <a:t>Abolish private property</a:t>
            </a:r>
          </a:p>
          <a:p>
            <a:pPr>
              <a:buFontTx/>
              <a:buChar char="-"/>
            </a:pPr>
            <a:r>
              <a:rPr lang="en-GB" dirty="0"/>
              <a:t>Free public education</a:t>
            </a:r>
          </a:p>
          <a:p>
            <a:pPr>
              <a:buFontTx/>
              <a:buChar char="-"/>
            </a:pPr>
            <a:endParaRPr lang="en-GB" dirty="0"/>
          </a:p>
          <a:p>
            <a:pPr>
              <a:buFontTx/>
              <a:buChar char="-"/>
            </a:pPr>
            <a:endParaRPr lang="en-GB" dirty="0"/>
          </a:p>
        </p:txBody>
      </p:sp>
      <p:pic>
        <p:nvPicPr>
          <p:cNvPr id="6" name="Content Placeholder 5" descr="download.png"/>
          <p:cNvPicPr>
            <a:picLocks noGrp="1" noChangeAspect="1"/>
          </p:cNvPicPr>
          <p:nvPr>
            <p:ph sz="half" idx="2"/>
          </p:nvPr>
        </p:nvPicPr>
        <p:blipFill>
          <a:blip r:embed="rId2">
            <a:extLst>
              <a:ext uri="{28A0092B-C50C-407E-A947-70E740481C1C}">
                <a14:useLocalDpi xmlns:a14="http://schemas.microsoft.com/office/drawing/2010/main" val="0"/>
              </a:ext>
            </a:extLst>
          </a:blip>
          <a:srcRect l="-14452" r="-14452"/>
          <a:stretch>
            <a:fillRect/>
          </a:stretch>
        </p:blipFill>
        <p:spPr/>
      </p:pic>
    </p:spTree>
    <p:extLst>
      <p:ext uri="{BB962C8B-B14F-4D97-AF65-F5344CB8AC3E}">
        <p14:creationId xmlns:p14="http://schemas.microsoft.com/office/powerpoint/2010/main" val="21587457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GB" dirty="0"/>
              <a:t>What happened in the 1848 Revolution in France?</a:t>
            </a:r>
          </a:p>
          <a:p>
            <a:pPr lvl="1"/>
            <a:r>
              <a:rPr lang="en-GB" dirty="0"/>
              <a:t>Workers Revolt (Feb) </a:t>
            </a:r>
          </a:p>
          <a:p>
            <a:pPr lvl="1"/>
            <a:r>
              <a:rPr lang="en-GB" dirty="0"/>
              <a:t>Overthrow of monarchy, creation of 2</a:t>
            </a:r>
            <a:r>
              <a:rPr lang="en-GB" baseline="30000" dirty="0"/>
              <a:t>nd</a:t>
            </a:r>
            <a:r>
              <a:rPr lang="en-GB" dirty="0"/>
              <a:t> Republic</a:t>
            </a:r>
          </a:p>
          <a:p>
            <a:pPr lvl="1"/>
            <a:r>
              <a:rPr lang="en-GB" dirty="0"/>
              <a:t>Crushing of workers (June)</a:t>
            </a:r>
          </a:p>
          <a:p>
            <a:pPr lvl="1"/>
            <a:r>
              <a:rPr lang="en-GB" dirty="0"/>
              <a:t>Establishment of conservative Republic (Sept)</a:t>
            </a:r>
          </a:p>
          <a:p>
            <a:pPr lvl="1"/>
            <a:r>
              <a:rPr lang="en-GB" dirty="0"/>
              <a:t>Louis-Napoleon elected President (Dec)</a:t>
            </a:r>
          </a:p>
          <a:p>
            <a:pPr lvl="1"/>
            <a:r>
              <a:rPr lang="en-GB" dirty="0"/>
              <a:t>Dissolves National Assembly (Dec 1851)</a:t>
            </a:r>
          </a:p>
          <a:p>
            <a:pPr lvl="1"/>
            <a:r>
              <a:rPr lang="en-GB" dirty="0"/>
              <a:t>Crowned emperor (Dec 1852)…</a:t>
            </a:r>
          </a:p>
          <a:p>
            <a:pPr marL="365760" lvl="1" indent="0">
              <a:buNone/>
            </a:pPr>
            <a:endParaRPr lang="en-GB" dirty="0"/>
          </a:p>
          <a:p>
            <a:pPr lvl="1"/>
            <a:endParaRPr lang="en-GB" dirty="0"/>
          </a:p>
        </p:txBody>
      </p:sp>
      <p:sp>
        <p:nvSpPr>
          <p:cNvPr id="2" name="Title 1"/>
          <p:cNvSpPr>
            <a:spLocks noGrp="1"/>
          </p:cNvSpPr>
          <p:nvPr>
            <p:ph type="title"/>
          </p:nvPr>
        </p:nvSpPr>
        <p:spPr/>
        <p:txBody>
          <a:bodyPr>
            <a:normAutofit/>
          </a:bodyPr>
          <a:lstStyle/>
          <a:p>
            <a:r>
              <a:rPr lang="en-GB" dirty="0"/>
              <a:t>Eighteenth </a:t>
            </a:r>
            <a:r>
              <a:rPr lang="en-GB" dirty="0" err="1"/>
              <a:t>Brumaire</a:t>
            </a:r>
            <a:r>
              <a:rPr lang="en-GB" dirty="0"/>
              <a:t> (1852)</a:t>
            </a:r>
            <a:br>
              <a:rPr lang="en-GB" dirty="0"/>
            </a:br>
            <a:r>
              <a:rPr lang="en-GB" sz="2800" dirty="0"/>
              <a:t>Marx and Engels</a:t>
            </a:r>
            <a:endParaRPr lang="en-GB" dirty="0"/>
          </a:p>
        </p:txBody>
      </p:sp>
    </p:spTree>
    <p:extLst>
      <p:ext uri="{BB962C8B-B14F-4D97-AF65-F5344CB8AC3E}">
        <p14:creationId xmlns:p14="http://schemas.microsoft.com/office/powerpoint/2010/main" val="13290428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92500"/>
          </a:bodyPr>
          <a:lstStyle/>
          <a:p>
            <a:r>
              <a:rPr lang="en-GB" dirty="0"/>
              <a:t>What went wrong in 1848?</a:t>
            </a:r>
          </a:p>
          <a:p>
            <a:pPr lvl="1"/>
            <a:r>
              <a:rPr lang="en-GB" dirty="0"/>
              <a:t>Revolutionaries guided by ‘spirits of the past’(1789)</a:t>
            </a:r>
          </a:p>
          <a:p>
            <a:pPr lvl="1"/>
            <a:r>
              <a:rPr lang="en-GB" dirty="0"/>
              <a:t>‘Hegel remarks somewhere</a:t>
            </a:r>
            <a:r>
              <a:rPr lang="en-GB" baseline="30000" dirty="0">
                <a:hlinkClick r:id="rId2"/>
              </a:rPr>
              <a:t>[*]</a:t>
            </a:r>
            <a:r>
              <a:rPr lang="en-GB" dirty="0"/>
              <a:t> that all great world-historic facts and personages appear, so to speak, twice. He forgot to add: the first time as tragedy, the second time as farce.’</a:t>
            </a:r>
          </a:p>
          <a:p>
            <a:pPr lvl="1"/>
            <a:r>
              <a:rPr lang="en-GB" dirty="0"/>
              <a:t>Highly empirical analysis, goes beneath events to analyse each group’s material interests and consciousness, which aren’t always aligned</a:t>
            </a:r>
          </a:p>
          <a:p>
            <a:pPr lvl="1"/>
            <a:r>
              <a:rPr lang="en-GB" dirty="0"/>
              <a:t>Peasants held the revolution back</a:t>
            </a:r>
          </a:p>
          <a:p>
            <a:pPr lvl="1"/>
            <a:r>
              <a:rPr lang="en-GB" dirty="0"/>
              <a:t>Further </a:t>
            </a:r>
            <a:r>
              <a:rPr lang="en-GB" dirty="0" err="1"/>
              <a:t>proletarianisation</a:t>
            </a:r>
            <a:r>
              <a:rPr lang="en-GB" dirty="0"/>
              <a:t> will strengthen working class’s consciousness &amp; political leverage the next time… </a:t>
            </a:r>
          </a:p>
          <a:p>
            <a:pPr lvl="1"/>
            <a:r>
              <a:rPr lang="en-GB" dirty="0"/>
              <a:t>Need to work on class consciousness!</a:t>
            </a:r>
          </a:p>
          <a:p>
            <a:pPr lvl="1"/>
            <a:endParaRPr lang="en-GB" dirty="0"/>
          </a:p>
        </p:txBody>
      </p:sp>
      <p:sp>
        <p:nvSpPr>
          <p:cNvPr id="2" name="Title 1"/>
          <p:cNvSpPr>
            <a:spLocks noGrp="1"/>
          </p:cNvSpPr>
          <p:nvPr>
            <p:ph type="title"/>
          </p:nvPr>
        </p:nvSpPr>
        <p:spPr/>
        <p:txBody>
          <a:bodyPr/>
          <a:lstStyle/>
          <a:p>
            <a:r>
              <a:rPr lang="en-GB" dirty="0"/>
              <a:t>Eighteenth </a:t>
            </a:r>
            <a:r>
              <a:rPr lang="en-GB" dirty="0" err="1"/>
              <a:t>Brumaire</a:t>
            </a:r>
            <a:r>
              <a:rPr lang="en-GB" dirty="0"/>
              <a:t> (1852)</a:t>
            </a:r>
          </a:p>
        </p:txBody>
      </p:sp>
    </p:spTree>
    <p:extLst>
      <p:ext uri="{BB962C8B-B14F-4D97-AF65-F5344CB8AC3E}">
        <p14:creationId xmlns:p14="http://schemas.microsoft.com/office/powerpoint/2010/main" val="3039079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GB" dirty="0"/>
              <a:t>What went wrong in 1848?</a:t>
            </a:r>
          </a:p>
          <a:p>
            <a:pPr marL="365760" lvl="1" indent="0">
              <a:buNone/>
            </a:pPr>
            <a:r>
              <a:rPr lang="en-US" dirty="0"/>
              <a:t>‘Just when [people] seem engaged in revolutionizing themselves and things, in creating something that has never yet existed, precisely in such periods of revolutionary crisis they anxiously conjure up the spirits of the past to their service and borrow from them names, battle cries, and costumes in order to present the new scene of world history in this time-honored disguise and this borrowed language...’</a:t>
            </a:r>
          </a:p>
          <a:p>
            <a:r>
              <a:rPr lang="en-GB" dirty="0"/>
              <a:t>Bourgeoisie was willing to sacrifice its republican commitments to protect its private property…</a:t>
            </a:r>
          </a:p>
          <a:p>
            <a:pPr marL="365760" lvl="1" indent="0">
              <a:buNone/>
            </a:pPr>
            <a:endParaRPr lang="en-GB" dirty="0"/>
          </a:p>
          <a:p>
            <a:pPr lvl="1"/>
            <a:endParaRPr lang="en-GB" dirty="0"/>
          </a:p>
        </p:txBody>
      </p:sp>
      <p:sp>
        <p:nvSpPr>
          <p:cNvPr id="2" name="Title 1"/>
          <p:cNvSpPr>
            <a:spLocks noGrp="1"/>
          </p:cNvSpPr>
          <p:nvPr>
            <p:ph type="title"/>
          </p:nvPr>
        </p:nvSpPr>
        <p:spPr/>
        <p:txBody>
          <a:bodyPr>
            <a:normAutofit/>
          </a:bodyPr>
          <a:lstStyle/>
          <a:p>
            <a:r>
              <a:rPr lang="en-GB" dirty="0"/>
              <a:t>Eighteenth </a:t>
            </a:r>
            <a:r>
              <a:rPr lang="en-GB" dirty="0" err="1"/>
              <a:t>Brumaire</a:t>
            </a:r>
            <a:r>
              <a:rPr lang="en-GB" dirty="0"/>
              <a:t> (1852)</a:t>
            </a:r>
            <a:br>
              <a:rPr lang="en-GB" dirty="0"/>
            </a:br>
            <a:r>
              <a:rPr lang="en-GB" sz="2800" dirty="0"/>
              <a:t>Marx and Engels</a:t>
            </a:r>
            <a:endParaRPr lang="en-GB" dirty="0"/>
          </a:p>
        </p:txBody>
      </p:sp>
    </p:spTree>
    <p:extLst>
      <p:ext uri="{BB962C8B-B14F-4D97-AF65-F5344CB8AC3E}">
        <p14:creationId xmlns:p14="http://schemas.microsoft.com/office/powerpoint/2010/main" val="319821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t>Productive Forces</a:t>
            </a:r>
          </a:p>
          <a:p>
            <a:pPr lvl="1"/>
            <a:r>
              <a:rPr lang="en-GB" dirty="0"/>
              <a:t>technology</a:t>
            </a:r>
          </a:p>
          <a:p>
            <a:endParaRPr lang="en-GB" dirty="0"/>
          </a:p>
          <a:p>
            <a:r>
              <a:rPr lang="en-GB" dirty="0"/>
              <a:t>Relations of Production</a:t>
            </a:r>
          </a:p>
          <a:p>
            <a:pPr lvl="1"/>
            <a:r>
              <a:rPr lang="en-GB" dirty="0"/>
              <a:t>Property laws</a:t>
            </a:r>
          </a:p>
          <a:p>
            <a:pPr lvl="1"/>
            <a:r>
              <a:rPr lang="en-GB" dirty="0"/>
              <a:t>How do people relate to production (as workers, as investors, as managers, etc.)</a:t>
            </a:r>
          </a:p>
          <a:p>
            <a:endParaRPr lang="en-GB" dirty="0"/>
          </a:p>
          <a:p>
            <a:r>
              <a:rPr lang="en-GB" dirty="0"/>
              <a:t>Superstructure</a:t>
            </a:r>
          </a:p>
          <a:p>
            <a:pPr lvl="1"/>
            <a:r>
              <a:rPr lang="en-GB" dirty="0"/>
              <a:t>Politics, ideology, religion, culture, etc.</a:t>
            </a:r>
          </a:p>
        </p:txBody>
      </p:sp>
      <p:sp>
        <p:nvSpPr>
          <p:cNvPr id="3" name="Title 2"/>
          <p:cNvSpPr>
            <a:spLocks noGrp="1"/>
          </p:cNvSpPr>
          <p:nvPr>
            <p:ph type="title"/>
          </p:nvPr>
        </p:nvSpPr>
        <p:spPr/>
        <p:txBody>
          <a:bodyPr/>
          <a:lstStyle/>
          <a:p>
            <a:r>
              <a:rPr lang="en-GB" dirty="0"/>
              <a:t>Key Marxist concepts - 1</a:t>
            </a:r>
          </a:p>
        </p:txBody>
      </p:sp>
    </p:spTree>
    <p:extLst>
      <p:ext uri="{BB962C8B-B14F-4D97-AF65-F5344CB8AC3E}">
        <p14:creationId xmlns:p14="http://schemas.microsoft.com/office/powerpoint/2010/main" val="36962053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t>Class Struggle and Revolution</a:t>
            </a:r>
          </a:p>
          <a:p>
            <a:pPr lvl="1"/>
            <a:endParaRPr lang="en-GB" dirty="0"/>
          </a:p>
          <a:p>
            <a:pPr lvl="1"/>
            <a:r>
              <a:rPr lang="en-GB" dirty="0"/>
              <a:t>When productive forces change, social relations are thrown into question… struggles ensue</a:t>
            </a:r>
          </a:p>
          <a:p>
            <a:pPr lvl="1"/>
            <a:endParaRPr lang="en-GB" dirty="0"/>
          </a:p>
          <a:p>
            <a:pPr lvl="1"/>
            <a:r>
              <a:rPr lang="en-GB" dirty="0"/>
              <a:t>Revolution: effort to align social relations with current productive forces</a:t>
            </a:r>
          </a:p>
        </p:txBody>
      </p:sp>
      <p:sp>
        <p:nvSpPr>
          <p:cNvPr id="3" name="Title 2"/>
          <p:cNvSpPr>
            <a:spLocks noGrp="1"/>
          </p:cNvSpPr>
          <p:nvPr>
            <p:ph type="title"/>
          </p:nvPr>
        </p:nvSpPr>
        <p:spPr/>
        <p:txBody>
          <a:bodyPr/>
          <a:lstStyle/>
          <a:p>
            <a:r>
              <a:rPr lang="en-GB" dirty="0"/>
              <a:t>Key Marxist concepts - 2</a:t>
            </a:r>
          </a:p>
        </p:txBody>
      </p:sp>
    </p:spTree>
    <p:extLst>
      <p:ext uri="{BB962C8B-B14F-4D97-AF65-F5344CB8AC3E}">
        <p14:creationId xmlns:p14="http://schemas.microsoft.com/office/powerpoint/2010/main" val="690589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751F0453-A6FB-0C93-FB88-FAF59A8CB240}"/>
              </a:ext>
            </a:extLst>
          </p:cNvPr>
          <p:cNvSpPr>
            <a:spLocks noGrp="1"/>
          </p:cNvSpPr>
          <p:nvPr>
            <p:ph idx="1"/>
          </p:nvPr>
        </p:nvSpPr>
        <p:spPr/>
        <p:txBody>
          <a:bodyPr>
            <a:normAutofit/>
          </a:bodyPr>
          <a:lstStyle/>
          <a:p>
            <a:r>
              <a:rPr lang="en-US" dirty="0"/>
              <a:t>Theorists</a:t>
            </a:r>
          </a:p>
          <a:p>
            <a:pPr lvl="1"/>
            <a:r>
              <a:rPr lang="en-US" dirty="0"/>
              <a:t>Karl Marx</a:t>
            </a:r>
          </a:p>
          <a:p>
            <a:pPr lvl="1"/>
            <a:r>
              <a:rPr lang="en-US" dirty="0"/>
              <a:t>Max Weber</a:t>
            </a:r>
          </a:p>
          <a:p>
            <a:pPr lvl="1"/>
            <a:r>
              <a:rPr lang="en-US" dirty="0"/>
              <a:t>Antonio Gramsci</a:t>
            </a:r>
          </a:p>
          <a:p>
            <a:pPr marL="365760" lvl="1" indent="0">
              <a:buNone/>
            </a:pPr>
            <a:endParaRPr lang="en-US" dirty="0"/>
          </a:p>
          <a:p>
            <a:r>
              <a:rPr lang="en-US" dirty="0"/>
              <a:t>Historians</a:t>
            </a:r>
          </a:p>
          <a:p>
            <a:pPr lvl="1"/>
            <a:r>
              <a:rPr lang="en-US" dirty="0"/>
              <a:t>(Marx): EP Thompson, Jean Jaurès, Georges Lefebvre, Albert Soboul, </a:t>
            </a:r>
            <a:r>
              <a:rPr lang="en-US"/>
              <a:t>William Sewell</a:t>
            </a:r>
            <a:endParaRPr lang="en-US" dirty="0"/>
          </a:p>
          <a:p>
            <a:pPr lvl="1"/>
            <a:r>
              <a:rPr lang="en-US" dirty="0"/>
              <a:t>(Weber): Natalie </a:t>
            </a:r>
            <a:r>
              <a:rPr lang="en-US" dirty="0" err="1"/>
              <a:t>Zemon</a:t>
            </a:r>
            <a:r>
              <a:rPr lang="en-US" dirty="0"/>
              <a:t> Davis, Timothy Tackett</a:t>
            </a:r>
          </a:p>
          <a:p>
            <a:pPr lvl="1"/>
            <a:r>
              <a:rPr lang="en-US" dirty="0"/>
              <a:t>(Gramsci): Lawrence Levine</a:t>
            </a:r>
          </a:p>
          <a:p>
            <a:pPr lvl="1"/>
            <a:endParaRPr lang="en-US" dirty="0"/>
          </a:p>
          <a:p>
            <a:pPr lvl="1"/>
            <a:endParaRPr lang="en-US" dirty="0"/>
          </a:p>
        </p:txBody>
      </p:sp>
      <p:sp>
        <p:nvSpPr>
          <p:cNvPr id="5" name="Title 4">
            <a:extLst>
              <a:ext uri="{FF2B5EF4-FFF2-40B4-BE49-F238E27FC236}">
                <a16:creationId xmlns:a16="http://schemas.microsoft.com/office/drawing/2014/main" id="{EA8CDE51-4E32-3538-4CBD-BB6B80A1AD14}"/>
              </a:ext>
            </a:extLst>
          </p:cNvPr>
          <p:cNvSpPr>
            <a:spLocks noGrp="1"/>
          </p:cNvSpPr>
          <p:nvPr>
            <p:ph type="title"/>
          </p:nvPr>
        </p:nvSpPr>
        <p:spPr/>
        <p:txBody>
          <a:bodyPr/>
          <a:lstStyle/>
          <a:p>
            <a:r>
              <a:rPr lang="en-US" dirty="0"/>
              <a:t>Approaches to class</a:t>
            </a:r>
          </a:p>
        </p:txBody>
      </p:sp>
    </p:spTree>
    <p:extLst>
      <p:ext uri="{BB962C8B-B14F-4D97-AF65-F5344CB8AC3E}">
        <p14:creationId xmlns:p14="http://schemas.microsoft.com/office/powerpoint/2010/main" val="12258401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1"/>
            <a:r>
              <a:rPr lang="en-GB" dirty="0"/>
              <a:t>Leader of French Socialist Party, 1902</a:t>
            </a:r>
          </a:p>
          <a:p>
            <a:pPr lvl="1"/>
            <a:r>
              <a:rPr lang="en-GB" dirty="0"/>
              <a:t>Anti-militarist, assassinated in 1914 (WWI)</a:t>
            </a:r>
          </a:p>
          <a:p>
            <a:pPr lvl="1"/>
            <a:r>
              <a:rPr lang="en-GB" dirty="0"/>
              <a:t>Context: rise of communist, socialist, and syndicalist (workers’ associations) at end of 19</a:t>
            </a:r>
            <a:r>
              <a:rPr lang="en-GB" baseline="30000" dirty="0"/>
              <a:t>th</a:t>
            </a:r>
            <a:r>
              <a:rPr lang="en-GB" dirty="0"/>
              <a:t> century</a:t>
            </a:r>
          </a:p>
          <a:p>
            <a:pPr lvl="1"/>
            <a:r>
              <a:rPr lang="en-GB" dirty="0"/>
              <a:t>Sought to combine Michelet’s romantic nationalism with Marx’s ‘history as class struggle’</a:t>
            </a:r>
          </a:p>
          <a:p>
            <a:pPr lvl="1"/>
            <a:r>
              <a:rPr lang="en-GB" dirty="0"/>
              <a:t>Saw future socialist republic in France originating in French Revolution… unlike Marx, he embraced 1789!</a:t>
            </a:r>
          </a:p>
          <a:p>
            <a:pPr lvl="1"/>
            <a:r>
              <a:rPr lang="en-GB" dirty="0"/>
              <a:t>No socialist revolution needed! France could simply deepen the popular and social aspects already begun in 1789…</a:t>
            </a:r>
          </a:p>
          <a:p>
            <a:pPr lvl="1"/>
            <a:endParaRPr lang="en-GB" dirty="0"/>
          </a:p>
        </p:txBody>
      </p:sp>
      <p:sp>
        <p:nvSpPr>
          <p:cNvPr id="3" name="Title 2"/>
          <p:cNvSpPr>
            <a:spLocks noGrp="1"/>
          </p:cNvSpPr>
          <p:nvPr>
            <p:ph type="title"/>
          </p:nvPr>
        </p:nvSpPr>
        <p:spPr/>
        <p:txBody>
          <a:bodyPr>
            <a:normAutofit/>
          </a:bodyPr>
          <a:lstStyle/>
          <a:p>
            <a:r>
              <a:rPr lang="en-GB" sz="2800" dirty="0"/>
              <a:t>Jean Jaurès, </a:t>
            </a:r>
            <a:r>
              <a:rPr lang="en-GB" sz="2800" i="1" dirty="0"/>
              <a:t>Histoire </a:t>
            </a:r>
            <a:r>
              <a:rPr lang="en-GB" sz="2800" i="1" dirty="0" err="1"/>
              <a:t>socialiste</a:t>
            </a:r>
            <a:r>
              <a:rPr lang="en-GB" sz="2800" i="1" dirty="0"/>
              <a:t> de la </a:t>
            </a:r>
            <a:r>
              <a:rPr lang="en-GB" sz="2800" i="1" dirty="0" err="1"/>
              <a:t>Révolution</a:t>
            </a:r>
            <a:r>
              <a:rPr lang="en-GB" sz="2800" i="1" dirty="0"/>
              <a:t> française</a:t>
            </a:r>
            <a:r>
              <a:rPr lang="en-GB" sz="2800" dirty="0"/>
              <a:t> (4 vols, 1901-1904)</a:t>
            </a:r>
          </a:p>
        </p:txBody>
      </p:sp>
    </p:spTree>
    <p:extLst>
      <p:ext uri="{BB962C8B-B14F-4D97-AF65-F5344CB8AC3E}">
        <p14:creationId xmlns:p14="http://schemas.microsoft.com/office/powerpoint/2010/main" val="49493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FB85C0-0D96-5ECF-74A3-CE7BAE046C65}"/>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7094BAF-1A5B-8568-6BDF-FC015E25ABCF}"/>
              </a:ext>
            </a:extLst>
          </p:cNvPr>
          <p:cNvSpPr>
            <a:spLocks noGrp="1"/>
          </p:cNvSpPr>
          <p:nvPr>
            <p:ph idx="1"/>
          </p:nvPr>
        </p:nvSpPr>
        <p:spPr/>
        <p:txBody>
          <a:bodyPr>
            <a:normAutofit/>
          </a:bodyPr>
          <a:lstStyle/>
          <a:p>
            <a:pPr marL="365760" lvl="1" indent="0">
              <a:buNone/>
            </a:pPr>
            <a:endParaRPr lang="en-GB" sz="3600" dirty="0"/>
          </a:p>
          <a:p>
            <a:pPr marL="365760" lvl="1" indent="0">
              <a:buNone/>
            </a:pPr>
            <a:r>
              <a:rPr lang="en-GB" sz="3600" dirty="0"/>
              <a:t>‘We know that economic conditions, the nature of production and of ownership, are the very foundations of History.’ </a:t>
            </a:r>
          </a:p>
          <a:p>
            <a:pPr marL="777240" lvl="2" indent="0" algn="r">
              <a:buNone/>
            </a:pPr>
            <a:r>
              <a:rPr lang="en-GB" i="1" dirty="0" err="1"/>
              <a:t>Histoire</a:t>
            </a:r>
            <a:r>
              <a:rPr lang="en-GB" i="1" dirty="0"/>
              <a:t> </a:t>
            </a:r>
            <a:r>
              <a:rPr lang="en-GB" i="1" dirty="0" err="1"/>
              <a:t>socialiste</a:t>
            </a:r>
            <a:r>
              <a:rPr lang="en-GB" i="1" dirty="0"/>
              <a:t> de la </a:t>
            </a:r>
            <a:r>
              <a:rPr lang="en-GB" i="1" dirty="0" err="1"/>
              <a:t>Révolution</a:t>
            </a:r>
            <a:r>
              <a:rPr lang="en-GB" i="1" dirty="0"/>
              <a:t> française</a:t>
            </a:r>
          </a:p>
          <a:p>
            <a:pPr lvl="1"/>
            <a:endParaRPr lang="en-GB" dirty="0"/>
          </a:p>
        </p:txBody>
      </p:sp>
      <p:sp>
        <p:nvSpPr>
          <p:cNvPr id="3" name="Title 2">
            <a:extLst>
              <a:ext uri="{FF2B5EF4-FFF2-40B4-BE49-F238E27FC236}">
                <a16:creationId xmlns:a16="http://schemas.microsoft.com/office/drawing/2014/main" id="{D3C4E239-4095-2AFD-3F62-719759B36623}"/>
              </a:ext>
            </a:extLst>
          </p:cNvPr>
          <p:cNvSpPr>
            <a:spLocks noGrp="1"/>
          </p:cNvSpPr>
          <p:nvPr>
            <p:ph type="title"/>
          </p:nvPr>
        </p:nvSpPr>
        <p:spPr/>
        <p:txBody>
          <a:bodyPr>
            <a:normAutofit/>
          </a:bodyPr>
          <a:lstStyle/>
          <a:p>
            <a:r>
              <a:rPr lang="en-GB" sz="2800" dirty="0"/>
              <a:t>Jean Jaurès, </a:t>
            </a:r>
            <a:r>
              <a:rPr lang="en-GB" sz="2800" i="1" dirty="0"/>
              <a:t>Histoire </a:t>
            </a:r>
            <a:r>
              <a:rPr lang="en-GB" sz="2800" i="1" dirty="0" err="1"/>
              <a:t>socialiste</a:t>
            </a:r>
            <a:r>
              <a:rPr lang="en-GB" sz="2800" i="1" dirty="0"/>
              <a:t> de la </a:t>
            </a:r>
            <a:r>
              <a:rPr lang="en-GB" sz="2800" i="1" dirty="0" err="1"/>
              <a:t>Révolution</a:t>
            </a:r>
            <a:r>
              <a:rPr lang="en-GB" sz="2800" i="1" dirty="0"/>
              <a:t> française</a:t>
            </a:r>
            <a:r>
              <a:rPr lang="en-GB" sz="2800" dirty="0"/>
              <a:t> (4 vols, 1901-1904)</a:t>
            </a:r>
          </a:p>
        </p:txBody>
      </p:sp>
    </p:spTree>
    <p:extLst>
      <p:ext uri="{BB962C8B-B14F-4D97-AF65-F5344CB8AC3E}">
        <p14:creationId xmlns:p14="http://schemas.microsoft.com/office/powerpoint/2010/main" val="18455408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9F84DA-0A0C-DFEF-96BE-14CD454FBC77}"/>
              </a:ext>
            </a:extLst>
          </p:cNvPr>
          <p:cNvSpPr>
            <a:spLocks noGrp="1"/>
          </p:cNvSpPr>
          <p:nvPr>
            <p:ph type="title"/>
          </p:nvPr>
        </p:nvSpPr>
        <p:spPr/>
        <p:txBody>
          <a:bodyPr>
            <a:normAutofit fontScale="90000"/>
          </a:bodyPr>
          <a:lstStyle/>
          <a:p>
            <a:r>
              <a:rPr lang="en-US" dirty="0"/>
              <a:t>Marxist paradigm in French Revolutionary Studies (until 1980s)</a:t>
            </a:r>
          </a:p>
        </p:txBody>
      </p:sp>
      <p:graphicFrame>
        <p:nvGraphicFramePr>
          <p:cNvPr id="9" name="Content Placeholder 3">
            <a:extLst>
              <a:ext uri="{FF2B5EF4-FFF2-40B4-BE49-F238E27FC236}">
                <a16:creationId xmlns:a16="http://schemas.microsoft.com/office/drawing/2014/main" id="{F52C86C4-FD46-621B-EE30-68D776BF5BB2}"/>
              </a:ext>
            </a:extLst>
          </p:cNvPr>
          <p:cNvGraphicFramePr>
            <a:graphicFrameLocks noGrp="1"/>
          </p:cNvGraphicFramePr>
          <p:nvPr>
            <p:ph sz="half" idx="1"/>
            <p:extLst>
              <p:ext uri="{D42A27DB-BD31-4B8C-83A1-F6EECF244321}">
                <p14:modId xmlns:p14="http://schemas.microsoft.com/office/powerpoint/2010/main" val="3510953992"/>
              </p:ext>
            </p:extLst>
          </p:nvPr>
        </p:nvGraphicFramePr>
        <p:xfrm>
          <a:off x="457200" y="1524000"/>
          <a:ext cx="4059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Content Placeholder 6" descr="A screenshot of a computer&#10;&#10;Description automatically generated">
            <a:extLst>
              <a:ext uri="{FF2B5EF4-FFF2-40B4-BE49-F238E27FC236}">
                <a16:creationId xmlns:a16="http://schemas.microsoft.com/office/drawing/2014/main" id="{C1AFD207-AF6F-40AB-8A98-752837C0186D}"/>
              </a:ext>
            </a:extLst>
          </p:cNvPr>
          <p:cNvPicPr>
            <a:picLocks noGrp="1" noChangeAspect="1"/>
          </p:cNvPicPr>
          <p:nvPr>
            <p:ph sz="half" idx="2"/>
          </p:nvPr>
        </p:nvPicPr>
        <p:blipFill>
          <a:blip r:embed="rId7">
            <a:extLst>
              <a:ext uri="{28A0092B-C50C-407E-A947-70E740481C1C}">
                <a14:useLocalDpi xmlns:a14="http://schemas.microsoft.com/office/drawing/2010/main" val="0"/>
              </a:ext>
            </a:extLst>
          </a:blip>
          <a:stretch>
            <a:fillRect/>
          </a:stretch>
        </p:blipFill>
        <p:spPr>
          <a:xfrm>
            <a:off x="4648200" y="1606414"/>
            <a:ext cx="4059238" cy="4407172"/>
          </a:xfrm>
        </p:spPr>
      </p:pic>
    </p:spTree>
    <p:extLst>
      <p:ext uri="{BB962C8B-B14F-4D97-AF65-F5344CB8AC3E}">
        <p14:creationId xmlns:p14="http://schemas.microsoft.com/office/powerpoint/2010/main" val="35941567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710CE-C646-06A5-C18D-6A3B96B0CF58}"/>
              </a:ext>
            </a:extLst>
          </p:cNvPr>
          <p:cNvSpPr>
            <a:spLocks noGrp="1"/>
          </p:cNvSpPr>
          <p:nvPr>
            <p:ph type="title"/>
          </p:nvPr>
        </p:nvSpPr>
        <p:spPr/>
        <p:txBody>
          <a:bodyPr>
            <a:normAutofit fontScale="90000"/>
          </a:bodyPr>
          <a:lstStyle/>
          <a:p>
            <a:r>
              <a:rPr lang="en-US" dirty="0"/>
              <a:t>George </a:t>
            </a:r>
            <a:r>
              <a:rPr lang="en-US" dirty="0" err="1"/>
              <a:t>Rudé</a:t>
            </a:r>
            <a:r>
              <a:rPr lang="en-US" dirty="0"/>
              <a:t>-The Crowd in the French Revolution (1959)</a:t>
            </a:r>
          </a:p>
        </p:txBody>
      </p:sp>
      <p:pic>
        <p:nvPicPr>
          <p:cNvPr id="8" name="Content Placeholder 7" descr="A book cover of a book&#10;&#10;Description automatically generated">
            <a:extLst>
              <a:ext uri="{FF2B5EF4-FFF2-40B4-BE49-F238E27FC236}">
                <a16:creationId xmlns:a16="http://schemas.microsoft.com/office/drawing/2014/main" id="{22F08E98-FA66-3408-D258-DF4E21155E15}"/>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40524" y="1575991"/>
            <a:ext cx="2926249" cy="4520009"/>
          </a:xfrm>
        </p:spPr>
      </p:pic>
      <p:sp>
        <p:nvSpPr>
          <p:cNvPr id="4" name="Content Placeholder 3">
            <a:extLst>
              <a:ext uri="{FF2B5EF4-FFF2-40B4-BE49-F238E27FC236}">
                <a16:creationId xmlns:a16="http://schemas.microsoft.com/office/drawing/2014/main" id="{85528A2E-F63F-766A-E45D-F5CCCDB805DD}"/>
              </a:ext>
            </a:extLst>
          </p:cNvPr>
          <p:cNvSpPr>
            <a:spLocks noGrp="1"/>
          </p:cNvSpPr>
          <p:nvPr>
            <p:ph sz="half" idx="2"/>
          </p:nvPr>
        </p:nvSpPr>
        <p:spPr/>
        <p:txBody>
          <a:bodyPr>
            <a:normAutofit fontScale="85000" lnSpcReduction="20000"/>
          </a:bodyPr>
          <a:lstStyle/>
          <a:p>
            <a:pPr marL="0" indent="0">
              <a:buNone/>
            </a:pPr>
            <a:r>
              <a:rPr lang="en-US" dirty="0"/>
              <a:t>Q: Who was the crowd?</a:t>
            </a:r>
          </a:p>
          <a:p>
            <a:pPr marL="0" indent="0">
              <a:buNone/>
            </a:pPr>
            <a:r>
              <a:rPr lang="en-US" i="1" dirty="0"/>
              <a:t>A: Future sans-culottes, working class who became radicals through experience of revolutionary action…</a:t>
            </a:r>
          </a:p>
          <a:p>
            <a:pPr marL="0" indent="0">
              <a:buNone/>
            </a:pPr>
            <a:endParaRPr lang="en-US" dirty="0"/>
          </a:p>
          <a:p>
            <a:pPr marL="0" indent="0">
              <a:buNone/>
            </a:pPr>
            <a:r>
              <a:rPr lang="en-US" dirty="0"/>
              <a:t>Q: What motivated them?</a:t>
            </a:r>
          </a:p>
          <a:p>
            <a:pPr marL="0" indent="0">
              <a:buNone/>
            </a:pPr>
            <a:r>
              <a:rPr lang="en-US" i="1" dirty="0"/>
              <a:t>A: Bourgeois political language &amp; working class economic interests – contradiction</a:t>
            </a:r>
          </a:p>
          <a:p>
            <a:endParaRPr lang="en-US" dirty="0"/>
          </a:p>
          <a:p>
            <a:pPr marL="0" indent="0">
              <a:buNone/>
            </a:pPr>
            <a:r>
              <a:rPr lang="en-US" dirty="0"/>
              <a:t>Point: consciousness develops through interaction between ideas and interests</a:t>
            </a:r>
          </a:p>
        </p:txBody>
      </p:sp>
    </p:spTree>
    <p:extLst>
      <p:ext uri="{BB962C8B-B14F-4D97-AF65-F5344CB8AC3E}">
        <p14:creationId xmlns:p14="http://schemas.microsoft.com/office/powerpoint/2010/main" val="3118729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94960-6C1C-E694-924A-D923978FFF6C}"/>
              </a:ext>
            </a:extLst>
          </p:cNvPr>
          <p:cNvSpPr>
            <a:spLocks noGrp="1"/>
          </p:cNvSpPr>
          <p:nvPr>
            <p:ph type="title"/>
          </p:nvPr>
        </p:nvSpPr>
        <p:spPr/>
        <p:txBody>
          <a:bodyPr>
            <a:normAutofit fontScale="90000"/>
          </a:bodyPr>
          <a:lstStyle/>
          <a:p>
            <a:r>
              <a:rPr lang="en-US" dirty="0"/>
              <a:t>Albert Soboul</a:t>
            </a:r>
            <a:br>
              <a:rPr lang="en-US" dirty="0"/>
            </a:br>
            <a:r>
              <a:rPr lang="en-US" i="1" dirty="0"/>
              <a:t>The Sans-culottes of the Year II </a:t>
            </a:r>
            <a:r>
              <a:rPr lang="en-US" dirty="0"/>
              <a:t>(1968)</a:t>
            </a:r>
          </a:p>
        </p:txBody>
      </p:sp>
      <p:pic>
        <p:nvPicPr>
          <p:cNvPr id="6" name="Content Placeholder 5" descr="A book cover of a book&#10;&#10;Description automatically generated">
            <a:extLst>
              <a:ext uri="{FF2B5EF4-FFF2-40B4-BE49-F238E27FC236}">
                <a16:creationId xmlns:a16="http://schemas.microsoft.com/office/drawing/2014/main" id="{FCB93820-0C81-BF5D-AD5E-3627C4006161}"/>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08992" y="1531685"/>
            <a:ext cx="2960637" cy="4564315"/>
          </a:xfrm>
        </p:spPr>
      </p:pic>
      <p:sp>
        <p:nvSpPr>
          <p:cNvPr id="4" name="Content Placeholder 3">
            <a:extLst>
              <a:ext uri="{FF2B5EF4-FFF2-40B4-BE49-F238E27FC236}">
                <a16:creationId xmlns:a16="http://schemas.microsoft.com/office/drawing/2014/main" id="{BCCABDAD-BFD9-64F2-D870-974359EC262E}"/>
              </a:ext>
            </a:extLst>
          </p:cNvPr>
          <p:cNvSpPr>
            <a:spLocks noGrp="1"/>
          </p:cNvSpPr>
          <p:nvPr>
            <p:ph sz="half" idx="2"/>
          </p:nvPr>
        </p:nvSpPr>
        <p:spPr/>
        <p:txBody>
          <a:bodyPr>
            <a:normAutofit lnSpcReduction="10000"/>
          </a:bodyPr>
          <a:lstStyle/>
          <a:p>
            <a:r>
              <a:rPr lang="en-US" dirty="0"/>
              <a:t>Sans-culottes were not a distinct ‘class’: mix of artisans and wage-earners, petty bourgeois</a:t>
            </a:r>
          </a:p>
          <a:p>
            <a:r>
              <a:rPr lang="en-US" dirty="0"/>
              <a:t>Borrowed middle-class, bourgeois language</a:t>
            </a:r>
          </a:p>
          <a:p>
            <a:r>
              <a:rPr lang="en-US" dirty="0"/>
              <a:t>Had separate interests but lacked sufficient class-consciousness to overthrow bourgeoisie, capitalist revolution of 1789.</a:t>
            </a:r>
          </a:p>
        </p:txBody>
      </p:sp>
    </p:spTree>
    <p:extLst>
      <p:ext uri="{BB962C8B-B14F-4D97-AF65-F5344CB8AC3E}">
        <p14:creationId xmlns:p14="http://schemas.microsoft.com/office/powerpoint/2010/main" val="37191947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1A882E-4427-A84E-D64A-0DABAC7231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40229A-14FA-92FA-FF05-6FB5BEDC234B}"/>
              </a:ext>
            </a:extLst>
          </p:cNvPr>
          <p:cNvSpPr>
            <a:spLocks noGrp="1"/>
          </p:cNvSpPr>
          <p:nvPr>
            <p:ph type="title"/>
          </p:nvPr>
        </p:nvSpPr>
        <p:spPr/>
        <p:txBody>
          <a:bodyPr>
            <a:normAutofit fontScale="90000"/>
          </a:bodyPr>
          <a:lstStyle/>
          <a:p>
            <a:r>
              <a:rPr lang="en-US" dirty="0"/>
              <a:t>Albert Soboul</a:t>
            </a:r>
            <a:br>
              <a:rPr lang="en-US" dirty="0"/>
            </a:br>
            <a:r>
              <a:rPr lang="en-US" i="1" dirty="0"/>
              <a:t>The Sans-culottes of the Year II </a:t>
            </a:r>
            <a:r>
              <a:rPr lang="en-US" dirty="0"/>
              <a:t>(1968)</a:t>
            </a:r>
          </a:p>
        </p:txBody>
      </p:sp>
      <p:pic>
        <p:nvPicPr>
          <p:cNvPr id="6" name="Content Placeholder 5" descr="A book cover of a book&#10;&#10;Description automatically generated">
            <a:extLst>
              <a:ext uri="{FF2B5EF4-FFF2-40B4-BE49-F238E27FC236}">
                <a16:creationId xmlns:a16="http://schemas.microsoft.com/office/drawing/2014/main" id="{43900ADE-4091-1D13-A120-78F1CE7ED478}"/>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08992" y="1531685"/>
            <a:ext cx="2960637" cy="4564315"/>
          </a:xfrm>
        </p:spPr>
      </p:pic>
      <p:sp>
        <p:nvSpPr>
          <p:cNvPr id="4" name="Content Placeholder 3">
            <a:extLst>
              <a:ext uri="{FF2B5EF4-FFF2-40B4-BE49-F238E27FC236}">
                <a16:creationId xmlns:a16="http://schemas.microsoft.com/office/drawing/2014/main" id="{C4912A6B-C3EC-34C8-C467-1761AB6EE633}"/>
              </a:ext>
            </a:extLst>
          </p:cNvPr>
          <p:cNvSpPr>
            <a:spLocks noGrp="1"/>
          </p:cNvSpPr>
          <p:nvPr>
            <p:ph sz="half" idx="2"/>
          </p:nvPr>
        </p:nvSpPr>
        <p:spPr/>
        <p:txBody>
          <a:bodyPr>
            <a:normAutofit fontScale="92500" lnSpcReduction="10000"/>
          </a:bodyPr>
          <a:lstStyle/>
          <a:p>
            <a:r>
              <a:rPr lang="en-US" dirty="0"/>
              <a:t>Why did the sans-culotte revolution of 1793-94 fail? </a:t>
            </a:r>
          </a:p>
          <a:p>
            <a:pPr marL="0" indent="0">
              <a:buNone/>
            </a:pPr>
            <a:r>
              <a:rPr lang="en-US" i="1" dirty="0"/>
              <a:t>Answers like Marx’s Brumaire</a:t>
            </a:r>
          </a:p>
          <a:p>
            <a:r>
              <a:rPr lang="en-US" dirty="0"/>
              <a:t>Lack of class consciousness</a:t>
            </a:r>
          </a:p>
          <a:p>
            <a:r>
              <a:rPr lang="en-US" dirty="0"/>
              <a:t>Too heterogeneous as a group</a:t>
            </a:r>
          </a:p>
          <a:p>
            <a:r>
              <a:rPr lang="en-US" dirty="0"/>
              <a:t>Material factors: most radical elements were sent to the front</a:t>
            </a:r>
          </a:p>
          <a:p>
            <a:r>
              <a:rPr lang="en-US" dirty="0"/>
              <a:t>Pre-industrial – will need industrial factory setting to create class consciousness</a:t>
            </a:r>
          </a:p>
        </p:txBody>
      </p:sp>
    </p:spTree>
    <p:extLst>
      <p:ext uri="{BB962C8B-B14F-4D97-AF65-F5344CB8AC3E}">
        <p14:creationId xmlns:p14="http://schemas.microsoft.com/office/powerpoint/2010/main" val="35186739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3A73F-3E0A-626D-9C0A-DE05C1C5A0DE}"/>
              </a:ext>
            </a:extLst>
          </p:cNvPr>
          <p:cNvSpPr>
            <a:spLocks noGrp="1"/>
          </p:cNvSpPr>
          <p:nvPr>
            <p:ph type="title"/>
          </p:nvPr>
        </p:nvSpPr>
        <p:spPr/>
        <p:txBody>
          <a:bodyPr/>
          <a:lstStyle/>
          <a:p>
            <a:r>
              <a:rPr lang="en-US" dirty="0"/>
              <a:t>Max Weber (1864-1920)</a:t>
            </a:r>
          </a:p>
        </p:txBody>
      </p:sp>
      <p:sp>
        <p:nvSpPr>
          <p:cNvPr id="3" name="Content Placeholder 2">
            <a:extLst>
              <a:ext uri="{FF2B5EF4-FFF2-40B4-BE49-F238E27FC236}">
                <a16:creationId xmlns:a16="http://schemas.microsoft.com/office/drawing/2014/main" id="{C1FF7317-9895-087F-0F4C-E323B6BE1B4D}"/>
              </a:ext>
            </a:extLst>
          </p:cNvPr>
          <p:cNvSpPr>
            <a:spLocks noGrp="1"/>
          </p:cNvSpPr>
          <p:nvPr>
            <p:ph sz="half" idx="1"/>
          </p:nvPr>
        </p:nvSpPr>
        <p:spPr/>
        <p:txBody>
          <a:bodyPr>
            <a:normAutofit fontScale="92500" lnSpcReduction="10000"/>
          </a:bodyPr>
          <a:lstStyle/>
          <a:p>
            <a:r>
              <a:rPr lang="en-US" dirty="0"/>
              <a:t>German sociologist</a:t>
            </a:r>
          </a:p>
          <a:p>
            <a:endParaRPr lang="en-US" dirty="0"/>
          </a:p>
          <a:p>
            <a:r>
              <a:rPr lang="en-US" dirty="0"/>
              <a:t>From ‘class’ to the individual and social action</a:t>
            </a:r>
          </a:p>
          <a:p>
            <a:pPr marL="0" indent="0">
              <a:buNone/>
            </a:pPr>
            <a:endParaRPr lang="en-US" dirty="0"/>
          </a:p>
          <a:p>
            <a:r>
              <a:rPr lang="en-US" dirty="0"/>
              <a:t>Influenced by Ranke (historicism) and Nietzsche (disenchantment; rationalization; humans as meaning makers)</a:t>
            </a:r>
          </a:p>
          <a:p>
            <a:endParaRPr lang="en-US" dirty="0"/>
          </a:p>
          <a:p>
            <a:endParaRPr lang="en-US" dirty="0"/>
          </a:p>
          <a:p>
            <a:endParaRPr lang="en-US" dirty="0"/>
          </a:p>
          <a:p>
            <a:endParaRPr lang="en-US" dirty="0"/>
          </a:p>
        </p:txBody>
      </p:sp>
      <p:pic>
        <p:nvPicPr>
          <p:cNvPr id="6" name="Content Placeholder 5" descr="A book cover with a building and trees&#10;&#10;Description automatically generated">
            <a:extLst>
              <a:ext uri="{FF2B5EF4-FFF2-40B4-BE49-F238E27FC236}">
                <a16:creationId xmlns:a16="http://schemas.microsoft.com/office/drawing/2014/main" id="{8D0DEAAE-C6FE-F934-1BA3-54F9DC9245B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72869" y="1803400"/>
            <a:ext cx="3009900" cy="4013200"/>
          </a:xfrm>
        </p:spPr>
      </p:pic>
    </p:spTree>
    <p:extLst>
      <p:ext uri="{BB962C8B-B14F-4D97-AF65-F5344CB8AC3E}">
        <p14:creationId xmlns:p14="http://schemas.microsoft.com/office/powerpoint/2010/main" val="26681574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104D00-D080-D77E-7710-2C38D8C184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7CBAC7-C0E1-8407-FBE3-42CC4FCF1441}"/>
              </a:ext>
            </a:extLst>
          </p:cNvPr>
          <p:cNvSpPr>
            <a:spLocks noGrp="1"/>
          </p:cNvSpPr>
          <p:nvPr>
            <p:ph type="title"/>
          </p:nvPr>
        </p:nvSpPr>
        <p:spPr/>
        <p:txBody>
          <a:bodyPr/>
          <a:lstStyle/>
          <a:p>
            <a:r>
              <a:rPr lang="en-US" dirty="0"/>
              <a:t>Max Weber (1864-1920)</a:t>
            </a:r>
          </a:p>
        </p:txBody>
      </p:sp>
      <p:sp>
        <p:nvSpPr>
          <p:cNvPr id="3" name="Content Placeholder 2">
            <a:extLst>
              <a:ext uri="{FF2B5EF4-FFF2-40B4-BE49-F238E27FC236}">
                <a16:creationId xmlns:a16="http://schemas.microsoft.com/office/drawing/2014/main" id="{0A76BC4C-E453-364E-6175-822B014CEAA4}"/>
              </a:ext>
            </a:extLst>
          </p:cNvPr>
          <p:cNvSpPr>
            <a:spLocks noGrp="1"/>
          </p:cNvSpPr>
          <p:nvPr>
            <p:ph sz="half" idx="1"/>
          </p:nvPr>
        </p:nvSpPr>
        <p:spPr/>
        <p:txBody>
          <a:bodyPr>
            <a:normAutofit fontScale="92500"/>
          </a:bodyPr>
          <a:lstStyle/>
          <a:p>
            <a:r>
              <a:rPr lang="en-US" dirty="0"/>
              <a:t>Contingency and unintended consequences</a:t>
            </a:r>
          </a:p>
          <a:p>
            <a:endParaRPr lang="en-US" dirty="0"/>
          </a:p>
          <a:p>
            <a:r>
              <a:rPr lang="en-US" dirty="0"/>
              <a:t>Calvinism </a:t>
            </a:r>
            <a:r>
              <a:rPr lang="en-US" dirty="0">
                <a:sym typeface="Wingdings" pitchFamily="2" charset="2"/>
              </a:rPr>
              <a:t> fear of eternal damnation  need for reassurance that one has been chosen to be saved  no intermediaries or acts  solution: act as if one has been saved (frugality, duty to work)</a:t>
            </a:r>
            <a:endParaRPr lang="en-US" dirty="0"/>
          </a:p>
          <a:p>
            <a:endParaRPr lang="en-US" dirty="0"/>
          </a:p>
          <a:p>
            <a:endParaRPr lang="en-US" dirty="0"/>
          </a:p>
          <a:p>
            <a:endParaRPr lang="en-US" dirty="0"/>
          </a:p>
        </p:txBody>
      </p:sp>
      <p:pic>
        <p:nvPicPr>
          <p:cNvPr id="6" name="Content Placeholder 5" descr="A book cover with a building and trees&#10;&#10;Description automatically generated">
            <a:extLst>
              <a:ext uri="{FF2B5EF4-FFF2-40B4-BE49-F238E27FC236}">
                <a16:creationId xmlns:a16="http://schemas.microsoft.com/office/drawing/2014/main" id="{EEDECFB6-FB6A-FA5F-6670-33A7AC0F94C6}"/>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72869" y="1803400"/>
            <a:ext cx="3009900" cy="4013200"/>
          </a:xfrm>
        </p:spPr>
      </p:pic>
    </p:spTree>
    <p:extLst>
      <p:ext uri="{BB962C8B-B14F-4D97-AF65-F5344CB8AC3E}">
        <p14:creationId xmlns:p14="http://schemas.microsoft.com/office/powerpoint/2010/main" val="21712190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8747176-8F36-DAF5-F7A8-9FFEFA5326FC}"/>
              </a:ext>
            </a:extLst>
          </p:cNvPr>
          <p:cNvSpPr>
            <a:spLocks noGrp="1"/>
          </p:cNvSpPr>
          <p:nvPr>
            <p:ph idx="1"/>
          </p:nvPr>
        </p:nvSpPr>
        <p:spPr/>
        <p:txBody>
          <a:bodyPr>
            <a:normAutofit fontScale="92500"/>
          </a:bodyPr>
          <a:lstStyle/>
          <a:p>
            <a:r>
              <a:rPr lang="en-US" dirty="0"/>
              <a:t>Individuals and meaning systems</a:t>
            </a:r>
          </a:p>
          <a:p>
            <a:endParaRPr lang="en-US" dirty="0"/>
          </a:p>
          <a:p>
            <a:r>
              <a:rPr lang="en-US" dirty="0"/>
              <a:t>Class – situation in relation to markets </a:t>
            </a:r>
          </a:p>
          <a:p>
            <a:r>
              <a:rPr lang="en-US" i="1" dirty="0"/>
              <a:t>Status </a:t>
            </a:r>
            <a:r>
              <a:rPr lang="en-US" dirty="0"/>
              <a:t>– Prestige, </a:t>
            </a:r>
            <a:r>
              <a:rPr lang="en-US" dirty="0" err="1"/>
              <a:t>honour</a:t>
            </a:r>
            <a:r>
              <a:rPr lang="en-US" dirty="0"/>
              <a:t>, systems of inclusion and exclusion. Can overlap with class but not reducible to it.</a:t>
            </a:r>
          </a:p>
          <a:p>
            <a:endParaRPr lang="en-US" dirty="0"/>
          </a:p>
          <a:p>
            <a:r>
              <a:rPr lang="en-US" dirty="0"/>
              <a:t>More emphasis on politics</a:t>
            </a:r>
          </a:p>
          <a:p>
            <a:pPr lvl="1"/>
            <a:r>
              <a:rPr lang="en-US" dirty="0"/>
              <a:t>Rulers as based on charisma or tradition  VS</a:t>
            </a:r>
          </a:p>
          <a:p>
            <a:pPr lvl="1"/>
            <a:r>
              <a:rPr lang="en-US" dirty="0"/>
              <a:t>Rulers based on their position within a political bureaucracy</a:t>
            </a:r>
          </a:p>
          <a:p>
            <a:pPr lvl="1"/>
            <a:r>
              <a:rPr lang="en-US" dirty="0"/>
              <a:t>Economic power: position within markets</a:t>
            </a:r>
          </a:p>
        </p:txBody>
      </p:sp>
      <p:sp>
        <p:nvSpPr>
          <p:cNvPr id="2" name="Title 1">
            <a:extLst>
              <a:ext uri="{FF2B5EF4-FFF2-40B4-BE49-F238E27FC236}">
                <a16:creationId xmlns:a16="http://schemas.microsoft.com/office/drawing/2014/main" id="{4CFA723B-9B89-CD7E-26E1-5B42A8C780C4}"/>
              </a:ext>
            </a:extLst>
          </p:cNvPr>
          <p:cNvSpPr>
            <a:spLocks noGrp="1"/>
          </p:cNvSpPr>
          <p:nvPr>
            <p:ph type="title"/>
          </p:nvPr>
        </p:nvSpPr>
        <p:spPr/>
        <p:txBody>
          <a:bodyPr/>
          <a:lstStyle/>
          <a:p>
            <a:r>
              <a:rPr lang="en-US" dirty="0"/>
              <a:t>Weber</a:t>
            </a:r>
          </a:p>
        </p:txBody>
      </p:sp>
    </p:spTree>
    <p:extLst>
      <p:ext uri="{BB962C8B-B14F-4D97-AF65-F5344CB8AC3E}">
        <p14:creationId xmlns:p14="http://schemas.microsoft.com/office/powerpoint/2010/main" val="25633837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A2BC7-B895-7085-E33A-ED5325113BF3}"/>
              </a:ext>
            </a:extLst>
          </p:cNvPr>
          <p:cNvSpPr>
            <a:spLocks noGrp="1"/>
          </p:cNvSpPr>
          <p:nvPr>
            <p:ph type="title"/>
          </p:nvPr>
        </p:nvSpPr>
        <p:spPr/>
        <p:txBody>
          <a:bodyPr/>
          <a:lstStyle/>
          <a:p>
            <a:r>
              <a:rPr lang="en-US" dirty="0"/>
              <a:t>Weber – debates on capitalism</a:t>
            </a:r>
          </a:p>
        </p:txBody>
      </p:sp>
      <p:pic>
        <p:nvPicPr>
          <p:cNvPr id="8" name="Content Placeholder 7" descr="A book cover with a city&#10;&#10;Description automatically generated">
            <a:extLst>
              <a:ext uri="{FF2B5EF4-FFF2-40B4-BE49-F238E27FC236}">
                <a16:creationId xmlns:a16="http://schemas.microsoft.com/office/drawing/2014/main" id="{6C6A0968-8A35-B98D-2C2E-091FA77CFEA6}"/>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08992" y="1562895"/>
            <a:ext cx="2981231" cy="4533105"/>
          </a:xfrm>
        </p:spPr>
      </p:pic>
      <p:pic>
        <p:nvPicPr>
          <p:cNvPr id="10" name="Content Placeholder 9" descr="A book cover with text&#10;&#10;Description automatically generated">
            <a:extLst>
              <a:ext uri="{FF2B5EF4-FFF2-40B4-BE49-F238E27FC236}">
                <a16:creationId xmlns:a16="http://schemas.microsoft.com/office/drawing/2014/main" id="{71395394-ECF7-EDCD-3110-0AB69B1F9CB4}"/>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153779" y="1518685"/>
            <a:ext cx="3093480" cy="4650887"/>
          </a:xfrm>
        </p:spPr>
      </p:pic>
      <p:sp>
        <p:nvSpPr>
          <p:cNvPr id="11" name="TextBox 10">
            <a:extLst>
              <a:ext uri="{FF2B5EF4-FFF2-40B4-BE49-F238E27FC236}">
                <a16:creationId xmlns:a16="http://schemas.microsoft.com/office/drawing/2014/main" id="{EF93F54A-4DDD-EC87-BB0C-55A68FAE02BF}"/>
              </a:ext>
            </a:extLst>
          </p:cNvPr>
          <p:cNvSpPr txBox="1"/>
          <p:nvPr/>
        </p:nvSpPr>
        <p:spPr>
          <a:xfrm>
            <a:off x="2196479" y="6169572"/>
            <a:ext cx="606256" cy="369332"/>
          </a:xfrm>
          <a:prstGeom prst="rect">
            <a:avLst/>
          </a:prstGeom>
          <a:noFill/>
        </p:spPr>
        <p:txBody>
          <a:bodyPr wrap="none" rtlCol="0">
            <a:spAutoFit/>
          </a:bodyPr>
          <a:lstStyle/>
          <a:p>
            <a:r>
              <a:rPr lang="en-US" dirty="0"/>
              <a:t>2012</a:t>
            </a:r>
          </a:p>
        </p:txBody>
      </p:sp>
      <p:sp>
        <p:nvSpPr>
          <p:cNvPr id="12" name="TextBox 11">
            <a:extLst>
              <a:ext uri="{FF2B5EF4-FFF2-40B4-BE49-F238E27FC236}">
                <a16:creationId xmlns:a16="http://schemas.microsoft.com/office/drawing/2014/main" id="{BA96CF77-2BF1-3316-F1CC-81934B7009A5}"/>
              </a:ext>
            </a:extLst>
          </p:cNvPr>
          <p:cNvSpPr txBox="1"/>
          <p:nvPr/>
        </p:nvSpPr>
        <p:spPr>
          <a:xfrm>
            <a:off x="6579257" y="6216134"/>
            <a:ext cx="642933" cy="369332"/>
          </a:xfrm>
          <a:prstGeom prst="rect">
            <a:avLst/>
          </a:prstGeom>
          <a:noFill/>
        </p:spPr>
        <p:txBody>
          <a:bodyPr wrap="none" rtlCol="0">
            <a:spAutoFit/>
          </a:bodyPr>
          <a:lstStyle/>
          <a:p>
            <a:r>
              <a:rPr lang="en-US" dirty="0"/>
              <a:t>2022</a:t>
            </a:r>
          </a:p>
        </p:txBody>
      </p:sp>
    </p:spTree>
    <p:extLst>
      <p:ext uri="{BB962C8B-B14F-4D97-AF65-F5344CB8AC3E}">
        <p14:creationId xmlns:p14="http://schemas.microsoft.com/office/powerpoint/2010/main" val="1266109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dirty="0"/>
              <a:t>Karl Marx – most famous works</a:t>
            </a:r>
          </a:p>
        </p:txBody>
      </p:sp>
      <p:pic>
        <p:nvPicPr>
          <p:cNvPr id="13" name="Content Placeholder 12" descr="11057943283_d5f2134334_b.jpg"/>
          <p:cNvPicPr>
            <a:picLocks noGrp="1" noChangeAspect="1"/>
          </p:cNvPicPr>
          <p:nvPr>
            <p:ph sz="half" idx="1"/>
          </p:nvPr>
        </p:nvPicPr>
        <p:blipFill>
          <a:blip r:embed="rId2">
            <a:extLst>
              <a:ext uri="{28A0092B-C50C-407E-A947-70E740481C1C}">
                <a14:useLocalDpi xmlns:a14="http://schemas.microsoft.com/office/drawing/2010/main" val="0"/>
              </a:ext>
            </a:extLst>
          </a:blip>
          <a:srcRect t="10568" b="10568"/>
          <a:stretch>
            <a:fillRect/>
          </a:stretch>
        </p:blipFill>
        <p:spPr>
          <a:xfrm>
            <a:off x="457200" y="1524000"/>
            <a:ext cx="4059936" cy="4305905"/>
          </a:xfrm>
        </p:spPr>
      </p:pic>
      <p:pic>
        <p:nvPicPr>
          <p:cNvPr id="14" name="Content Placeholder 13" descr="download.jpg"/>
          <p:cNvPicPr>
            <a:picLocks noGrp="1" noChangeAspect="1"/>
          </p:cNvPicPr>
          <p:nvPr>
            <p:ph sz="half" idx="2"/>
          </p:nvPr>
        </p:nvPicPr>
        <p:blipFill>
          <a:blip r:embed="rId3">
            <a:extLst>
              <a:ext uri="{28A0092B-C50C-407E-A947-70E740481C1C}">
                <a14:useLocalDpi xmlns:a14="http://schemas.microsoft.com/office/drawing/2010/main" val="0"/>
              </a:ext>
            </a:extLst>
          </a:blip>
          <a:srcRect l="-15520" r="-15520"/>
          <a:stretch>
            <a:fillRect/>
          </a:stretch>
        </p:blipFill>
        <p:spPr>
          <a:xfrm>
            <a:off x="4648200" y="1524000"/>
            <a:ext cx="4059936" cy="4305905"/>
          </a:xfrm>
        </p:spPr>
      </p:pic>
      <p:sp>
        <p:nvSpPr>
          <p:cNvPr id="15" name="TextBox 14"/>
          <p:cNvSpPr txBox="1"/>
          <p:nvPr/>
        </p:nvSpPr>
        <p:spPr>
          <a:xfrm>
            <a:off x="1947333" y="5920136"/>
            <a:ext cx="877163" cy="523220"/>
          </a:xfrm>
          <a:prstGeom prst="rect">
            <a:avLst/>
          </a:prstGeom>
          <a:noFill/>
        </p:spPr>
        <p:txBody>
          <a:bodyPr wrap="none" rtlCol="0">
            <a:spAutoFit/>
          </a:bodyPr>
          <a:lstStyle/>
          <a:p>
            <a:r>
              <a:rPr lang="en-GB" sz="2800" dirty="0"/>
              <a:t>1848</a:t>
            </a:r>
          </a:p>
        </p:txBody>
      </p:sp>
      <p:sp>
        <p:nvSpPr>
          <p:cNvPr id="16" name="TextBox 15"/>
          <p:cNvSpPr txBox="1"/>
          <p:nvPr/>
        </p:nvSpPr>
        <p:spPr>
          <a:xfrm>
            <a:off x="5946099" y="5921215"/>
            <a:ext cx="1477889" cy="830997"/>
          </a:xfrm>
          <a:prstGeom prst="rect">
            <a:avLst/>
          </a:prstGeom>
          <a:noFill/>
        </p:spPr>
        <p:txBody>
          <a:bodyPr wrap="none" rtlCol="0">
            <a:spAutoFit/>
          </a:bodyPr>
          <a:lstStyle/>
          <a:p>
            <a:r>
              <a:rPr lang="en-GB" sz="2400" dirty="0"/>
              <a:t>Vol. 1-3</a:t>
            </a:r>
          </a:p>
          <a:p>
            <a:r>
              <a:rPr lang="en-GB" sz="2400" dirty="0"/>
              <a:t>1867-1894</a:t>
            </a:r>
          </a:p>
        </p:txBody>
      </p:sp>
    </p:spTree>
    <p:extLst>
      <p:ext uri="{BB962C8B-B14F-4D97-AF65-F5344CB8AC3E}">
        <p14:creationId xmlns:p14="http://schemas.microsoft.com/office/powerpoint/2010/main" val="27138190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376B471-6DF7-8D39-F92E-F620EA477503}"/>
              </a:ext>
            </a:extLst>
          </p:cNvPr>
          <p:cNvSpPr>
            <a:spLocks noGrp="1"/>
          </p:cNvSpPr>
          <p:nvPr>
            <p:ph idx="1"/>
          </p:nvPr>
        </p:nvSpPr>
        <p:spPr/>
        <p:txBody>
          <a:bodyPr/>
          <a:lstStyle/>
          <a:p>
            <a:r>
              <a:rPr lang="en-US" dirty="0"/>
              <a:t>Cultural anthropology</a:t>
            </a:r>
          </a:p>
          <a:p>
            <a:pPr lvl="1"/>
            <a:r>
              <a:rPr lang="en-US" dirty="0"/>
              <a:t>Clifford Geertz, </a:t>
            </a:r>
            <a:r>
              <a:rPr lang="en-US" i="1" dirty="0"/>
              <a:t>Interpretation of Cultures</a:t>
            </a:r>
            <a:endParaRPr lang="en-US" dirty="0"/>
          </a:p>
          <a:p>
            <a:pPr lvl="1"/>
            <a:r>
              <a:rPr lang="en-US" dirty="0"/>
              <a:t>Rather than material changes triggering social and economic changes, changes in meanings and values alter social and cultural practices</a:t>
            </a:r>
          </a:p>
          <a:p>
            <a:pPr lvl="1"/>
            <a:endParaRPr lang="en-US" dirty="0"/>
          </a:p>
          <a:p>
            <a:r>
              <a:rPr lang="en-US" dirty="0"/>
              <a:t>Natalie </a:t>
            </a:r>
            <a:r>
              <a:rPr lang="en-US" dirty="0" err="1"/>
              <a:t>Zemon</a:t>
            </a:r>
            <a:r>
              <a:rPr lang="en-US" dirty="0"/>
              <a:t> Davis</a:t>
            </a:r>
          </a:p>
          <a:p>
            <a:pPr lvl="1"/>
            <a:r>
              <a:rPr lang="en-US" dirty="0"/>
              <a:t>How </a:t>
            </a:r>
            <a:r>
              <a:rPr lang="en-US" u="sng" dirty="0"/>
              <a:t>individuals</a:t>
            </a:r>
            <a:r>
              <a:rPr lang="en-US" dirty="0"/>
              <a:t> appropriate </a:t>
            </a:r>
            <a:r>
              <a:rPr lang="en-US" u="sng" dirty="0"/>
              <a:t>meaning</a:t>
            </a:r>
            <a:r>
              <a:rPr lang="en-US" dirty="0"/>
              <a:t> and turn it towards their own ends. </a:t>
            </a:r>
          </a:p>
          <a:p>
            <a:pPr lvl="1"/>
            <a:r>
              <a:rPr lang="en-US" dirty="0"/>
              <a:t>More individual agency</a:t>
            </a:r>
          </a:p>
        </p:txBody>
      </p:sp>
      <p:sp>
        <p:nvSpPr>
          <p:cNvPr id="2" name="Title 1">
            <a:extLst>
              <a:ext uri="{FF2B5EF4-FFF2-40B4-BE49-F238E27FC236}">
                <a16:creationId xmlns:a16="http://schemas.microsoft.com/office/drawing/2014/main" id="{A4D6AF36-5C8C-0525-8CDB-8CB36FF3424B}"/>
              </a:ext>
            </a:extLst>
          </p:cNvPr>
          <p:cNvSpPr>
            <a:spLocks noGrp="1"/>
          </p:cNvSpPr>
          <p:nvPr>
            <p:ph type="title"/>
          </p:nvPr>
        </p:nvSpPr>
        <p:spPr/>
        <p:txBody>
          <a:bodyPr/>
          <a:lstStyle/>
          <a:p>
            <a:r>
              <a:rPr lang="en-US" dirty="0"/>
              <a:t>Weber - Legacies</a:t>
            </a:r>
          </a:p>
        </p:txBody>
      </p:sp>
    </p:spTree>
    <p:extLst>
      <p:ext uri="{BB962C8B-B14F-4D97-AF65-F5344CB8AC3E}">
        <p14:creationId xmlns:p14="http://schemas.microsoft.com/office/powerpoint/2010/main" val="40104249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296BE0-85D3-F8C7-D248-674E2CF518D2}"/>
              </a:ext>
            </a:extLst>
          </p:cNvPr>
          <p:cNvSpPr>
            <a:spLocks noGrp="1"/>
          </p:cNvSpPr>
          <p:nvPr>
            <p:ph type="title"/>
          </p:nvPr>
        </p:nvSpPr>
        <p:spPr/>
        <p:txBody>
          <a:bodyPr>
            <a:normAutofit fontScale="90000"/>
          </a:bodyPr>
          <a:lstStyle/>
          <a:p>
            <a:r>
              <a:rPr lang="en-US" dirty="0"/>
              <a:t>Timothy Tackett</a:t>
            </a:r>
            <a:br>
              <a:rPr lang="en-US" dirty="0"/>
            </a:br>
            <a:r>
              <a:rPr lang="en-US" i="1" dirty="0"/>
              <a:t>Becoming a revolutionary </a:t>
            </a:r>
            <a:r>
              <a:rPr lang="en-US" dirty="0"/>
              <a:t>(1996)</a:t>
            </a:r>
          </a:p>
        </p:txBody>
      </p:sp>
      <p:pic>
        <p:nvPicPr>
          <p:cNvPr id="7" name="Content Placeholder 6" descr="A book cover of a historical book&#10;&#10;Description automatically generated">
            <a:extLst>
              <a:ext uri="{FF2B5EF4-FFF2-40B4-BE49-F238E27FC236}">
                <a16:creationId xmlns:a16="http://schemas.microsoft.com/office/drawing/2014/main" id="{2804086D-7C42-C42C-AC4F-944D56125944}"/>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73487" y="1524000"/>
            <a:ext cx="3026664" cy="4572000"/>
          </a:xfrm>
        </p:spPr>
      </p:pic>
      <p:sp>
        <p:nvSpPr>
          <p:cNvPr id="5" name="Content Placeholder 4">
            <a:extLst>
              <a:ext uri="{FF2B5EF4-FFF2-40B4-BE49-F238E27FC236}">
                <a16:creationId xmlns:a16="http://schemas.microsoft.com/office/drawing/2014/main" id="{4FC9C56C-0A7D-3DBD-307F-36BB0514E8F5}"/>
              </a:ext>
            </a:extLst>
          </p:cNvPr>
          <p:cNvSpPr>
            <a:spLocks noGrp="1"/>
          </p:cNvSpPr>
          <p:nvPr>
            <p:ph sz="half" idx="2"/>
          </p:nvPr>
        </p:nvSpPr>
        <p:spPr/>
        <p:txBody>
          <a:bodyPr>
            <a:normAutofit fontScale="92500" lnSpcReduction="20000"/>
          </a:bodyPr>
          <a:lstStyle/>
          <a:p>
            <a:r>
              <a:rPr lang="en-US" dirty="0"/>
              <a:t>Class theory of French Revolution debunked by 1980s</a:t>
            </a:r>
          </a:p>
          <a:p>
            <a:r>
              <a:rPr lang="en-US" dirty="0"/>
              <a:t>Revolutionaries were not capitalist bourgeoisie – they were mostly lawyers and Old Regime administrators</a:t>
            </a:r>
          </a:p>
          <a:p>
            <a:r>
              <a:rPr lang="en-US" dirty="0"/>
              <a:t>Status got them elected</a:t>
            </a:r>
          </a:p>
          <a:p>
            <a:r>
              <a:rPr lang="en-US" dirty="0"/>
              <a:t>Status differential in the National Assembly radicalized politics, making some more radical.</a:t>
            </a:r>
          </a:p>
        </p:txBody>
      </p:sp>
    </p:spTree>
    <p:extLst>
      <p:ext uri="{BB962C8B-B14F-4D97-AF65-F5344CB8AC3E}">
        <p14:creationId xmlns:p14="http://schemas.microsoft.com/office/powerpoint/2010/main" val="34571268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GB" dirty="0"/>
              <a:t>Marxist theorist</a:t>
            </a:r>
          </a:p>
          <a:p>
            <a:r>
              <a:rPr lang="en-GB" dirty="0"/>
              <a:t>Imprisoned under Mussolini</a:t>
            </a:r>
          </a:p>
          <a:p>
            <a:r>
              <a:rPr lang="en-GB" i="1" dirty="0"/>
              <a:t>Prison Notebooks </a:t>
            </a:r>
            <a:r>
              <a:rPr lang="en-GB" dirty="0"/>
              <a:t>(1927-1935)</a:t>
            </a:r>
            <a:endParaRPr lang="en-GB" i="1" dirty="0"/>
          </a:p>
          <a:p>
            <a:r>
              <a:rPr lang="en-GB" dirty="0"/>
              <a:t>Builds on Marx’s superstructure</a:t>
            </a:r>
          </a:p>
          <a:p>
            <a:r>
              <a:rPr lang="en-GB" dirty="0"/>
              <a:t>Cultural Hegemony</a:t>
            </a:r>
          </a:p>
          <a:p>
            <a:pPr lvl="1"/>
            <a:r>
              <a:rPr lang="en-GB" dirty="0"/>
              <a:t>The way the state creates ideological shackles to maintain its power and the dominance of bourgeois-capitalist relations</a:t>
            </a:r>
          </a:p>
          <a:p>
            <a:pPr lvl="1"/>
            <a:r>
              <a:rPr lang="en-GB" dirty="0"/>
              <a:t>Accepts state/civil society distinction but sees coercion and manipulation in both</a:t>
            </a:r>
          </a:p>
          <a:p>
            <a:pPr lvl="1"/>
            <a:r>
              <a:rPr lang="en-GB" dirty="0"/>
              <a:t>Bourgeois regimes manufacture ‘consent’</a:t>
            </a:r>
          </a:p>
          <a:p>
            <a:r>
              <a:rPr lang="en-GB" dirty="0"/>
              <a:t>Marxists taking the cultural-historical turn in 1970s and 1980s will borrow from Gramsci</a:t>
            </a:r>
          </a:p>
          <a:p>
            <a:endParaRPr lang="en-GB" i="1" dirty="0"/>
          </a:p>
        </p:txBody>
      </p:sp>
      <p:sp>
        <p:nvSpPr>
          <p:cNvPr id="3" name="Title 2"/>
          <p:cNvSpPr>
            <a:spLocks noGrp="1"/>
          </p:cNvSpPr>
          <p:nvPr>
            <p:ph type="title"/>
          </p:nvPr>
        </p:nvSpPr>
        <p:spPr/>
        <p:txBody>
          <a:bodyPr/>
          <a:lstStyle/>
          <a:p>
            <a:r>
              <a:rPr lang="en-GB" dirty="0"/>
              <a:t>Antonio Gramsci (1891-1937)</a:t>
            </a:r>
          </a:p>
        </p:txBody>
      </p:sp>
    </p:spTree>
    <p:extLst>
      <p:ext uri="{BB962C8B-B14F-4D97-AF65-F5344CB8AC3E}">
        <p14:creationId xmlns:p14="http://schemas.microsoft.com/office/powerpoint/2010/main" val="7194971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98908D-EB4F-23D6-28EE-74EEA452D568}"/>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6FD906E-6999-96D1-30B4-7A5B7874009D}"/>
              </a:ext>
            </a:extLst>
          </p:cNvPr>
          <p:cNvSpPr>
            <a:spLocks noGrp="1"/>
          </p:cNvSpPr>
          <p:nvPr>
            <p:ph idx="1"/>
          </p:nvPr>
        </p:nvSpPr>
        <p:spPr/>
        <p:txBody>
          <a:bodyPr>
            <a:normAutofit fontScale="85000" lnSpcReduction="10000"/>
          </a:bodyPr>
          <a:lstStyle/>
          <a:p>
            <a:r>
              <a:rPr lang="en-GB" dirty="0"/>
              <a:t>Marxist theorist</a:t>
            </a:r>
          </a:p>
          <a:p>
            <a:r>
              <a:rPr lang="en-GB" dirty="0"/>
              <a:t>Imprisoned under Mussolini</a:t>
            </a:r>
          </a:p>
          <a:p>
            <a:r>
              <a:rPr lang="en-GB" i="1" dirty="0"/>
              <a:t>Prison Notebooks </a:t>
            </a:r>
            <a:r>
              <a:rPr lang="en-GB" dirty="0"/>
              <a:t>(1927-1935)</a:t>
            </a:r>
            <a:endParaRPr lang="en-GB" i="1" dirty="0"/>
          </a:p>
          <a:p>
            <a:r>
              <a:rPr lang="en-GB" dirty="0"/>
              <a:t>Builds on Marx’s superstructure</a:t>
            </a:r>
          </a:p>
          <a:p>
            <a:r>
              <a:rPr lang="en-GB" dirty="0"/>
              <a:t>Cultural Hegemony</a:t>
            </a:r>
          </a:p>
          <a:p>
            <a:pPr lvl="1"/>
            <a:r>
              <a:rPr lang="en-GB" dirty="0"/>
              <a:t>Bourgeois regimes manufacture ‘consent’</a:t>
            </a:r>
          </a:p>
          <a:p>
            <a:pPr lvl="1"/>
            <a:r>
              <a:rPr lang="en-GB" dirty="0"/>
              <a:t>Consent, not through force, but through ideological manipulation</a:t>
            </a:r>
          </a:p>
          <a:p>
            <a:pPr lvl="1"/>
            <a:r>
              <a:rPr lang="en-GB" dirty="0"/>
              <a:t>Schools, media, associations.</a:t>
            </a:r>
          </a:p>
          <a:p>
            <a:pPr lvl="1"/>
            <a:r>
              <a:rPr lang="en-GB" dirty="0"/>
              <a:t>Values of elite get embedded in worldviews and social practices</a:t>
            </a:r>
          </a:p>
          <a:p>
            <a:pPr lvl="1"/>
            <a:r>
              <a:rPr lang="en-GB" dirty="0"/>
              <a:t>Cultural hegemony is not static: must absorb ‘counter’ views to stay fresh and legitimate, preventing open conflict</a:t>
            </a:r>
          </a:p>
          <a:p>
            <a:r>
              <a:rPr lang="en-GB" dirty="0"/>
              <a:t>Marxists taking the cultural-historical turn in 1970s and 1980s will borrow from Gramsci</a:t>
            </a:r>
          </a:p>
          <a:p>
            <a:endParaRPr lang="en-GB" i="1" dirty="0"/>
          </a:p>
        </p:txBody>
      </p:sp>
      <p:sp>
        <p:nvSpPr>
          <p:cNvPr id="3" name="Title 2">
            <a:extLst>
              <a:ext uri="{FF2B5EF4-FFF2-40B4-BE49-F238E27FC236}">
                <a16:creationId xmlns:a16="http://schemas.microsoft.com/office/drawing/2014/main" id="{DEB67551-FEE4-DBC6-3A67-349926CD1165}"/>
              </a:ext>
            </a:extLst>
          </p:cNvPr>
          <p:cNvSpPr>
            <a:spLocks noGrp="1"/>
          </p:cNvSpPr>
          <p:nvPr>
            <p:ph type="title"/>
          </p:nvPr>
        </p:nvSpPr>
        <p:spPr/>
        <p:txBody>
          <a:bodyPr/>
          <a:lstStyle/>
          <a:p>
            <a:r>
              <a:rPr lang="en-GB" dirty="0"/>
              <a:t>Antonio Gramsci (1891-1937)</a:t>
            </a:r>
          </a:p>
        </p:txBody>
      </p:sp>
    </p:spTree>
    <p:extLst>
      <p:ext uri="{BB962C8B-B14F-4D97-AF65-F5344CB8AC3E}">
        <p14:creationId xmlns:p14="http://schemas.microsoft.com/office/powerpoint/2010/main" val="36460394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F4B95F1-9D28-9F88-C7BE-B54531197443}"/>
              </a:ext>
            </a:extLst>
          </p:cNvPr>
          <p:cNvSpPr>
            <a:spLocks noGrp="1"/>
          </p:cNvSpPr>
          <p:nvPr>
            <p:ph idx="1"/>
          </p:nvPr>
        </p:nvSpPr>
        <p:spPr/>
        <p:txBody>
          <a:bodyPr/>
          <a:lstStyle/>
          <a:p>
            <a:r>
              <a:rPr lang="en-US" dirty="0"/>
              <a:t>Marx – Class struggle; material forces</a:t>
            </a:r>
          </a:p>
          <a:p>
            <a:r>
              <a:rPr lang="en-US" dirty="0"/>
              <a:t>Weber – Individuals use meaning to create social difference with economic and social implications (Protestants become capitalists and develop a new basis of status)</a:t>
            </a:r>
          </a:p>
          <a:p>
            <a:r>
              <a:rPr lang="en-US" dirty="0"/>
              <a:t>Gramsci – Cultural hegemony as means to create or reinforce class dominance. The state protects the bourgeois meaning systems and cultural hierarchies. </a:t>
            </a:r>
          </a:p>
        </p:txBody>
      </p:sp>
      <p:sp>
        <p:nvSpPr>
          <p:cNvPr id="3" name="Title 2">
            <a:extLst>
              <a:ext uri="{FF2B5EF4-FFF2-40B4-BE49-F238E27FC236}">
                <a16:creationId xmlns:a16="http://schemas.microsoft.com/office/drawing/2014/main" id="{F5AFDAE5-00F9-6FC0-C018-01813E802E22}"/>
              </a:ext>
            </a:extLst>
          </p:cNvPr>
          <p:cNvSpPr>
            <a:spLocks noGrp="1"/>
          </p:cNvSpPr>
          <p:nvPr>
            <p:ph type="title"/>
          </p:nvPr>
        </p:nvSpPr>
        <p:spPr/>
        <p:txBody>
          <a:bodyPr/>
          <a:lstStyle/>
          <a:p>
            <a:r>
              <a:rPr lang="en-US" dirty="0"/>
              <a:t>Cultural History</a:t>
            </a:r>
          </a:p>
        </p:txBody>
      </p:sp>
    </p:spTree>
    <p:extLst>
      <p:ext uri="{BB962C8B-B14F-4D97-AF65-F5344CB8AC3E}">
        <p14:creationId xmlns:p14="http://schemas.microsoft.com/office/powerpoint/2010/main" val="6329483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74C494-E2A9-FEA0-0AC4-03E154A8643F}"/>
              </a:ext>
            </a:extLst>
          </p:cNvPr>
          <p:cNvSpPr>
            <a:spLocks noGrp="1"/>
          </p:cNvSpPr>
          <p:nvPr>
            <p:ph type="title"/>
          </p:nvPr>
        </p:nvSpPr>
        <p:spPr/>
        <p:txBody>
          <a:bodyPr/>
          <a:lstStyle/>
          <a:p>
            <a:r>
              <a:rPr lang="en-US" dirty="0"/>
              <a:t>Lawrence Levine (1933-2006)</a:t>
            </a:r>
          </a:p>
        </p:txBody>
      </p:sp>
      <p:sp>
        <p:nvSpPr>
          <p:cNvPr id="4" name="Content Placeholder 3">
            <a:extLst>
              <a:ext uri="{FF2B5EF4-FFF2-40B4-BE49-F238E27FC236}">
                <a16:creationId xmlns:a16="http://schemas.microsoft.com/office/drawing/2014/main" id="{547F447A-0295-74FC-A415-1A4A775DE9CB}"/>
              </a:ext>
            </a:extLst>
          </p:cNvPr>
          <p:cNvSpPr>
            <a:spLocks noGrp="1"/>
          </p:cNvSpPr>
          <p:nvPr>
            <p:ph sz="half" idx="1"/>
          </p:nvPr>
        </p:nvSpPr>
        <p:spPr/>
        <p:txBody>
          <a:bodyPr/>
          <a:lstStyle/>
          <a:p>
            <a:r>
              <a:rPr lang="en-US" dirty="0"/>
              <a:t>Shakespeare in America</a:t>
            </a:r>
          </a:p>
          <a:p>
            <a:endParaRPr lang="en-US" dirty="0"/>
          </a:p>
          <a:p>
            <a:r>
              <a:rPr lang="en-US" dirty="0"/>
              <a:t>Sacralization of Culture</a:t>
            </a:r>
          </a:p>
          <a:p>
            <a:endParaRPr lang="en-US" dirty="0"/>
          </a:p>
          <a:p>
            <a:r>
              <a:rPr lang="en-US" dirty="0"/>
              <a:t>Order, Hierarchy and Culture</a:t>
            </a:r>
          </a:p>
        </p:txBody>
      </p:sp>
      <p:pic>
        <p:nvPicPr>
          <p:cNvPr id="7" name="Content Placeholder 6" descr="A book cover with a person sitting on a chair&#10;&#10;Description automatically generated">
            <a:extLst>
              <a:ext uri="{FF2B5EF4-FFF2-40B4-BE49-F238E27FC236}">
                <a16:creationId xmlns:a16="http://schemas.microsoft.com/office/drawing/2014/main" id="{43495725-D54D-23BF-D9FF-4F4D332DB40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62263" y="1524000"/>
            <a:ext cx="3431112" cy="4572000"/>
          </a:xfrm>
        </p:spPr>
      </p:pic>
    </p:spTree>
    <p:extLst>
      <p:ext uri="{BB962C8B-B14F-4D97-AF65-F5344CB8AC3E}">
        <p14:creationId xmlns:p14="http://schemas.microsoft.com/office/powerpoint/2010/main" val="24762737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3B7491D-F870-52F2-0129-CDFDE0EA108D}"/>
              </a:ext>
            </a:extLst>
          </p:cNvPr>
          <p:cNvSpPr>
            <a:spLocks noGrp="1"/>
          </p:cNvSpPr>
          <p:nvPr>
            <p:ph idx="1"/>
          </p:nvPr>
        </p:nvSpPr>
        <p:spPr/>
        <p:txBody>
          <a:bodyPr/>
          <a:lstStyle/>
          <a:p>
            <a:r>
              <a:rPr lang="en-US" dirty="0"/>
              <a:t>Part of popular culture before end of 19</a:t>
            </a:r>
            <a:r>
              <a:rPr lang="en-US" baseline="30000" dirty="0"/>
              <a:t>th</a:t>
            </a:r>
            <a:r>
              <a:rPr lang="en-US" dirty="0"/>
              <a:t> century</a:t>
            </a:r>
          </a:p>
          <a:p>
            <a:r>
              <a:rPr lang="en-US" dirty="0"/>
              <a:t>Railway layers would perform themselves in the evening</a:t>
            </a:r>
          </a:p>
          <a:p>
            <a:r>
              <a:rPr lang="en-US" dirty="0"/>
              <a:t>Everyone knew the lines</a:t>
            </a:r>
          </a:p>
          <a:p>
            <a:r>
              <a:rPr lang="en-US" dirty="0"/>
              <a:t>Shakespeare interspersed with circus acts, jugglers, songs, speeches</a:t>
            </a:r>
          </a:p>
          <a:p>
            <a:r>
              <a:rPr lang="en-US" dirty="0"/>
              <a:t>Arrival of critics and experts – isolating Shakespeare from popular culture</a:t>
            </a:r>
          </a:p>
          <a:p>
            <a:r>
              <a:rPr lang="en-US" dirty="0"/>
              <a:t>Proper training for performers and spectators</a:t>
            </a:r>
          </a:p>
          <a:p>
            <a:r>
              <a:rPr lang="en-US" dirty="0"/>
              <a:t>Push to pull Shakespeare from vaudeville…</a:t>
            </a:r>
          </a:p>
        </p:txBody>
      </p:sp>
      <p:sp>
        <p:nvSpPr>
          <p:cNvPr id="2" name="Title 1">
            <a:extLst>
              <a:ext uri="{FF2B5EF4-FFF2-40B4-BE49-F238E27FC236}">
                <a16:creationId xmlns:a16="http://schemas.microsoft.com/office/drawing/2014/main" id="{1607097F-0992-4F20-8B6F-1BEE200D8C37}"/>
              </a:ext>
            </a:extLst>
          </p:cNvPr>
          <p:cNvSpPr>
            <a:spLocks noGrp="1"/>
          </p:cNvSpPr>
          <p:nvPr>
            <p:ph type="title"/>
          </p:nvPr>
        </p:nvSpPr>
        <p:spPr/>
        <p:txBody>
          <a:bodyPr>
            <a:normAutofit fontScale="90000"/>
          </a:bodyPr>
          <a:lstStyle/>
          <a:p>
            <a:r>
              <a:rPr lang="en-US" dirty="0"/>
              <a:t>Shakespeare in America (19</a:t>
            </a:r>
            <a:r>
              <a:rPr lang="en-US" baseline="30000" dirty="0"/>
              <a:t>th</a:t>
            </a:r>
            <a:r>
              <a:rPr lang="en-US" dirty="0"/>
              <a:t> century)</a:t>
            </a:r>
            <a:br>
              <a:rPr lang="en-US" dirty="0"/>
            </a:br>
            <a:r>
              <a:rPr lang="en-US" dirty="0"/>
              <a:t>The ‘spinach-</a:t>
            </a:r>
            <a:r>
              <a:rPr lang="en-US" dirty="0" err="1"/>
              <a:t>ification</a:t>
            </a:r>
            <a:r>
              <a:rPr lang="en-US" dirty="0"/>
              <a:t>’ of Shakespeare</a:t>
            </a:r>
          </a:p>
        </p:txBody>
      </p:sp>
    </p:spTree>
    <p:extLst>
      <p:ext uri="{BB962C8B-B14F-4D97-AF65-F5344CB8AC3E}">
        <p14:creationId xmlns:p14="http://schemas.microsoft.com/office/powerpoint/2010/main" val="28537348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E41EDD-E091-94C8-9688-B6C27F89EC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BF93A9-8270-876F-5938-9B71195D55BF}"/>
              </a:ext>
            </a:extLst>
          </p:cNvPr>
          <p:cNvSpPr>
            <a:spLocks noGrp="1"/>
          </p:cNvSpPr>
          <p:nvPr>
            <p:ph type="title"/>
          </p:nvPr>
        </p:nvSpPr>
        <p:spPr/>
        <p:txBody>
          <a:bodyPr>
            <a:normAutofit fontScale="90000"/>
          </a:bodyPr>
          <a:lstStyle/>
          <a:p>
            <a:r>
              <a:rPr lang="en-US" dirty="0"/>
              <a:t>Capitalism without the class? </a:t>
            </a:r>
            <a:br>
              <a:rPr lang="en-US" dirty="0"/>
            </a:br>
            <a:r>
              <a:rPr lang="en-US" dirty="0"/>
              <a:t>William Sewell</a:t>
            </a:r>
          </a:p>
        </p:txBody>
      </p:sp>
      <p:pic>
        <p:nvPicPr>
          <p:cNvPr id="6" name="Content Placeholder 5" descr="A book cover of a historical book&#10;&#10;Description automatically generated">
            <a:extLst>
              <a:ext uri="{FF2B5EF4-FFF2-40B4-BE49-F238E27FC236}">
                <a16:creationId xmlns:a16="http://schemas.microsoft.com/office/drawing/2014/main" id="{6ED5965F-1577-0DF0-09AF-F916B10C885A}"/>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62819" y="1524000"/>
            <a:ext cx="3048000" cy="4572000"/>
          </a:xfrm>
        </p:spPr>
      </p:pic>
      <p:sp>
        <p:nvSpPr>
          <p:cNvPr id="4" name="Content Placeholder 3">
            <a:extLst>
              <a:ext uri="{FF2B5EF4-FFF2-40B4-BE49-F238E27FC236}">
                <a16:creationId xmlns:a16="http://schemas.microsoft.com/office/drawing/2014/main" id="{9F9C1246-DAB4-7304-FFEC-D1683CE9EA28}"/>
              </a:ext>
            </a:extLst>
          </p:cNvPr>
          <p:cNvSpPr>
            <a:spLocks noGrp="1"/>
          </p:cNvSpPr>
          <p:nvPr>
            <p:ph sz="half" idx="2"/>
          </p:nvPr>
        </p:nvSpPr>
        <p:spPr/>
        <p:txBody>
          <a:bodyPr>
            <a:normAutofit fontScale="92500"/>
          </a:bodyPr>
          <a:lstStyle/>
          <a:p>
            <a:r>
              <a:rPr lang="en-US" dirty="0"/>
              <a:t>Builds on Moishe </a:t>
            </a:r>
            <a:r>
              <a:rPr lang="en-US" dirty="0" err="1"/>
              <a:t>Postone’s</a:t>
            </a:r>
            <a:r>
              <a:rPr lang="en-US" dirty="0"/>
              <a:t> reading of Marx</a:t>
            </a:r>
          </a:p>
          <a:p>
            <a:r>
              <a:rPr lang="en-US" dirty="0"/>
              <a:t>Focus on the commodity form, not class struggle</a:t>
            </a:r>
          </a:p>
          <a:p>
            <a:r>
              <a:rPr lang="en-US" dirty="0"/>
              <a:t>A concrete history of abstraction</a:t>
            </a:r>
          </a:p>
          <a:p>
            <a:r>
              <a:rPr lang="en-US" dirty="0"/>
              <a:t>How does civic equality become thinkable and desirable? Through experience with commodity form </a:t>
            </a:r>
          </a:p>
        </p:txBody>
      </p:sp>
      <p:sp>
        <p:nvSpPr>
          <p:cNvPr id="7" name="TextBox 6">
            <a:extLst>
              <a:ext uri="{FF2B5EF4-FFF2-40B4-BE49-F238E27FC236}">
                <a16:creationId xmlns:a16="http://schemas.microsoft.com/office/drawing/2014/main" id="{ECF85929-DA0E-7834-613B-DD096111753E}"/>
              </a:ext>
            </a:extLst>
          </p:cNvPr>
          <p:cNvSpPr txBox="1"/>
          <p:nvPr/>
        </p:nvSpPr>
        <p:spPr>
          <a:xfrm>
            <a:off x="2270234" y="6285186"/>
            <a:ext cx="602857" cy="369332"/>
          </a:xfrm>
          <a:prstGeom prst="rect">
            <a:avLst/>
          </a:prstGeom>
          <a:noFill/>
        </p:spPr>
        <p:txBody>
          <a:bodyPr wrap="none" rtlCol="0">
            <a:spAutoFit/>
          </a:bodyPr>
          <a:lstStyle/>
          <a:p>
            <a:r>
              <a:rPr lang="en-US" dirty="0"/>
              <a:t>2021</a:t>
            </a:r>
          </a:p>
        </p:txBody>
      </p:sp>
    </p:spTree>
    <p:extLst>
      <p:ext uri="{BB962C8B-B14F-4D97-AF65-F5344CB8AC3E}">
        <p14:creationId xmlns:p14="http://schemas.microsoft.com/office/powerpoint/2010/main" val="19327336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6603D7-A4F8-AA5C-CFFD-7CE5733A9E3F}"/>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CD3CD47-B14F-7CB5-8D47-7C41A0EABA3D}"/>
              </a:ext>
            </a:extLst>
          </p:cNvPr>
          <p:cNvSpPr>
            <a:spLocks noGrp="1"/>
          </p:cNvSpPr>
          <p:nvPr>
            <p:ph idx="1"/>
          </p:nvPr>
        </p:nvSpPr>
        <p:spPr/>
        <p:txBody>
          <a:bodyPr>
            <a:normAutofit lnSpcReduction="10000"/>
          </a:bodyPr>
          <a:lstStyle/>
          <a:p>
            <a:r>
              <a:rPr lang="en-US" dirty="0"/>
              <a:t>‘I argue that the eighteenth century French commercial capitalist development fostered a vigorous growth of abstract commodity-based social relations and that the growing experience of such abstraction in daily life helped make the notion of civic equality both conceivable and attractive by the 1780s. This argument postulates a very different kind of causation than the classical Marxist scenario of Lefebvre and Soboul. It sees capitalist development </a:t>
            </a:r>
            <a:r>
              <a:rPr lang="en-US" dirty="0" err="1"/>
              <a:t>indluencing</a:t>
            </a:r>
            <a:r>
              <a:rPr lang="en-US" dirty="0"/>
              <a:t> the Revolution not through a mechanism of class struggle but through a far more gradual and diffuse social and cultural process.’ (p. 7)</a:t>
            </a:r>
          </a:p>
        </p:txBody>
      </p:sp>
      <p:sp>
        <p:nvSpPr>
          <p:cNvPr id="2" name="Title 1">
            <a:extLst>
              <a:ext uri="{FF2B5EF4-FFF2-40B4-BE49-F238E27FC236}">
                <a16:creationId xmlns:a16="http://schemas.microsoft.com/office/drawing/2014/main" id="{C9DB33F0-C611-EE5E-B5C9-CC8241392FFB}"/>
              </a:ext>
            </a:extLst>
          </p:cNvPr>
          <p:cNvSpPr>
            <a:spLocks noGrp="1"/>
          </p:cNvSpPr>
          <p:nvPr>
            <p:ph type="title"/>
          </p:nvPr>
        </p:nvSpPr>
        <p:spPr/>
        <p:txBody>
          <a:bodyPr>
            <a:normAutofit fontScale="90000"/>
          </a:bodyPr>
          <a:lstStyle/>
          <a:p>
            <a:r>
              <a:rPr lang="en-US" dirty="0"/>
              <a:t>Capitalism without the class? </a:t>
            </a:r>
            <a:br>
              <a:rPr lang="en-US" dirty="0"/>
            </a:br>
            <a:r>
              <a:rPr lang="en-US" dirty="0"/>
              <a:t>William Sewell</a:t>
            </a:r>
          </a:p>
        </p:txBody>
      </p:sp>
      <p:sp>
        <p:nvSpPr>
          <p:cNvPr id="7" name="TextBox 6">
            <a:extLst>
              <a:ext uri="{FF2B5EF4-FFF2-40B4-BE49-F238E27FC236}">
                <a16:creationId xmlns:a16="http://schemas.microsoft.com/office/drawing/2014/main" id="{604B3727-4469-0F48-6181-28D0BBE13241}"/>
              </a:ext>
            </a:extLst>
          </p:cNvPr>
          <p:cNvSpPr txBox="1"/>
          <p:nvPr/>
        </p:nvSpPr>
        <p:spPr>
          <a:xfrm>
            <a:off x="2270234" y="6285186"/>
            <a:ext cx="602857" cy="369332"/>
          </a:xfrm>
          <a:prstGeom prst="rect">
            <a:avLst/>
          </a:prstGeom>
          <a:noFill/>
        </p:spPr>
        <p:txBody>
          <a:bodyPr wrap="none" rtlCol="0">
            <a:spAutoFit/>
          </a:bodyPr>
          <a:lstStyle/>
          <a:p>
            <a:r>
              <a:rPr lang="en-US" dirty="0"/>
              <a:t>2021</a:t>
            </a:r>
          </a:p>
        </p:txBody>
      </p:sp>
    </p:spTree>
    <p:extLst>
      <p:ext uri="{BB962C8B-B14F-4D97-AF65-F5344CB8AC3E}">
        <p14:creationId xmlns:p14="http://schemas.microsoft.com/office/powerpoint/2010/main" val="2398677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D8C86D-6FF5-E1C6-7308-688977F9DC70}"/>
              </a:ext>
            </a:extLst>
          </p:cNvPr>
          <p:cNvSpPr>
            <a:spLocks noGrp="1"/>
          </p:cNvSpPr>
          <p:nvPr>
            <p:ph idx="1"/>
          </p:nvPr>
        </p:nvSpPr>
        <p:spPr/>
        <p:txBody>
          <a:bodyPr/>
          <a:lstStyle/>
          <a:p>
            <a:r>
              <a:rPr lang="en-US" dirty="0"/>
              <a:t>Use value (concrete; particular to the item)</a:t>
            </a:r>
          </a:p>
          <a:p>
            <a:r>
              <a:rPr lang="en-US" dirty="0"/>
              <a:t>Exchange value (abstract; measured against the universal benchmark of ‘price’)</a:t>
            </a:r>
          </a:p>
          <a:p>
            <a:r>
              <a:rPr lang="en-US" dirty="0"/>
              <a:t>Social relations sit behind market exchanges</a:t>
            </a:r>
          </a:p>
          <a:p>
            <a:r>
              <a:rPr lang="en-US" dirty="0"/>
              <a:t>Anonymity, ontological commensurability between buyers and sellers</a:t>
            </a:r>
          </a:p>
          <a:p>
            <a:r>
              <a:rPr lang="en-US" dirty="0"/>
              <a:t>Monetary equivalence </a:t>
            </a:r>
            <a:r>
              <a:rPr lang="en-US" dirty="0">
                <a:sym typeface="Wingdings" pitchFamily="2" charset="2"/>
              </a:rPr>
              <a:t> legal equivalence</a:t>
            </a:r>
            <a:endParaRPr lang="en-US" dirty="0"/>
          </a:p>
        </p:txBody>
      </p:sp>
      <p:sp>
        <p:nvSpPr>
          <p:cNvPr id="3" name="Title 2">
            <a:extLst>
              <a:ext uri="{FF2B5EF4-FFF2-40B4-BE49-F238E27FC236}">
                <a16:creationId xmlns:a16="http://schemas.microsoft.com/office/drawing/2014/main" id="{4235F508-E63B-2847-FCCB-C82AA9D766D0}"/>
              </a:ext>
            </a:extLst>
          </p:cNvPr>
          <p:cNvSpPr>
            <a:spLocks noGrp="1"/>
          </p:cNvSpPr>
          <p:nvPr>
            <p:ph type="title"/>
          </p:nvPr>
        </p:nvSpPr>
        <p:spPr/>
        <p:txBody>
          <a:bodyPr/>
          <a:lstStyle/>
          <a:p>
            <a:r>
              <a:rPr lang="en-US" dirty="0"/>
              <a:t>Sewell</a:t>
            </a:r>
          </a:p>
        </p:txBody>
      </p:sp>
    </p:spTree>
    <p:extLst>
      <p:ext uri="{BB962C8B-B14F-4D97-AF65-F5344CB8AC3E}">
        <p14:creationId xmlns:p14="http://schemas.microsoft.com/office/powerpoint/2010/main" val="1331084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8435D-36E5-70A9-A72F-A258168FD7DB}"/>
              </a:ext>
            </a:extLst>
          </p:cNvPr>
          <p:cNvSpPr>
            <a:spLocks noGrp="1"/>
          </p:cNvSpPr>
          <p:nvPr>
            <p:ph type="title"/>
          </p:nvPr>
        </p:nvSpPr>
        <p:spPr/>
        <p:txBody>
          <a:bodyPr>
            <a:normAutofit fontScale="90000"/>
          </a:bodyPr>
          <a:lstStyle/>
          <a:p>
            <a:r>
              <a:rPr lang="en-US" dirty="0"/>
              <a:t>Karl Marx – influential works for historians</a:t>
            </a:r>
          </a:p>
        </p:txBody>
      </p:sp>
      <p:pic>
        <p:nvPicPr>
          <p:cNvPr id="6" name="Content Placeholder 5" descr="A book cover with red and white text&#10;&#10;Description automatically generated">
            <a:extLst>
              <a:ext uri="{FF2B5EF4-FFF2-40B4-BE49-F238E27FC236}">
                <a16:creationId xmlns:a16="http://schemas.microsoft.com/office/drawing/2014/main" id="{A93C408A-DCB7-35FA-AB7C-0ADA45A1B602}"/>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09235" y="1524000"/>
            <a:ext cx="2955167" cy="4572000"/>
          </a:xfrm>
        </p:spPr>
      </p:pic>
      <p:pic>
        <p:nvPicPr>
          <p:cNvPr id="8" name="Content Placeholder 7" descr="A book cover of a person&#10;&#10;Description automatically generated">
            <a:extLst>
              <a:ext uri="{FF2B5EF4-FFF2-40B4-BE49-F238E27FC236}">
                <a16:creationId xmlns:a16="http://schemas.microsoft.com/office/drawing/2014/main" id="{8EEA7719-2678-5142-1ED8-F34BEA94CF97}"/>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199539" y="1534510"/>
            <a:ext cx="2956560" cy="4572000"/>
          </a:xfrm>
        </p:spPr>
      </p:pic>
    </p:spTree>
    <p:extLst>
      <p:ext uri="{BB962C8B-B14F-4D97-AF65-F5344CB8AC3E}">
        <p14:creationId xmlns:p14="http://schemas.microsoft.com/office/powerpoint/2010/main" val="37144681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GB" dirty="0"/>
              <a:t>Romanticism</a:t>
            </a:r>
          </a:p>
          <a:p>
            <a:endParaRPr lang="en-GB" dirty="0"/>
          </a:p>
          <a:p>
            <a:r>
              <a:rPr lang="en-GB" dirty="0"/>
              <a:t>Industrial Revolution – Creation of Proletariat</a:t>
            </a:r>
          </a:p>
          <a:p>
            <a:endParaRPr lang="en-GB" dirty="0"/>
          </a:p>
          <a:p>
            <a:r>
              <a:rPr lang="en-GB" dirty="0"/>
              <a:t>Democratic Revolutions (1789, 1830, 1848)</a:t>
            </a:r>
          </a:p>
          <a:p>
            <a:pPr marL="0" indent="0">
              <a:buNone/>
            </a:pPr>
            <a:endParaRPr lang="en-GB" dirty="0"/>
          </a:p>
          <a:p>
            <a:endParaRPr lang="en-GB" dirty="0"/>
          </a:p>
        </p:txBody>
      </p:sp>
      <p:sp>
        <p:nvSpPr>
          <p:cNvPr id="5" name="Title 4"/>
          <p:cNvSpPr>
            <a:spLocks noGrp="1"/>
          </p:cNvSpPr>
          <p:nvPr>
            <p:ph type="title"/>
          </p:nvPr>
        </p:nvSpPr>
        <p:spPr/>
        <p:txBody>
          <a:bodyPr/>
          <a:lstStyle/>
          <a:p>
            <a:r>
              <a:rPr lang="en-GB" dirty="0"/>
              <a:t>Marx’s Context</a:t>
            </a:r>
          </a:p>
        </p:txBody>
      </p:sp>
    </p:spTree>
    <p:extLst>
      <p:ext uri="{BB962C8B-B14F-4D97-AF65-F5344CB8AC3E}">
        <p14:creationId xmlns:p14="http://schemas.microsoft.com/office/powerpoint/2010/main" val="3115473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en-GB" dirty="0"/>
          </a:p>
          <a:p>
            <a:r>
              <a:rPr lang="en-GB" dirty="0"/>
              <a:t>Critic of Capitalism (alienation, exploitation)</a:t>
            </a:r>
          </a:p>
          <a:p>
            <a:endParaRPr lang="en-GB" dirty="0"/>
          </a:p>
          <a:p>
            <a:r>
              <a:rPr lang="en-GB" dirty="0"/>
              <a:t>Historical materialism</a:t>
            </a:r>
          </a:p>
          <a:p>
            <a:endParaRPr lang="en-GB" dirty="0"/>
          </a:p>
          <a:p>
            <a:r>
              <a:rPr lang="en-GB" dirty="0"/>
              <a:t>History as class struggles</a:t>
            </a:r>
          </a:p>
          <a:p>
            <a:endParaRPr lang="en-GB" dirty="0"/>
          </a:p>
          <a:p>
            <a:r>
              <a:rPr lang="en-GB" dirty="0"/>
              <a:t>Utopian future without classes or states (communism)</a:t>
            </a:r>
          </a:p>
          <a:p>
            <a:pPr lvl="1"/>
            <a:r>
              <a:rPr lang="en-GB" dirty="0"/>
              <a:t>But he never wrote a book about communism. </a:t>
            </a:r>
          </a:p>
        </p:txBody>
      </p:sp>
      <p:sp>
        <p:nvSpPr>
          <p:cNvPr id="5" name="Title 4"/>
          <p:cNvSpPr>
            <a:spLocks noGrp="1"/>
          </p:cNvSpPr>
          <p:nvPr>
            <p:ph type="title"/>
          </p:nvPr>
        </p:nvSpPr>
        <p:spPr/>
        <p:txBody>
          <a:bodyPr>
            <a:normAutofit fontScale="90000"/>
          </a:bodyPr>
          <a:lstStyle/>
          <a:p>
            <a:r>
              <a:rPr lang="en-GB" dirty="0"/>
              <a:t>The well-known Marx</a:t>
            </a:r>
            <a:br>
              <a:rPr lang="en-GB" dirty="0"/>
            </a:br>
            <a:r>
              <a:rPr lang="en-GB" dirty="0"/>
              <a:t>(prone to vulgarisations)</a:t>
            </a:r>
          </a:p>
        </p:txBody>
      </p:sp>
    </p:spTree>
    <p:extLst>
      <p:ext uri="{BB962C8B-B14F-4D97-AF65-F5344CB8AC3E}">
        <p14:creationId xmlns:p14="http://schemas.microsoft.com/office/powerpoint/2010/main" val="1410942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514350" indent="-514350">
              <a:buFont typeface="Wingdings" charset="2"/>
              <a:buAutoNum type="arabicPlain"/>
            </a:pPr>
            <a:r>
              <a:rPr lang="en-GB" dirty="0"/>
              <a:t>Until 1845 – Inversion of Hegelian dialectics</a:t>
            </a:r>
          </a:p>
          <a:p>
            <a:pPr marL="880110" lvl="1" indent="-514350">
              <a:buFont typeface="Wingdings" charset="2"/>
              <a:buAutoNum type="arabicPlain"/>
            </a:pPr>
            <a:r>
              <a:rPr lang="en-GB" dirty="0"/>
              <a:t>Among the ‘Left’ Hegelians in Germany</a:t>
            </a:r>
          </a:p>
          <a:p>
            <a:pPr marL="880110" lvl="1" indent="-514350">
              <a:buFont typeface="Wingdings" charset="2"/>
              <a:buAutoNum type="arabicPlain"/>
            </a:pPr>
            <a:r>
              <a:rPr lang="en-GB" dirty="0"/>
              <a:t>Like Hegel: History as dialectic (tension) between ‘real’ and ‘rational’. This friction propels consciousness forward.</a:t>
            </a:r>
          </a:p>
          <a:p>
            <a:pPr marL="880110" lvl="1" indent="-514350">
              <a:buFont typeface="Wingdings" charset="2"/>
              <a:buAutoNum type="arabicPlain"/>
            </a:pPr>
            <a:r>
              <a:rPr lang="en-GB" dirty="0"/>
              <a:t>Hegel’s </a:t>
            </a:r>
            <a:r>
              <a:rPr lang="en-GB" dirty="0">
                <a:sym typeface="Wingdings"/>
              </a:rPr>
              <a:t>Endpoint  full consciousness, at one with Absolute Spirit and the state. Man is reconciled with himself, society and nature. History driven by ‘ideas’.</a:t>
            </a:r>
          </a:p>
          <a:p>
            <a:pPr marL="880110" lvl="1" indent="-514350">
              <a:buFont typeface="Wingdings" charset="2"/>
              <a:buAutoNum type="arabicPlain"/>
            </a:pPr>
            <a:r>
              <a:rPr lang="en-GB" dirty="0">
                <a:sym typeface="Wingdings"/>
              </a:rPr>
              <a:t>Marx  Endpoint is communist society (no classes, no state). History driven by ‘material forces’.</a:t>
            </a:r>
          </a:p>
          <a:p>
            <a:pPr marL="880110" lvl="1" indent="-514350">
              <a:buFont typeface="Wingdings" charset="2"/>
              <a:buAutoNum type="arabicPlain"/>
            </a:pPr>
            <a:r>
              <a:rPr lang="en-GB" dirty="0">
                <a:sym typeface="Wingdings"/>
              </a:rPr>
              <a:t>Marx still wedded to the philosophical and metaphysical: He assumes man’s creative ‘potential’ and sees history as the the gradual realization of it.</a:t>
            </a:r>
            <a:endParaRPr lang="en-GB" dirty="0"/>
          </a:p>
          <a:p>
            <a:pPr marL="880110" lvl="1" indent="-514350">
              <a:buFont typeface="Wingdings" charset="2"/>
              <a:buAutoNum type="arabicPlain"/>
            </a:pPr>
            <a:endParaRPr lang="en-GB" dirty="0"/>
          </a:p>
          <a:p>
            <a:endParaRPr lang="en-GB" dirty="0"/>
          </a:p>
          <a:p>
            <a:endParaRPr lang="en-GB" dirty="0"/>
          </a:p>
        </p:txBody>
      </p:sp>
      <p:sp>
        <p:nvSpPr>
          <p:cNvPr id="3" name="Title 2"/>
          <p:cNvSpPr>
            <a:spLocks noGrp="1"/>
          </p:cNvSpPr>
          <p:nvPr>
            <p:ph type="title"/>
          </p:nvPr>
        </p:nvSpPr>
        <p:spPr/>
        <p:txBody>
          <a:bodyPr/>
          <a:lstStyle/>
          <a:p>
            <a:r>
              <a:rPr lang="en-GB" dirty="0"/>
              <a:t>Four phases of Marx’s thought</a:t>
            </a:r>
          </a:p>
        </p:txBody>
      </p:sp>
    </p:spTree>
    <p:extLst>
      <p:ext uri="{BB962C8B-B14F-4D97-AF65-F5344CB8AC3E}">
        <p14:creationId xmlns:p14="http://schemas.microsoft.com/office/powerpoint/2010/main" val="775420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E69ED7-E7AA-5C7E-B0BD-11EAC4F9216C}"/>
              </a:ext>
            </a:extLst>
          </p:cNvPr>
          <p:cNvSpPr>
            <a:spLocks noGrp="1"/>
          </p:cNvSpPr>
          <p:nvPr>
            <p:ph idx="1"/>
          </p:nvPr>
        </p:nvSpPr>
        <p:spPr/>
        <p:txBody>
          <a:bodyPr>
            <a:normAutofit lnSpcReduction="10000"/>
          </a:bodyPr>
          <a:lstStyle/>
          <a:p>
            <a:r>
              <a:rPr lang="en-US" dirty="0"/>
              <a:t>Alienation through commodification, from…</a:t>
            </a:r>
          </a:p>
          <a:p>
            <a:pPr lvl="1"/>
            <a:endParaRPr lang="en-US" dirty="0"/>
          </a:p>
          <a:p>
            <a:pPr lvl="1"/>
            <a:r>
              <a:rPr lang="en-US" dirty="0"/>
              <a:t>the product of </a:t>
            </a:r>
            <a:r>
              <a:rPr lang="en-US" dirty="0" err="1"/>
              <a:t>labour</a:t>
            </a:r>
            <a:endParaRPr lang="en-US" dirty="0"/>
          </a:p>
          <a:p>
            <a:pPr lvl="1"/>
            <a:r>
              <a:rPr lang="en-US" dirty="0"/>
              <a:t>the means of production</a:t>
            </a:r>
          </a:p>
          <a:p>
            <a:pPr lvl="1"/>
            <a:r>
              <a:rPr lang="en-US" dirty="0"/>
              <a:t>oneself</a:t>
            </a:r>
          </a:p>
          <a:p>
            <a:pPr lvl="1"/>
            <a:r>
              <a:rPr lang="en-US" dirty="0"/>
              <a:t>others in society</a:t>
            </a:r>
          </a:p>
          <a:p>
            <a:pPr lvl="1"/>
            <a:endParaRPr lang="en-US" dirty="0"/>
          </a:p>
          <a:p>
            <a:r>
              <a:rPr lang="en-US" dirty="0"/>
              <a:t>Example: E. P. Thompson, </a:t>
            </a:r>
            <a:r>
              <a:rPr lang="en-US" i="1" dirty="0"/>
              <a:t> The Making of the English Working Class </a:t>
            </a:r>
            <a:r>
              <a:rPr lang="en-US" dirty="0"/>
              <a:t>(1963)</a:t>
            </a:r>
          </a:p>
          <a:p>
            <a:pPr lvl="1"/>
            <a:r>
              <a:rPr lang="en-US" dirty="0"/>
              <a:t>Weavers resist commodification of industrialization</a:t>
            </a:r>
          </a:p>
          <a:p>
            <a:pPr lvl="1"/>
            <a:r>
              <a:rPr lang="en-US" dirty="0"/>
              <a:t>Agency and use of cultural meaning in social action (more like Weber??)</a:t>
            </a:r>
          </a:p>
          <a:p>
            <a:pPr lvl="1"/>
            <a:endParaRPr lang="en-US" dirty="0"/>
          </a:p>
          <a:p>
            <a:pPr marL="0" indent="0">
              <a:buNone/>
            </a:pPr>
            <a:endParaRPr lang="en-US" dirty="0"/>
          </a:p>
        </p:txBody>
      </p:sp>
      <p:sp>
        <p:nvSpPr>
          <p:cNvPr id="3" name="Title 2">
            <a:extLst>
              <a:ext uri="{FF2B5EF4-FFF2-40B4-BE49-F238E27FC236}">
                <a16:creationId xmlns:a16="http://schemas.microsoft.com/office/drawing/2014/main" id="{428F8875-328E-9846-DE89-C1B03EF4F16D}"/>
              </a:ext>
            </a:extLst>
          </p:cNvPr>
          <p:cNvSpPr>
            <a:spLocks noGrp="1"/>
          </p:cNvSpPr>
          <p:nvPr>
            <p:ph type="title"/>
          </p:nvPr>
        </p:nvSpPr>
        <p:spPr/>
        <p:txBody>
          <a:bodyPr>
            <a:normAutofit fontScale="90000"/>
          </a:bodyPr>
          <a:lstStyle/>
          <a:p>
            <a:r>
              <a:rPr lang="en-US" dirty="0"/>
              <a:t>1844 – Economic and Philosophical Manuscripts</a:t>
            </a:r>
          </a:p>
        </p:txBody>
      </p:sp>
    </p:spTree>
    <p:extLst>
      <p:ext uri="{BB962C8B-B14F-4D97-AF65-F5344CB8AC3E}">
        <p14:creationId xmlns:p14="http://schemas.microsoft.com/office/powerpoint/2010/main" val="836784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Font typeface="Wingdings" charset="2"/>
              <a:buAutoNum type="arabicPlain" startAt="2"/>
            </a:pPr>
            <a:r>
              <a:rPr lang="en-GB" dirty="0"/>
              <a:t>Between 1845 – 1848 Empirical/Materialist</a:t>
            </a:r>
          </a:p>
          <a:p>
            <a:pPr marL="880110" lvl="1" indent="-514350">
              <a:buFont typeface="Wingdings" charset="2"/>
              <a:buAutoNum type="arabicPlain"/>
            </a:pPr>
            <a:r>
              <a:rPr lang="en-GB" dirty="0"/>
              <a:t>In dialogue with Frederick Engels, British empiricism</a:t>
            </a:r>
          </a:p>
          <a:p>
            <a:pPr marL="880110" lvl="1" indent="-514350">
              <a:buFont typeface="Wingdings" charset="2"/>
              <a:buAutoNum type="arabicPlain"/>
            </a:pPr>
            <a:r>
              <a:rPr lang="en-GB" dirty="0"/>
              <a:t>Marx drops the metaphysics about ‘potential’</a:t>
            </a:r>
          </a:p>
          <a:p>
            <a:pPr marL="880110" lvl="1" indent="-514350">
              <a:buFont typeface="Wingdings" charset="2"/>
              <a:buAutoNum type="arabicPlain"/>
            </a:pPr>
            <a:r>
              <a:rPr lang="en-GB" dirty="0"/>
              <a:t>Materialist: human needs, means of production, social relations governing those means of production</a:t>
            </a:r>
          </a:p>
          <a:p>
            <a:pPr marL="880110" lvl="1" indent="-514350">
              <a:buFont typeface="Wingdings" charset="2"/>
              <a:buAutoNum type="arabicPlain"/>
            </a:pPr>
            <a:r>
              <a:rPr lang="en-GB" dirty="0"/>
              <a:t>History driven by technological innovations, which alter ‘productive forces’, creating a struggle to redefine the social relations surrounding them</a:t>
            </a:r>
          </a:p>
          <a:p>
            <a:pPr marL="880110" lvl="1" indent="-514350">
              <a:buFont typeface="Wingdings" charset="2"/>
              <a:buAutoNum type="arabicPlain"/>
            </a:pPr>
            <a:r>
              <a:rPr lang="en-GB" dirty="0"/>
              <a:t>Thought itself is a product of material reality</a:t>
            </a:r>
          </a:p>
          <a:p>
            <a:pPr marL="1245870" lvl="2" indent="-514350">
              <a:buFont typeface="Wingdings" charset="2"/>
              <a:buAutoNum type="arabicPlain"/>
            </a:pPr>
            <a:r>
              <a:rPr lang="en-GB" dirty="0"/>
              <a:t>Slavery and </a:t>
            </a:r>
            <a:r>
              <a:rPr lang="en-GB" dirty="0" err="1"/>
              <a:t>proletarianisation</a:t>
            </a:r>
            <a:r>
              <a:rPr lang="en-GB" dirty="0"/>
              <a:t> frees up </a:t>
            </a:r>
            <a:r>
              <a:rPr lang="en-GB" i="1" dirty="0"/>
              <a:t>some</a:t>
            </a:r>
            <a:r>
              <a:rPr lang="en-GB" dirty="0"/>
              <a:t> people to be intellectually and artistically creative…</a:t>
            </a:r>
          </a:p>
          <a:p>
            <a:pPr marL="880110" lvl="1" indent="-514350">
              <a:buFont typeface="Wingdings" charset="2"/>
              <a:buAutoNum type="arabicPlain"/>
            </a:pPr>
            <a:endParaRPr lang="en-GB" dirty="0"/>
          </a:p>
          <a:p>
            <a:pPr marL="880110" lvl="1" indent="-514350">
              <a:buFont typeface="Wingdings" charset="2"/>
              <a:buAutoNum type="arabicPlain"/>
            </a:pPr>
            <a:endParaRPr lang="en-GB" dirty="0"/>
          </a:p>
          <a:p>
            <a:endParaRPr lang="en-GB" dirty="0"/>
          </a:p>
          <a:p>
            <a:endParaRPr lang="en-GB" dirty="0"/>
          </a:p>
        </p:txBody>
      </p:sp>
      <p:sp>
        <p:nvSpPr>
          <p:cNvPr id="3" name="Title 2"/>
          <p:cNvSpPr>
            <a:spLocks noGrp="1"/>
          </p:cNvSpPr>
          <p:nvPr>
            <p:ph type="title"/>
          </p:nvPr>
        </p:nvSpPr>
        <p:spPr/>
        <p:txBody>
          <a:bodyPr/>
          <a:lstStyle/>
          <a:p>
            <a:r>
              <a:rPr lang="en-GB" dirty="0"/>
              <a:t>Four phases of Marx’s thought</a:t>
            </a:r>
          </a:p>
        </p:txBody>
      </p:sp>
    </p:spTree>
    <p:extLst>
      <p:ext uri="{BB962C8B-B14F-4D97-AF65-F5344CB8AC3E}">
        <p14:creationId xmlns:p14="http://schemas.microsoft.com/office/powerpoint/2010/main" val="356422461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Paper.thmx</Template>
  <TotalTime>4334</TotalTime>
  <Words>2122</Words>
  <Application>Microsoft Macintosh PowerPoint</Application>
  <PresentationFormat>On-screen Show (4:3)</PresentationFormat>
  <Paragraphs>266</Paragraphs>
  <Slides>39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39</vt:i4>
      </vt:variant>
    </vt:vector>
  </HeadingPairs>
  <TitlesOfParts>
    <vt:vector size="43" baseType="lpstr">
      <vt:lpstr>Constantia</vt:lpstr>
      <vt:lpstr>Wingdings</vt:lpstr>
      <vt:lpstr>Wingdings 2</vt:lpstr>
      <vt:lpstr>Paper</vt:lpstr>
      <vt:lpstr>Theories, Skills &amp; Methods Week 3</vt:lpstr>
      <vt:lpstr>Approaches to class</vt:lpstr>
      <vt:lpstr>Karl Marx – most famous works</vt:lpstr>
      <vt:lpstr>Karl Marx – influential works for historians</vt:lpstr>
      <vt:lpstr>Marx’s Context</vt:lpstr>
      <vt:lpstr>The well-known Marx (prone to vulgarisations)</vt:lpstr>
      <vt:lpstr>Four phases of Marx’s thought</vt:lpstr>
      <vt:lpstr>1844 – Economic and Philosophical Manuscripts</vt:lpstr>
      <vt:lpstr>Four phases of Marx’s thought</vt:lpstr>
      <vt:lpstr>Four phases of Marx’s thought</vt:lpstr>
      <vt:lpstr>Four phases of Marx’s thought</vt:lpstr>
      <vt:lpstr>Four phases of Marx’s thought</vt:lpstr>
      <vt:lpstr>Communist Manifesto (Marx/Engels) 1848</vt:lpstr>
      <vt:lpstr>Communist Manifesto (Marx/Engels) 1848</vt:lpstr>
      <vt:lpstr>Eighteenth Brumaire (1852) Marx and Engels</vt:lpstr>
      <vt:lpstr>Eighteenth Brumaire (1852)</vt:lpstr>
      <vt:lpstr>Eighteenth Brumaire (1852) Marx and Engels</vt:lpstr>
      <vt:lpstr>Key Marxist concepts - 1</vt:lpstr>
      <vt:lpstr>Key Marxist concepts - 2</vt:lpstr>
      <vt:lpstr>Jean Jaurès, Histoire socialiste de la Révolution française (4 vols, 1901-1904)</vt:lpstr>
      <vt:lpstr>Jean Jaurès, Histoire socialiste de la Révolution française (4 vols, 1901-1904)</vt:lpstr>
      <vt:lpstr>Marxist paradigm in French Revolutionary Studies (until 1980s)</vt:lpstr>
      <vt:lpstr>George Rudé-The Crowd in the French Revolution (1959)</vt:lpstr>
      <vt:lpstr>Albert Soboul The Sans-culottes of the Year II (1968)</vt:lpstr>
      <vt:lpstr>Albert Soboul The Sans-culottes of the Year II (1968)</vt:lpstr>
      <vt:lpstr>Max Weber (1864-1920)</vt:lpstr>
      <vt:lpstr>Max Weber (1864-1920)</vt:lpstr>
      <vt:lpstr>Weber</vt:lpstr>
      <vt:lpstr>Weber – debates on capitalism</vt:lpstr>
      <vt:lpstr>Weber - Legacies</vt:lpstr>
      <vt:lpstr>Timothy Tackett Becoming a revolutionary (1996)</vt:lpstr>
      <vt:lpstr>Antonio Gramsci (1891-1937)</vt:lpstr>
      <vt:lpstr>Antonio Gramsci (1891-1937)</vt:lpstr>
      <vt:lpstr>Cultural History</vt:lpstr>
      <vt:lpstr>Lawrence Levine (1933-2006)</vt:lpstr>
      <vt:lpstr>Shakespeare in America (19th century) The ‘spinach-ification’ of Shakespeare</vt:lpstr>
      <vt:lpstr>Capitalism without the class?  William Sewell</vt:lpstr>
      <vt:lpstr>Capitalism without the class?  William Sewell</vt:lpstr>
      <vt:lpstr>Sewell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Historiography Week 5</dc:title>
  <dc:creator>Charles Walton</dc:creator>
  <cp:lastModifiedBy>Walton, Charles</cp:lastModifiedBy>
  <cp:revision>29</cp:revision>
  <dcterms:created xsi:type="dcterms:W3CDTF">2017-10-29T10:39:22Z</dcterms:created>
  <dcterms:modified xsi:type="dcterms:W3CDTF">2024-10-14T09:56:35Z</dcterms:modified>
</cp:coreProperties>
</file>