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Cooper BT Light" panose="0208050304030B020404" pitchFamily="18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5" autoAdjust="0"/>
  </p:normalViewPr>
  <p:slideViewPr>
    <p:cSldViewPr>
      <p:cViewPr varScale="1">
        <p:scale>
          <a:sx n="72" d="100"/>
          <a:sy n="72" d="100"/>
        </p:scale>
        <p:origin x="664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1038933" y="2856982"/>
            <a:ext cx="8106156" cy="8229600"/>
          </a:xfrm>
          <a:custGeom>
            <a:avLst/>
            <a:gdLst/>
            <a:ahLst/>
            <a:cxnLst/>
            <a:rect l="l" t="t" r="r" b="b"/>
            <a:pathLst>
              <a:path w="8106156" h="8229600">
                <a:moveTo>
                  <a:pt x="0" y="0"/>
                </a:moveTo>
                <a:lnTo>
                  <a:pt x="8106156" y="0"/>
                </a:lnTo>
                <a:lnTo>
                  <a:pt x="810615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 rot="-10800000">
            <a:off x="-991076" y="-1105418"/>
            <a:ext cx="8106156" cy="8229600"/>
          </a:xfrm>
          <a:custGeom>
            <a:avLst/>
            <a:gdLst/>
            <a:ahLst/>
            <a:cxnLst/>
            <a:rect l="l" t="t" r="r" b="b"/>
            <a:pathLst>
              <a:path w="8106156" h="8229600">
                <a:moveTo>
                  <a:pt x="0" y="0"/>
                </a:moveTo>
                <a:lnTo>
                  <a:pt x="8106156" y="0"/>
                </a:lnTo>
                <a:lnTo>
                  <a:pt x="810615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2947038" y="3533775"/>
            <a:ext cx="12144973" cy="3133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sz="44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“However, Providence was very good to me, and I got many friends”: Black and White Women and Racialised Relationship Dynamics in Britain, c.1760-1840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416" b="-734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6427020" y="545782"/>
            <a:ext cx="5433960" cy="8705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0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Introduction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47579" y="2009844"/>
            <a:ext cx="15992843" cy="4451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-Around 15000 people of colour in Britain at this point</a:t>
            </a:r>
          </a:p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-20% were women </a:t>
            </a:r>
          </a:p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-Mixture of free and unfree people</a:t>
            </a:r>
          </a:p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-But the line between free and unfree was pretty blurred</a:t>
            </a:r>
          </a:p>
          <a:p>
            <a:pPr algn="l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-Black communities were not ghettoised and lived and worked among the white population</a:t>
            </a:r>
          </a:p>
          <a:p>
            <a:pPr algn="l">
              <a:lnSpc>
                <a:spcPts val="5040"/>
              </a:lnSpc>
              <a:spcBef>
                <a:spcPct val="0"/>
              </a:spcBef>
            </a:pPr>
            <a:endParaRPr lang="en-US" sz="360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416" b="-734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5715000" y="487904"/>
            <a:ext cx="7602379" cy="8371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0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Research Questions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72531" y="2279332"/>
            <a:ext cx="15942937" cy="57283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-What did relationships between black and white women look like between 1760 and 1840?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-What shaped these relationships?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-Is there evidence of reciprocal, loving friendships between black and white women?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-How do we deal with the lack of source material left by women of </a:t>
            </a:r>
            <a:r>
              <a:rPr lang="en-US" sz="3599" dirty="0" err="1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colour</a:t>
            </a: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/ the layers of mediation in sources which are available? </a:t>
            </a:r>
          </a:p>
          <a:p>
            <a:pPr algn="ctr">
              <a:lnSpc>
                <a:spcPts val="5039"/>
              </a:lnSpc>
            </a:pPr>
            <a:endParaRPr lang="en-US" sz="3599" dirty="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  <a:p>
            <a:pPr algn="ctr">
              <a:lnSpc>
                <a:spcPts val="5039"/>
              </a:lnSpc>
              <a:spcBef>
                <a:spcPct val="0"/>
              </a:spcBef>
            </a:pPr>
            <a:endParaRPr lang="en-US" sz="3599" dirty="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416" b="-734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5859185" y="545782"/>
            <a:ext cx="6866215" cy="8371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0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Secondary Scholarship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354952" y="2168791"/>
            <a:ext cx="7935873" cy="31756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-Black Britain</a:t>
            </a:r>
          </a:p>
          <a:p>
            <a:pPr algn="just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-Abolitionist and philanthropic societies</a:t>
            </a:r>
          </a:p>
          <a:p>
            <a:pPr algn="just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-Complexities of freedom</a:t>
            </a:r>
          </a:p>
          <a:p>
            <a:pPr algn="just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-Female friendship</a:t>
            </a:r>
          </a:p>
          <a:p>
            <a:pPr algn="ctr">
              <a:lnSpc>
                <a:spcPts val="5039"/>
              </a:lnSpc>
              <a:spcBef>
                <a:spcPct val="0"/>
              </a:spcBef>
            </a:pPr>
            <a:endParaRPr lang="en-US" sz="3599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416" b="-734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5400000">
            <a:off x="2717309" y="-3053854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3" y="0"/>
                </a:lnTo>
                <a:lnTo>
                  <a:pt x="12853383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6318528" y="545782"/>
            <a:ext cx="6330672" cy="8371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0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Gaps in Scholarship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10784" y="2277669"/>
            <a:ext cx="15266432" cy="496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-The history of Britain’s black population is typically presented as a male one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-Lack of scholarship on friendships between black and white women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-Reliance on the same few sources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-Readings of these sources tend to follow the same themes</a:t>
            </a:r>
          </a:p>
          <a:p>
            <a:pPr algn="l">
              <a:lnSpc>
                <a:spcPts val="5039"/>
              </a:lnSpc>
            </a:pPr>
            <a:endParaRPr lang="en-US" sz="3599" dirty="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  <a:p>
            <a:pPr algn="ctr">
              <a:lnSpc>
                <a:spcPts val="7139"/>
              </a:lnSpc>
            </a:pPr>
            <a:endParaRPr lang="en-US" sz="3599" dirty="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  <a:p>
            <a:pPr algn="ctr">
              <a:lnSpc>
                <a:spcPts val="7139"/>
              </a:lnSpc>
              <a:spcBef>
                <a:spcPct val="0"/>
              </a:spcBef>
            </a:pPr>
            <a:endParaRPr lang="en-US" sz="3599" dirty="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416" b="-734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6811208" y="545782"/>
            <a:ext cx="4999792" cy="8371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0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Primary Sources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43000" y="2668429"/>
            <a:ext cx="15701337" cy="6366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-Autobiography (e.g. The History of Mary Prince, A West Indian Slave by Mary Prince)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-Legal sources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-Biography (e.g., </a:t>
            </a:r>
            <a:r>
              <a:rPr lang="en-US" sz="3599" dirty="0" err="1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Nollekens</a:t>
            </a: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 and his Times by John Thomas Smith)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-Paintings(e.g. A Conversation Between Girls by Joseph Wright)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-Newspapers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-Fugitive advertisements</a:t>
            </a:r>
          </a:p>
          <a:p>
            <a:pPr algn="l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-Popular culture (e.g., Bush Children exhibition at Piccadilly, Sarah Baartman, Inkle and </a:t>
            </a:r>
            <a:r>
              <a:rPr lang="en-US" sz="3599" dirty="0" err="1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Yarico</a:t>
            </a:r>
            <a:r>
              <a:rPr lang="en-US" sz="35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 by Samuel Arnold )</a:t>
            </a:r>
          </a:p>
          <a:p>
            <a:pPr algn="l">
              <a:lnSpc>
                <a:spcPts val="5039"/>
              </a:lnSpc>
              <a:spcBef>
                <a:spcPct val="0"/>
              </a:spcBef>
            </a:pPr>
            <a:endParaRPr lang="en-US" sz="3599" dirty="0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416" b="-734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7291684" y="545782"/>
            <a:ext cx="3909715" cy="8371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0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Chapter Plan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32350" y="1967865"/>
            <a:ext cx="13301782" cy="6366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-Introduction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-Literature review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-Case study biographies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            -Mary Prince, Elizabeth Rosina Clements, Sylvia Woodcock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-Representations of racialised gender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-Employment relationships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-Philanthropic relationships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-Community and kinship</a:t>
            </a:r>
          </a:p>
          <a:p>
            <a:pPr algn="l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-Conclusion</a:t>
            </a:r>
          </a:p>
          <a:p>
            <a:pPr algn="l">
              <a:lnSpc>
                <a:spcPts val="5039"/>
              </a:lnSpc>
              <a:spcBef>
                <a:spcPct val="0"/>
              </a:spcBef>
            </a:pPr>
            <a:endParaRPr lang="en-US" sz="3599">
              <a:solidFill>
                <a:srgbClr val="000000"/>
              </a:solidFill>
              <a:latin typeface="Cooper BT Light"/>
              <a:ea typeface="Cooper BT Light"/>
              <a:cs typeface="Cooper BT Light"/>
              <a:sym typeface="Cooper BT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2717309" y="-2847951"/>
            <a:ext cx="12853382" cy="17208491"/>
          </a:xfrm>
          <a:custGeom>
            <a:avLst/>
            <a:gdLst/>
            <a:ahLst/>
            <a:cxnLst/>
            <a:rect l="l" t="t" r="r" b="b"/>
            <a:pathLst>
              <a:path w="12853382" h="17208491">
                <a:moveTo>
                  <a:pt x="0" y="0"/>
                </a:moveTo>
                <a:lnTo>
                  <a:pt x="12853382" y="0"/>
                </a:lnTo>
                <a:lnTo>
                  <a:pt x="12853382" y="17208491"/>
                </a:lnTo>
                <a:lnTo>
                  <a:pt x="0" y="1720849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1038933" y="2856982"/>
            <a:ext cx="8106156" cy="8229600"/>
          </a:xfrm>
          <a:custGeom>
            <a:avLst/>
            <a:gdLst/>
            <a:ahLst/>
            <a:cxnLst/>
            <a:rect l="l" t="t" r="r" b="b"/>
            <a:pathLst>
              <a:path w="8106156" h="8229600">
                <a:moveTo>
                  <a:pt x="0" y="0"/>
                </a:moveTo>
                <a:lnTo>
                  <a:pt x="8106156" y="0"/>
                </a:lnTo>
                <a:lnTo>
                  <a:pt x="810615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 rot="-10800000">
            <a:off x="-991076" y="-1105418"/>
            <a:ext cx="8106156" cy="8229600"/>
          </a:xfrm>
          <a:custGeom>
            <a:avLst/>
            <a:gdLst/>
            <a:ahLst/>
            <a:cxnLst/>
            <a:rect l="l" t="t" r="r" b="b"/>
            <a:pathLst>
              <a:path w="8106156" h="8229600">
                <a:moveTo>
                  <a:pt x="0" y="0"/>
                </a:moveTo>
                <a:lnTo>
                  <a:pt x="8106156" y="0"/>
                </a:lnTo>
                <a:lnTo>
                  <a:pt x="810615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6165592" y="4765357"/>
            <a:ext cx="6178808" cy="9036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  <a:spcBef>
                <a:spcPct val="0"/>
              </a:spcBef>
            </a:pPr>
            <a:r>
              <a:rPr lang="en-US" sz="5299" dirty="0">
                <a:solidFill>
                  <a:srgbClr val="000000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Thanks for Listening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Macintosh PowerPoint</Application>
  <PresentationFormat>Custom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Cooper BT Light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cp:lastModifiedBy>Stein, Claudia</cp:lastModifiedBy>
  <cp:revision>3</cp:revision>
  <dcterms:created xsi:type="dcterms:W3CDTF">2006-08-16T00:00:00Z</dcterms:created>
  <dcterms:modified xsi:type="dcterms:W3CDTF">2026-02-23T09:38:10Z</dcterms:modified>
  <dc:identifier>DAHBazrKLH0</dc:identifier>
</cp:coreProperties>
</file>