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68" r:id="rId4"/>
    <p:sldId id="262" r:id="rId5"/>
    <p:sldId id="263" r:id="rId6"/>
    <p:sldId id="261" r:id="rId7"/>
    <p:sldId id="264" r:id="rId8"/>
    <p:sldId id="260" r:id="rId9"/>
    <p:sldId id="257" r:id="rId10"/>
    <p:sldId id="272" r:id="rId11"/>
    <p:sldId id="270" r:id="rId12"/>
    <p:sldId id="259"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5C1826-7A9B-4308-A5AB-552136E3A741}" v="82" dt="2026-02-22T15:36:08.6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70"/>
  </p:normalViewPr>
  <p:slideViewPr>
    <p:cSldViewPr snapToGrid="0">
      <p:cViewPr varScale="1">
        <p:scale>
          <a:sx n="109" d="100"/>
          <a:sy n="109" d="100"/>
        </p:scale>
        <p:origin x="5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9EA77-E11D-BFD4-D2B7-1FFDE61F6D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9D39870-7EB0-2343-3871-59BDE2174D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92CCE1-FCF1-45E7-4489-492ED851EBE2}"/>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5" name="Footer Placeholder 4">
            <a:extLst>
              <a:ext uri="{FF2B5EF4-FFF2-40B4-BE49-F238E27FC236}">
                <a16:creationId xmlns:a16="http://schemas.microsoft.com/office/drawing/2014/main" id="{242330A3-D11F-DCD4-FD4D-4647B47484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18F658-F70A-7017-6217-7995BD548001}"/>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1949170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C6931-CBA0-967C-6027-69F7F182DE1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673874C-CC50-FD08-335D-1F8A4B2089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9C61BB-6E67-1DCD-73BD-5D1F40520555}"/>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5" name="Footer Placeholder 4">
            <a:extLst>
              <a:ext uri="{FF2B5EF4-FFF2-40B4-BE49-F238E27FC236}">
                <a16:creationId xmlns:a16="http://schemas.microsoft.com/office/drawing/2014/main" id="{382C2A6A-F96E-CE5C-08D6-6B6BC39414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9D3E39-C033-4F80-F628-95E0B00CB167}"/>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2092125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A284C5-7EA0-89CB-CC8E-A6B3CC8631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303886F-F5DC-5681-C873-BDCB7A8084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DCF87E2-E96A-F5EF-F1FA-CEFD57B66FB7}"/>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5" name="Footer Placeholder 4">
            <a:extLst>
              <a:ext uri="{FF2B5EF4-FFF2-40B4-BE49-F238E27FC236}">
                <a16:creationId xmlns:a16="http://schemas.microsoft.com/office/drawing/2014/main" id="{A4913C2F-5D10-6386-E721-DB2D2D9AEF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66647E3-EC3B-B660-AB1D-1A3345D762EE}"/>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1727805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4FFC9-3DD6-4ADF-795D-90ACA96F589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42D8787-19E7-C26D-AA03-902F4382F1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F1A6FE-B75F-1092-D518-9D0A80500DBC}"/>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5" name="Footer Placeholder 4">
            <a:extLst>
              <a:ext uri="{FF2B5EF4-FFF2-40B4-BE49-F238E27FC236}">
                <a16:creationId xmlns:a16="http://schemas.microsoft.com/office/drawing/2014/main" id="{BCB7FFDA-F48D-95E1-2EEC-C87088A687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AED7D-5780-CD0C-1EC6-C8BD949DBBB9}"/>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2001845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84C0E-1905-9D29-FCAC-9FDC086A9E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CB0CFD6-AA75-4F3F-2D86-E48E942126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12AD0A1-BF8D-4777-490E-E26CC39689A4}"/>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5" name="Footer Placeholder 4">
            <a:extLst>
              <a:ext uri="{FF2B5EF4-FFF2-40B4-BE49-F238E27FC236}">
                <a16:creationId xmlns:a16="http://schemas.microsoft.com/office/drawing/2014/main" id="{B1007B2C-8CE1-0A32-03D8-F12F1F3F72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88FBFE-1F95-A593-5F36-5CF730EBF227}"/>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3079371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AA3A6-03CE-F273-A6DC-0944D6876EA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277A84-B59E-9AEB-FA10-DB4A248969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5E604C0-68F4-8B8E-2049-A4CD9B2269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151D647-F0F9-734A-EF54-5F7FBA2E6072}"/>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6" name="Footer Placeholder 5">
            <a:extLst>
              <a:ext uri="{FF2B5EF4-FFF2-40B4-BE49-F238E27FC236}">
                <a16:creationId xmlns:a16="http://schemas.microsoft.com/office/drawing/2014/main" id="{C31EF549-2A40-97D3-AC25-63ED2597EC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E0AEF-94FB-E767-1B5D-F18B9EBABE5E}"/>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290023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AB0AF-2B47-A546-54CC-1C1D8CFE058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6E0C329-58B5-4B89-30C7-EC5D892725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0B9F9D-1DA5-9AE5-4CF9-FDB9C690A7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235B2B3-BBC5-B57D-2F74-4A8DC0C828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80CF87-075E-7790-8DCD-00BB49439B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B3B2F63-80D4-8BE7-8653-8AB803D6811D}"/>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8" name="Footer Placeholder 7">
            <a:extLst>
              <a:ext uri="{FF2B5EF4-FFF2-40B4-BE49-F238E27FC236}">
                <a16:creationId xmlns:a16="http://schemas.microsoft.com/office/drawing/2014/main" id="{C096523B-F6B0-7DAF-E4CC-E5B4914C060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A3B93CB-B906-E3C8-C4EB-EC68912134CF}"/>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2395201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E9F58-9192-FE9A-6B64-07F377DDAEA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D991B46-6655-B7ED-F44A-64A4CFB93E28}"/>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4" name="Footer Placeholder 3">
            <a:extLst>
              <a:ext uri="{FF2B5EF4-FFF2-40B4-BE49-F238E27FC236}">
                <a16:creationId xmlns:a16="http://schemas.microsoft.com/office/drawing/2014/main" id="{41B0ABF5-1E69-44FF-B29B-40120879FE2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BFA8C2D-2193-B622-62F0-BA5528E5304D}"/>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2617683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0593BB-2EB4-E052-714B-CC50323FD6C2}"/>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3" name="Footer Placeholder 2">
            <a:extLst>
              <a:ext uri="{FF2B5EF4-FFF2-40B4-BE49-F238E27FC236}">
                <a16:creationId xmlns:a16="http://schemas.microsoft.com/office/drawing/2014/main" id="{E1634BED-0220-5CC1-CCC9-60175B5B549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28CA414-09D4-698E-7BD0-4C16DACCBE4C}"/>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250550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5EA89-A902-87B7-C058-C387F3D5FE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BCAA63D-6A6D-C23E-C422-03DFBEF06D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6F4421C-5DB3-65FA-C2C4-4A4839E932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223F66-4DA4-A5AA-ACA0-A4AD78264CBB}"/>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6" name="Footer Placeholder 5">
            <a:extLst>
              <a:ext uri="{FF2B5EF4-FFF2-40B4-BE49-F238E27FC236}">
                <a16:creationId xmlns:a16="http://schemas.microsoft.com/office/drawing/2014/main" id="{BEBADDE1-9DAF-4872-EB0A-173231998A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791EBB-FC76-8988-2E89-3BB5E808A98F}"/>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1008079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2D322-33DB-07C0-A657-5A16C646DE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43E2634-BD10-4A04-97CC-DD4F10C7E4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D885138-6C52-AD70-0CF1-C94BC30B54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12FBE0-6E9C-D3AA-832E-265EFF6E7438}"/>
              </a:ext>
            </a:extLst>
          </p:cNvPr>
          <p:cNvSpPr>
            <a:spLocks noGrp="1"/>
          </p:cNvSpPr>
          <p:nvPr>
            <p:ph type="dt" sz="half" idx="10"/>
          </p:nvPr>
        </p:nvSpPr>
        <p:spPr/>
        <p:txBody>
          <a:bodyPr/>
          <a:lstStyle/>
          <a:p>
            <a:fld id="{089D4CE8-CA3C-47D4-8FEB-AB311CE757C8}" type="datetimeFigureOut">
              <a:rPr lang="en-GB" smtClean="0"/>
              <a:t>23/02/2026</a:t>
            </a:fld>
            <a:endParaRPr lang="en-GB"/>
          </a:p>
        </p:txBody>
      </p:sp>
      <p:sp>
        <p:nvSpPr>
          <p:cNvPr id="6" name="Footer Placeholder 5">
            <a:extLst>
              <a:ext uri="{FF2B5EF4-FFF2-40B4-BE49-F238E27FC236}">
                <a16:creationId xmlns:a16="http://schemas.microsoft.com/office/drawing/2014/main" id="{65E76208-55BC-A9A1-81B0-D7FFDC9D72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49763BF-1486-8AF1-45A5-7E892446C158}"/>
              </a:ext>
            </a:extLst>
          </p:cNvPr>
          <p:cNvSpPr>
            <a:spLocks noGrp="1"/>
          </p:cNvSpPr>
          <p:nvPr>
            <p:ph type="sldNum" sz="quarter" idx="12"/>
          </p:nvPr>
        </p:nvSpPr>
        <p:spPr/>
        <p:txBody>
          <a:bodyPr/>
          <a:lstStyle/>
          <a:p>
            <a:fld id="{4F6D6BCC-85C2-4890-86F0-AD92E73CE332}" type="slidenum">
              <a:rPr lang="en-GB" smtClean="0"/>
              <a:t>‹#›</a:t>
            </a:fld>
            <a:endParaRPr lang="en-GB"/>
          </a:p>
        </p:txBody>
      </p:sp>
    </p:spTree>
    <p:extLst>
      <p:ext uri="{BB962C8B-B14F-4D97-AF65-F5344CB8AC3E}">
        <p14:creationId xmlns:p14="http://schemas.microsoft.com/office/powerpoint/2010/main" val="1800963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58D54C4-B2C9-01F0-8178-71AC80F989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3780E8-D662-04F2-EAA2-61F9FEB6CD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7431E5-78F5-EA43-5DD9-E56A09D298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9D4CE8-CA3C-47D4-8FEB-AB311CE757C8}" type="datetimeFigureOut">
              <a:rPr lang="en-GB" smtClean="0"/>
              <a:t>23/02/2026</a:t>
            </a:fld>
            <a:endParaRPr lang="en-GB"/>
          </a:p>
        </p:txBody>
      </p:sp>
      <p:sp>
        <p:nvSpPr>
          <p:cNvPr id="5" name="Footer Placeholder 4">
            <a:extLst>
              <a:ext uri="{FF2B5EF4-FFF2-40B4-BE49-F238E27FC236}">
                <a16:creationId xmlns:a16="http://schemas.microsoft.com/office/drawing/2014/main" id="{DC1BE885-0165-FC40-0566-87B58A8F5C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B8D532E-351D-7280-3D20-33E8B782E5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F6D6BCC-85C2-4890-86F0-AD92E73CE332}" type="slidenum">
              <a:rPr lang="en-GB" smtClean="0"/>
              <a:t>‹#›</a:t>
            </a:fld>
            <a:endParaRPr lang="en-GB"/>
          </a:p>
        </p:txBody>
      </p:sp>
    </p:spTree>
    <p:extLst>
      <p:ext uri="{BB962C8B-B14F-4D97-AF65-F5344CB8AC3E}">
        <p14:creationId xmlns:p14="http://schemas.microsoft.com/office/powerpoint/2010/main" val="1992140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8E3D1-25CC-3E67-74F7-F66313A22469}"/>
              </a:ext>
            </a:extLst>
          </p:cNvPr>
          <p:cNvSpPr>
            <a:spLocks noGrp="1"/>
          </p:cNvSpPr>
          <p:nvPr>
            <p:ph type="ctrTitle"/>
          </p:nvPr>
        </p:nvSpPr>
        <p:spPr/>
        <p:txBody>
          <a:bodyPr>
            <a:noAutofit/>
          </a:bodyPr>
          <a:lstStyle/>
          <a:p>
            <a:r>
              <a:rPr lang="en-GB" sz="4000" u="sng" dirty="0">
                <a:latin typeface="Calibri" panose="020F0502020204030204" pitchFamily="34" charset="0"/>
                <a:ea typeface="Calibri" panose="020F0502020204030204" pitchFamily="34" charset="0"/>
                <a:cs typeface="Calibri" panose="020F0502020204030204" pitchFamily="34" charset="0"/>
              </a:rPr>
              <a:t>It All Comes Out in the Wash: Fenland Drainage and Land Improvement Projects in the 17</a:t>
            </a:r>
            <a:r>
              <a:rPr lang="en-GB" sz="4000" u="sng" baseline="30000" dirty="0">
                <a:latin typeface="Calibri" panose="020F0502020204030204" pitchFamily="34" charset="0"/>
                <a:ea typeface="Calibri" panose="020F0502020204030204" pitchFamily="34" charset="0"/>
                <a:cs typeface="Calibri" panose="020F0502020204030204" pitchFamily="34" charset="0"/>
              </a:rPr>
              <a:t>th</a:t>
            </a:r>
            <a:r>
              <a:rPr lang="en-GB" sz="4000" u="sng" dirty="0">
                <a:latin typeface="Calibri" panose="020F0502020204030204" pitchFamily="34" charset="0"/>
                <a:ea typeface="Calibri" panose="020F0502020204030204" pitchFamily="34" charset="0"/>
                <a:cs typeface="Calibri" panose="020F0502020204030204" pitchFamily="34" charset="0"/>
              </a:rPr>
              <a:t> Century Trans-Atlantic British Empire</a:t>
            </a:r>
          </a:p>
        </p:txBody>
      </p:sp>
    </p:spTree>
    <p:extLst>
      <p:ext uri="{BB962C8B-B14F-4D97-AF65-F5344CB8AC3E}">
        <p14:creationId xmlns:p14="http://schemas.microsoft.com/office/powerpoint/2010/main" val="2687272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3BF94-2CFD-C274-43C9-59C3B076A2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23D4FA-6129-E5F1-E633-2AA8A03B9BB0}"/>
              </a:ext>
            </a:extLst>
          </p:cNvPr>
          <p:cNvSpPr>
            <a:spLocks noGrp="1"/>
          </p:cNvSpPr>
          <p:nvPr>
            <p:ph type="ctrTitle"/>
          </p:nvPr>
        </p:nvSpPr>
        <p:spPr>
          <a:xfrm>
            <a:off x="1524000" y="2098900"/>
            <a:ext cx="9144000" cy="2387600"/>
          </a:xfrm>
        </p:spPr>
        <p:txBody>
          <a:bodyPr>
            <a:noAutofit/>
          </a:bodyPr>
          <a:lstStyle/>
          <a:p>
            <a:r>
              <a:rPr lang="en-GB" sz="4000" u="sng" dirty="0">
                <a:latin typeface="Calibri" panose="020F0502020204030204" pitchFamily="34" charset="0"/>
                <a:ea typeface="Calibri" panose="020F0502020204030204" pitchFamily="34" charset="0"/>
                <a:cs typeface="Calibri" panose="020F0502020204030204" pitchFamily="34" charset="0"/>
              </a:rPr>
              <a:t>It All Comes Out in </a:t>
            </a:r>
            <a:r>
              <a:rPr lang="en-GB" sz="4000" u="sng" dirty="0">
                <a:solidFill>
                  <a:srgbClr val="FF0000"/>
                </a:solidFill>
                <a:latin typeface="Calibri" panose="020F0502020204030204" pitchFamily="34" charset="0"/>
                <a:ea typeface="Calibri" panose="020F0502020204030204" pitchFamily="34" charset="0"/>
                <a:cs typeface="Calibri" panose="020F0502020204030204" pitchFamily="34" charset="0"/>
              </a:rPr>
              <a:t>The Wash</a:t>
            </a:r>
            <a:r>
              <a:rPr lang="en-GB" sz="4000" u="sng" dirty="0">
                <a:latin typeface="Calibri" panose="020F0502020204030204" pitchFamily="34" charset="0"/>
                <a:ea typeface="Calibri" panose="020F0502020204030204" pitchFamily="34" charset="0"/>
                <a:cs typeface="Calibri" panose="020F0502020204030204" pitchFamily="34" charset="0"/>
              </a:rPr>
              <a:t>: Fenland Drainage and Land Improvement Projects in the 17</a:t>
            </a:r>
            <a:r>
              <a:rPr lang="en-GB" sz="4000" u="sng" baseline="30000" dirty="0">
                <a:latin typeface="Calibri" panose="020F0502020204030204" pitchFamily="34" charset="0"/>
                <a:ea typeface="Calibri" panose="020F0502020204030204" pitchFamily="34" charset="0"/>
                <a:cs typeface="Calibri" panose="020F0502020204030204" pitchFamily="34" charset="0"/>
              </a:rPr>
              <a:t>th</a:t>
            </a:r>
            <a:r>
              <a:rPr lang="en-GB" sz="4000" u="sng" dirty="0">
                <a:latin typeface="Calibri" panose="020F0502020204030204" pitchFamily="34" charset="0"/>
                <a:ea typeface="Calibri" panose="020F0502020204030204" pitchFamily="34" charset="0"/>
                <a:cs typeface="Calibri" panose="020F0502020204030204" pitchFamily="34" charset="0"/>
              </a:rPr>
              <a:t> Century Trans-Atlantic British Empire</a:t>
            </a:r>
          </a:p>
        </p:txBody>
      </p:sp>
    </p:spTree>
    <p:extLst>
      <p:ext uri="{BB962C8B-B14F-4D97-AF65-F5344CB8AC3E}">
        <p14:creationId xmlns:p14="http://schemas.microsoft.com/office/powerpoint/2010/main" val="279460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F0107-BDDD-9AF8-9BD4-A8741953D678}"/>
              </a:ext>
            </a:extLst>
          </p:cNvPr>
          <p:cNvSpPr>
            <a:spLocks noGrp="1"/>
          </p:cNvSpPr>
          <p:nvPr>
            <p:ph type="title"/>
          </p:nvPr>
        </p:nvSpPr>
        <p:spPr/>
        <p:txBody>
          <a:bodyPr/>
          <a:lstStyle/>
          <a:p>
            <a:r>
              <a:rPr lang="en-GB" dirty="0"/>
              <a:t>The Colonisation of North America</a:t>
            </a:r>
          </a:p>
        </p:txBody>
      </p:sp>
      <p:sp>
        <p:nvSpPr>
          <p:cNvPr id="3" name="Content Placeholder 2">
            <a:extLst>
              <a:ext uri="{FF2B5EF4-FFF2-40B4-BE49-F238E27FC236}">
                <a16:creationId xmlns:a16="http://schemas.microsoft.com/office/drawing/2014/main" id="{15ABD4B9-BCE7-EAC4-20A0-A0DC54B1A3B8}"/>
              </a:ext>
            </a:extLst>
          </p:cNvPr>
          <p:cNvSpPr>
            <a:spLocks noGrp="1"/>
          </p:cNvSpPr>
          <p:nvPr>
            <p:ph idx="1"/>
          </p:nvPr>
        </p:nvSpPr>
        <p:spPr/>
        <p:txBody>
          <a:bodyPr>
            <a:normAutofit fontScale="92500" lnSpcReduction="10000"/>
          </a:bodyPr>
          <a:lstStyle/>
          <a:p>
            <a:pPr marL="0" indent="0">
              <a:buNone/>
            </a:pPr>
            <a:r>
              <a:rPr lang="en-GB" i="1" dirty="0"/>
              <a:t>“The replacement of Indians by predominantly European populations in New England was as much an ecological as a cultural revolution, and the human side of that revolution cannot be  full understood until it is embedded in the ecological one.” </a:t>
            </a:r>
          </a:p>
          <a:p>
            <a:pPr marL="0" indent="0">
              <a:buNone/>
            </a:pPr>
            <a:r>
              <a:rPr lang="en-GB" sz="2000" dirty="0"/>
              <a:t>William Cronon, </a:t>
            </a:r>
            <a:r>
              <a:rPr lang="en-GB" sz="2000" i="1" dirty="0"/>
              <a:t>Changes in the Land</a:t>
            </a:r>
            <a:r>
              <a:rPr lang="en-GB" sz="2000" dirty="0"/>
              <a:t>, (1983)</a:t>
            </a:r>
          </a:p>
          <a:p>
            <a:pPr marL="0" indent="0">
              <a:buNone/>
            </a:pPr>
            <a:r>
              <a:rPr lang="en-GB" i="1" dirty="0"/>
              <a:t>“With beaver extirpated from the region, their dams collapsed, and the ponds and wetlands they had created drained. In all, up to nine hundred thousand acres of wetlands may have disappeared… Swamps and marshes gave way to lush meadows and fertile croplands, saving English settlers the hard labour of improving agricultural land through ditching and draining.”</a:t>
            </a:r>
          </a:p>
          <a:p>
            <a:pPr marL="0" indent="0">
              <a:buNone/>
            </a:pPr>
            <a:r>
              <a:rPr lang="en-GB" sz="2000" dirty="0"/>
              <a:t>Strother E. Roberts </a:t>
            </a:r>
            <a:r>
              <a:rPr lang="en-GB" sz="2000" i="1" dirty="0"/>
              <a:t>Colonial Ecology, Atlantic Economy: Transforming Nature in Early New England </a:t>
            </a:r>
            <a:r>
              <a:rPr lang="en-GB" sz="2000" dirty="0"/>
              <a:t>(2019) p. 21. </a:t>
            </a:r>
          </a:p>
          <a:p>
            <a:pPr marL="0" indent="0">
              <a:buNone/>
            </a:pPr>
            <a:endParaRPr lang="en-GB" dirty="0"/>
          </a:p>
        </p:txBody>
      </p:sp>
    </p:spTree>
    <p:extLst>
      <p:ext uri="{BB962C8B-B14F-4D97-AF65-F5344CB8AC3E}">
        <p14:creationId xmlns:p14="http://schemas.microsoft.com/office/powerpoint/2010/main" val="526705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19549-B781-0F31-527E-B58C2BF9A411}"/>
              </a:ext>
            </a:extLst>
          </p:cNvPr>
          <p:cNvSpPr>
            <a:spLocks noGrp="1"/>
          </p:cNvSpPr>
          <p:nvPr>
            <p:ph type="title"/>
          </p:nvPr>
        </p:nvSpPr>
        <p:spPr>
          <a:xfrm>
            <a:off x="569343" y="365125"/>
            <a:ext cx="10784457" cy="1325563"/>
          </a:xfrm>
        </p:spPr>
        <p:txBody>
          <a:bodyPr/>
          <a:lstStyle/>
          <a:p>
            <a:r>
              <a:rPr lang="en-GB" dirty="0"/>
              <a:t>Planetary History</a:t>
            </a:r>
          </a:p>
        </p:txBody>
      </p:sp>
      <p:sp>
        <p:nvSpPr>
          <p:cNvPr id="3" name="Content Placeholder 2">
            <a:extLst>
              <a:ext uri="{FF2B5EF4-FFF2-40B4-BE49-F238E27FC236}">
                <a16:creationId xmlns:a16="http://schemas.microsoft.com/office/drawing/2014/main" id="{BE841363-BDB9-5E6B-0108-67AE66B76C07}"/>
              </a:ext>
            </a:extLst>
          </p:cNvPr>
          <p:cNvSpPr>
            <a:spLocks noGrp="1"/>
          </p:cNvSpPr>
          <p:nvPr>
            <p:ph idx="1"/>
          </p:nvPr>
        </p:nvSpPr>
        <p:spPr>
          <a:xfrm>
            <a:off x="569343" y="1561381"/>
            <a:ext cx="7910423" cy="4931494"/>
          </a:xfrm>
        </p:spPr>
        <p:txBody>
          <a:bodyPr>
            <a:noAutofit/>
          </a:bodyPr>
          <a:lstStyle/>
          <a:p>
            <a:pPr marL="0" indent="0">
              <a:buNone/>
            </a:pPr>
            <a:r>
              <a:rPr lang="en-GB" sz="2400" i="1" dirty="0"/>
              <a:t>“The planetary, ultimately, is about how some very long-term planetary processes involving both the living and the </a:t>
            </a:r>
            <a:r>
              <a:rPr lang="en-GB" sz="2400" i="1" dirty="0" err="1"/>
              <a:t>nonliving</a:t>
            </a:r>
            <a:r>
              <a:rPr lang="en-GB" sz="2400" i="1" dirty="0"/>
              <a:t> have provided, and keep providing, the enabling conditions for both human existence and flourishing. Our recent interference with some of these processes, however, has raised for humans a particularly intractable question with a sense of urgency surrounding it, the question—to use the evocative words of William Connolly—of “facing the planetary.””</a:t>
            </a:r>
          </a:p>
          <a:p>
            <a:pPr marL="0" indent="0">
              <a:buNone/>
            </a:pPr>
            <a:r>
              <a:rPr lang="en-GB" sz="1800" dirty="0"/>
              <a:t>Dipesh Chakrabarty, </a:t>
            </a:r>
            <a:r>
              <a:rPr lang="en-GB" sz="1800" i="1" dirty="0"/>
              <a:t>The Climate of History in a Planetary Age</a:t>
            </a:r>
            <a:r>
              <a:rPr lang="en-GB" sz="1800" dirty="0"/>
              <a:t>, p. 85</a:t>
            </a:r>
          </a:p>
          <a:p>
            <a:pPr marL="0" indent="0">
              <a:buNone/>
            </a:pPr>
            <a:r>
              <a:rPr lang="en-GB" sz="2400" dirty="0"/>
              <a:t>Anthropocene: a proposed geological epoch that suggests humans as a species are currently the most geologically significant force, as potentially shown by anthropogenic climate change or the lasting signatures of nuclear activity.</a:t>
            </a:r>
          </a:p>
        </p:txBody>
      </p:sp>
      <p:pic>
        <p:nvPicPr>
          <p:cNvPr id="1026" name="Picture 2" descr="The Climate of History in a Planetary Age">
            <a:extLst>
              <a:ext uri="{FF2B5EF4-FFF2-40B4-BE49-F238E27FC236}">
                <a16:creationId xmlns:a16="http://schemas.microsoft.com/office/drawing/2014/main" id="{4146A758-7671-6AD5-F965-489179077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0255" y="1561381"/>
            <a:ext cx="3002402" cy="4503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7205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7DC9-793C-0C3D-60E2-7477436A4702}"/>
              </a:ext>
            </a:extLst>
          </p:cNvPr>
          <p:cNvSpPr>
            <a:spLocks noGrp="1"/>
          </p:cNvSpPr>
          <p:nvPr>
            <p:ph type="title"/>
          </p:nvPr>
        </p:nvSpPr>
        <p:spPr/>
        <p:txBody>
          <a:bodyPr/>
          <a:lstStyle/>
          <a:p>
            <a:r>
              <a:rPr lang="en-GB" dirty="0"/>
              <a:t>Organic Anthropocene?</a:t>
            </a:r>
          </a:p>
        </p:txBody>
      </p:sp>
      <p:sp>
        <p:nvSpPr>
          <p:cNvPr id="5" name="Content Placeholder 4">
            <a:extLst>
              <a:ext uri="{FF2B5EF4-FFF2-40B4-BE49-F238E27FC236}">
                <a16:creationId xmlns:a16="http://schemas.microsoft.com/office/drawing/2014/main" id="{2343F8C7-1B7F-B5E6-BB2C-C8ACB87C2626}"/>
              </a:ext>
            </a:extLst>
          </p:cNvPr>
          <p:cNvSpPr>
            <a:spLocks noGrp="1"/>
          </p:cNvSpPr>
          <p:nvPr>
            <p:ph idx="1"/>
          </p:nvPr>
        </p:nvSpPr>
        <p:spPr/>
        <p:txBody>
          <a:bodyPr>
            <a:normAutofit fontScale="77500" lnSpcReduction="20000"/>
          </a:bodyPr>
          <a:lstStyle/>
          <a:p>
            <a:pPr marL="0" indent="0">
              <a:buNone/>
            </a:pPr>
            <a:r>
              <a:rPr lang="en-GB" i="1" dirty="0"/>
              <a:t>“The early modern period is, then, the pivot around which the whole question of the Anthropocene revolves. It marks the critical transitional moment of transition to truly globalized human activity and ecological impact. It was almost entirely achieved by organic means, which pushed human populations into resource frontiers and acts of global exchange which, when mineralized by the emergent power of coal, catapulted humanity into the Great Acceleration. However, the idea of the organic Anthropocene suggests that even without fossil fuels, the human impact on the globe was vast, palpable, and enduring.”</a:t>
            </a:r>
          </a:p>
          <a:p>
            <a:pPr marL="0" indent="0">
              <a:buNone/>
            </a:pPr>
            <a:r>
              <a:rPr lang="en-GB" sz="2100" dirty="0"/>
              <a:t>John L. Brooke and Christopher Otter “Concluding Remarks: The Organic Anthropocene” in </a:t>
            </a:r>
            <a:r>
              <a:rPr lang="en-GB" sz="2100" i="1" dirty="0"/>
              <a:t>Eighteenth Century Studies</a:t>
            </a:r>
            <a:r>
              <a:rPr lang="en-GB" sz="2100" dirty="0"/>
              <a:t> 49.2 (2016) pp. 283</a:t>
            </a:r>
          </a:p>
          <a:p>
            <a:pPr marL="0" indent="0">
              <a:buNone/>
            </a:pPr>
            <a:r>
              <a:rPr lang="en-GB" dirty="0"/>
              <a:t>“</a:t>
            </a:r>
            <a:r>
              <a:rPr lang="en-GB" i="1" dirty="0"/>
              <a:t>Examining these efforts at wetland ‘improvement’ draws connections between environmental processes that occurred starkly at colonial frontiers – such as deforestation, soil degradation, extraction of timber, furs, and minerals, and extinctions – and the parallel intensification of land use within Europe, a process often understood as muddier and more gradual.</a:t>
            </a:r>
            <a:r>
              <a:rPr lang="en-GB" dirty="0"/>
              <a:t>”</a:t>
            </a:r>
          </a:p>
          <a:p>
            <a:pPr marL="0" indent="0">
              <a:buNone/>
            </a:pPr>
            <a:r>
              <a:rPr lang="en-GB" sz="2100" dirty="0"/>
              <a:t>Elly Robson Dezateux “Locating Geological Agency in a ‘Small’ Early Modern Anthropocene” in </a:t>
            </a:r>
            <a:r>
              <a:rPr lang="en-GB" sz="2100" i="1" dirty="0"/>
              <a:t>History Workshop Journal </a:t>
            </a:r>
            <a:r>
              <a:rPr lang="en-GB" sz="2100" dirty="0"/>
              <a:t>100.1 (2025)</a:t>
            </a:r>
            <a:endParaRPr lang="en-GB" sz="2100" i="1" dirty="0"/>
          </a:p>
          <a:p>
            <a:endParaRPr lang="en-GB" dirty="0"/>
          </a:p>
        </p:txBody>
      </p:sp>
    </p:spTree>
    <p:extLst>
      <p:ext uri="{BB962C8B-B14F-4D97-AF65-F5344CB8AC3E}">
        <p14:creationId xmlns:p14="http://schemas.microsoft.com/office/powerpoint/2010/main" val="2336886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B98FB-FF29-DD39-50DE-53F447BF597E}"/>
              </a:ext>
            </a:extLst>
          </p:cNvPr>
          <p:cNvSpPr>
            <a:spLocks noGrp="1"/>
          </p:cNvSpPr>
          <p:nvPr>
            <p:ph type="title"/>
          </p:nvPr>
        </p:nvSpPr>
        <p:spPr/>
        <p:txBody>
          <a:bodyPr/>
          <a:lstStyle/>
          <a:p>
            <a:r>
              <a:rPr lang="en-GB" dirty="0"/>
              <a:t>Key Questions</a:t>
            </a:r>
          </a:p>
        </p:txBody>
      </p:sp>
      <p:sp>
        <p:nvSpPr>
          <p:cNvPr id="3" name="Content Placeholder 2">
            <a:extLst>
              <a:ext uri="{FF2B5EF4-FFF2-40B4-BE49-F238E27FC236}">
                <a16:creationId xmlns:a16="http://schemas.microsoft.com/office/drawing/2014/main" id="{FC26F251-AFA4-CE9B-1030-CE1D6E8E9912}"/>
              </a:ext>
            </a:extLst>
          </p:cNvPr>
          <p:cNvSpPr>
            <a:spLocks noGrp="1"/>
          </p:cNvSpPr>
          <p:nvPr>
            <p:ph idx="1"/>
          </p:nvPr>
        </p:nvSpPr>
        <p:spPr/>
        <p:txBody>
          <a:bodyPr>
            <a:normAutofit fontScale="92500" lnSpcReduction="10000"/>
          </a:bodyPr>
          <a:lstStyle/>
          <a:p>
            <a:r>
              <a:rPr lang="en-GB" dirty="0"/>
              <a:t>What is the significance of early modern environmental interventions to our understanding of human environmental agency and the Anthropocene?</a:t>
            </a:r>
          </a:p>
          <a:p>
            <a:r>
              <a:rPr lang="en-GB" dirty="0"/>
              <a:t>Can the case studies of Fenland Drainage and the colonisation of North America be understood as planetary processes in which humans were the primary agent of environmental and historical change? </a:t>
            </a:r>
          </a:p>
          <a:p>
            <a:pPr lvl="1"/>
            <a:r>
              <a:rPr lang="en-GB" dirty="0"/>
              <a:t>Is it possible to locate more-than-human agencies that either contested human intentions for </a:t>
            </a:r>
            <a:r>
              <a:rPr lang="en-GB"/>
              <a:t>environmental engineering </a:t>
            </a:r>
            <a:r>
              <a:rPr lang="en-GB" dirty="0"/>
              <a:t>or created unintended consequences for the state and company authorities? </a:t>
            </a:r>
          </a:p>
          <a:p>
            <a:r>
              <a:rPr lang="en-GB" dirty="0"/>
              <a:t>How useful are the concepts of empire and colonialism for understanding the environmental significance of early modern land use practices?</a:t>
            </a:r>
          </a:p>
        </p:txBody>
      </p:sp>
    </p:spTree>
    <p:extLst>
      <p:ext uri="{BB962C8B-B14F-4D97-AF65-F5344CB8AC3E}">
        <p14:creationId xmlns:p14="http://schemas.microsoft.com/office/powerpoint/2010/main" val="388831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05F2447F-EDE2-8430-AD6A-C44AC30D08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5987732" y="1572003"/>
            <a:ext cx="6602657" cy="3713994"/>
          </a:xfrm>
          <a:prstGeom prst="rect">
            <a:avLst/>
          </a:prstGeom>
        </p:spPr>
      </p:pic>
      <p:pic>
        <p:nvPicPr>
          <p:cNvPr id="1034" name="Picture 10" descr="Fenland Landscape © dennis smith :: Geograph Britain and Ireland">
            <a:extLst>
              <a:ext uri="{FF2B5EF4-FFF2-40B4-BE49-F238E27FC236}">
                <a16:creationId xmlns:a16="http://schemas.microsoft.com/office/drawing/2014/main" id="{98A78B6B-62BE-E1A8-E39E-13BBB026B3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707" y="1158709"/>
            <a:ext cx="6789655" cy="4540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380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8DA6CE9-260A-9FAD-7482-8A59E9E3547B}"/>
              </a:ext>
            </a:extLst>
          </p:cNvPr>
          <p:cNvPicPr>
            <a:picLocks noChangeAspect="1"/>
          </p:cNvPicPr>
          <p:nvPr/>
        </p:nvPicPr>
        <p:blipFill>
          <a:blip r:embed="rId2"/>
          <a:stretch>
            <a:fillRect/>
          </a:stretch>
        </p:blipFill>
        <p:spPr>
          <a:xfrm>
            <a:off x="2218427" y="204781"/>
            <a:ext cx="7598433" cy="6448438"/>
          </a:xfrm>
          <a:prstGeom prst="rect">
            <a:avLst/>
          </a:prstGeom>
        </p:spPr>
      </p:pic>
      <p:sp>
        <p:nvSpPr>
          <p:cNvPr id="9" name="TextBox 8">
            <a:extLst>
              <a:ext uri="{FF2B5EF4-FFF2-40B4-BE49-F238E27FC236}">
                <a16:creationId xmlns:a16="http://schemas.microsoft.com/office/drawing/2014/main" id="{E3F30661-7E86-56E6-7505-469B0EC7F22C}"/>
              </a:ext>
            </a:extLst>
          </p:cNvPr>
          <p:cNvSpPr txBox="1"/>
          <p:nvPr/>
        </p:nvSpPr>
        <p:spPr>
          <a:xfrm>
            <a:off x="60385" y="86264"/>
            <a:ext cx="2314755" cy="1600438"/>
          </a:xfrm>
          <a:prstGeom prst="rect">
            <a:avLst/>
          </a:prstGeom>
          <a:noFill/>
        </p:spPr>
        <p:txBody>
          <a:bodyPr wrap="square" rtlCol="0">
            <a:spAutoFit/>
          </a:bodyPr>
          <a:lstStyle/>
          <a:p>
            <a:r>
              <a:rPr lang="en-GB" sz="1400" dirty="0"/>
              <a:t>William Dugdale </a:t>
            </a:r>
            <a:r>
              <a:rPr lang="en-GB" sz="1400" i="1" dirty="0"/>
              <a:t>A Mapp of the Great Levell Representing it as it lay Drowned</a:t>
            </a:r>
            <a:r>
              <a:rPr lang="en-GB" sz="1400" dirty="0"/>
              <a:t> from </a:t>
            </a:r>
            <a:r>
              <a:rPr lang="en-GB" sz="1400" i="1" dirty="0"/>
              <a:t>The history of </a:t>
            </a:r>
            <a:r>
              <a:rPr lang="en-GB" sz="1400" i="1" dirty="0" err="1"/>
              <a:t>imbanking</a:t>
            </a:r>
            <a:r>
              <a:rPr lang="en-GB" sz="1400" i="1" dirty="0"/>
              <a:t> and </a:t>
            </a:r>
            <a:r>
              <a:rPr lang="en-GB" sz="1400" i="1" dirty="0" err="1"/>
              <a:t>drayning</a:t>
            </a:r>
            <a:r>
              <a:rPr lang="en-GB" sz="1400" i="1" dirty="0"/>
              <a:t> of divers </a:t>
            </a:r>
            <a:r>
              <a:rPr lang="en-GB" sz="1400" i="1" dirty="0" err="1"/>
              <a:t>fenns</a:t>
            </a:r>
            <a:r>
              <a:rPr lang="en-GB" sz="1400" i="1" dirty="0"/>
              <a:t> and marshes </a:t>
            </a:r>
            <a:r>
              <a:rPr lang="en-GB" sz="1400" dirty="0"/>
              <a:t>(1660) p. 373.</a:t>
            </a:r>
          </a:p>
        </p:txBody>
      </p:sp>
    </p:spTree>
    <p:extLst>
      <p:ext uri="{BB962C8B-B14F-4D97-AF65-F5344CB8AC3E}">
        <p14:creationId xmlns:p14="http://schemas.microsoft.com/office/powerpoint/2010/main" val="4026269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E87DF7-725C-31A1-90DA-14FD677C86D7}"/>
              </a:ext>
            </a:extLst>
          </p:cNvPr>
          <p:cNvPicPr>
            <a:picLocks noChangeAspect="1"/>
          </p:cNvPicPr>
          <p:nvPr/>
        </p:nvPicPr>
        <p:blipFill>
          <a:blip r:embed="rId2"/>
          <a:stretch>
            <a:fillRect/>
          </a:stretch>
        </p:blipFill>
        <p:spPr>
          <a:xfrm>
            <a:off x="2375140" y="0"/>
            <a:ext cx="8587335" cy="6858000"/>
          </a:xfrm>
          <a:prstGeom prst="rect">
            <a:avLst/>
          </a:prstGeom>
        </p:spPr>
      </p:pic>
      <p:sp>
        <p:nvSpPr>
          <p:cNvPr id="8" name="TextBox 7">
            <a:extLst>
              <a:ext uri="{FF2B5EF4-FFF2-40B4-BE49-F238E27FC236}">
                <a16:creationId xmlns:a16="http://schemas.microsoft.com/office/drawing/2014/main" id="{B695F98D-523A-3F72-D504-AA127DBFEF68}"/>
              </a:ext>
            </a:extLst>
          </p:cNvPr>
          <p:cNvSpPr txBox="1"/>
          <p:nvPr/>
        </p:nvSpPr>
        <p:spPr>
          <a:xfrm>
            <a:off x="60385" y="86264"/>
            <a:ext cx="2314755" cy="1384995"/>
          </a:xfrm>
          <a:prstGeom prst="rect">
            <a:avLst/>
          </a:prstGeom>
          <a:noFill/>
        </p:spPr>
        <p:txBody>
          <a:bodyPr wrap="square" rtlCol="0">
            <a:spAutoFit/>
          </a:bodyPr>
          <a:lstStyle/>
          <a:p>
            <a:r>
              <a:rPr lang="en-GB" sz="1400" dirty="0"/>
              <a:t>William Dugdale </a:t>
            </a:r>
            <a:r>
              <a:rPr lang="en-GB" sz="1400" i="1" dirty="0"/>
              <a:t>A Map of the Great Levell </a:t>
            </a:r>
            <a:r>
              <a:rPr lang="en-GB" sz="1400" dirty="0" err="1"/>
              <a:t>Drayned</a:t>
            </a:r>
            <a:r>
              <a:rPr lang="en-GB" sz="1400" dirty="0"/>
              <a:t>, from </a:t>
            </a:r>
            <a:r>
              <a:rPr lang="en-GB" sz="1400" i="1" dirty="0"/>
              <a:t>The history of </a:t>
            </a:r>
            <a:r>
              <a:rPr lang="en-GB" sz="1400" i="1" dirty="0" err="1"/>
              <a:t>imbanking</a:t>
            </a:r>
            <a:r>
              <a:rPr lang="en-GB" sz="1400" i="1" dirty="0"/>
              <a:t> and </a:t>
            </a:r>
            <a:r>
              <a:rPr lang="en-GB" sz="1400" i="1" dirty="0" err="1"/>
              <a:t>drayning</a:t>
            </a:r>
            <a:r>
              <a:rPr lang="en-GB" sz="1400" i="1" dirty="0"/>
              <a:t> of divers </a:t>
            </a:r>
            <a:r>
              <a:rPr lang="en-GB" sz="1400" i="1" dirty="0" err="1"/>
              <a:t>fenns</a:t>
            </a:r>
            <a:r>
              <a:rPr lang="en-GB" sz="1400" i="1" dirty="0"/>
              <a:t> and marshes </a:t>
            </a:r>
            <a:r>
              <a:rPr lang="en-GB" sz="1400" dirty="0"/>
              <a:t>(1660) p. 417.</a:t>
            </a:r>
          </a:p>
        </p:txBody>
      </p:sp>
    </p:spTree>
    <p:extLst>
      <p:ext uri="{BB962C8B-B14F-4D97-AF65-F5344CB8AC3E}">
        <p14:creationId xmlns:p14="http://schemas.microsoft.com/office/powerpoint/2010/main" val="1655617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FF259-B830-E7ED-8B4B-C19FAF9DC32A}"/>
              </a:ext>
            </a:extLst>
          </p:cNvPr>
          <p:cNvSpPr>
            <a:spLocks noGrp="1"/>
          </p:cNvSpPr>
          <p:nvPr>
            <p:ph type="title"/>
          </p:nvPr>
        </p:nvSpPr>
        <p:spPr>
          <a:xfrm>
            <a:off x="0" y="0"/>
            <a:ext cx="10118785" cy="645530"/>
          </a:xfrm>
        </p:spPr>
        <p:txBody>
          <a:bodyPr>
            <a:normAutofit fontScale="90000"/>
          </a:bodyPr>
          <a:lstStyle/>
          <a:p>
            <a:r>
              <a:rPr lang="en-GB" dirty="0"/>
              <a:t>The Fens Before Drainage</a:t>
            </a:r>
          </a:p>
        </p:txBody>
      </p:sp>
      <p:pic>
        <p:nvPicPr>
          <p:cNvPr id="5" name="Content Placeholder 4">
            <a:extLst>
              <a:ext uri="{FF2B5EF4-FFF2-40B4-BE49-F238E27FC236}">
                <a16:creationId xmlns:a16="http://schemas.microsoft.com/office/drawing/2014/main" id="{A78271DB-8A7E-2C4D-9591-8F2304BFE49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1201" y="645530"/>
            <a:ext cx="7829597" cy="6212470"/>
          </a:xfrm>
          <a:prstGeom prst="rect">
            <a:avLst/>
          </a:prstGeom>
        </p:spPr>
      </p:pic>
      <p:sp>
        <p:nvSpPr>
          <p:cNvPr id="9" name="TextBox 8">
            <a:extLst>
              <a:ext uri="{FF2B5EF4-FFF2-40B4-BE49-F238E27FC236}">
                <a16:creationId xmlns:a16="http://schemas.microsoft.com/office/drawing/2014/main" id="{6CDD337F-5D93-30DD-9043-961995E17FE5}"/>
              </a:ext>
            </a:extLst>
          </p:cNvPr>
          <p:cNvSpPr txBox="1"/>
          <p:nvPr/>
        </p:nvSpPr>
        <p:spPr>
          <a:xfrm>
            <a:off x="0" y="645530"/>
            <a:ext cx="2182483" cy="1169551"/>
          </a:xfrm>
          <a:prstGeom prst="rect">
            <a:avLst/>
          </a:prstGeom>
          <a:noFill/>
        </p:spPr>
        <p:txBody>
          <a:bodyPr wrap="square" rtlCol="0">
            <a:spAutoFit/>
          </a:bodyPr>
          <a:lstStyle/>
          <a:p>
            <a:r>
              <a:rPr lang="en-GB" sz="1400" dirty="0"/>
              <a:t>Henricus </a:t>
            </a:r>
            <a:r>
              <a:rPr lang="en-GB" sz="1400" dirty="0" err="1"/>
              <a:t>Hondius</a:t>
            </a:r>
            <a:r>
              <a:rPr lang="en-GB" sz="1400" dirty="0"/>
              <a:t>,</a:t>
            </a:r>
            <a:r>
              <a:rPr lang="en-GB" sz="1400" i="1" dirty="0"/>
              <a:t> A general </a:t>
            </a:r>
            <a:r>
              <a:rPr lang="en-GB" sz="1400" i="1" dirty="0" err="1"/>
              <a:t>plott</a:t>
            </a:r>
            <a:r>
              <a:rPr lang="en-GB" sz="1400" i="1" dirty="0"/>
              <a:t> and description of the </a:t>
            </a:r>
            <a:r>
              <a:rPr lang="en-GB" sz="1400" i="1" dirty="0" err="1"/>
              <a:t>fenns</a:t>
            </a:r>
            <a:r>
              <a:rPr lang="en-GB" sz="1400" i="1" dirty="0"/>
              <a:t> and other grounds with in the Isle of Ely (1630)</a:t>
            </a:r>
          </a:p>
        </p:txBody>
      </p:sp>
    </p:spTree>
    <p:extLst>
      <p:ext uri="{BB962C8B-B14F-4D97-AF65-F5344CB8AC3E}">
        <p14:creationId xmlns:p14="http://schemas.microsoft.com/office/powerpoint/2010/main" val="3641618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D6991-EF59-B04A-0B34-6429B3661D2A}"/>
              </a:ext>
            </a:extLst>
          </p:cNvPr>
          <p:cNvSpPr>
            <a:spLocks noGrp="1"/>
          </p:cNvSpPr>
          <p:nvPr>
            <p:ph type="title"/>
          </p:nvPr>
        </p:nvSpPr>
        <p:spPr/>
        <p:txBody>
          <a:bodyPr/>
          <a:lstStyle/>
          <a:p>
            <a:endParaRPr lang="en-GB"/>
          </a:p>
        </p:txBody>
      </p:sp>
      <p:pic>
        <p:nvPicPr>
          <p:cNvPr id="15" name="Content Placeholder 14">
            <a:extLst>
              <a:ext uri="{FF2B5EF4-FFF2-40B4-BE49-F238E27FC236}">
                <a16:creationId xmlns:a16="http://schemas.microsoft.com/office/drawing/2014/main" id="{78ACCC18-17E2-2F95-4729-03627DC0316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339" y="299110"/>
            <a:ext cx="11381582" cy="6193765"/>
          </a:xfrm>
          <a:prstGeom prst="rect">
            <a:avLst/>
          </a:prstGeom>
        </p:spPr>
      </p:pic>
    </p:spTree>
    <p:extLst>
      <p:ext uri="{BB962C8B-B14F-4D97-AF65-F5344CB8AC3E}">
        <p14:creationId xmlns:p14="http://schemas.microsoft.com/office/powerpoint/2010/main" val="3977854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D92A2-51C6-EB1E-E62D-71F6D48985AF}"/>
              </a:ext>
            </a:extLst>
          </p:cNvPr>
          <p:cNvSpPr>
            <a:spLocks noGrp="1"/>
          </p:cNvSpPr>
          <p:nvPr>
            <p:ph type="title"/>
          </p:nvPr>
        </p:nvSpPr>
        <p:spPr/>
        <p:txBody>
          <a:bodyPr/>
          <a:lstStyle/>
          <a:p>
            <a:r>
              <a:rPr lang="en-US" dirty="0"/>
              <a:t>The Bedford Level (aka The Great Level)</a:t>
            </a:r>
            <a:endParaRPr lang="en-GB" dirty="0"/>
          </a:p>
        </p:txBody>
      </p:sp>
      <p:sp>
        <p:nvSpPr>
          <p:cNvPr id="3" name="Content Placeholder 2">
            <a:extLst>
              <a:ext uri="{FF2B5EF4-FFF2-40B4-BE49-F238E27FC236}">
                <a16:creationId xmlns:a16="http://schemas.microsoft.com/office/drawing/2014/main" id="{20D3789E-2FB8-EFE8-1BDF-D47DA6F89FF8}"/>
              </a:ext>
            </a:extLst>
          </p:cNvPr>
          <p:cNvSpPr>
            <a:spLocks noGrp="1"/>
          </p:cNvSpPr>
          <p:nvPr>
            <p:ph idx="1"/>
          </p:nvPr>
        </p:nvSpPr>
        <p:spPr/>
        <p:txBody>
          <a:bodyPr/>
          <a:lstStyle/>
          <a:p>
            <a:endParaRPr lang="en-GB" dirty="0"/>
          </a:p>
        </p:txBody>
      </p:sp>
      <p:pic>
        <p:nvPicPr>
          <p:cNvPr id="1026" name="Picture 2" descr="Ouse Washes: Winter flooding stops thousands of cattle grazing - BBC News">
            <a:extLst>
              <a:ext uri="{FF2B5EF4-FFF2-40B4-BE49-F238E27FC236}">
                <a16:creationId xmlns:a16="http://schemas.microsoft.com/office/drawing/2014/main" id="{DC041E49-3B79-4D50-AEED-8391008436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971149"/>
            <a:ext cx="5699226" cy="32058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53F2859-222F-2640-4405-74827A3EDB86}"/>
              </a:ext>
            </a:extLst>
          </p:cNvPr>
          <p:cNvPicPr>
            <a:picLocks noChangeAspect="1"/>
          </p:cNvPicPr>
          <p:nvPr/>
        </p:nvPicPr>
        <p:blipFill>
          <a:blip r:embed="rId3"/>
          <a:stretch>
            <a:fillRect/>
          </a:stretch>
        </p:blipFill>
        <p:spPr>
          <a:xfrm>
            <a:off x="6818671" y="2427923"/>
            <a:ext cx="4535129" cy="3749040"/>
          </a:xfrm>
          <a:prstGeom prst="rect">
            <a:avLst/>
          </a:prstGeom>
        </p:spPr>
      </p:pic>
    </p:spTree>
    <p:extLst>
      <p:ext uri="{BB962C8B-B14F-4D97-AF65-F5344CB8AC3E}">
        <p14:creationId xmlns:p14="http://schemas.microsoft.com/office/powerpoint/2010/main" val="2194271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312A8-B44B-2D05-5606-90D43CB1FB7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114BEB1-FBD5-4011-0583-E5EE4BE567BF}"/>
              </a:ext>
            </a:extLst>
          </p:cNvPr>
          <p:cNvSpPr>
            <a:spLocks noGrp="1"/>
          </p:cNvSpPr>
          <p:nvPr>
            <p:ph idx="1"/>
          </p:nvPr>
        </p:nvSpPr>
        <p:spPr/>
        <p:txBody>
          <a:bodyPr/>
          <a:lstStyle/>
          <a:p>
            <a:endParaRPr lang="en-GB" dirty="0"/>
          </a:p>
        </p:txBody>
      </p:sp>
      <p:pic>
        <p:nvPicPr>
          <p:cNvPr id="9" name="Picture 8">
            <a:extLst>
              <a:ext uri="{FF2B5EF4-FFF2-40B4-BE49-F238E27FC236}">
                <a16:creationId xmlns:a16="http://schemas.microsoft.com/office/drawing/2014/main" id="{768A6C6A-FB45-49AA-A90F-8E4028C3E6B8}"/>
              </a:ext>
            </a:extLst>
          </p:cNvPr>
          <p:cNvPicPr>
            <a:picLocks noChangeAspect="1"/>
          </p:cNvPicPr>
          <p:nvPr/>
        </p:nvPicPr>
        <p:blipFill>
          <a:blip r:embed="rId2"/>
          <a:stretch>
            <a:fillRect/>
          </a:stretch>
        </p:blipFill>
        <p:spPr>
          <a:xfrm>
            <a:off x="5942593" y="365125"/>
            <a:ext cx="5411207" cy="5949048"/>
          </a:xfrm>
          <a:prstGeom prst="rect">
            <a:avLst/>
          </a:prstGeom>
        </p:spPr>
      </p:pic>
      <p:pic>
        <p:nvPicPr>
          <p:cNvPr id="5" name="Picture 4">
            <a:extLst>
              <a:ext uri="{FF2B5EF4-FFF2-40B4-BE49-F238E27FC236}">
                <a16:creationId xmlns:a16="http://schemas.microsoft.com/office/drawing/2014/main" id="{7774E8DB-C4A7-478B-8010-D7B964CBF8A9}"/>
              </a:ext>
            </a:extLst>
          </p:cNvPr>
          <p:cNvPicPr>
            <a:picLocks noChangeAspect="1"/>
          </p:cNvPicPr>
          <p:nvPr/>
        </p:nvPicPr>
        <p:blipFill>
          <a:blip r:embed="rId3"/>
          <a:stretch>
            <a:fillRect/>
          </a:stretch>
        </p:blipFill>
        <p:spPr>
          <a:xfrm>
            <a:off x="560377" y="1560203"/>
            <a:ext cx="5295588" cy="3558891"/>
          </a:xfrm>
          <a:prstGeom prst="rect">
            <a:avLst/>
          </a:prstGeom>
        </p:spPr>
      </p:pic>
    </p:spTree>
    <p:extLst>
      <p:ext uri="{BB962C8B-B14F-4D97-AF65-F5344CB8AC3E}">
        <p14:creationId xmlns:p14="http://schemas.microsoft.com/office/powerpoint/2010/main" val="2768382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1381</TotalTime>
  <Words>739</Words>
  <Application>Microsoft Macintosh PowerPoint</Application>
  <PresentationFormat>Widescreen</PresentationFormat>
  <Paragraphs>26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Calibri</vt:lpstr>
      <vt:lpstr>Office Theme</vt:lpstr>
      <vt:lpstr>It All Comes Out in the Wash: Fenland Drainage and Land Improvement Projects in the 17th Century Trans-Atlantic British Empire</vt:lpstr>
      <vt:lpstr>Key Questions</vt:lpstr>
      <vt:lpstr>PowerPoint Presentation</vt:lpstr>
      <vt:lpstr>PowerPoint Presentation</vt:lpstr>
      <vt:lpstr>PowerPoint Presentation</vt:lpstr>
      <vt:lpstr>The Fens Before Drainage</vt:lpstr>
      <vt:lpstr>PowerPoint Presentation</vt:lpstr>
      <vt:lpstr>The Bedford Level (aka The Great Level)</vt:lpstr>
      <vt:lpstr>PowerPoint Presentation</vt:lpstr>
      <vt:lpstr>It All Comes Out in The Wash: Fenland Drainage and Land Improvement Projects in the 17th Century Trans-Atlantic British Empire</vt:lpstr>
      <vt:lpstr>The Colonisation of North America</vt:lpstr>
      <vt:lpstr>Planetary History</vt:lpstr>
      <vt:lpstr>Organic Anthropocene?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Theo Redman</dc:creator>
  <cp:lastModifiedBy>Stein, Claudia</cp:lastModifiedBy>
  <cp:revision>3</cp:revision>
  <dcterms:created xsi:type="dcterms:W3CDTF">2026-02-16T15:54:39Z</dcterms:created>
  <dcterms:modified xsi:type="dcterms:W3CDTF">2026-02-23T09:19:30Z</dcterms:modified>
</cp:coreProperties>
</file>