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9"/>
  </p:notesMasterIdLst>
  <p:sldIdLst>
    <p:sldId id="257" r:id="rId5"/>
    <p:sldId id="373" r:id="rId6"/>
    <p:sldId id="338" r:id="rId7"/>
    <p:sldId id="396" r:id="rId8"/>
    <p:sldId id="397" r:id="rId9"/>
    <p:sldId id="382" r:id="rId10"/>
    <p:sldId id="399" r:id="rId11"/>
    <p:sldId id="372" r:id="rId12"/>
    <p:sldId id="401" r:id="rId13"/>
    <p:sldId id="400" r:id="rId14"/>
    <p:sldId id="398" r:id="rId15"/>
    <p:sldId id="402" r:id="rId16"/>
    <p:sldId id="403" r:id="rId17"/>
    <p:sldId id="404" r:id="rId18"/>
    <p:sldId id="354" r:id="rId19"/>
    <p:sldId id="406" r:id="rId20"/>
    <p:sldId id="369" r:id="rId21"/>
    <p:sldId id="407" r:id="rId22"/>
    <p:sldId id="408" r:id="rId23"/>
    <p:sldId id="409" r:id="rId24"/>
    <p:sldId id="405" r:id="rId25"/>
    <p:sldId id="376" r:id="rId26"/>
    <p:sldId id="380" r:id="rId27"/>
    <p:sldId id="36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2C"/>
    <a:srgbClr val="6F6F74"/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63C013-891D-4614-86A0-1BFB21209751}" v="1913" dt="2024-11-17T23:25:04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46" autoAdjust="0"/>
    <p:restoredTop sz="94632" autoAdjust="0"/>
  </p:normalViewPr>
  <p:slideViewPr>
    <p:cSldViewPr snapToGrid="0">
      <p:cViewPr varScale="1">
        <p:scale>
          <a:sx n="94" d="100"/>
          <a:sy n="94" d="100"/>
        </p:scale>
        <p:origin x="2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D5458-3078-4370-BB9A-50F7AA62996E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562EB-3E63-498C-A502-F81331ACE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36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197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025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51586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595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7095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1421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242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0124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3763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88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01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CA79C55-A80B-4444-A44B-E3F77A83C01C}" type="datetimeFigureOut">
              <a:rPr lang="en-GB" smtClean="0"/>
              <a:t>18/11/2024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D01E9FB8-3A90-422B-8A76-25FD4CBA4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0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omi.pullin@warwick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Suffragette_demonstration_1910">
            <a:extLst>
              <a:ext uri="{FF2B5EF4-FFF2-40B4-BE49-F238E27FC236}">
                <a16:creationId xmlns:a16="http://schemas.microsoft.com/office/drawing/2014/main" id="{7B3C7EA7-85B6-C2CD-1B6E-25FF55AE7B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60"/>
          <a:stretch/>
        </p:blipFill>
        <p:spPr bwMode="auto">
          <a:xfrm>
            <a:off x="362855" y="0"/>
            <a:ext cx="10972801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81196481-78BF-4DF1-9DAB-F18536BB8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900" y="4447183"/>
            <a:ext cx="5073958" cy="162676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900" b="1" dirty="0">
                <a:latin typeface="Cambria" pitchFamily="18" charset="0"/>
              </a:rPr>
              <a:t>Dr Naomi Pullin</a:t>
            </a:r>
          </a:p>
          <a:p>
            <a:r>
              <a:rPr lang="en-GB" dirty="0">
                <a:solidFill>
                  <a:srgbClr val="E85D2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naomi.pullin@warwick.ac.uk</a:t>
            </a:r>
            <a:r>
              <a:rPr lang="en-GB" dirty="0">
                <a:solidFill>
                  <a:srgbClr val="E85D2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ACC783-9737-4393-B0F4-78B07CE5D610}"/>
              </a:ext>
            </a:extLst>
          </p:cNvPr>
          <p:cNvSpPr txBox="1">
            <a:spLocks/>
          </p:cNvSpPr>
          <p:nvPr/>
        </p:nvSpPr>
        <p:spPr>
          <a:xfrm>
            <a:off x="1104900" y="2146596"/>
            <a:ext cx="7046325" cy="2219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F399DE-DC8C-4061-B632-6686AFC5D619}"/>
              </a:ext>
            </a:extLst>
          </p:cNvPr>
          <p:cNvSpPr/>
          <p:nvPr/>
        </p:nvSpPr>
        <p:spPr>
          <a:xfrm>
            <a:off x="1662314" y="6154845"/>
            <a:ext cx="2125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mbria" pitchFamily="18" charset="0"/>
              </a:rPr>
              <a:t>@</a:t>
            </a:r>
            <a:r>
              <a:rPr lang="en-GB" dirty="0" err="1">
                <a:latin typeface="Cambria" pitchFamily="18" charset="0"/>
              </a:rPr>
              <a:t>naomipullin</a:t>
            </a:r>
            <a:endParaRPr lang="en-GB" dirty="0">
              <a:latin typeface="Cambria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C6FD370-83AC-4380-BE92-AE4EF824F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917" y="6171545"/>
            <a:ext cx="355300" cy="355300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ACEBB180-F5EF-D5AC-8284-6C1C95C7D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4900" y="1311814"/>
            <a:ext cx="9071487" cy="44031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40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TSM Gender and History</a:t>
            </a:r>
            <a:br>
              <a:rPr lang="en-GB" sz="40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</a:br>
            <a:br>
              <a:rPr lang="en-GB" sz="40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</a:br>
            <a:b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4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GB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95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067F9-12C0-CE2A-9983-9B2C729C2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601B16D-37E0-DDDB-7C94-1219A72DD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366" y="231675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D34817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Patriarchy and C20 feminism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8D7B0C-A65B-0DAD-DEC3-C383665B6AAC}"/>
              </a:ext>
            </a:extLst>
          </p:cNvPr>
          <p:cNvSpPr txBox="1">
            <a:spLocks/>
          </p:cNvSpPr>
          <p:nvPr/>
        </p:nvSpPr>
        <p:spPr>
          <a:xfrm>
            <a:off x="1105429" y="3459758"/>
            <a:ext cx="10182003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Women’s Studies emerged in 1960s and 1970s with second wave feminism.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Aimed to recover women from historical obscurity: to tell ‘herstory’ in pursuit of wider political project.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Stress on historical oppression of women, with emphasis on suffrage, access to higher education, labour history and reproductive rights.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Connected with wider aims of social history movement – moving away from ‘great men’ of history to return ‘ordinary people’ and marginalised groups to the historical record. </a:t>
            </a:r>
          </a:p>
        </p:txBody>
      </p:sp>
      <p:pic>
        <p:nvPicPr>
          <p:cNvPr id="7" name="Picture 2" descr="Image result for second wave feminism">
            <a:extLst>
              <a:ext uri="{FF2B5EF4-FFF2-40B4-BE49-F238E27FC236}">
                <a16:creationId xmlns:a16="http://schemas.microsoft.com/office/drawing/2014/main" id="{2FD7D55D-87B2-77A6-613C-45CCB19249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 t="22139" r="5501" b="10377"/>
          <a:stretch/>
        </p:blipFill>
        <p:spPr bwMode="auto">
          <a:xfrm>
            <a:off x="433394" y="0"/>
            <a:ext cx="10854038" cy="283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3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92C89-27DB-3A02-5DF1-1329770AF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009A5B-4AF7-7896-3E27-317F65BBDB3A}"/>
              </a:ext>
            </a:extLst>
          </p:cNvPr>
          <p:cNvSpPr/>
          <p:nvPr/>
        </p:nvSpPr>
        <p:spPr>
          <a:xfrm>
            <a:off x="5322347" y="1443841"/>
            <a:ext cx="55488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First published 1975.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To reclaim both forgotten history of women and a history of feminist resistance.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Like many studies of this era = focus on early feminists and radicals in history, e.g. suffragettes, pioneers of birth control, working-class women radicals.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E5D59D-C206-B050-DE42-7F06C736A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-1"/>
            <a:ext cx="4432300" cy="683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404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861DF-00A3-80C5-3E61-0CBBB93C8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DDF889-2C7A-B52A-E632-8D89D3E80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459432"/>
            <a:ext cx="7269480" cy="132556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ambria" panose="02040503050406030204" pitchFamily="18" charset="0"/>
              </a:rPr>
              <a:t>History outside traditional institutions</a:t>
            </a:r>
            <a:endParaRPr lang="en-GB" sz="3200" b="1" dirty="0">
              <a:latin typeface="Cambria" panose="020405030504060302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4CE1B5-4C5C-55C2-2CAA-421216046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448" y="1092200"/>
            <a:ext cx="6545968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9B9C18-2499-71ED-3422-1AFAB93FA8E1}"/>
              </a:ext>
            </a:extLst>
          </p:cNvPr>
          <p:cNvSpPr txBox="1"/>
          <p:nvPr/>
        </p:nvSpPr>
        <p:spPr>
          <a:xfrm>
            <a:off x="4505324" y="5552559"/>
            <a:ext cx="6614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Women’s Liberation Conference at Ruskin College Oxford, 1970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082D5C3-A055-E655-9CF0-EB69FEDF2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06" y="1092200"/>
            <a:ext cx="3461940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11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F2FC2-BBB6-8209-9082-4659114ED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8E7F11E-F074-83E5-9E0F-C873564D2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7485" y="-421332"/>
            <a:ext cx="7269480" cy="132556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ambria" panose="02040503050406030204" pitchFamily="18" charset="0"/>
              </a:rPr>
              <a:t>The emergence of gender history</a:t>
            </a:r>
            <a:endParaRPr lang="en-GB" sz="3200" b="1" dirty="0">
              <a:latin typeface="Cambria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1CC81A-4A9A-6654-376F-385661E4E3D9}"/>
              </a:ext>
            </a:extLst>
          </p:cNvPr>
          <p:cNvSpPr/>
          <p:nvPr/>
        </p:nvSpPr>
        <p:spPr>
          <a:xfrm>
            <a:off x="1320440" y="1282690"/>
            <a:ext cx="56899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Dissatisfaction from within feminist movement about: </a:t>
            </a:r>
          </a:p>
          <a:p>
            <a:pPr marL="542925"/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1. Tendency to focus on patriarchy as a system of historical oppression rather than female agency. </a:t>
            </a:r>
          </a:p>
          <a:p>
            <a:pPr marL="542925"/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2. Focus on history of women.</a:t>
            </a:r>
          </a:p>
          <a:p>
            <a:pPr marL="542925"/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Concern this could lead to creation of an intellectual culture of ‘separate spheres’: history of war, politics, diplomacy </a:t>
            </a:r>
            <a:r>
              <a:rPr lang="en-GB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vs.</a:t>
            </a: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 history of the home and the family. 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848C1904-9F00-8097-BF02-EF576804C5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" t="3575" r="9031"/>
          <a:stretch/>
        </p:blipFill>
        <p:spPr bwMode="auto">
          <a:xfrm>
            <a:off x="7505700" y="1282690"/>
            <a:ext cx="3505200" cy="51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821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F838A-FFB0-7E8B-DF27-1AFF09628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B55FE0F-FDC4-6651-383E-9A22A9FEF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7485" y="-421332"/>
            <a:ext cx="7269480" cy="1325562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Cambria" panose="02040503050406030204" pitchFamily="18" charset="0"/>
              </a:rPr>
              <a:t>Gender history</a:t>
            </a:r>
            <a:endParaRPr lang="en-GB" sz="3200" b="1" dirty="0">
              <a:latin typeface="Cambria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90073F-685B-6F37-4B2D-26BB30F152E2}"/>
              </a:ext>
            </a:extLst>
          </p:cNvPr>
          <p:cNvSpPr/>
          <p:nvPr/>
        </p:nvSpPr>
        <p:spPr>
          <a:xfrm>
            <a:off x="1320440" y="1434532"/>
            <a:ext cx="60140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Joan Scott, Gender as ‘a useful category of historical analysis’ (1986).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Gender identity was a social/historical creation – originally a grammatical term used to classify things.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Gender = what it means to be a man or woman in a given time or place.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Binary and oppositional classification – emphasising sexual difference as a key division within society – men and women/masculinity and femininity defined in relation to each other. </a:t>
            </a:r>
          </a:p>
        </p:txBody>
      </p:sp>
      <p:pic>
        <p:nvPicPr>
          <p:cNvPr id="3074" name="Picture 2" descr="Joan Wallach Scott - School of Social Science | Institute for Advanced Study">
            <a:extLst>
              <a:ext uri="{FF2B5EF4-FFF2-40B4-BE49-F238E27FC236}">
                <a16:creationId xmlns:a16="http://schemas.microsoft.com/office/drawing/2014/main" id="{7F21DE49-FE70-0BEF-1932-612D5B7ED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007" y="1741693"/>
            <a:ext cx="3310553" cy="390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027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0C776FC-57BA-8DF0-3D24-1EB7E1BB5E5E}"/>
              </a:ext>
            </a:extLst>
          </p:cNvPr>
          <p:cNvSpPr txBox="1">
            <a:spLocks/>
          </p:cNvSpPr>
          <p:nvPr/>
        </p:nvSpPr>
        <p:spPr>
          <a:xfrm>
            <a:off x="5003800" y="915796"/>
            <a:ext cx="5788100" cy="502640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Historian to uncover meanings of masculinity and femininity in the past to understand change over time.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Destabilised category of ‘woman’ – an empty category and no longer an essential, unified existence which existed apart from culture.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Led to split in feminist movement – some worried that focus on gender (and men) would undermine experiences of women. (See Laura Lee Downs).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02BBD1-743F-7044-4A2B-F876F3670BE0}"/>
              </a:ext>
            </a:extLst>
          </p:cNvPr>
          <p:cNvSpPr/>
          <p:nvPr/>
        </p:nvSpPr>
        <p:spPr>
          <a:xfrm>
            <a:off x="1031797" y="3990231"/>
            <a:ext cx="10128403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en-GB" sz="2800" b="0" i="0" u="none" strike="noStrike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A4A7E17F-D7B3-2936-25DF-AAD200515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96" y="-1"/>
            <a:ext cx="4340303" cy="688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728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5A3BBF-17D2-C2E1-8676-468C5C19D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1932AA3-B6E4-A8BF-031C-465D740EDD12}"/>
              </a:ext>
            </a:extLst>
          </p:cNvPr>
          <p:cNvSpPr txBox="1">
            <a:spLocks/>
          </p:cNvSpPr>
          <p:nvPr/>
        </p:nvSpPr>
        <p:spPr>
          <a:xfrm>
            <a:off x="923492" y="1139492"/>
            <a:ext cx="5788100" cy="50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Gender’ not just shorthand for ‘women’- men’s experiences also mattered.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Masculinity and femininity = categories of meaning through which society understood.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Late 1990s and early 2000’s = emergence of Men’s Studies’. Recognition of ‘double-meaning’ of patriarchy – a society in which some men are dominant over other men.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Joan Scott: ‘gender is a constitutive element of social relations based on perceived differences between the sexes’.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Gender = signifier of power relations.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B7F1A1-849D-3874-F6F9-3F172DC04DE3}"/>
              </a:ext>
            </a:extLst>
          </p:cNvPr>
          <p:cNvSpPr/>
          <p:nvPr/>
        </p:nvSpPr>
        <p:spPr>
          <a:xfrm>
            <a:off x="1031797" y="3990231"/>
            <a:ext cx="10128403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en-GB" sz="2800" b="0" i="0" u="none" strike="noStrike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27597AF-FD5F-5392-203B-ED3CB771DD76}"/>
              </a:ext>
            </a:extLst>
          </p:cNvPr>
          <p:cNvSpPr txBox="1">
            <a:spLocks/>
          </p:cNvSpPr>
          <p:nvPr/>
        </p:nvSpPr>
        <p:spPr>
          <a:xfrm>
            <a:off x="1941885" y="-407516"/>
            <a:ext cx="7269480" cy="132556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Cambria" panose="02040503050406030204" pitchFamily="18" charset="0"/>
              </a:rPr>
              <a:t>Gender history and Men’s Studies</a:t>
            </a:r>
          </a:p>
        </p:txBody>
      </p:sp>
      <p:pic>
        <p:nvPicPr>
          <p:cNvPr id="5" name="Picture 2" descr="Meanings of Manhood in Early Modern England by Alexandra Shepard |  Waterstones">
            <a:extLst>
              <a:ext uri="{FF2B5EF4-FFF2-40B4-BE49-F238E27FC236}">
                <a16:creationId xmlns:a16="http://schemas.microsoft.com/office/drawing/2014/main" id="{9CA84E5A-262F-119F-3EAE-E0EF83E7D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1028337"/>
            <a:ext cx="3647792" cy="565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104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334E4D-1C0C-CEFE-F66E-5D68CEE01C49}"/>
              </a:ext>
            </a:extLst>
          </p:cNvPr>
          <p:cNvSpPr/>
          <p:nvPr/>
        </p:nvSpPr>
        <p:spPr>
          <a:xfrm>
            <a:off x="5231217" y="1680347"/>
            <a:ext cx="56246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‘imperialism cannot be fully understood without the theory of gender power … gender power was not the superficial pattern of Empire, an ephemeral gloss … Rather, gender dynamics were, from the outset, fundamental to the securing and maintenance of the Imperial enterprise.’ (McClintock)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2" descr="Imperial Leather: Race, Gender, and Sexuality in the Colonial Contest :  Mcclintock, Anne: Amazon.co.uk: Books">
            <a:extLst>
              <a:ext uri="{FF2B5EF4-FFF2-40B4-BE49-F238E27FC236}">
                <a16:creationId xmlns:a16="http://schemas.microsoft.com/office/drawing/2014/main" id="{32E24AF6-1B87-087B-E4EC-5643A7D99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3" y="0"/>
            <a:ext cx="4313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8014F9C-A9D5-7167-FBB5-ECFEBBAFE792}"/>
              </a:ext>
            </a:extLst>
          </p:cNvPr>
          <p:cNvSpPr txBox="1">
            <a:spLocks/>
          </p:cNvSpPr>
          <p:nvPr/>
        </p:nvSpPr>
        <p:spPr>
          <a:xfrm>
            <a:off x="4174873" y="-239097"/>
            <a:ext cx="7269480" cy="132556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McClintock, </a:t>
            </a:r>
            <a:r>
              <a:rPr lang="en-GB" sz="3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Imperial Leather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387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149C1D-F829-5E78-344E-A631842B0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8660A03-DCB5-7D5C-7038-249B8DF0AE64}"/>
              </a:ext>
            </a:extLst>
          </p:cNvPr>
          <p:cNvSpPr/>
          <p:nvPr/>
        </p:nvSpPr>
        <p:spPr>
          <a:xfrm>
            <a:off x="4283243" y="1680347"/>
            <a:ext cx="6572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Empire understood by colonisers and people in Britain in gendered terms.</a:t>
            </a:r>
          </a:p>
          <a:p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lvl="1"/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Through gendered language to explain imperial enterprise, e.g. ‘virgin lands’ of unconquered territories and ascribe feminine attributes to indigenous people.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6F3EDDE-CE26-8297-298A-52F670A454CF}"/>
              </a:ext>
            </a:extLst>
          </p:cNvPr>
          <p:cNvSpPr txBox="1">
            <a:spLocks/>
          </p:cNvSpPr>
          <p:nvPr/>
        </p:nvSpPr>
        <p:spPr>
          <a:xfrm>
            <a:off x="4174873" y="-239097"/>
            <a:ext cx="7269480" cy="132556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McClintock, </a:t>
            </a:r>
            <a:r>
              <a:rPr lang="en-GB" sz="3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Imperial Leather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1452C2-B72B-1BC1-1D81-AB353BF549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851" t="20144" r="18089" b="10399"/>
          <a:stretch/>
        </p:blipFill>
        <p:spPr>
          <a:xfrm>
            <a:off x="747647" y="827702"/>
            <a:ext cx="3423684" cy="512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31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E0099E-6796-8DDC-B055-D19B1561E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15EDA6-23C3-6F69-B9B3-19ED68AE048B}"/>
              </a:ext>
            </a:extLst>
          </p:cNvPr>
          <p:cNvSpPr/>
          <p:nvPr/>
        </p:nvSpPr>
        <p:spPr>
          <a:xfrm>
            <a:off x="5231217" y="1680347"/>
            <a:ext cx="56246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‘imperialism cannot be fully understood without the theory of gender power … </a:t>
            </a:r>
            <a:r>
              <a:rPr lang="en-GB" sz="28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gender power was not the superficial pattern of Empire, an ephemeral gloss 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Rather, gender dynamics were, from the outset, fundamental to the securing and maintenance of the Imperial enterprise.’ (McClintock)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2" descr="Imperial Leather: Race, Gender, and Sexuality in the Colonial Contest :  Mcclintock, Anne: Amazon.co.uk: Books">
            <a:extLst>
              <a:ext uri="{FF2B5EF4-FFF2-40B4-BE49-F238E27FC236}">
                <a16:creationId xmlns:a16="http://schemas.microsoft.com/office/drawing/2014/main" id="{9D836C7E-8486-AC35-941E-AD8FCF2E5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3" y="0"/>
            <a:ext cx="4313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5FF99BF-64CB-7883-A63E-3D29EA27CE15}"/>
              </a:ext>
            </a:extLst>
          </p:cNvPr>
          <p:cNvSpPr txBox="1">
            <a:spLocks/>
          </p:cNvSpPr>
          <p:nvPr/>
        </p:nvSpPr>
        <p:spPr>
          <a:xfrm>
            <a:off x="4174873" y="-239097"/>
            <a:ext cx="7269480" cy="132556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McClintock, </a:t>
            </a:r>
            <a:r>
              <a:rPr lang="en-GB" sz="3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Imperial Leather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9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mperial Leather: Race, Gender, and Sexuality in the Colonial Contest :  Mcclintock, Anne: Amazon.co.uk: Books">
            <a:extLst>
              <a:ext uri="{FF2B5EF4-FFF2-40B4-BE49-F238E27FC236}">
                <a16:creationId xmlns:a16="http://schemas.microsoft.com/office/drawing/2014/main" id="{3EFFFB66-36CC-83EE-B082-BB8EBBFF0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0"/>
            <a:ext cx="4313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73B1B2D3-6D33-4F92-4B58-EA6AEF2B5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5676" y="-2769395"/>
            <a:ext cx="6492695" cy="4041648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Cambria" panose="02040503050406030204" pitchFamily="18" charset="0"/>
                <a:ea typeface="Cambria" panose="02040503050406030204" pitchFamily="18" charset="0"/>
              </a:rPr>
              <a:t>Gender history…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76CD2B-1A05-ED14-0811-1942AC617825}"/>
              </a:ext>
            </a:extLst>
          </p:cNvPr>
          <p:cNvSpPr txBox="1">
            <a:spLocks/>
          </p:cNvSpPr>
          <p:nvPr/>
        </p:nvSpPr>
        <p:spPr>
          <a:xfrm>
            <a:off x="5229755" y="1697633"/>
            <a:ext cx="5857346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Not just an add-on or separate branch of history.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Necessary for understanding historical change and for bringing a new perspective to the historical discipline.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Attention to gender can encourage the re-writing of a range of histories, e.g. McClintock’s (1995) book on race and empire. </a:t>
            </a:r>
            <a:endParaRPr lang="en-GB" sz="2600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02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6155B7-289F-47AF-3FB5-C44BF6624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BA3FC0-1506-04F0-FDD0-FB1607EA1CD7}"/>
              </a:ext>
            </a:extLst>
          </p:cNvPr>
          <p:cNvSpPr/>
          <p:nvPr/>
        </p:nvSpPr>
        <p:spPr>
          <a:xfrm>
            <a:off x="1528011" y="1848789"/>
            <a:ext cx="849765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Material manifestations of empire also shaped by gendered power dynamics: armies, legal systems, prisons etc.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Women’s labour essential to economic success of empire: as child bearers and educators of new generation of imperial adventurers and colonised labourers.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Colonised and working-class women cooked, cleaned, sexually serviced and cared for children of imperial governors and bureaucrats.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6341E6B-46D4-16C4-6724-E1EC71E7E34A}"/>
              </a:ext>
            </a:extLst>
          </p:cNvPr>
          <p:cNvSpPr txBox="1">
            <a:spLocks/>
          </p:cNvSpPr>
          <p:nvPr/>
        </p:nvSpPr>
        <p:spPr>
          <a:xfrm>
            <a:off x="2249820" y="-359412"/>
            <a:ext cx="7269480" cy="1325562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McClintock, </a:t>
            </a:r>
            <a:r>
              <a:rPr lang="en-GB" sz="3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Imperial Leather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351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0EFBFE-56F7-C343-30EE-4615287DC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2">
            <a:extLst>
              <a:ext uri="{FF2B5EF4-FFF2-40B4-BE49-F238E27FC236}">
                <a16:creationId xmlns:a16="http://schemas.microsoft.com/office/drawing/2014/main" id="{8DE28BE9-7FD4-5A3A-E330-9DC590BAB2C3}"/>
              </a:ext>
            </a:extLst>
          </p:cNvPr>
          <p:cNvSpPr txBox="1">
            <a:spLocks/>
          </p:cNvSpPr>
          <p:nvPr/>
        </p:nvSpPr>
        <p:spPr>
          <a:xfrm>
            <a:off x="3465067" y="-280592"/>
            <a:ext cx="9823539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E85D2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Intersectional feminism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0F4FD56-14F0-A392-FB19-01D780B815BB}"/>
              </a:ext>
            </a:extLst>
          </p:cNvPr>
          <p:cNvSpPr txBox="1">
            <a:spLocks/>
          </p:cNvSpPr>
          <p:nvPr/>
        </p:nvSpPr>
        <p:spPr>
          <a:xfrm>
            <a:off x="4636280" y="1278926"/>
            <a:ext cx="6523920" cy="2908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Moves away from focus on white women’s historical experience and privilege.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McClintock = focus on racism and economic exploitation that underpinned colonisation project.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FE3383-D7E0-79BB-1323-66BC7F8DE032}"/>
              </a:ext>
            </a:extLst>
          </p:cNvPr>
          <p:cNvSpPr/>
          <p:nvPr/>
        </p:nvSpPr>
        <p:spPr>
          <a:xfrm>
            <a:off x="1031797" y="3990231"/>
            <a:ext cx="10128403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en-GB" sz="2800" b="0" i="0" u="none" strike="noStrike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146" name="Picture 2" descr="Black feminism and intersectionality | International Socialist Review">
            <a:extLst>
              <a:ext uri="{FF2B5EF4-FFF2-40B4-BE49-F238E27FC236}">
                <a16:creationId xmlns:a16="http://schemas.microsoft.com/office/drawing/2014/main" id="{139CFF59-839C-46A3-A3FB-630B4C1FA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70" y="1648306"/>
            <a:ext cx="38100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BCA631BF-2FEF-054D-0B4A-C426C359808F}"/>
              </a:ext>
            </a:extLst>
          </p:cNvPr>
          <p:cNvSpPr txBox="1">
            <a:spLocks/>
          </p:cNvSpPr>
          <p:nvPr/>
        </p:nvSpPr>
        <p:spPr>
          <a:xfrm>
            <a:off x="870885" y="4125042"/>
            <a:ext cx="10450225" cy="2908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  <a:t>‘</a:t>
            </a:r>
            <a: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  <a:t>Intersectionality’ – coined by black feminist scholars Patricia Hill Collins and </a:t>
            </a:r>
            <a:r>
              <a:rPr lang="en-GB" sz="2800" dirty="0" err="1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Kimberlé</a:t>
            </a:r>
            <a:r>
              <a:rPr lang="en-GB" sz="28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Crenshaw in 1990.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Influenced by black feminist theorists and activists – racism, sexism and class exploitation = connected and historically constituted.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80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53FD2D4C-374D-BAD6-44EE-91A0BC777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193" y="3529012"/>
            <a:ext cx="39179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18B104C2-05A3-B281-EB69-44E3F5A5F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993" y="2160587"/>
            <a:ext cx="2697162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63ABEF-7663-BA51-D791-0523F6FA9AFD}"/>
              </a:ext>
            </a:extLst>
          </p:cNvPr>
          <p:cNvSpPr txBox="1"/>
          <p:nvPr/>
        </p:nvSpPr>
        <p:spPr>
          <a:xfrm>
            <a:off x="787066" y="175428"/>
            <a:ext cx="1036620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/>
            <a:r>
              <a:rPr lang="en-GB" altLang="en-US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‘Race, gender and class are not distinct realms of experience, existing in splendid isolation from each other … Rather, they come into existence in and through relation to each other… In this sense, gender, race and class can be called articulated categories.’</a:t>
            </a:r>
          </a:p>
          <a:p>
            <a:pPr algn="just" eaLnBrk="1" hangingPunct="1"/>
            <a:endParaRPr lang="en-GB" altLang="en-US" sz="2800" b="1" dirty="0">
              <a:solidFill>
                <a:schemeClr val="bg1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 eaLnBrk="1" hangingPunct="1"/>
            <a:r>
              <a:rPr lang="en-GB" altLang="en-US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Anne McClintock, </a:t>
            </a:r>
            <a:r>
              <a:rPr lang="en-GB" altLang="en-US" sz="28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Imperial Leather</a:t>
            </a:r>
            <a:endParaRPr lang="en-GB" altLang="en-US" sz="2800" dirty="0">
              <a:solidFill>
                <a:schemeClr val="bg1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863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D98C596-BB4B-31FD-FC7C-C06C98CB5BCE}"/>
              </a:ext>
            </a:extLst>
          </p:cNvPr>
          <p:cNvSpPr txBox="1">
            <a:spLocks/>
          </p:cNvSpPr>
          <p:nvPr/>
        </p:nvSpPr>
        <p:spPr>
          <a:xfrm>
            <a:off x="890338" y="-342622"/>
            <a:ext cx="9589167" cy="1143000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rgbClr val="E85D2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‘Soft Soaping Empire’: Commodity Racism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9FB5C7-34EF-86A8-A77A-A5A98EF05419}"/>
              </a:ext>
            </a:extLst>
          </p:cNvPr>
          <p:cNvSpPr/>
          <p:nvPr/>
        </p:nvSpPr>
        <p:spPr>
          <a:xfrm>
            <a:off x="1058780" y="4209637"/>
            <a:ext cx="95891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‘Late Victorian advertising presented a Vista of Africa conquered by domestic commodities’ (McClintock).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Commodities = way for empire to enter large number of British homes democratically. They shape ideas about national identity.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BUT also shows how domestic sphere shaped the empire.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609F65-A623-BBBA-517C-29B59B8F2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674" y="909002"/>
            <a:ext cx="3840163" cy="280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70B6C46D-9221-74D6-2E5D-5F38D7EC8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219" y="909002"/>
            <a:ext cx="407035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96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2">
            <a:extLst>
              <a:ext uri="{FF2B5EF4-FFF2-40B4-BE49-F238E27FC236}">
                <a16:creationId xmlns:a16="http://schemas.microsoft.com/office/drawing/2014/main" id="{BBCA640A-B613-057C-CA7D-F45B4466D35A}"/>
              </a:ext>
            </a:extLst>
          </p:cNvPr>
          <p:cNvSpPr txBox="1">
            <a:spLocks/>
          </p:cNvSpPr>
          <p:nvPr/>
        </p:nvSpPr>
        <p:spPr>
          <a:xfrm>
            <a:off x="714062" y="-559040"/>
            <a:ext cx="8225109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5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E85D2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Conclusions</a:t>
            </a:r>
            <a:endParaRPr lang="en-US" sz="4000" dirty="0">
              <a:solidFill>
                <a:srgbClr val="D34817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C45CB5-C622-2D48-64C7-A687F0C78430}"/>
              </a:ext>
            </a:extLst>
          </p:cNvPr>
          <p:cNvSpPr txBox="1"/>
          <p:nvPr/>
        </p:nvSpPr>
        <p:spPr>
          <a:xfrm>
            <a:off x="866272" y="922101"/>
            <a:ext cx="695425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2438" indent="-452438">
              <a:spcBef>
                <a:spcPts val="0"/>
              </a:spcBef>
              <a:buClr>
                <a:srgbClr val="E85D2C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Men and women share a dynamic and connected history. </a:t>
            </a:r>
          </a:p>
          <a:p>
            <a:pPr marL="452438" indent="-452438">
              <a:spcBef>
                <a:spcPts val="0"/>
              </a:spcBef>
              <a:buClr>
                <a:srgbClr val="E85D2C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Writing of history was (and is) a deeply gendered process, shaped by professionalisation of the discipline. </a:t>
            </a:r>
          </a:p>
          <a:p>
            <a:pPr marL="452438" indent="-452438">
              <a:spcBef>
                <a:spcPts val="0"/>
              </a:spcBef>
              <a:buClr>
                <a:srgbClr val="E85D2C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‘Not just a new history of women’, but a ‘new history’. </a:t>
            </a:r>
          </a:p>
          <a:p>
            <a:pPr marL="452438" indent="-452438">
              <a:spcBef>
                <a:spcPts val="0"/>
              </a:spcBef>
              <a:buClr>
                <a:srgbClr val="E85D2C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Space of household = politicised arena that is part of wider national and imperial agendas. </a:t>
            </a:r>
          </a:p>
          <a:p>
            <a:pPr marL="452438" indent="-452438">
              <a:spcBef>
                <a:spcPts val="0"/>
              </a:spcBef>
              <a:buClr>
                <a:srgbClr val="E85D2C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Intersectionality forces us to reconsider how power relations shape the histories we write: category of ‘woman’ not universal and homogenous – can be actively constructed to exclude women from different racialised or class backgrounds. </a:t>
            </a:r>
          </a:p>
        </p:txBody>
      </p:sp>
      <p:pic>
        <p:nvPicPr>
          <p:cNvPr id="8194" name="Picture 2" descr="Ain't I a Woman">
            <a:extLst>
              <a:ext uri="{FF2B5EF4-FFF2-40B4-BE49-F238E27FC236}">
                <a16:creationId xmlns:a16="http://schemas.microsoft.com/office/drawing/2014/main" id="{DC66678C-BF6A-AA9B-D935-4D78F5DF2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909" y="578499"/>
            <a:ext cx="3633508" cy="570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80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00C30B7D-EDF3-4C49-9D30-1AC4A630A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023" y="0"/>
            <a:ext cx="8907623" cy="1397124"/>
          </a:xfr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</a:rPr>
              <a:t>Focus of this lecture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697A4B8-1F15-8BAD-C88C-A2821A4C3344}"/>
              </a:ext>
            </a:extLst>
          </p:cNvPr>
          <p:cNvSpPr txBox="1">
            <a:spLocks/>
          </p:cNvSpPr>
          <p:nvPr/>
        </p:nvSpPr>
        <p:spPr>
          <a:xfrm>
            <a:off x="1457023" y="1823874"/>
            <a:ext cx="8589948" cy="4350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gendered nature of the historical discipline and the rise of second wave feminism.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differences between women’s history and gender history.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GB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Gender history in practice. </a:t>
            </a:r>
          </a:p>
        </p:txBody>
      </p:sp>
    </p:spTree>
    <p:extLst>
      <p:ext uri="{BB962C8B-B14F-4D97-AF65-F5344CB8AC3E}">
        <p14:creationId xmlns:p14="http://schemas.microsoft.com/office/powerpoint/2010/main" val="254582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8D70E1-ACFF-AE21-7BBF-3970E7ED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041AB0-D44A-CB7E-5CAB-CBDD0F4A78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50276" y="-2451895"/>
            <a:ext cx="6492695" cy="4041648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Cambria" panose="02040503050406030204" pitchFamily="18" charset="0"/>
                <a:ea typeface="Cambria" panose="02040503050406030204" pitchFamily="18" charset="0"/>
              </a:rPr>
              <a:t>Male, pale and stale…</a:t>
            </a:r>
          </a:p>
        </p:txBody>
      </p:sp>
      <p:pic>
        <p:nvPicPr>
          <p:cNvPr id="2" name="Picture 5" descr="137462">
            <a:extLst>
              <a:ext uri="{FF2B5EF4-FFF2-40B4-BE49-F238E27FC236}">
                <a16:creationId xmlns:a16="http://schemas.microsoft.com/office/drawing/2014/main" id="{AB42C6E8-9510-2DCB-88F6-4E41E625A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120650"/>
            <a:ext cx="4200525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8109BB16-08AD-4C72-2988-01E9D743C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1878012"/>
            <a:ext cx="43815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D5711BD9-0CF9-2109-AFAD-6FE7C0D8F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172075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C5C182BB-7404-0BC5-8F05-B570641A2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4884737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36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2AE790-1CD1-89BC-3A40-766560DCD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0E9841-4E8D-EAE8-720D-8F5B5C30E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4551" y="-2823370"/>
            <a:ext cx="6492695" cy="4041648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Cambria" panose="02040503050406030204" pitchFamily="18" charset="0"/>
                <a:ea typeface="Cambria" panose="02040503050406030204" pitchFamily="18" charset="0"/>
              </a:rPr>
              <a:t>Gender and the professionalisation of history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565D18-8B59-24E6-552F-E0975512CEEC}"/>
              </a:ext>
            </a:extLst>
          </p:cNvPr>
          <p:cNvSpPr/>
          <p:nvPr/>
        </p:nvSpPr>
        <p:spPr>
          <a:xfrm>
            <a:off x="5251519" y="1358890"/>
            <a:ext cx="52640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Professionalisation of history as a discipline from 19</a:t>
            </a:r>
            <a:r>
              <a:rPr lang="en-GB" sz="2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th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 century associated with research conducted within universities.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Women did not attend universities in Britain until 1860s.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1920 = first degrees awarded to women studying at Oxford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1941 = for women at Cambridge. </a:t>
            </a:r>
          </a:p>
        </p:txBody>
      </p:sp>
      <p:pic>
        <p:nvPicPr>
          <p:cNvPr id="8" name="Picture 4" descr="It took Cambridge more than 600 years to allow the first women through its  doors | The Independent | The Independent">
            <a:extLst>
              <a:ext uri="{FF2B5EF4-FFF2-40B4-BE49-F238E27FC236}">
                <a16:creationId xmlns:a16="http://schemas.microsoft.com/office/drawing/2014/main" id="{AB8F9843-1F0C-A217-8F06-D52CD40287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4" t="4323" r="27975"/>
          <a:stretch/>
        </p:blipFill>
        <p:spPr bwMode="auto">
          <a:xfrm>
            <a:off x="449943" y="0"/>
            <a:ext cx="45146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78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CB10399-8B59-A1BF-1A56-90132B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459432"/>
            <a:ext cx="7269480" cy="1325562"/>
          </a:xfrm>
        </p:spPr>
        <p:txBody>
          <a:bodyPr>
            <a:normAutofit/>
          </a:bodyPr>
          <a:lstStyle/>
          <a:p>
            <a:r>
              <a:rPr lang="en-GB" sz="3600" b="1" dirty="0">
                <a:latin typeface="Cambria" panose="02040503050406030204" pitchFamily="18" charset="0"/>
              </a:rPr>
              <a:t>History and masculine values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C72DED-6869-DE22-7124-8EDACE7FC3DB}"/>
              </a:ext>
            </a:extLst>
          </p:cNvPr>
          <p:cNvSpPr/>
          <p:nvPr/>
        </p:nvSpPr>
        <p:spPr>
          <a:xfrm>
            <a:off x="789808" y="1507936"/>
            <a:ext cx="573853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Profession connected to masculine ideals of intellect = rational, scientific and rigorous.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Fear that women’s involvement would undermine status of the discipline.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1950 – 15% of teachers of history in the UK were women and only 10% by 1970.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In 2024, only 20% of professors are women. </a:t>
            </a:r>
          </a:p>
        </p:txBody>
      </p:sp>
      <p:pic>
        <p:nvPicPr>
          <p:cNvPr id="2" name="Picture 5" descr="137462">
            <a:extLst>
              <a:ext uri="{FF2B5EF4-FFF2-40B4-BE49-F238E27FC236}">
                <a16:creationId xmlns:a16="http://schemas.microsoft.com/office/drawing/2014/main" id="{3273C3B0-F247-F8C1-DE00-985479B8D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90" y="866130"/>
            <a:ext cx="4123041" cy="542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272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D55AB-8123-A195-AD01-FC8FAF2B0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9D50DE5-12FE-0396-39CE-94740FEA9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841" y="283237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D34817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Women’s History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F03B382-940C-B037-02F8-E77FF444226F}"/>
              </a:ext>
            </a:extLst>
          </p:cNvPr>
          <p:cNvSpPr txBox="1">
            <a:spLocks/>
          </p:cNvSpPr>
          <p:nvPr/>
        </p:nvSpPr>
        <p:spPr>
          <a:xfrm>
            <a:off x="866177" y="4229708"/>
            <a:ext cx="10182003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Before 19</a:t>
            </a:r>
            <a:r>
              <a:rPr lang="en-GB" sz="2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century, women’s history was regarded as an important part of histories written about the progress of humanity and civilization.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With professionalisation of history focus on great men and on subjects like military/war studies. </a:t>
            </a:r>
          </a:p>
        </p:txBody>
      </p:sp>
      <p:pic>
        <p:nvPicPr>
          <p:cNvPr id="7" name="Picture 2" descr="Image result for second wave feminism">
            <a:extLst>
              <a:ext uri="{FF2B5EF4-FFF2-40B4-BE49-F238E27FC236}">
                <a16:creationId xmlns:a16="http://schemas.microsoft.com/office/drawing/2014/main" id="{EEAE59CE-555A-ED15-5655-DE8FF3F789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 t="22139" r="5501" b="10377"/>
          <a:stretch/>
        </p:blipFill>
        <p:spPr bwMode="auto">
          <a:xfrm>
            <a:off x="433394" y="0"/>
            <a:ext cx="10854038" cy="283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47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CE934F-5FA9-0E01-C6F1-A9C89DC90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7" descr="Suffragette_demonstration_1910">
            <a:extLst>
              <a:ext uri="{FF2B5EF4-FFF2-40B4-BE49-F238E27FC236}">
                <a16:creationId xmlns:a16="http://schemas.microsoft.com/office/drawing/2014/main" id="{20DEBE64-1BAA-F58A-B44F-97BD59A880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60"/>
          <a:stretch/>
        </p:blipFill>
        <p:spPr bwMode="auto">
          <a:xfrm>
            <a:off x="362855" y="0"/>
            <a:ext cx="10972801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76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1A0624-8F69-0322-5009-769F72C24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7" name="Rectangle 4106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098" name="Picture 2" descr="Women Workers &amp; Industrial Rev. by Ivy Pinchbeck (1981-03-26):  Amazon.co.uk: Books">
            <a:extLst>
              <a:ext uri="{FF2B5EF4-FFF2-40B4-BE49-F238E27FC236}">
                <a16:creationId xmlns:a16="http://schemas.microsoft.com/office/drawing/2014/main" id="{1E6A50DA-C64D-2BF1-9D1F-3F866D841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5" r="5969" b="-3"/>
          <a:stretch/>
        </p:blipFill>
        <p:spPr bwMode="auto">
          <a:xfrm>
            <a:off x="8216164" y="257575"/>
            <a:ext cx="3793268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British Freewomen">
            <a:extLst>
              <a:ext uri="{FF2B5EF4-FFF2-40B4-BE49-F238E27FC236}">
                <a16:creationId xmlns:a16="http://schemas.microsoft.com/office/drawing/2014/main" id="{B7698E39-3070-BF90-4359-8277B30B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" r="3577" b="1"/>
          <a:stretch/>
        </p:blipFill>
        <p:spPr bwMode="auto">
          <a:xfrm>
            <a:off x="182568" y="257574"/>
            <a:ext cx="3822924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lice Clark's *Working Life of Women in the 17th Century* at 100: An Online  Reading Group | the many-headed monster">
            <a:extLst>
              <a:ext uri="{FF2B5EF4-FFF2-40B4-BE49-F238E27FC236}">
                <a16:creationId xmlns:a16="http://schemas.microsoft.com/office/drawing/2014/main" id="{CE85FE60-00D0-D487-540C-F2CD0A7A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81"/>
          <a:stretch/>
        </p:blipFill>
        <p:spPr bwMode="auto">
          <a:xfrm>
            <a:off x="4196496" y="257573"/>
            <a:ext cx="3799007" cy="65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0297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35C1812BFB5A489A266CFB67F72F58" ma:contentTypeVersion="12" ma:contentTypeDescription="Create a new document." ma:contentTypeScope="" ma:versionID="d2c31eb2474da5a3d66b8a13de81ba21">
  <xsd:schema xmlns:xsd="http://www.w3.org/2001/XMLSchema" xmlns:xs="http://www.w3.org/2001/XMLSchema" xmlns:p="http://schemas.microsoft.com/office/2006/metadata/properties" xmlns:ns3="9f4f0317-cdbf-43c5-8493-5503fcad01c7" xmlns:ns4="66cf1a19-4f2d-4fc6-900f-68656ce2125e" targetNamespace="http://schemas.microsoft.com/office/2006/metadata/properties" ma:root="true" ma:fieldsID="b9ea80be6e06c80f5168d9f62453d02b" ns3:_="" ns4:_="">
    <xsd:import namespace="9f4f0317-cdbf-43c5-8493-5503fcad01c7"/>
    <xsd:import namespace="66cf1a19-4f2d-4fc6-900f-68656ce2125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4f0317-cdbf-43c5-8493-5503fcad01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1a19-4f2d-4fc6-900f-68656ce2125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A4C035-30E6-474C-8F43-8DC517C5A0A9}">
  <ds:schemaRefs>
    <ds:schemaRef ds:uri="http://purl.org/dc/elements/1.1/"/>
    <ds:schemaRef ds:uri="66cf1a19-4f2d-4fc6-900f-68656ce2125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9f4f0317-cdbf-43c5-8493-5503fcad01c7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1AD28D2-ECC8-4DED-B9B8-9B1340449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4f0317-cdbf-43c5-8493-5503fcad01c7"/>
    <ds:schemaRef ds:uri="66cf1a19-4f2d-4fc6-900f-68656ce212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F5A4AD-B64D-4D9F-B576-DAB0DB16E5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5209</TotalTime>
  <Words>1235</Words>
  <Application>Microsoft Macintosh PowerPoint</Application>
  <PresentationFormat>Widescreen</PresentationFormat>
  <Paragraphs>88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</vt:lpstr>
      <vt:lpstr>Century Schoolbook</vt:lpstr>
      <vt:lpstr>Wingdings</vt:lpstr>
      <vt:lpstr>Wingdings 2</vt:lpstr>
      <vt:lpstr>View</vt:lpstr>
      <vt:lpstr>TSM Gender and History    </vt:lpstr>
      <vt:lpstr>Gender history… </vt:lpstr>
      <vt:lpstr>Focus of this lecture</vt:lpstr>
      <vt:lpstr>Male, pale and stale…</vt:lpstr>
      <vt:lpstr>Gender and the professionalisation of history</vt:lpstr>
      <vt:lpstr>History and masculine values</vt:lpstr>
      <vt:lpstr>Women’s History</vt:lpstr>
      <vt:lpstr>PowerPoint Presentation</vt:lpstr>
      <vt:lpstr>PowerPoint Presentation</vt:lpstr>
      <vt:lpstr>Patriarchy and C20 feminism</vt:lpstr>
      <vt:lpstr>PowerPoint Presentation</vt:lpstr>
      <vt:lpstr>History outside traditional institutions</vt:lpstr>
      <vt:lpstr>The emergence of gender history</vt:lpstr>
      <vt:lpstr>Gender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‘Not made for perpetual contemplation’: the pleasures and pains of solitude in early modern Britain</dc:title>
  <dc:creator>Naomi Pullin</dc:creator>
  <cp:lastModifiedBy>Stein, Claudia</cp:lastModifiedBy>
  <cp:revision>77</cp:revision>
  <dcterms:created xsi:type="dcterms:W3CDTF">2020-01-29T08:33:46Z</dcterms:created>
  <dcterms:modified xsi:type="dcterms:W3CDTF">2024-11-18T10:29:04Z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0x010100B235C1812BFB5A489A266CFB67F72F58</vt:lpwstr>
  </property>
</Properties>
</file>