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307" r:id="rId2"/>
    <p:sldId id="308" r:id="rId3"/>
    <p:sldId id="301" r:id="rId4"/>
    <p:sldId id="262" r:id="rId5"/>
    <p:sldId id="264" r:id="rId6"/>
    <p:sldId id="283" r:id="rId7"/>
    <p:sldId id="282" r:id="rId8"/>
    <p:sldId id="331" r:id="rId9"/>
    <p:sldId id="333" r:id="rId10"/>
    <p:sldId id="309" r:id="rId11"/>
    <p:sldId id="310" r:id="rId12"/>
    <p:sldId id="311" r:id="rId13"/>
    <p:sldId id="278" r:id="rId14"/>
    <p:sldId id="312" r:id="rId15"/>
    <p:sldId id="313" r:id="rId16"/>
    <p:sldId id="285" r:id="rId17"/>
    <p:sldId id="321" r:id="rId18"/>
    <p:sldId id="318" r:id="rId19"/>
    <p:sldId id="319" r:id="rId20"/>
    <p:sldId id="320" r:id="rId21"/>
    <p:sldId id="322" r:id="rId22"/>
    <p:sldId id="323" r:id="rId23"/>
    <p:sldId id="324" r:id="rId24"/>
    <p:sldId id="325" r:id="rId25"/>
    <p:sldId id="326" r:id="rId26"/>
    <p:sldId id="327" r:id="rId27"/>
    <p:sldId id="328" r:id="rId28"/>
    <p:sldId id="329" r:id="rId29"/>
    <p:sldId id="330" r:id="rId30"/>
    <p:sldId id="332" r:id="rId31"/>
    <p:sldId id="334" r:id="rId32"/>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18"/>
    <p:restoredTop sz="94640"/>
  </p:normalViewPr>
  <p:slideViewPr>
    <p:cSldViewPr>
      <p:cViewPr varScale="1">
        <p:scale>
          <a:sx n="107" d="100"/>
          <a:sy n="107" d="100"/>
        </p:scale>
        <p:origin x="1400"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D36DB7-E6EB-F94F-8B81-B517A3D3D1ED}" type="datetimeFigureOut">
              <a:rPr lang="en-US" smtClean="0"/>
              <a:t>10/27/25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70C5F7-196D-6249-B998-CFB51BD71D50}" type="slidenum">
              <a:rPr lang="en-US" smtClean="0"/>
              <a:t>‹#›</a:t>
            </a:fld>
            <a:endParaRPr lang="en-US"/>
          </a:p>
        </p:txBody>
      </p:sp>
    </p:spTree>
    <p:extLst>
      <p:ext uri="{BB962C8B-B14F-4D97-AF65-F5344CB8AC3E}">
        <p14:creationId xmlns:p14="http://schemas.microsoft.com/office/powerpoint/2010/main" val="30611848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42602A-7591-EE4F-9C96-E74D904CCBBF}" type="slidenum">
              <a:rPr lang="en-US" smtClean="0"/>
              <a:t>10</a:t>
            </a:fld>
            <a:endParaRPr lang="en-US"/>
          </a:p>
        </p:txBody>
      </p:sp>
    </p:spTree>
    <p:extLst>
      <p:ext uri="{BB962C8B-B14F-4D97-AF65-F5344CB8AC3E}">
        <p14:creationId xmlns:p14="http://schemas.microsoft.com/office/powerpoint/2010/main" val="3288487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35654D-AD27-F846-BABB-3F47CAB7A948}" type="slidenum">
              <a:rPr lang="en-GB"/>
              <a:pPr>
                <a:defRPr/>
              </a:pPr>
              <a:t>‹#›</a:t>
            </a:fld>
            <a:endParaRPr lang="en-GB"/>
          </a:p>
        </p:txBody>
      </p:sp>
    </p:spTree>
    <p:extLst>
      <p:ext uri="{BB962C8B-B14F-4D97-AF65-F5344CB8AC3E}">
        <p14:creationId xmlns:p14="http://schemas.microsoft.com/office/powerpoint/2010/main" val="3834688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BD9177-1EC7-CA41-886B-46D3AA5222DB}" type="slidenum">
              <a:rPr lang="en-GB"/>
              <a:pPr>
                <a:defRPr/>
              </a:pPr>
              <a:t>‹#›</a:t>
            </a:fld>
            <a:endParaRPr lang="en-GB"/>
          </a:p>
        </p:txBody>
      </p:sp>
    </p:spTree>
    <p:extLst>
      <p:ext uri="{BB962C8B-B14F-4D97-AF65-F5344CB8AC3E}">
        <p14:creationId xmlns:p14="http://schemas.microsoft.com/office/powerpoint/2010/main" val="2507037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956242-C438-E04A-A271-DE127617A52F}" type="slidenum">
              <a:rPr lang="en-GB"/>
              <a:pPr>
                <a:defRPr/>
              </a:pPr>
              <a:t>‹#›</a:t>
            </a:fld>
            <a:endParaRPr lang="en-GB"/>
          </a:p>
        </p:txBody>
      </p:sp>
    </p:spTree>
    <p:extLst>
      <p:ext uri="{BB962C8B-B14F-4D97-AF65-F5344CB8AC3E}">
        <p14:creationId xmlns:p14="http://schemas.microsoft.com/office/powerpoint/2010/main" val="482022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3DF5BE-65B0-7E48-BEC3-4F70C214C513}" type="slidenum">
              <a:rPr lang="en-GB"/>
              <a:pPr>
                <a:defRPr/>
              </a:pPr>
              <a:t>‹#›</a:t>
            </a:fld>
            <a:endParaRPr lang="en-GB"/>
          </a:p>
        </p:txBody>
      </p:sp>
    </p:spTree>
    <p:extLst>
      <p:ext uri="{BB962C8B-B14F-4D97-AF65-F5344CB8AC3E}">
        <p14:creationId xmlns:p14="http://schemas.microsoft.com/office/powerpoint/2010/main" val="181366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586C45-939A-DA49-8B52-0CCF76FD096B}" type="slidenum">
              <a:rPr lang="en-GB"/>
              <a:pPr>
                <a:defRPr/>
              </a:pPr>
              <a:t>‹#›</a:t>
            </a:fld>
            <a:endParaRPr lang="en-GB"/>
          </a:p>
        </p:txBody>
      </p:sp>
    </p:spTree>
    <p:extLst>
      <p:ext uri="{BB962C8B-B14F-4D97-AF65-F5344CB8AC3E}">
        <p14:creationId xmlns:p14="http://schemas.microsoft.com/office/powerpoint/2010/main" val="2934112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F1BC2C-69FF-E946-AADC-FDE41EAE51DA}" type="slidenum">
              <a:rPr lang="en-GB"/>
              <a:pPr>
                <a:defRPr/>
              </a:pPr>
              <a:t>‹#›</a:t>
            </a:fld>
            <a:endParaRPr lang="en-GB"/>
          </a:p>
        </p:txBody>
      </p:sp>
    </p:spTree>
    <p:extLst>
      <p:ext uri="{BB962C8B-B14F-4D97-AF65-F5344CB8AC3E}">
        <p14:creationId xmlns:p14="http://schemas.microsoft.com/office/powerpoint/2010/main" val="2771842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5687BF9-9521-A242-95B5-30762F640EE3}" type="slidenum">
              <a:rPr lang="en-GB"/>
              <a:pPr>
                <a:defRPr/>
              </a:pPr>
              <a:t>‹#›</a:t>
            </a:fld>
            <a:endParaRPr lang="en-GB"/>
          </a:p>
        </p:txBody>
      </p:sp>
    </p:spTree>
    <p:extLst>
      <p:ext uri="{BB962C8B-B14F-4D97-AF65-F5344CB8AC3E}">
        <p14:creationId xmlns:p14="http://schemas.microsoft.com/office/powerpoint/2010/main" val="32331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45179D-04A6-CF48-BA54-900D41B9F824}" type="slidenum">
              <a:rPr lang="en-GB"/>
              <a:pPr>
                <a:defRPr/>
              </a:pPr>
              <a:t>‹#›</a:t>
            </a:fld>
            <a:endParaRPr lang="en-GB"/>
          </a:p>
        </p:txBody>
      </p:sp>
    </p:spTree>
    <p:extLst>
      <p:ext uri="{BB962C8B-B14F-4D97-AF65-F5344CB8AC3E}">
        <p14:creationId xmlns:p14="http://schemas.microsoft.com/office/powerpoint/2010/main" val="2763954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3825639-A2AE-D648-9DB8-7D1E21603371}" type="slidenum">
              <a:rPr lang="en-GB"/>
              <a:pPr>
                <a:defRPr/>
              </a:pPr>
              <a:t>‹#›</a:t>
            </a:fld>
            <a:endParaRPr lang="en-GB"/>
          </a:p>
        </p:txBody>
      </p:sp>
    </p:spTree>
    <p:extLst>
      <p:ext uri="{BB962C8B-B14F-4D97-AF65-F5344CB8AC3E}">
        <p14:creationId xmlns:p14="http://schemas.microsoft.com/office/powerpoint/2010/main" val="443494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77CE5D-1A10-3547-8CA8-E3C09F726D47}" type="slidenum">
              <a:rPr lang="en-GB"/>
              <a:pPr>
                <a:defRPr/>
              </a:pPr>
              <a:t>‹#›</a:t>
            </a:fld>
            <a:endParaRPr lang="en-GB"/>
          </a:p>
        </p:txBody>
      </p:sp>
    </p:spTree>
    <p:extLst>
      <p:ext uri="{BB962C8B-B14F-4D97-AF65-F5344CB8AC3E}">
        <p14:creationId xmlns:p14="http://schemas.microsoft.com/office/powerpoint/2010/main" val="4291498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9BA059-30BA-B441-9540-448F1C524C7B}" type="slidenum">
              <a:rPr lang="en-GB"/>
              <a:pPr>
                <a:defRPr/>
              </a:pPr>
              <a:t>‹#›</a:t>
            </a:fld>
            <a:endParaRPr lang="en-GB"/>
          </a:p>
        </p:txBody>
      </p:sp>
    </p:spTree>
    <p:extLst>
      <p:ext uri="{BB962C8B-B14F-4D97-AF65-F5344CB8AC3E}">
        <p14:creationId xmlns:p14="http://schemas.microsoft.com/office/powerpoint/2010/main" val="2634462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5533C1F-8449-8B42-B0C6-96A0ACBD9BF5}"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26" charset="0"/>
        </a:defRPr>
      </a:lvl6pPr>
      <a:lvl7pPr marL="914400" algn="ctr" rtl="0" fontAlgn="base">
        <a:spcBef>
          <a:spcPct val="0"/>
        </a:spcBef>
        <a:spcAft>
          <a:spcPct val="0"/>
        </a:spcAft>
        <a:defRPr sz="4400">
          <a:solidFill>
            <a:schemeClr val="tx2"/>
          </a:solidFill>
          <a:latin typeface="Times New Roman" pitchFamily="26" charset="0"/>
        </a:defRPr>
      </a:lvl7pPr>
      <a:lvl8pPr marL="1371600" algn="ctr" rtl="0" fontAlgn="base">
        <a:spcBef>
          <a:spcPct val="0"/>
        </a:spcBef>
        <a:spcAft>
          <a:spcPct val="0"/>
        </a:spcAft>
        <a:defRPr sz="4400">
          <a:solidFill>
            <a:schemeClr val="tx2"/>
          </a:solidFill>
          <a:latin typeface="Times New Roman" pitchFamily="26" charset="0"/>
        </a:defRPr>
      </a:lvl8pPr>
      <a:lvl9pPr marL="1828800" algn="ctr" rtl="0" fontAlgn="base">
        <a:spcBef>
          <a:spcPct val="0"/>
        </a:spcBef>
        <a:spcAft>
          <a:spcPct val="0"/>
        </a:spcAft>
        <a:defRPr sz="4400">
          <a:solidFill>
            <a:schemeClr val="tx2"/>
          </a:solidFill>
          <a:latin typeface="Times New Roman" pitchFamily="2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0A35EA-98DE-2C44-8E28-738C32F40E53}"/>
              </a:ext>
            </a:extLst>
          </p:cNvPr>
          <p:cNvSpPr>
            <a:spLocks noGrp="1"/>
          </p:cNvSpPr>
          <p:nvPr>
            <p:ph type="subTitle" idx="1"/>
          </p:nvPr>
        </p:nvSpPr>
        <p:spPr>
          <a:xfrm>
            <a:off x="755576" y="1700808"/>
            <a:ext cx="7016824" cy="3937992"/>
          </a:xfrm>
        </p:spPr>
        <p:txBody>
          <a:bodyPr/>
          <a:lstStyle/>
          <a:p>
            <a:r>
              <a:rPr lang="en-US" dirty="0"/>
              <a:t>Power</a:t>
            </a:r>
          </a:p>
          <a:p>
            <a:endParaRPr lang="en-US" dirty="0"/>
          </a:p>
          <a:p>
            <a:r>
              <a:rPr lang="en-US" dirty="0"/>
              <a:t>TSM 2020</a:t>
            </a:r>
          </a:p>
          <a:p>
            <a:endParaRPr lang="en-US" dirty="0"/>
          </a:p>
          <a:p>
            <a:r>
              <a:rPr lang="en-US" dirty="0" err="1"/>
              <a:t>Dr</a:t>
            </a:r>
            <a:r>
              <a:rPr lang="en-US" dirty="0"/>
              <a:t> Claudia Stein </a:t>
            </a:r>
          </a:p>
        </p:txBody>
      </p:sp>
    </p:spTree>
    <p:extLst>
      <p:ext uri="{BB962C8B-B14F-4D97-AF65-F5344CB8AC3E}">
        <p14:creationId xmlns:p14="http://schemas.microsoft.com/office/powerpoint/2010/main" val="661715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4479925" y="3048000"/>
            <a:ext cx="18415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0"/>
            <a:ext cx="4324350" cy="565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381001" y="5987143"/>
            <a:ext cx="3447142" cy="646331"/>
          </a:xfrm>
          <a:prstGeom prst="rect">
            <a:avLst/>
          </a:prstGeom>
          <a:noFill/>
        </p:spPr>
        <p:txBody>
          <a:bodyPr wrap="square" rtlCol="0">
            <a:spAutoFit/>
          </a:bodyPr>
          <a:lstStyle/>
          <a:p>
            <a:r>
              <a:rPr lang="en-US" dirty="0"/>
              <a:t>Ferdinand de Saussure, 1857-1913, Swiss linguist</a:t>
            </a:r>
          </a:p>
        </p:txBody>
      </p:sp>
      <p:pic>
        <p:nvPicPr>
          <p:cNvPr id="5" name="Picture 4" descr="Cours_de_linguistique_générale-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0566" y="597724"/>
            <a:ext cx="2956275" cy="4463989"/>
          </a:xfrm>
          <a:prstGeom prst="rect">
            <a:avLst/>
          </a:prstGeom>
        </p:spPr>
      </p:pic>
      <p:sp>
        <p:nvSpPr>
          <p:cNvPr id="8" name="TextBox 7"/>
          <p:cNvSpPr txBox="1"/>
          <p:nvPr/>
        </p:nvSpPr>
        <p:spPr>
          <a:xfrm>
            <a:off x="4934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4664075" y="5659438"/>
            <a:ext cx="4479925"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
        <p:nvSpPr>
          <p:cNvPr id="2" name="TextBox 1">
            <a:extLst>
              <a:ext uri="{FF2B5EF4-FFF2-40B4-BE49-F238E27FC236}">
                <a16:creationId xmlns:a16="http://schemas.microsoft.com/office/drawing/2014/main" id="{A76CE947-8AA0-984A-BBF6-7031F955F26F}"/>
              </a:ext>
            </a:extLst>
          </p:cNvPr>
          <p:cNvSpPr txBox="1"/>
          <p:nvPr/>
        </p:nvSpPr>
        <p:spPr>
          <a:xfrm>
            <a:off x="4479926" y="116632"/>
            <a:ext cx="5036328" cy="461665"/>
          </a:xfrm>
          <a:prstGeom prst="rect">
            <a:avLst/>
          </a:prstGeom>
          <a:noFill/>
        </p:spPr>
        <p:txBody>
          <a:bodyPr wrap="square" rtlCol="0">
            <a:spAutoFit/>
          </a:bodyPr>
          <a:lstStyle/>
          <a:p>
            <a:r>
              <a:rPr lang="en-US" dirty="0"/>
              <a:t>Foucault’s starting point: Linguistics</a:t>
            </a:r>
          </a:p>
        </p:txBody>
      </p:sp>
    </p:spTree>
    <p:extLst>
      <p:ext uri="{BB962C8B-B14F-4D97-AF65-F5344CB8AC3E}">
        <p14:creationId xmlns:p14="http://schemas.microsoft.com/office/powerpoint/2010/main" val="3330386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415" y="1208875"/>
            <a:ext cx="3698875" cy="297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8721" y="927887"/>
            <a:ext cx="4340225"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TextBox 3"/>
          <p:cNvSpPr txBox="1">
            <a:spLocks noChangeArrowheads="1"/>
          </p:cNvSpPr>
          <p:nvPr/>
        </p:nvSpPr>
        <p:spPr bwMode="auto">
          <a:xfrm>
            <a:off x="421419" y="4514127"/>
            <a:ext cx="8414605"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800" b="1" dirty="0"/>
              <a:t>Sign, signifier, signified</a:t>
            </a:r>
            <a:r>
              <a:rPr lang="en-GB" sz="1800" dirty="0"/>
              <a:t>: </a:t>
            </a:r>
          </a:p>
          <a:p>
            <a:pPr eaLnBrk="1" hangingPunct="1"/>
            <a:endParaRPr lang="en-GB" sz="1800" dirty="0"/>
          </a:p>
          <a:p>
            <a:pPr eaLnBrk="1" hangingPunct="1"/>
            <a:r>
              <a:rPr lang="en-GB" sz="1800" dirty="0"/>
              <a:t>The sign is constituted by the relationship of a </a:t>
            </a:r>
            <a:r>
              <a:rPr lang="en-GB" sz="1800" u="sng" dirty="0"/>
              <a:t>signifier </a:t>
            </a:r>
            <a:r>
              <a:rPr lang="en-GB" sz="1800" dirty="0"/>
              <a:t>(a medium, such as a road sign, a word, a gesture) to a </a:t>
            </a:r>
            <a:r>
              <a:rPr lang="en-GB" sz="1800" u="sng" dirty="0"/>
              <a:t>signified </a:t>
            </a:r>
            <a:r>
              <a:rPr lang="en-GB" sz="1800" dirty="0"/>
              <a:t>(also known as the referent, the ‘thing’ being signed.) </a:t>
            </a:r>
          </a:p>
          <a:p>
            <a:pPr eaLnBrk="1" hangingPunct="1"/>
            <a:endParaRPr lang="en-GB" sz="1800" dirty="0"/>
          </a:p>
          <a:p>
            <a:pPr eaLnBrk="1" hangingPunct="1"/>
            <a:r>
              <a:rPr lang="en-GB" sz="1800" dirty="0"/>
              <a:t>The signified is </a:t>
            </a:r>
            <a:r>
              <a:rPr lang="en-GB" sz="1800" u="sng" dirty="0"/>
              <a:t>not </a:t>
            </a:r>
            <a:r>
              <a:rPr lang="en-GB" sz="1800" dirty="0"/>
              <a:t>the thing itself, only a </a:t>
            </a:r>
            <a:r>
              <a:rPr lang="en-GB" sz="1800" u="sng" dirty="0"/>
              <a:t>concept</a:t>
            </a:r>
            <a:r>
              <a:rPr lang="en-GB" sz="1800" dirty="0"/>
              <a:t> of it. </a:t>
            </a:r>
          </a:p>
          <a:p>
            <a:pPr eaLnBrk="1" hangingPunct="1"/>
            <a:endParaRPr lang="en-US" sz="1800" dirty="0"/>
          </a:p>
        </p:txBody>
      </p:sp>
      <p:sp>
        <p:nvSpPr>
          <p:cNvPr id="3" name="TextBox 2"/>
          <p:cNvSpPr txBox="1"/>
          <p:nvPr/>
        </p:nvSpPr>
        <p:spPr>
          <a:xfrm>
            <a:off x="1018572" y="277792"/>
            <a:ext cx="4401398" cy="369332"/>
          </a:xfrm>
          <a:prstGeom prst="rect">
            <a:avLst/>
          </a:prstGeom>
          <a:noFill/>
        </p:spPr>
        <p:txBody>
          <a:bodyPr wrap="none" rtlCol="0">
            <a:spAutoFit/>
          </a:bodyPr>
          <a:lstStyle/>
          <a:p>
            <a:r>
              <a:rPr lang="en-US" b="1" dirty="0"/>
              <a:t>Each word is a ‘sign’ and a ‘sign’ consist of... </a:t>
            </a:r>
          </a:p>
        </p:txBody>
      </p:sp>
    </p:spTree>
    <p:extLst>
      <p:ext uri="{BB962C8B-B14F-4D97-AF65-F5344CB8AC3E}">
        <p14:creationId xmlns:p14="http://schemas.microsoft.com/office/powerpoint/2010/main" val="400078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326571" y="0"/>
            <a:ext cx="6531429" cy="68634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2000" b="1" dirty="0"/>
              <a:t>Saussure’s Central Claims: </a:t>
            </a:r>
          </a:p>
          <a:p>
            <a:pPr marL="457200" indent="-457200">
              <a:buFontTx/>
              <a:buAutoNum type="arabicPeriod"/>
            </a:pPr>
            <a:endParaRPr lang="en-GB" sz="2000" b="1" dirty="0"/>
          </a:p>
          <a:p>
            <a:pPr marL="457200" indent="-457200">
              <a:buFontTx/>
              <a:buAutoNum type="arabicPeriod"/>
            </a:pPr>
            <a:r>
              <a:rPr lang="en-GB" sz="2000" dirty="0"/>
              <a:t>Languages are not confined to written or spoken words but include any system of communication.</a:t>
            </a:r>
          </a:p>
          <a:p>
            <a:pPr marL="457200" indent="-457200">
              <a:buFontTx/>
              <a:buAutoNum type="arabicPeriod"/>
            </a:pPr>
            <a:endParaRPr lang="en-GB" sz="2000" dirty="0"/>
          </a:p>
          <a:p>
            <a:pPr marL="457200" indent="-457200">
              <a:buFontTx/>
              <a:buAutoNum type="arabicPeriod"/>
            </a:pPr>
            <a:r>
              <a:rPr lang="en-GB" sz="2000" dirty="0"/>
              <a:t>A sign is composed of a </a:t>
            </a:r>
            <a:r>
              <a:rPr lang="ja-JP" altLang="en-GB" sz="2000" dirty="0"/>
              <a:t>‘</a:t>
            </a:r>
            <a:r>
              <a:rPr lang="en-GB" altLang="ja-JP" sz="2000" dirty="0"/>
              <a:t>signifier</a:t>
            </a:r>
            <a:r>
              <a:rPr lang="ja-JP" altLang="en-GB" sz="2000" dirty="0"/>
              <a:t>’</a:t>
            </a:r>
            <a:r>
              <a:rPr lang="en-GB" altLang="ja-JP" sz="2000" dirty="0"/>
              <a:t> (vocal sound, image) and a </a:t>
            </a:r>
            <a:r>
              <a:rPr lang="ja-JP" altLang="en-GB" sz="2000" dirty="0"/>
              <a:t>‘</a:t>
            </a:r>
            <a:r>
              <a:rPr lang="en-GB" altLang="ja-JP" sz="2000" dirty="0"/>
              <a:t>signified</a:t>
            </a:r>
            <a:r>
              <a:rPr lang="ja-JP" altLang="en-GB" sz="2000" dirty="0"/>
              <a:t>’</a:t>
            </a:r>
            <a:r>
              <a:rPr lang="en-GB" altLang="ja-JP" sz="2000" dirty="0"/>
              <a:t> (the mental concept or structure that speaker and listener share). </a:t>
            </a:r>
          </a:p>
          <a:p>
            <a:pPr marL="457200" indent="-457200">
              <a:buFontTx/>
              <a:buAutoNum type="arabicPeriod"/>
            </a:pPr>
            <a:endParaRPr lang="en-GB" sz="2000" dirty="0"/>
          </a:p>
          <a:p>
            <a:pPr marL="457200" indent="-457200">
              <a:buFontTx/>
              <a:buAutoNum type="arabicPeriod"/>
            </a:pPr>
            <a:r>
              <a:rPr lang="en-GB" sz="2000" dirty="0"/>
              <a:t>A </a:t>
            </a:r>
            <a:r>
              <a:rPr lang="ja-JP" altLang="en-GB" sz="2000" dirty="0"/>
              <a:t>‘</a:t>
            </a:r>
            <a:r>
              <a:rPr lang="en-GB" altLang="ja-JP" sz="2000" dirty="0"/>
              <a:t>signifier</a:t>
            </a:r>
            <a:r>
              <a:rPr lang="ja-JP" altLang="en-GB" sz="2000" dirty="0"/>
              <a:t>’</a:t>
            </a:r>
            <a:r>
              <a:rPr lang="en-GB" altLang="ja-JP" sz="2000" dirty="0"/>
              <a:t>is </a:t>
            </a:r>
            <a:r>
              <a:rPr lang="en-GB" altLang="ja-JP" sz="2000" u="sng" dirty="0"/>
              <a:t>established arbitrarily and bears no resemblance</a:t>
            </a:r>
            <a:r>
              <a:rPr lang="en-GB" altLang="ja-JP" sz="2000" dirty="0"/>
              <a:t> to the signified. (Different languages, for example, use different signifiers for the same mental concepts)</a:t>
            </a:r>
          </a:p>
          <a:p>
            <a:pPr marL="457200" indent="-457200">
              <a:buFontTx/>
              <a:buAutoNum type="arabicPeriod"/>
            </a:pPr>
            <a:endParaRPr lang="en-GB" sz="2000" dirty="0"/>
          </a:p>
          <a:p>
            <a:pPr marL="457200" indent="-457200">
              <a:buFontTx/>
              <a:buAutoNum type="arabicPeriod"/>
            </a:pPr>
            <a:r>
              <a:rPr lang="en-GB" sz="2000" dirty="0"/>
              <a:t>Every sign acquires meaning by </a:t>
            </a:r>
            <a:r>
              <a:rPr lang="en-GB" sz="2000" u="sng" dirty="0"/>
              <a:t>belonging to a network of other signs.</a:t>
            </a:r>
            <a:r>
              <a:rPr lang="en-GB" sz="2000" dirty="0"/>
              <a:t> There is in every sign a suggestion of another, oppositional sign.</a:t>
            </a:r>
            <a:r>
              <a:rPr lang="en-GB" altLang="ja-JP" sz="2000" dirty="0"/>
              <a:t> (if you say ‘women’ you immediately also think of ’man’ or ‘child’, anything a ‘woman’ is not. To think about the differences gives meaning to the term ‘women’).</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3238" y="1444144"/>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97644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2308" y="0"/>
            <a:ext cx="6659694" cy="10064294"/>
          </a:xfrm>
          <a:prstGeom prst="rect">
            <a:avLst/>
          </a:prstGeom>
          <a:noFill/>
        </p:spPr>
        <p:txBody>
          <a:bodyPr wrap="square" rtlCol="0">
            <a:spAutoFit/>
          </a:bodyPr>
          <a:lstStyle/>
          <a:p>
            <a:r>
              <a:rPr lang="en-US" b="1" dirty="0"/>
              <a:t>Consequences:</a:t>
            </a:r>
          </a:p>
          <a:p>
            <a:endParaRPr lang="en-US" b="1" dirty="0"/>
          </a:p>
          <a:p>
            <a:pPr marL="285750" indent="-285750">
              <a:buFont typeface="Wingdings" charset="2"/>
              <a:buChar char="v"/>
            </a:pPr>
            <a:r>
              <a:rPr lang="en-US" sz="1800" dirty="0"/>
              <a:t>Our relationship to knowledge becomes uncertain because the ‘meaning’ (‘concept’ or ‘signified’) and the ‘signifier’ (sound/image/written word) are separated and their link is arbitrary. They are ‘made-up’ by humans and rely the internal structure of a language which only allows you to say certain things at a certain moment in time (languages changes throughout time !)</a:t>
            </a:r>
          </a:p>
          <a:p>
            <a:pPr marL="285750" indent="-285750">
              <a:buFont typeface="Wingdings" charset="2"/>
              <a:buChar char="v"/>
            </a:pPr>
            <a:endParaRPr lang="en-US" sz="1800" dirty="0"/>
          </a:p>
          <a:p>
            <a:pPr marL="285750" indent="-285750">
              <a:buFont typeface="Wingdings" charset="2"/>
              <a:buChar char="v"/>
            </a:pPr>
            <a:r>
              <a:rPr lang="en-US" sz="1800" dirty="0"/>
              <a:t>The notion of arbitrariness of the sign deeply challenges the modernist understanding of truth: if signs relate only to each other within an own structure, how could language be deemed to refer to the world out there? How could language ever refer to a ‘universal reality’ if the speaker is locked into a system and structure of language?</a:t>
            </a:r>
          </a:p>
          <a:p>
            <a:pPr marL="285750" indent="-285750">
              <a:buFont typeface="Wingdings" charset="2"/>
              <a:buChar char="v"/>
            </a:pPr>
            <a:endParaRPr lang="en-US" sz="1800" dirty="0"/>
          </a:p>
          <a:p>
            <a:pPr marL="285750" indent="-285750">
              <a:buFont typeface="Wingdings" charset="2"/>
              <a:buChar char="v"/>
            </a:pPr>
            <a:r>
              <a:rPr lang="en-US" sz="1800" dirty="0"/>
              <a:t>Thus, there is no reality; there is merely a representation of language  </a:t>
            </a:r>
          </a:p>
          <a:p>
            <a:pPr marL="285750" indent="-285750">
              <a:buFont typeface="Wingdings" charset="2"/>
              <a:buChar char="v"/>
            </a:pPr>
            <a:endParaRPr lang="en-US" sz="1800" dirty="0"/>
          </a:p>
          <a:p>
            <a:pPr marL="285750" indent="-285750">
              <a:buFont typeface="Wingdings" charset="2"/>
              <a:buChar char="v"/>
            </a:pPr>
            <a:r>
              <a:rPr lang="en-US" sz="1800" dirty="0"/>
              <a:t>Can anyone speak ‘the truth’?  </a:t>
            </a:r>
          </a:p>
          <a:p>
            <a:pPr marL="285750" indent="-285750">
              <a:buFont typeface="Wingdings" charset="2"/>
              <a:buChar char="v"/>
            </a:pPr>
            <a:endParaRPr lang="en-US" sz="1800" dirty="0"/>
          </a:p>
          <a:p>
            <a:r>
              <a:rPr lang="en-US" sz="1800" dirty="0"/>
              <a:t>This approach to language undermines all truth claims and all traditional Western understandings of authority (claiming to know the truth)</a:t>
            </a:r>
          </a:p>
          <a:p>
            <a:pPr marL="285750" indent="-285750">
              <a:buFont typeface="Wingdings" charset="2"/>
              <a:buChar char="v"/>
            </a:pPr>
            <a:endParaRPr lang="en-US" sz="1800" dirty="0"/>
          </a:p>
          <a:p>
            <a:pPr marL="285750" indent="-285750">
              <a:buFont typeface="Wingdings" charset="2"/>
              <a:buChar char="v"/>
            </a:pPr>
            <a:endParaRPr lang="en-US" sz="1800" dirty="0"/>
          </a:p>
          <a:p>
            <a:endParaRPr lang="en-US" sz="1800" dirty="0"/>
          </a:p>
          <a:p>
            <a:pPr marL="285750" indent="-285750">
              <a:buFont typeface="Wingdings" charset="2"/>
              <a:buChar char="v"/>
            </a:pPr>
            <a:endParaRPr lang="en-US" sz="1800" dirty="0"/>
          </a:p>
          <a:p>
            <a:pPr marL="742950" lvl="1" indent="-285750">
              <a:buFont typeface="Wingdings" charset="2"/>
              <a:buChar char="v"/>
            </a:pPr>
            <a:endParaRPr lang="en-US" sz="1800" dirty="0"/>
          </a:p>
          <a:p>
            <a:pPr marL="285750" indent="-285750">
              <a:buFont typeface="Wingdings" charset="2"/>
              <a:buChar char="v"/>
            </a:pPr>
            <a:endParaRPr lang="en-US" sz="1800" dirty="0"/>
          </a:p>
          <a:p>
            <a:pPr marL="285750" indent="-285750">
              <a:buFont typeface="Wingdings" charset="2"/>
              <a:buChar char="v"/>
            </a:pPr>
            <a:endParaRPr lang="en-US" dirty="0"/>
          </a:p>
          <a:p>
            <a:endParaRPr lang="en-US" dirty="0"/>
          </a:p>
          <a:p>
            <a:pPr marL="285750" indent="-285750">
              <a:buFont typeface="Wingdings" charset="2"/>
              <a:buChar char="v"/>
            </a:pPr>
            <a:endParaRPr lang="en-US" dirty="0"/>
          </a:p>
          <a:p>
            <a:endParaRPr lang="en-US" dirty="0"/>
          </a:p>
        </p:txBody>
      </p:sp>
      <p:pic>
        <p:nvPicPr>
          <p:cNvPr id="4" name="Picture 3"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3238" y="460722"/>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35781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772816"/>
            <a:ext cx="2119313"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6"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844824"/>
            <a:ext cx="2147888" cy="326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7"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844824"/>
            <a:ext cx="2112963" cy="3268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55DA2FB7-EA0C-604A-A20C-2B1CBC955135}"/>
              </a:ext>
            </a:extLst>
          </p:cNvPr>
          <p:cNvSpPr txBox="1"/>
          <p:nvPr/>
        </p:nvSpPr>
        <p:spPr>
          <a:xfrm>
            <a:off x="467545" y="476673"/>
            <a:ext cx="9434052" cy="461665"/>
          </a:xfrm>
          <a:prstGeom prst="rect">
            <a:avLst/>
          </a:prstGeom>
          <a:noFill/>
        </p:spPr>
        <p:txBody>
          <a:bodyPr wrap="square" rtlCol="0">
            <a:spAutoFit/>
          </a:bodyPr>
          <a:lstStyle/>
          <a:p>
            <a:r>
              <a:rPr lang="en-US" dirty="0"/>
              <a:t>Archaeology: focus on the rules of language that produce knowledge</a:t>
            </a:r>
          </a:p>
        </p:txBody>
      </p:sp>
    </p:spTree>
    <p:extLst>
      <p:ext uri="{BB962C8B-B14F-4D97-AF65-F5344CB8AC3E}">
        <p14:creationId xmlns:p14="http://schemas.microsoft.com/office/powerpoint/2010/main" val="3550397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3" descr="04152875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052736"/>
            <a:ext cx="3044825" cy="466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7188C222-E98C-6F41-A0DF-DA25253BEF9B}"/>
              </a:ext>
            </a:extLst>
          </p:cNvPr>
          <p:cNvSpPr txBox="1"/>
          <p:nvPr/>
        </p:nvSpPr>
        <p:spPr>
          <a:xfrm>
            <a:off x="4860032" y="1556793"/>
            <a:ext cx="4472201" cy="2308324"/>
          </a:xfrm>
          <a:prstGeom prst="rect">
            <a:avLst/>
          </a:prstGeom>
          <a:noFill/>
        </p:spPr>
        <p:txBody>
          <a:bodyPr wrap="square" rtlCol="0">
            <a:spAutoFit/>
          </a:bodyPr>
          <a:lstStyle/>
          <a:p>
            <a:r>
              <a:rPr lang="en-US" dirty="0"/>
              <a:t>Note: All these books are NOT about power! He is no interested </a:t>
            </a:r>
          </a:p>
          <a:p>
            <a:r>
              <a:rPr lang="en-US" dirty="0"/>
              <a:t>in it yet but rather in the exploration of the rules of language </a:t>
            </a:r>
          </a:p>
          <a:p>
            <a:endParaRPr lang="en-US" dirty="0"/>
          </a:p>
        </p:txBody>
      </p:sp>
      <p:sp>
        <p:nvSpPr>
          <p:cNvPr id="3" name="TextBox 2">
            <a:extLst>
              <a:ext uri="{FF2B5EF4-FFF2-40B4-BE49-F238E27FC236}">
                <a16:creationId xmlns:a16="http://schemas.microsoft.com/office/drawing/2014/main" id="{4365AC0F-281A-3F40-97A3-E3AD1021174B}"/>
              </a:ext>
            </a:extLst>
          </p:cNvPr>
          <p:cNvSpPr txBox="1"/>
          <p:nvPr/>
        </p:nvSpPr>
        <p:spPr>
          <a:xfrm>
            <a:off x="984738" y="468923"/>
            <a:ext cx="6300764" cy="461665"/>
          </a:xfrm>
          <a:prstGeom prst="rect">
            <a:avLst/>
          </a:prstGeom>
          <a:noFill/>
        </p:spPr>
        <p:txBody>
          <a:bodyPr wrap="none" rtlCol="0">
            <a:spAutoFit/>
          </a:bodyPr>
          <a:lstStyle/>
          <a:p>
            <a:r>
              <a:rPr lang="en-US" dirty="0"/>
              <a:t>He develops and own methods here: Archaeology</a:t>
            </a:r>
          </a:p>
        </p:txBody>
      </p:sp>
      <p:sp>
        <p:nvSpPr>
          <p:cNvPr id="4" name="TextBox 3">
            <a:extLst>
              <a:ext uri="{FF2B5EF4-FFF2-40B4-BE49-F238E27FC236}">
                <a16:creationId xmlns:a16="http://schemas.microsoft.com/office/drawing/2014/main" id="{483E3E1B-DCAA-6647-A778-C014D2BC661B}"/>
              </a:ext>
            </a:extLst>
          </p:cNvPr>
          <p:cNvSpPr txBox="1"/>
          <p:nvPr/>
        </p:nvSpPr>
        <p:spPr>
          <a:xfrm>
            <a:off x="4759569" y="5205046"/>
            <a:ext cx="184731"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09811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827584" y="332656"/>
            <a:ext cx="7128792" cy="71096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Realisation: It is not language and speech acts that make people ‘act’ and produce change but also their practises and even their engagement with material objects etc. Archaeology does not explain change – for that a concept of power is required.</a:t>
            </a:r>
            <a:endParaRPr lang="en-US" b="1" dirty="0"/>
          </a:p>
          <a:p>
            <a:pPr eaLnBrk="1" hangingPunct="1"/>
            <a:endParaRPr lang="en-GB" dirty="0"/>
          </a:p>
          <a:p>
            <a:pPr eaLnBrk="1" hangingPunct="1"/>
            <a:r>
              <a:rPr lang="en-GB" dirty="0"/>
              <a:t>BUT:</a:t>
            </a:r>
          </a:p>
          <a:p>
            <a:pPr eaLnBrk="1" hangingPunct="1"/>
            <a:r>
              <a:rPr lang="en-GB" dirty="0"/>
              <a:t>‘The traditional explanations as the spirit of the time, technology, social cultural influences struck me for the most part as being more than magical effective’. </a:t>
            </a:r>
          </a:p>
          <a:p>
            <a:pPr eaLnBrk="1" hangingPunct="1"/>
            <a:endParaRPr lang="en-GB" dirty="0"/>
          </a:p>
          <a:p>
            <a:pPr eaLnBrk="1" hangingPunct="1"/>
            <a:r>
              <a:rPr lang="en-US" dirty="0"/>
              <a:t>He starts to work on a new understanding of ‘power’ and begins to seriously question the leading power concepts of his time (1960s/1970s)</a:t>
            </a:r>
          </a:p>
          <a:p>
            <a:pPr eaLnBrk="1" hangingPunct="1"/>
            <a:endParaRPr lang="en-US" dirty="0"/>
          </a:p>
          <a:p>
            <a:pPr eaLnBrk="1" hangingPunct="1"/>
            <a:r>
              <a:rPr lang="en-US" dirty="0"/>
              <a:t>Watch: debate between Foucault/Chomsky https://</a:t>
            </a:r>
            <a:r>
              <a:rPr lang="en-US" dirty="0" err="1"/>
              <a:t>www.youtube.com</a:t>
            </a:r>
            <a:r>
              <a:rPr lang="en-US" dirty="0"/>
              <a:t>/</a:t>
            </a:r>
            <a:r>
              <a:rPr lang="en-US" dirty="0" err="1"/>
              <a:t>watch?v</a:t>
            </a:r>
            <a:r>
              <a:rPr lang="en-US" dirty="0"/>
              <a:t>=3wfNl2L0Gf8</a:t>
            </a:r>
          </a:p>
          <a:p>
            <a:pPr eaLnBrk="1" hangingPunct="1"/>
            <a:endParaRPr lang="en-US" dirty="0"/>
          </a:p>
          <a:p>
            <a:pPr eaLnBrk="1" hangingPunct="1"/>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76672"/>
            <a:ext cx="7560840" cy="6370975"/>
          </a:xfrm>
          <a:prstGeom prst="rect">
            <a:avLst/>
          </a:prstGeom>
        </p:spPr>
        <p:txBody>
          <a:bodyPr wrap="square">
            <a:spAutoFit/>
          </a:bodyPr>
          <a:lstStyle/>
          <a:p>
            <a:r>
              <a:rPr lang="en-GB" dirty="0"/>
              <a:t>Foucault’s ideas about power: </a:t>
            </a:r>
          </a:p>
          <a:p>
            <a:endParaRPr lang="en-GB" dirty="0"/>
          </a:p>
          <a:p>
            <a:r>
              <a:rPr lang="en-GB" dirty="0"/>
              <a:t>“It seems to me that power must be understood in the first instance as </a:t>
            </a:r>
            <a:r>
              <a:rPr lang="en-GB" b="1" dirty="0"/>
              <a:t>the multiplicity of force relations </a:t>
            </a:r>
            <a:r>
              <a:rPr lang="en-GB" dirty="0"/>
              <a:t>immanent in the sphere in which they operate and which constitute their own organization; as </a:t>
            </a:r>
            <a:r>
              <a:rPr lang="en-GB" b="1" dirty="0"/>
              <a:t>the process </a:t>
            </a:r>
            <a:r>
              <a:rPr lang="en-GB" dirty="0"/>
              <a:t>which, through ceaseless struggles and confrontations, transforms, strengthens, or reverses them; as </a:t>
            </a:r>
            <a:r>
              <a:rPr lang="en-GB" b="1" dirty="0"/>
              <a:t>the support </a:t>
            </a:r>
            <a:r>
              <a:rPr lang="en-GB" dirty="0"/>
              <a:t>which these force relations find in one another, thus forming a chain or a system, or on the contrary, the disjunctions and contradictions which isolate them from one another; and lastly, </a:t>
            </a:r>
            <a:r>
              <a:rPr lang="en-GB" b="1" dirty="0"/>
              <a:t>as the strategies </a:t>
            </a:r>
            <a:r>
              <a:rPr lang="en-GB" dirty="0"/>
              <a:t>in which they take effect, whose general design or institutional crystallization is embodied in the state apparatus, in the formulation of the law, in the various social hegemonies” (Foucault, 1990, pp. 92-93).</a:t>
            </a:r>
          </a:p>
          <a:p>
            <a:endParaRPr lang="en-GB" dirty="0"/>
          </a:p>
          <a:p>
            <a:endParaRPr lang="en-GB" dirty="0"/>
          </a:p>
        </p:txBody>
      </p:sp>
    </p:spTree>
    <p:extLst>
      <p:ext uri="{BB962C8B-B14F-4D97-AF65-F5344CB8AC3E}">
        <p14:creationId xmlns:p14="http://schemas.microsoft.com/office/powerpoint/2010/main" val="3860136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453A2-494D-A84C-89FC-A3DF201099B8}"/>
              </a:ext>
            </a:extLst>
          </p:cNvPr>
          <p:cNvSpPr txBox="1"/>
          <p:nvPr/>
        </p:nvSpPr>
        <p:spPr>
          <a:xfrm>
            <a:off x="323528" y="1340768"/>
            <a:ext cx="7848872" cy="5632311"/>
          </a:xfrm>
          <a:prstGeom prst="rect">
            <a:avLst/>
          </a:prstGeom>
          <a:noFill/>
        </p:spPr>
        <p:txBody>
          <a:bodyPr wrap="square" rtlCol="0">
            <a:spAutoFit/>
          </a:bodyPr>
          <a:lstStyle/>
          <a:p>
            <a:pPr eaLnBrk="1" hangingPunct="1"/>
            <a:r>
              <a:rPr lang="en-US" b="1" dirty="0"/>
              <a:t>Genealogy:</a:t>
            </a:r>
          </a:p>
          <a:p>
            <a:pPr eaLnBrk="1" hangingPunct="1"/>
            <a:endParaRPr lang="en-US" dirty="0"/>
          </a:p>
          <a:p>
            <a:pPr eaLnBrk="1" hangingPunct="1"/>
            <a:r>
              <a:rPr lang="en-GB" dirty="0"/>
              <a:t>‘….a historical causal explanation that is material, multiple, and corporeal. It is concerned with the analysis of historical emergence; it is conceptualised not as the culmination of events, or as the end of a process of development but rather as a particular momentary manifestation of chances or as a struggle between forces. Genealogy embraces conflicts at a particular moment in time. ‘</a:t>
            </a:r>
          </a:p>
          <a:p>
            <a:pPr eaLnBrk="1" hangingPunct="1"/>
            <a:endParaRPr lang="en-GB" dirty="0"/>
          </a:p>
          <a:p>
            <a:pPr eaLnBrk="1" hangingPunct="1"/>
            <a:r>
              <a:rPr lang="en-GB" dirty="0"/>
              <a:t>Moreover, genealogy looks beyond the discourse in question toward the conditions of their possibility.  Why does a particular belief, practice etc. emerge at a particular moment in time? What power constellations provide the possibility that a particular understanding of human subjectivity emerges? </a:t>
            </a:r>
            <a:endParaRPr lang="en-US" dirty="0"/>
          </a:p>
        </p:txBody>
      </p:sp>
      <p:sp>
        <p:nvSpPr>
          <p:cNvPr id="3" name="TextBox 2">
            <a:extLst>
              <a:ext uri="{FF2B5EF4-FFF2-40B4-BE49-F238E27FC236}">
                <a16:creationId xmlns:a16="http://schemas.microsoft.com/office/drawing/2014/main" id="{CCC47F34-24E0-824E-8C23-5C840B1D455E}"/>
              </a:ext>
            </a:extLst>
          </p:cNvPr>
          <p:cNvSpPr txBox="1"/>
          <p:nvPr/>
        </p:nvSpPr>
        <p:spPr>
          <a:xfrm>
            <a:off x="107504" y="548680"/>
            <a:ext cx="9010672" cy="461665"/>
          </a:xfrm>
          <a:prstGeom prst="rect">
            <a:avLst/>
          </a:prstGeom>
          <a:noFill/>
        </p:spPr>
        <p:txBody>
          <a:bodyPr wrap="square" rtlCol="0">
            <a:spAutoFit/>
          </a:bodyPr>
          <a:lstStyle/>
          <a:p>
            <a:r>
              <a:rPr lang="en-US" b="1" dirty="0"/>
              <a:t>He invents a new method to formulate his new ideas of power</a:t>
            </a:r>
          </a:p>
        </p:txBody>
      </p:sp>
    </p:spTree>
    <p:extLst>
      <p:ext uri="{BB962C8B-B14F-4D97-AF65-F5344CB8AC3E}">
        <p14:creationId xmlns:p14="http://schemas.microsoft.com/office/powerpoint/2010/main" val="2933855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p:cNvSpPr>
          <p:nvPr/>
        </p:nvSpPr>
        <p:spPr bwMode="auto">
          <a:xfrm>
            <a:off x="683568" y="476672"/>
            <a:ext cx="7488832" cy="606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dirty="0"/>
          </a:p>
          <a:p>
            <a:r>
              <a:rPr lang="en-GB" sz="2800" b="1" dirty="0"/>
              <a:t>Genealogy is a </a:t>
            </a:r>
            <a:r>
              <a:rPr lang="ja-JP" altLang="en-GB" sz="2800" b="1" dirty="0"/>
              <a:t>‘</a:t>
            </a:r>
            <a:r>
              <a:rPr lang="en-GB" altLang="ja-JP" sz="2800" b="1" dirty="0"/>
              <a:t>history of the present:</a:t>
            </a:r>
          </a:p>
          <a:p>
            <a:endParaRPr lang="en-GB" dirty="0"/>
          </a:p>
          <a:p>
            <a:r>
              <a:rPr lang="en-GB" dirty="0"/>
              <a:t>The subject matter of this kind of history is the origins of present rules, practices or institutions that claim authority over us.  It  starts from an investigation of the present.</a:t>
            </a:r>
          </a:p>
          <a:p>
            <a:endParaRPr lang="en-GB" dirty="0"/>
          </a:p>
          <a:p>
            <a:r>
              <a:rPr lang="en-GB" dirty="0"/>
              <a:t>	What claims authority over us now? What makes us 	think that certain ideas, practices, institutions in the 	present are </a:t>
            </a:r>
            <a:r>
              <a:rPr lang="ja-JP" altLang="en-GB"/>
              <a:t>‘</a:t>
            </a:r>
            <a:r>
              <a:rPr lang="en-GB" altLang="ja-JP" dirty="0"/>
              <a:t>normal’) </a:t>
            </a:r>
          </a:p>
          <a:p>
            <a:endParaRPr lang="en-GB" dirty="0"/>
          </a:p>
          <a:p>
            <a:r>
              <a:rPr lang="en-GB" dirty="0"/>
              <a:t>The primary intend is not to understand the past for its own sake, but to understand and evaluate the present, particularly with a view to discrediting unjustified claims of authority and power</a:t>
            </a:r>
          </a:p>
          <a:p>
            <a:endParaRPr lang="en-GB" dirty="0"/>
          </a:p>
        </p:txBody>
      </p:sp>
    </p:spTree>
    <p:extLst>
      <p:ext uri="{BB962C8B-B14F-4D97-AF65-F5344CB8AC3E}">
        <p14:creationId xmlns:p14="http://schemas.microsoft.com/office/powerpoint/2010/main" val="3494590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B608D1-49EA-2C4A-A027-0D18A39EBA40}"/>
              </a:ext>
            </a:extLst>
          </p:cNvPr>
          <p:cNvSpPr txBox="1"/>
          <p:nvPr/>
        </p:nvSpPr>
        <p:spPr>
          <a:xfrm>
            <a:off x="611561" y="1988840"/>
            <a:ext cx="8922984" cy="3046988"/>
          </a:xfrm>
          <a:prstGeom prst="rect">
            <a:avLst/>
          </a:prstGeom>
          <a:noFill/>
        </p:spPr>
        <p:txBody>
          <a:bodyPr wrap="square" rtlCol="0">
            <a:spAutoFit/>
          </a:bodyPr>
          <a:lstStyle/>
          <a:p>
            <a:pPr marL="457200" indent="-457200">
              <a:buAutoNum type="arabicPeriod"/>
            </a:pPr>
            <a:r>
              <a:rPr lang="en-US" dirty="0"/>
              <a:t>Reminder of Marxist notions of power</a:t>
            </a:r>
          </a:p>
          <a:p>
            <a:pPr marL="457200" indent="-457200">
              <a:buAutoNum type="arabicPeriod"/>
            </a:pPr>
            <a:endParaRPr lang="en-US" dirty="0"/>
          </a:p>
          <a:p>
            <a:pPr marL="457200" indent="-457200">
              <a:buAutoNum type="arabicPeriod"/>
            </a:pPr>
            <a:r>
              <a:rPr lang="en-US" dirty="0"/>
              <a:t>The Rise of a new understanding of power from the 1960s</a:t>
            </a:r>
          </a:p>
          <a:p>
            <a:pPr marL="914400" lvl="1" indent="-457200">
              <a:buAutoNum type="arabicPeriod"/>
            </a:pPr>
            <a:r>
              <a:rPr lang="en-US" dirty="0"/>
              <a:t>Socio-cultural, political context in France</a:t>
            </a:r>
          </a:p>
          <a:p>
            <a:pPr marL="914400" lvl="1" indent="-457200">
              <a:buAutoNum type="arabicPeriod"/>
            </a:pPr>
            <a:endParaRPr lang="en-US" dirty="0"/>
          </a:p>
          <a:p>
            <a:pPr marL="914400" lvl="1" indent="-457200">
              <a:buAutoNum type="arabicPeriod" startAt="2"/>
            </a:pPr>
            <a:r>
              <a:rPr lang="en-US" dirty="0"/>
              <a:t>Michel Foucault and his concept of power</a:t>
            </a:r>
          </a:p>
          <a:p>
            <a:pPr lvl="2"/>
            <a:r>
              <a:rPr lang="en-US" dirty="0"/>
              <a:t>      Genealogy: Disciplinary power – </a:t>
            </a:r>
          </a:p>
          <a:p>
            <a:pPr lvl="2"/>
            <a:r>
              <a:rPr lang="en-US" dirty="0"/>
              <a:t>       biopower</a:t>
            </a:r>
          </a:p>
        </p:txBody>
      </p:sp>
      <p:sp>
        <p:nvSpPr>
          <p:cNvPr id="2" name="TextBox 1">
            <a:extLst>
              <a:ext uri="{FF2B5EF4-FFF2-40B4-BE49-F238E27FC236}">
                <a16:creationId xmlns:a16="http://schemas.microsoft.com/office/drawing/2014/main" id="{7E33AF2A-9A87-2345-A98B-761C5420B718}"/>
              </a:ext>
            </a:extLst>
          </p:cNvPr>
          <p:cNvSpPr txBox="1"/>
          <p:nvPr/>
        </p:nvSpPr>
        <p:spPr>
          <a:xfrm>
            <a:off x="1115616" y="1052736"/>
            <a:ext cx="6497742" cy="461665"/>
          </a:xfrm>
          <a:prstGeom prst="rect">
            <a:avLst/>
          </a:prstGeom>
          <a:noFill/>
        </p:spPr>
        <p:txBody>
          <a:bodyPr wrap="square" rtlCol="0">
            <a:spAutoFit/>
          </a:bodyPr>
          <a:lstStyle/>
          <a:p>
            <a:pPr algn="ctr"/>
            <a:r>
              <a:rPr lang="en-US" b="1" dirty="0"/>
              <a:t>Power/Knowledge and Foucault</a:t>
            </a:r>
          </a:p>
        </p:txBody>
      </p:sp>
    </p:spTree>
    <p:extLst>
      <p:ext uri="{BB962C8B-B14F-4D97-AF65-F5344CB8AC3E}">
        <p14:creationId xmlns:p14="http://schemas.microsoft.com/office/powerpoint/2010/main" val="3951075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116632"/>
            <a:ext cx="4121150" cy="661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4355976" y="2132856"/>
            <a:ext cx="4788024" cy="2308324"/>
          </a:xfrm>
          <a:prstGeom prst="rect">
            <a:avLst/>
          </a:prstGeom>
          <a:noFill/>
        </p:spPr>
        <p:txBody>
          <a:bodyPr wrap="square" rtlCol="0">
            <a:spAutoFit/>
          </a:bodyPr>
          <a:lstStyle/>
          <a:p>
            <a:r>
              <a:rPr lang="en-US" dirty="0"/>
              <a:t>Analysis of </a:t>
            </a:r>
            <a:r>
              <a:rPr lang="en-US" b="1" dirty="0"/>
              <a:t>disciplinary power on the individual body</a:t>
            </a:r>
            <a:r>
              <a:rPr lang="en-US" dirty="0"/>
              <a:t> which emerges since the late 17</a:t>
            </a:r>
            <a:r>
              <a:rPr lang="en-US" baseline="30000" dirty="0"/>
              <a:t>th</a:t>
            </a:r>
            <a:r>
              <a:rPr lang="en-US" dirty="0"/>
              <a:t> century </a:t>
            </a:r>
          </a:p>
          <a:p>
            <a:endParaRPr lang="en-US" dirty="0"/>
          </a:p>
          <a:p>
            <a:r>
              <a:rPr lang="en-US" dirty="0"/>
              <a:t>Result: power aims always at </a:t>
            </a:r>
          </a:p>
          <a:p>
            <a:r>
              <a:rPr lang="en-US" dirty="0"/>
              <a:t>individual human bodies </a:t>
            </a:r>
          </a:p>
        </p:txBody>
      </p:sp>
      <p:sp>
        <p:nvSpPr>
          <p:cNvPr id="6" name="Rectangle 5">
            <a:extLst>
              <a:ext uri="{FF2B5EF4-FFF2-40B4-BE49-F238E27FC236}">
                <a16:creationId xmlns:a16="http://schemas.microsoft.com/office/drawing/2014/main" id="{61C7852A-15F5-084D-B748-23B1644DFAED}"/>
              </a:ext>
            </a:extLst>
          </p:cNvPr>
          <p:cNvSpPr/>
          <p:nvPr/>
        </p:nvSpPr>
        <p:spPr>
          <a:xfrm>
            <a:off x="4067944" y="116632"/>
            <a:ext cx="4464496" cy="2308324"/>
          </a:xfrm>
          <a:prstGeom prst="rect">
            <a:avLst/>
          </a:prstGeom>
        </p:spPr>
        <p:txBody>
          <a:bodyPr wrap="square">
            <a:spAutoFit/>
          </a:bodyPr>
          <a:lstStyle/>
          <a:p>
            <a:r>
              <a:rPr lang="en-GB" b="1" dirty="0"/>
              <a:t>The first ‘history of the present’</a:t>
            </a:r>
          </a:p>
          <a:p>
            <a:endParaRPr lang="en-GB" dirty="0"/>
          </a:p>
          <a:p>
            <a:r>
              <a:rPr lang="en-GB" dirty="0"/>
              <a:t>Foucault starts off by investigating a central conflict of is time... The penal system</a:t>
            </a:r>
          </a:p>
          <a:p>
            <a:endParaRPr lang="en-GB" dirty="0"/>
          </a:p>
        </p:txBody>
      </p:sp>
    </p:spTree>
    <p:extLst>
      <p:ext uri="{BB962C8B-B14F-4D97-AF65-F5344CB8AC3E}">
        <p14:creationId xmlns:p14="http://schemas.microsoft.com/office/powerpoint/2010/main" val="2594196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2286000" y="1905000"/>
            <a:ext cx="4572000"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dirty="0"/>
              <a:t>‘Discipline’ (or disciplinary power) may be defined neither with an institution nor with an apparatus; it is a type of power, a modality for its exercise, comprising a whole set of instruments, techniques, procedures, levels of applications, targets.’ </a:t>
            </a:r>
          </a:p>
          <a:p>
            <a:endParaRPr lang="en-GB" dirty="0"/>
          </a:p>
          <a:p>
            <a:r>
              <a:rPr lang="en-GB" b="1" dirty="0"/>
              <a:t>Aim:</a:t>
            </a:r>
            <a:r>
              <a:rPr lang="en-GB" dirty="0"/>
              <a:t> Discipline produces ‘docile’ bodies. Bodies which act without being told to act in a particular way</a:t>
            </a:r>
            <a:endParaRPr lang="en-US" dirty="0"/>
          </a:p>
        </p:txBody>
      </p:sp>
      <p:sp>
        <p:nvSpPr>
          <p:cNvPr id="3" name="TextBox 2"/>
          <p:cNvSpPr txBox="1"/>
          <p:nvPr/>
        </p:nvSpPr>
        <p:spPr>
          <a:xfrm>
            <a:off x="1853687" y="1167319"/>
            <a:ext cx="1184940" cy="461665"/>
          </a:xfrm>
          <a:prstGeom prst="rect">
            <a:avLst/>
          </a:prstGeom>
          <a:noFill/>
        </p:spPr>
        <p:txBody>
          <a:bodyPr wrap="none" rtlCol="0">
            <a:spAutoFit/>
          </a:bodyPr>
          <a:lstStyle/>
          <a:p>
            <a:r>
              <a:rPr lang="en-US" dirty="0"/>
              <a:t>Thus….</a:t>
            </a:r>
          </a:p>
        </p:txBody>
      </p:sp>
    </p:spTree>
    <p:extLst>
      <p:ext uri="{BB962C8B-B14F-4D97-AF65-F5344CB8AC3E}">
        <p14:creationId xmlns:p14="http://schemas.microsoft.com/office/powerpoint/2010/main" val="3041986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auto-icon-l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762000"/>
            <a:ext cx="2819400" cy="4105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0" name="Picture 2" descr="Jeremy_Bentham_Auto-Ic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32" y="2420888"/>
            <a:ext cx="3048000" cy="406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7891" name="TextBox 3"/>
          <p:cNvSpPr txBox="1">
            <a:spLocks noChangeArrowheads="1"/>
          </p:cNvSpPr>
          <p:nvPr/>
        </p:nvSpPr>
        <p:spPr bwMode="auto">
          <a:xfrm>
            <a:off x="0" y="609600"/>
            <a:ext cx="5715000" cy="1200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dirty="0"/>
              <a:t>How does discipline function: </a:t>
            </a:r>
          </a:p>
          <a:p>
            <a:pPr eaLnBrk="1" hangingPunct="1"/>
            <a:endParaRPr lang="en-US" dirty="0"/>
          </a:p>
          <a:p>
            <a:pPr eaLnBrk="1" hangingPunct="1"/>
            <a:r>
              <a:rPr lang="en-US" dirty="0"/>
              <a:t>1. Hierarchical observation </a:t>
            </a:r>
          </a:p>
        </p:txBody>
      </p:sp>
      <p:sp>
        <p:nvSpPr>
          <p:cNvPr id="37892" name="TextBox 1"/>
          <p:cNvSpPr txBox="1">
            <a:spLocks noChangeArrowheads="1"/>
          </p:cNvSpPr>
          <p:nvPr/>
        </p:nvSpPr>
        <p:spPr bwMode="auto">
          <a:xfrm>
            <a:off x="4499993" y="5229200"/>
            <a:ext cx="3362072"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Foucault uses ideas of Jeremy Bentham, the founder of utilitarianism to show this…. </a:t>
            </a:r>
          </a:p>
        </p:txBody>
      </p:sp>
    </p:spTree>
    <p:extLst>
      <p:ext uri="{BB962C8B-B14F-4D97-AF65-F5344CB8AC3E}">
        <p14:creationId xmlns:p14="http://schemas.microsoft.com/office/powerpoint/2010/main" val="1010276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dp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51894"/>
            <a:ext cx="7143750" cy="557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235792" y="274663"/>
            <a:ext cx="5253361" cy="461665"/>
          </a:xfrm>
          <a:prstGeom prst="rect">
            <a:avLst/>
          </a:prstGeom>
          <a:noFill/>
        </p:spPr>
        <p:txBody>
          <a:bodyPr wrap="none" rtlCol="0">
            <a:spAutoFit/>
          </a:bodyPr>
          <a:lstStyle/>
          <a:p>
            <a:r>
              <a:rPr lang="en-US" dirty="0"/>
              <a:t>Bentham’s idea of the prison </a:t>
            </a:r>
            <a:r>
              <a:rPr lang="en-US" dirty="0" err="1"/>
              <a:t>panopticum</a:t>
            </a:r>
            <a:endParaRPr lang="en-US" dirty="0"/>
          </a:p>
        </p:txBody>
      </p:sp>
      <p:sp>
        <p:nvSpPr>
          <p:cNvPr id="3" name="TextBox 2"/>
          <p:cNvSpPr txBox="1"/>
          <p:nvPr/>
        </p:nvSpPr>
        <p:spPr>
          <a:xfrm>
            <a:off x="7524328" y="3140968"/>
            <a:ext cx="1944217" cy="1200329"/>
          </a:xfrm>
          <a:prstGeom prst="rect">
            <a:avLst/>
          </a:prstGeom>
          <a:noFill/>
        </p:spPr>
        <p:txBody>
          <a:bodyPr wrap="square" rtlCol="0">
            <a:spAutoFit/>
          </a:bodyPr>
          <a:lstStyle/>
          <a:p>
            <a:r>
              <a:rPr lang="en-US" dirty="0"/>
              <a:t>Never </a:t>
            </a:r>
            <a:r>
              <a:rPr lang="en-US" dirty="0" err="1"/>
              <a:t>realised</a:t>
            </a:r>
            <a:r>
              <a:rPr lang="en-US" dirty="0"/>
              <a:t> that the time</a:t>
            </a:r>
          </a:p>
        </p:txBody>
      </p:sp>
    </p:spTree>
    <p:extLst>
      <p:ext uri="{BB962C8B-B14F-4D97-AF65-F5344CB8AC3E}">
        <p14:creationId xmlns:p14="http://schemas.microsoft.com/office/powerpoint/2010/main" val="2240517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
            <a:ext cx="6451600" cy="467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38" name="Rectangle 5"/>
          <p:cNvSpPr>
            <a:spLocks noChangeArrowheads="1"/>
          </p:cNvSpPr>
          <p:nvPr/>
        </p:nvSpPr>
        <p:spPr bwMode="auto">
          <a:xfrm>
            <a:off x="2286000" y="5334000"/>
            <a:ext cx="4572000"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p>
        </p:txBody>
      </p:sp>
    </p:spTree>
    <p:extLst>
      <p:ext uri="{BB962C8B-B14F-4D97-AF65-F5344CB8AC3E}">
        <p14:creationId xmlns:p14="http://schemas.microsoft.com/office/powerpoint/2010/main" val="1249744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
          <p:cNvSpPr txBox="1">
            <a:spLocks noChangeArrowheads="1"/>
          </p:cNvSpPr>
          <p:nvPr/>
        </p:nvSpPr>
        <p:spPr bwMode="auto">
          <a:xfrm>
            <a:off x="1938338" y="2019300"/>
            <a:ext cx="5605462"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p:txBody>
      </p:sp>
      <p:sp>
        <p:nvSpPr>
          <p:cNvPr id="40962" name="Rectangle 2"/>
          <p:cNvSpPr>
            <a:spLocks noChangeArrowheads="1"/>
          </p:cNvSpPr>
          <p:nvPr/>
        </p:nvSpPr>
        <p:spPr bwMode="auto">
          <a:xfrm>
            <a:off x="1828800" y="0"/>
            <a:ext cx="5029200" cy="4154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GB" dirty="0"/>
          </a:p>
          <a:p>
            <a:endParaRPr lang="en-GB" dirty="0"/>
          </a:p>
          <a:p>
            <a:endParaRPr lang="en-GB" dirty="0"/>
          </a:p>
          <a:p>
            <a:endParaRPr lang="en-GB" dirty="0"/>
          </a:p>
          <a:p>
            <a:r>
              <a:rPr lang="en-GB" dirty="0"/>
              <a:t>2. Normalising Judgement</a:t>
            </a:r>
          </a:p>
          <a:p>
            <a:endParaRPr lang="en-GB" dirty="0"/>
          </a:p>
          <a:p>
            <a:r>
              <a:rPr lang="en-GB" dirty="0"/>
              <a:t>Individuals are judged not by the intrinsic rightness or wrongness of their acts but by where their actions are placed on a ranked scale that compares them to everyone else. </a:t>
            </a:r>
          </a:p>
        </p:txBody>
      </p:sp>
      <p:sp>
        <p:nvSpPr>
          <p:cNvPr id="3" name="TextBox 2"/>
          <p:cNvSpPr txBox="1"/>
          <p:nvPr/>
        </p:nvSpPr>
        <p:spPr>
          <a:xfrm>
            <a:off x="1" y="5262563"/>
            <a:ext cx="8604447" cy="1200329"/>
          </a:xfrm>
          <a:prstGeom prst="rect">
            <a:avLst/>
          </a:prstGeom>
          <a:noFill/>
        </p:spPr>
        <p:txBody>
          <a:bodyPr wrap="square" rtlCol="0">
            <a:spAutoFit/>
          </a:bodyPr>
          <a:lstStyle/>
          <a:p>
            <a:r>
              <a:rPr lang="en-US" dirty="0"/>
              <a:t>We are subjected to a whole set of micro-</a:t>
            </a:r>
            <a:r>
              <a:rPr lang="en-US" dirty="0" err="1"/>
              <a:t>normalising</a:t>
            </a:r>
            <a:r>
              <a:rPr lang="en-US" dirty="0"/>
              <a:t> judgements (regarding time keeping, activities, speech, body (e.g. sexuality). We use ‘discipline’ to punish non-conformity.</a:t>
            </a:r>
          </a:p>
        </p:txBody>
      </p:sp>
    </p:spTree>
    <p:extLst>
      <p:ext uri="{BB962C8B-B14F-4D97-AF65-F5344CB8AC3E}">
        <p14:creationId xmlns:p14="http://schemas.microsoft.com/office/powerpoint/2010/main" val="2578488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descr="dp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82333"/>
            <a:ext cx="7667991" cy="57756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029826" y="514994"/>
            <a:ext cx="5287325" cy="461665"/>
          </a:xfrm>
          <a:prstGeom prst="rect">
            <a:avLst/>
          </a:prstGeom>
          <a:noFill/>
        </p:spPr>
        <p:txBody>
          <a:bodyPr wrap="none" rtlCol="0">
            <a:spAutoFit/>
          </a:bodyPr>
          <a:lstStyle/>
          <a:p>
            <a:r>
              <a:rPr lang="en-US" dirty="0"/>
              <a:t>Micro-management of the body in school</a:t>
            </a:r>
          </a:p>
        </p:txBody>
      </p:sp>
    </p:spTree>
    <p:extLst>
      <p:ext uri="{BB962C8B-B14F-4D97-AF65-F5344CB8AC3E}">
        <p14:creationId xmlns:p14="http://schemas.microsoft.com/office/powerpoint/2010/main" val="104163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1547813" y="1484313"/>
            <a:ext cx="6553200"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3. Examination</a:t>
            </a:r>
          </a:p>
          <a:p>
            <a:pPr eaLnBrk="1" hangingPunct="1"/>
            <a:endParaRPr lang="en-GB" dirty="0"/>
          </a:p>
          <a:p>
            <a:pPr eaLnBrk="1" hangingPunct="1"/>
            <a:r>
              <a:rPr lang="en-GB" dirty="0"/>
              <a:t>combines </a:t>
            </a:r>
            <a:r>
              <a:rPr lang="ja-JP" altLang="en-GB" dirty="0"/>
              <a:t>‘</a:t>
            </a:r>
            <a:r>
              <a:rPr lang="en-GB" altLang="ja-JP" dirty="0"/>
              <a:t>normative judgement</a:t>
            </a:r>
            <a:r>
              <a:rPr lang="ja-JP" altLang="en-GB" dirty="0"/>
              <a:t>’</a:t>
            </a:r>
            <a:r>
              <a:rPr lang="en-GB" altLang="ja-JP" dirty="0"/>
              <a:t> with </a:t>
            </a:r>
            <a:r>
              <a:rPr lang="ja-JP" altLang="en-GB" dirty="0"/>
              <a:t>‘</a:t>
            </a:r>
            <a:r>
              <a:rPr lang="en-GB" altLang="ja-JP" dirty="0"/>
              <a:t>hierarchical observation</a:t>
            </a:r>
            <a:r>
              <a:rPr lang="ja-JP" altLang="en-GB" dirty="0"/>
              <a:t>’</a:t>
            </a:r>
            <a:r>
              <a:rPr lang="en-GB" altLang="ja-JP" dirty="0"/>
              <a:t> to effect a </a:t>
            </a:r>
            <a:r>
              <a:rPr lang="ja-JP" altLang="en-GB" dirty="0"/>
              <a:t>‘</a:t>
            </a:r>
            <a:r>
              <a:rPr lang="en-GB" altLang="ja-JP" dirty="0"/>
              <a:t>normalising gaze</a:t>
            </a:r>
            <a:r>
              <a:rPr lang="ja-JP" altLang="en-GB" dirty="0"/>
              <a:t>’</a:t>
            </a:r>
            <a:r>
              <a:rPr lang="en-GB" altLang="ja-JP" dirty="0"/>
              <a:t> through which individuals may be classified or judged. </a:t>
            </a:r>
          </a:p>
          <a:p>
            <a:pPr eaLnBrk="1" hangingPunct="1"/>
            <a:endParaRPr lang="en-GB" altLang="ja-JP" dirty="0"/>
          </a:p>
          <a:p>
            <a:pPr eaLnBrk="1" hangingPunct="1"/>
            <a:r>
              <a:rPr lang="en-GB" altLang="ja-JP" dirty="0"/>
              <a:t>The medical examination is a prime locus of modern </a:t>
            </a:r>
            <a:r>
              <a:rPr lang="en-GB" altLang="ja-JP" b="1" dirty="0"/>
              <a:t>power/knowledge</a:t>
            </a:r>
            <a:r>
              <a:rPr lang="en-GB" altLang="ja-JP" dirty="0"/>
              <a:t>. </a:t>
            </a:r>
          </a:p>
          <a:p>
            <a:pPr eaLnBrk="1" hangingPunct="1"/>
            <a:endParaRPr lang="en-GB" dirty="0"/>
          </a:p>
        </p:txBody>
      </p:sp>
    </p:spTree>
    <p:extLst>
      <p:ext uri="{BB962C8B-B14F-4D97-AF65-F5344CB8AC3E}">
        <p14:creationId xmlns:p14="http://schemas.microsoft.com/office/powerpoint/2010/main" val="18734064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E488F-21E0-F045-83A1-95FE64FE7373}"/>
              </a:ext>
            </a:extLst>
          </p:cNvPr>
          <p:cNvSpPr txBox="1"/>
          <p:nvPr/>
        </p:nvSpPr>
        <p:spPr>
          <a:xfrm>
            <a:off x="179512" y="116633"/>
            <a:ext cx="8925199" cy="830997"/>
          </a:xfrm>
          <a:prstGeom prst="rect">
            <a:avLst/>
          </a:prstGeom>
          <a:noFill/>
        </p:spPr>
        <p:txBody>
          <a:bodyPr wrap="square" rtlCol="0">
            <a:spAutoFit/>
          </a:bodyPr>
          <a:lstStyle/>
          <a:p>
            <a:r>
              <a:rPr lang="en-US" dirty="0"/>
              <a:t>He moves from individuals and disciplinary power to the investigation of </a:t>
            </a:r>
            <a:r>
              <a:rPr lang="en-US" b="1" dirty="0"/>
              <a:t>regulatory power </a:t>
            </a:r>
            <a:r>
              <a:rPr lang="en-US" dirty="0"/>
              <a:t>directed at ‘populations’ </a:t>
            </a:r>
          </a:p>
        </p:txBody>
      </p:sp>
      <p:sp>
        <p:nvSpPr>
          <p:cNvPr id="4" name="TextBox 3">
            <a:extLst>
              <a:ext uri="{FF2B5EF4-FFF2-40B4-BE49-F238E27FC236}">
                <a16:creationId xmlns:a16="http://schemas.microsoft.com/office/drawing/2014/main" id="{1E7FC851-6BE4-774F-A617-B95CB3102FC8}"/>
              </a:ext>
            </a:extLst>
          </p:cNvPr>
          <p:cNvSpPr txBox="1"/>
          <p:nvPr/>
        </p:nvSpPr>
        <p:spPr>
          <a:xfrm flipH="1">
            <a:off x="1214173" y="834716"/>
            <a:ext cx="6552726" cy="1569660"/>
          </a:xfrm>
          <a:prstGeom prst="rect">
            <a:avLst/>
          </a:prstGeom>
          <a:noFill/>
        </p:spPr>
        <p:txBody>
          <a:bodyPr wrap="square" rtlCol="0">
            <a:spAutoFit/>
          </a:bodyPr>
          <a:lstStyle/>
          <a:p>
            <a:r>
              <a:rPr lang="en-US" dirty="0"/>
              <a:t>Human sexuality becomes THE central mechanism to exercise power over individuals and larger population; the nexus of power/knowledge that creates certain kind of subjects </a:t>
            </a:r>
          </a:p>
        </p:txBody>
      </p:sp>
      <p:pic>
        <p:nvPicPr>
          <p:cNvPr id="6" name="Picture 5">
            <a:extLst>
              <a:ext uri="{FF2B5EF4-FFF2-40B4-BE49-F238E27FC236}">
                <a16:creationId xmlns:a16="http://schemas.microsoft.com/office/drawing/2014/main" id="{D76CA934-A237-C04F-851F-E393233E817B}"/>
              </a:ext>
            </a:extLst>
          </p:cNvPr>
          <p:cNvPicPr>
            <a:picLocks noChangeAspect="1"/>
          </p:cNvPicPr>
          <p:nvPr/>
        </p:nvPicPr>
        <p:blipFill>
          <a:blip r:embed="rId2"/>
          <a:stretch>
            <a:fillRect/>
          </a:stretch>
        </p:blipFill>
        <p:spPr>
          <a:xfrm>
            <a:off x="179512" y="2456269"/>
            <a:ext cx="2755900" cy="4394200"/>
          </a:xfrm>
          <a:prstGeom prst="rect">
            <a:avLst/>
          </a:prstGeom>
        </p:spPr>
      </p:pic>
      <p:pic>
        <p:nvPicPr>
          <p:cNvPr id="8" name="Picture 7">
            <a:extLst>
              <a:ext uri="{FF2B5EF4-FFF2-40B4-BE49-F238E27FC236}">
                <a16:creationId xmlns:a16="http://schemas.microsoft.com/office/drawing/2014/main" id="{3E8DBA08-043D-3647-B283-D9AB3B9124DA}"/>
              </a:ext>
            </a:extLst>
          </p:cNvPr>
          <p:cNvPicPr>
            <a:picLocks noChangeAspect="1"/>
          </p:cNvPicPr>
          <p:nvPr/>
        </p:nvPicPr>
        <p:blipFill>
          <a:blip r:embed="rId3"/>
          <a:stretch>
            <a:fillRect/>
          </a:stretch>
        </p:blipFill>
        <p:spPr>
          <a:xfrm>
            <a:off x="3347864" y="2502000"/>
            <a:ext cx="2831400" cy="4356000"/>
          </a:xfrm>
          <a:prstGeom prst="rect">
            <a:avLst/>
          </a:prstGeom>
        </p:spPr>
      </p:pic>
      <p:pic>
        <p:nvPicPr>
          <p:cNvPr id="14" name="Picture 13">
            <a:extLst>
              <a:ext uri="{FF2B5EF4-FFF2-40B4-BE49-F238E27FC236}">
                <a16:creationId xmlns:a16="http://schemas.microsoft.com/office/drawing/2014/main" id="{9EA4AC45-8D4C-6F4C-AF02-88A1EF6618CE}"/>
              </a:ext>
            </a:extLst>
          </p:cNvPr>
          <p:cNvPicPr>
            <a:picLocks noChangeAspect="1"/>
          </p:cNvPicPr>
          <p:nvPr/>
        </p:nvPicPr>
        <p:blipFill>
          <a:blip r:embed="rId4"/>
          <a:stretch>
            <a:fillRect/>
          </a:stretch>
        </p:blipFill>
        <p:spPr>
          <a:xfrm>
            <a:off x="6352579" y="2556000"/>
            <a:ext cx="2775360" cy="4248000"/>
          </a:xfrm>
          <a:prstGeom prst="rect">
            <a:avLst/>
          </a:prstGeom>
        </p:spPr>
      </p:pic>
    </p:spTree>
    <p:extLst>
      <p:ext uri="{BB962C8B-B14F-4D97-AF65-F5344CB8AC3E}">
        <p14:creationId xmlns:p14="http://schemas.microsoft.com/office/powerpoint/2010/main" val="719945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609600" y="796925"/>
            <a:ext cx="7010400" cy="415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b="1" dirty="0" err="1"/>
              <a:t>Biopower</a:t>
            </a:r>
            <a:r>
              <a:rPr lang="en-US" b="1" dirty="0"/>
              <a:t>:</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a:t>
            </a:r>
            <a:r>
              <a:rPr lang="en-US" dirty="0" err="1"/>
              <a:t>biopower</a:t>
            </a:r>
            <a:r>
              <a:rPr lang="en-US" dirty="0"/>
              <a:t>.’ </a:t>
            </a:r>
          </a:p>
        </p:txBody>
      </p:sp>
    </p:spTree>
    <p:extLst>
      <p:ext uri="{BB962C8B-B14F-4D97-AF65-F5344CB8AC3E}">
        <p14:creationId xmlns:p14="http://schemas.microsoft.com/office/powerpoint/2010/main" val="2150344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0"/>
            <a:ext cx="8892480" cy="6924973"/>
          </a:xfrm>
          <a:prstGeom prst="rect">
            <a:avLst/>
          </a:prstGeom>
        </p:spPr>
        <p:txBody>
          <a:bodyPr wrap="square">
            <a:spAutoFit/>
          </a:bodyPr>
          <a:lstStyle/>
          <a:p>
            <a:pPr lvl="0"/>
            <a:r>
              <a:rPr lang="en-GB" b="1" dirty="0"/>
              <a:t>Marxism and Its Notion of Power:</a:t>
            </a:r>
          </a:p>
          <a:p>
            <a:pPr lvl="0"/>
            <a:r>
              <a:rPr lang="en-GB" sz="2000" dirty="0"/>
              <a:t>1. Generally: power relations understood as manifestations of a specific mode or configuration of </a:t>
            </a:r>
            <a:r>
              <a:rPr lang="en-GB" sz="2000" b="1" dirty="0"/>
              <a:t>class relations</a:t>
            </a:r>
            <a:r>
              <a:rPr lang="en-GB" sz="2000" dirty="0"/>
              <a:t>. Power is held by the domineering class and its representatives and institutions (</a:t>
            </a:r>
            <a:r>
              <a:rPr lang="en-GB" sz="2000" b="1" dirty="0"/>
              <a:t>superstructure</a:t>
            </a:r>
            <a:r>
              <a:rPr lang="en-GB" sz="2000" dirty="0"/>
              <a:t>).</a:t>
            </a:r>
          </a:p>
          <a:p>
            <a:pPr lvl="0"/>
            <a:endParaRPr lang="en-GB" sz="2000" dirty="0"/>
          </a:p>
          <a:p>
            <a:pPr lvl="0"/>
            <a:r>
              <a:rPr lang="en-GB" sz="2000" dirty="0"/>
              <a:t>2. Over time different views emerge among Marxists on location of class power  (e.g. in social relations of production, in control over the state, or in intellectual ‘hegemony’ over minds (Antonio Gramsci).</a:t>
            </a:r>
          </a:p>
          <a:p>
            <a:pPr lvl="0"/>
            <a:endParaRPr lang="en-GB" sz="2000" dirty="0"/>
          </a:p>
          <a:p>
            <a:pPr lvl="0"/>
            <a:r>
              <a:rPr lang="en-GB" sz="2000" dirty="0"/>
              <a:t>3. Marxists note the limitations inherent in any exercise of power that is rooted in one or another form of class domination and try to explain this in terms of structural contradictions and antagonisms inscribed therein. (power struggles)</a:t>
            </a:r>
          </a:p>
          <a:p>
            <a:pPr lvl="0"/>
            <a:endParaRPr lang="en-GB" sz="2000" dirty="0"/>
          </a:p>
          <a:p>
            <a:pPr lvl="0"/>
            <a:r>
              <a:rPr lang="en-GB" sz="2000" dirty="0"/>
              <a:t>4. Therefore, all forms of social power linked to class domination are inherently fragile, unstable, provisional, and temporary. </a:t>
            </a:r>
          </a:p>
          <a:p>
            <a:pPr lvl="0"/>
            <a:endParaRPr lang="en-GB" sz="2000" dirty="0"/>
          </a:p>
          <a:p>
            <a:pPr lvl="0"/>
            <a:r>
              <a:rPr lang="en-GB" sz="2000" dirty="0"/>
              <a:t>5. Continuing struggle is needed to secure class domination, to overcome resistance, and to naturalize or mystify class power. </a:t>
            </a:r>
          </a:p>
          <a:p>
            <a:pPr lvl="0"/>
            <a:endParaRPr lang="en-GB" sz="2000" dirty="0"/>
          </a:p>
          <a:p>
            <a:r>
              <a:rPr lang="en-GB" sz="2000" dirty="0"/>
              <a:t>4. Thus, in their discussions on power Marxists address questions of strategy and tactics. They provide empirical analyses of actual strategies intended to reproduce, resist, or overthrow class domination in specific periods and conjunctures. </a:t>
            </a:r>
            <a:endParaRPr lang="en-US" sz="2000" dirty="0"/>
          </a:p>
        </p:txBody>
      </p:sp>
    </p:spTree>
    <p:extLst>
      <p:ext uri="{BB962C8B-B14F-4D97-AF65-F5344CB8AC3E}">
        <p14:creationId xmlns:p14="http://schemas.microsoft.com/office/powerpoint/2010/main" val="974623409"/>
      </p:ext>
    </p:extLst>
  </p:cSld>
  <p:clrMapOvr>
    <a:masterClrMapping/>
  </p:clrMapOvr>
  <mc:AlternateContent xmlns:mc="http://schemas.openxmlformats.org/markup-compatibility/2006" xmlns:p14="http://schemas.microsoft.com/office/powerpoint/2010/main">
    <mc:Choice Requires="p14">
      <p:transition spd="slow" p14:dur="2000" advTm="3056"/>
    </mc:Choice>
    <mc:Fallback xmlns="">
      <p:transition spd="slow" advTm="3056"/>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64D971-D37A-7F4F-93D6-F303C68573CE}"/>
              </a:ext>
            </a:extLst>
          </p:cNvPr>
          <p:cNvPicPr>
            <a:picLocks noChangeAspect="1"/>
          </p:cNvPicPr>
          <p:nvPr/>
        </p:nvPicPr>
        <p:blipFill>
          <a:blip r:embed="rId2"/>
          <a:stretch>
            <a:fillRect/>
          </a:stretch>
        </p:blipFill>
        <p:spPr>
          <a:xfrm>
            <a:off x="1043608" y="188640"/>
            <a:ext cx="4212000" cy="6318000"/>
          </a:xfrm>
          <a:prstGeom prst="rect">
            <a:avLst/>
          </a:prstGeom>
        </p:spPr>
      </p:pic>
      <p:sp>
        <p:nvSpPr>
          <p:cNvPr id="3" name="TextBox 2">
            <a:extLst>
              <a:ext uri="{FF2B5EF4-FFF2-40B4-BE49-F238E27FC236}">
                <a16:creationId xmlns:a16="http://schemas.microsoft.com/office/drawing/2014/main" id="{E0AE7FAF-C7BF-FD4C-939E-51C511310127}"/>
              </a:ext>
            </a:extLst>
          </p:cNvPr>
          <p:cNvSpPr txBox="1"/>
          <p:nvPr/>
        </p:nvSpPr>
        <p:spPr>
          <a:xfrm>
            <a:off x="5255608" y="1988840"/>
            <a:ext cx="4165499" cy="1569660"/>
          </a:xfrm>
          <a:prstGeom prst="rect">
            <a:avLst/>
          </a:prstGeom>
          <a:noFill/>
        </p:spPr>
        <p:txBody>
          <a:bodyPr wrap="square" rtlCol="0">
            <a:spAutoFit/>
          </a:bodyPr>
          <a:lstStyle/>
          <a:p>
            <a:r>
              <a:rPr lang="en-US" dirty="0"/>
              <a:t>The rise of biopower in </a:t>
            </a:r>
          </a:p>
          <a:p>
            <a:r>
              <a:rPr lang="en-US" dirty="0"/>
              <a:t>17</a:t>
            </a:r>
            <a:r>
              <a:rPr lang="en-US" baseline="30000" dirty="0"/>
              <a:t>th</a:t>
            </a:r>
            <a:r>
              <a:rPr lang="en-US" dirty="0"/>
              <a:t> and 18</a:t>
            </a:r>
            <a:r>
              <a:rPr lang="en-US" baseline="30000" dirty="0"/>
              <a:t>th</a:t>
            </a:r>
            <a:r>
              <a:rPr lang="en-US" dirty="0"/>
              <a:t> century</a:t>
            </a:r>
          </a:p>
          <a:p>
            <a:endParaRPr lang="en-US" dirty="0"/>
          </a:p>
          <a:p>
            <a:endParaRPr lang="en-US" dirty="0"/>
          </a:p>
        </p:txBody>
      </p:sp>
    </p:spTree>
    <p:extLst>
      <p:ext uri="{BB962C8B-B14F-4D97-AF65-F5344CB8AC3E}">
        <p14:creationId xmlns:p14="http://schemas.microsoft.com/office/powerpoint/2010/main" val="4089873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CE824A-12E1-D746-B4B1-A690BA184939}"/>
              </a:ext>
            </a:extLst>
          </p:cNvPr>
          <p:cNvSpPr txBox="1"/>
          <p:nvPr/>
        </p:nvSpPr>
        <p:spPr>
          <a:xfrm>
            <a:off x="1863969" y="2227385"/>
            <a:ext cx="5876383" cy="3046988"/>
          </a:xfrm>
          <a:prstGeom prst="rect">
            <a:avLst/>
          </a:prstGeom>
          <a:noFill/>
        </p:spPr>
        <p:txBody>
          <a:bodyPr wrap="square" rtlCol="0">
            <a:spAutoFit/>
          </a:bodyPr>
          <a:lstStyle/>
          <a:p>
            <a:r>
              <a:rPr lang="en-US" dirty="0"/>
              <a:t>Power: is directed at the human living body</a:t>
            </a:r>
          </a:p>
          <a:p>
            <a:r>
              <a:rPr lang="en-US" dirty="0"/>
              <a:t>1.Disciplinary (acts on the individual and make it ‘docile’)</a:t>
            </a:r>
          </a:p>
          <a:p>
            <a:r>
              <a:rPr lang="en-US" dirty="0"/>
              <a:t>2. Regulatory power (acts on a</a:t>
            </a:r>
          </a:p>
          <a:p>
            <a:r>
              <a:rPr lang="en-US" dirty="0"/>
              <a:t>whole population)</a:t>
            </a:r>
          </a:p>
          <a:p>
            <a:endParaRPr lang="en-US" dirty="0"/>
          </a:p>
          <a:p>
            <a:r>
              <a:rPr lang="en-US"/>
              <a:t>The </a:t>
            </a:r>
            <a:r>
              <a:rPr lang="en-US" dirty="0"/>
              <a:t>nature of such power strategies is not necessarily restrictive but promises pleasure. </a:t>
            </a:r>
          </a:p>
        </p:txBody>
      </p:sp>
    </p:spTree>
    <p:extLst>
      <p:ext uri="{BB962C8B-B14F-4D97-AF65-F5344CB8AC3E}">
        <p14:creationId xmlns:p14="http://schemas.microsoft.com/office/powerpoint/2010/main" val="3180683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4" name="TextBox 2"/>
          <p:cNvSpPr txBox="1">
            <a:spLocks noChangeArrowheads="1"/>
          </p:cNvSpPr>
          <p:nvPr/>
        </p:nvSpPr>
        <p:spPr bwMode="auto">
          <a:xfrm>
            <a:off x="2411761" y="6021288"/>
            <a:ext cx="44970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descr="protest_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2092325"/>
            <a:ext cx="5715000" cy="2674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86" name="TextBox 2"/>
          <p:cNvSpPr txBox="1">
            <a:spLocks noChangeArrowheads="1"/>
          </p:cNvSpPr>
          <p:nvPr/>
        </p:nvSpPr>
        <p:spPr bwMode="auto">
          <a:xfrm>
            <a:off x="1475656" y="5661248"/>
            <a:ext cx="6111147"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	Foucault and the Marxist philosopher 	Jean-Paul Sartre</a:t>
            </a:r>
          </a:p>
        </p:txBody>
      </p:sp>
      <p:sp>
        <p:nvSpPr>
          <p:cNvPr id="2" name="TextBox 1"/>
          <p:cNvSpPr txBox="1"/>
          <p:nvPr/>
        </p:nvSpPr>
        <p:spPr>
          <a:xfrm>
            <a:off x="1331640" y="980728"/>
            <a:ext cx="7557140" cy="461665"/>
          </a:xfrm>
          <a:prstGeom prst="rect">
            <a:avLst/>
          </a:prstGeom>
          <a:noFill/>
        </p:spPr>
        <p:txBody>
          <a:bodyPr wrap="square" rtlCol="0">
            <a:spAutoFit/>
          </a:bodyPr>
          <a:lstStyle/>
          <a:p>
            <a:r>
              <a:rPr lang="en-US" dirty="0"/>
              <a:t>A lifelong ‘intellectual </a:t>
            </a:r>
            <a:r>
              <a:rPr lang="en-US" dirty="0" err="1"/>
              <a:t>engagé</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ChangeArrowheads="1"/>
          </p:cNvSpPr>
          <p:nvPr/>
        </p:nvSpPr>
        <p:spPr bwMode="auto">
          <a:xfrm>
            <a:off x="1115616" y="764704"/>
            <a:ext cx="6624736"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altLang="ja-JP" b="1" dirty="0"/>
          </a:p>
          <a:p>
            <a:r>
              <a:rPr lang="ja-JP" altLang="en-GB" b="1" dirty="0"/>
              <a:t>‘</a:t>
            </a:r>
            <a:r>
              <a:rPr lang="en-GB" altLang="ja-JP" dirty="0"/>
              <a:t>I think I have in fact been situated in most of the squares of the political checkerboard, one after the other and sometimes simultaneously: as an anarchist, leftist, ostensible or disguised Marxist, technocrat in the service of Gaullism, new liberal, and so forth…None of these description is important by itself: taken together, on the other hand, they mean something. And I must admit I rather like what they mean</a:t>
            </a:r>
            <a:r>
              <a:rPr lang="en-GB" altLang="ja-JP" i="1" dirty="0"/>
              <a:t>.</a:t>
            </a:r>
            <a:r>
              <a:rPr lang="ja-JP" altLang="en-GB" i="1" dirty="0"/>
              <a:t>’</a:t>
            </a:r>
            <a:r>
              <a:rPr lang="en-GB" altLang="ja-JP" dirty="0"/>
              <a:t> </a:t>
            </a:r>
            <a:endParaRPr lang="en-GB" dirty="0"/>
          </a:p>
        </p:txBody>
      </p:sp>
      <p:sp>
        <p:nvSpPr>
          <p:cNvPr id="2" name="TextBox 1">
            <a:extLst>
              <a:ext uri="{FF2B5EF4-FFF2-40B4-BE49-F238E27FC236}">
                <a16:creationId xmlns:a16="http://schemas.microsoft.com/office/drawing/2014/main" id="{EC3019E8-54ED-AE11-7958-B4173CE58069}"/>
              </a:ext>
            </a:extLst>
          </p:cNvPr>
          <p:cNvSpPr txBox="1"/>
          <p:nvPr/>
        </p:nvSpPr>
        <p:spPr>
          <a:xfrm>
            <a:off x="1056904" y="546265"/>
            <a:ext cx="5602816" cy="461665"/>
          </a:xfrm>
          <a:prstGeom prst="rect">
            <a:avLst/>
          </a:prstGeom>
          <a:noFill/>
        </p:spPr>
        <p:txBody>
          <a:bodyPr wrap="none" rtlCol="0">
            <a:spAutoFit/>
          </a:bodyPr>
          <a:lstStyle/>
          <a:p>
            <a:r>
              <a:rPr lang="en-US" dirty="0"/>
              <a:t>Foucault mistrusted any political category: </a:t>
            </a:r>
          </a:p>
        </p:txBody>
      </p:sp>
    </p:spTree>
    <p:extLst>
      <p:ext uri="{BB962C8B-B14F-4D97-AF65-F5344CB8AC3E}">
        <p14:creationId xmlns:p14="http://schemas.microsoft.com/office/powerpoint/2010/main" val="940437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1882775" y="2687638"/>
            <a:ext cx="31464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1187450" y="1341438"/>
            <a:ext cx="5670550" cy="48936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dirty="0"/>
              <a:t>Foucault’s overarching interest in formulating a new theory of power distinct from leftist/Marxist understandings of power dominant at his own time: </a:t>
            </a:r>
          </a:p>
          <a:p>
            <a:endParaRPr lang="en-GB" dirty="0"/>
          </a:p>
          <a:p>
            <a:r>
              <a:rPr lang="ja-JP" altLang="en-GB" dirty="0"/>
              <a:t>‘</a:t>
            </a:r>
            <a:r>
              <a:rPr lang="en-GB" altLang="ja-JP" dirty="0"/>
              <a:t>… the interaction between oneself and others and in the technologies of individual domination, the history of how an individual acts upon himself (or herself); I am interested in the technologies of the self and a history of the subject.’ </a:t>
            </a:r>
          </a:p>
          <a:p>
            <a:endParaRPr lang="en-GB" altLang="ja-JP" dirty="0"/>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99592" y="260649"/>
            <a:ext cx="6768752" cy="4893647"/>
          </a:xfrm>
          <a:prstGeom prst="rect">
            <a:avLst/>
          </a:prstGeom>
        </p:spPr>
        <p:txBody>
          <a:bodyPr wrap="square">
            <a:spAutoFit/>
          </a:bodyPr>
          <a:lstStyle/>
          <a:p>
            <a:r>
              <a:rPr lang="en-GB" b="1" dirty="0"/>
              <a:t>‘A History of the Present’ as a critique of the present</a:t>
            </a:r>
          </a:p>
          <a:p>
            <a:endParaRPr lang="en-GB" dirty="0"/>
          </a:p>
          <a:p>
            <a:r>
              <a:rPr lang="en-GB" dirty="0"/>
              <a:t>‘Real criticism consists in uncovering that thought and trying to change it: showing that things are not as obvious as people believe, making it so that what is taken for granted is no longer taken for granted. </a:t>
            </a:r>
          </a:p>
          <a:p>
            <a:r>
              <a:rPr lang="en-GB" dirty="0"/>
              <a:t>To practise criticism is to make harder those acts which are now too easy... [A]s soon as people begin to no longer be able to think things the way they have been thinking, then, transformation becomes at the same time very urgent, very difficult and entirely possible.’</a:t>
            </a:r>
            <a:r>
              <a:rPr lang="en-GB" dirty="0">
                <a:effectLst/>
              </a:rPr>
              <a:t> </a:t>
            </a:r>
            <a:endParaRPr lang="en-US" dirty="0"/>
          </a:p>
        </p:txBody>
      </p:sp>
      <p:sp>
        <p:nvSpPr>
          <p:cNvPr id="4" name="TextBox 3">
            <a:extLst>
              <a:ext uri="{FF2B5EF4-FFF2-40B4-BE49-F238E27FC236}">
                <a16:creationId xmlns:a16="http://schemas.microsoft.com/office/drawing/2014/main" id="{C6E3E908-BAA1-0E4D-9397-9B17EA02FDA2}"/>
              </a:ext>
            </a:extLst>
          </p:cNvPr>
          <p:cNvSpPr txBox="1"/>
          <p:nvPr/>
        </p:nvSpPr>
        <p:spPr>
          <a:xfrm>
            <a:off x="395536" y="5589241"/>
            <a:ext cx="8625069" cy="1200329"/>
          </a:xfrm>
          <a:prstGeom prst="rect">
            <a:avLst/>
          </a:prstGeom>
          <a:noFill/>
        </p:spPr>
        <p:txBody>
          <a:bodyPr wrap="square" rtlCol="0">
            <a:spAutoFit/>
          </a:bodyPr>
          <a:lstStyle/>
          <a:p>
            <a:r>
              <a:rPr lang="en-US" dirty="0"/>
              <a:t>Note: ‘The history of the present’ suggested here is not to be compared with any leftist, Marxist inspired activism. It was a critique of the very aims of that activism.  </a:t>
            </a:r>
          </a:p>
        </p:txBody>
      </p:sp>
    </p:spTree>
    <p:extLst>
      <p:ext uri="{BB962C8B-B14F-4D97-AF65-F5344CB8AC3E}">
        <p14:creationId xmlns:p14="http://schemas.microsoft.com/office/powerpoint/2010/main" val="1222741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DF49EF-4A72-B14A-90C0-3D0AC80A3707}"/>
              </a:ext>
            </a:extLst>
          </p:cNvPr>
          <p:cNvSpPr txBox="1"/>
          <p:nvPr/>
        </p:nvSpPr>
        <p:spPr>
          <a:xfrm>
            <a:off x="0" y="1536174"/>
            <a:ext cx="10781691" cy="3046988"/>
          </a:xfrm>
          <a:prstGeom prst="rect">
            <a:avLst/>
          </a:prstGeom>
          <a:noFill/>
        </p:spPr>
        <p:txBody>
          <a:bodyPr wrap="square" rtlCol="0">
            <a:spAutoFit/>
          </a:bodyPr>
          <a:lstStyle/>
          <a:p>
            <a:r>
              <a:rPr lang="en-US" dirty="0"/>
              <a:t>Foucault’s two methods:</a:t>
            </a:r>
          </a:p>
          <a:p>
            <a:endParaRPr lang="en-US" dirty="0"/>
          </a:p>
          <a:p>
            <a:pPr marL="457200" indent="-457200">
              <a:buAutoNum type="arabicPeriod"/>
            </a:pPr>
            <a:r>
              <a:rPr lang="en-US" dirty="0"/>
              <a:t>Archaeology (rules of language – NO power consideration)</a:t>
            </a:r>
          </a:p>
          <a:p>
            <a:pPr marL="457200" indent="-457200">
              <a:buAutoNum type="arabicPeriod"/>
            </a:pPr>
            <a:endParaRPr lang="en-US" dirty="0"/>
          </a:p>
          <a:p>
            <a:pPr marL="457200" indent="-457200">
              <a:buAutoNum type="arabicPeriod"/>
            </a:pPr>
            <a:r>
              <a:rPr lang="en-US" dirty="0"/>
              <a:t>Genealogy (first used in ‘Discipline/Punish’ and considers power – </a:t>
            </a:r>
          </a:p>
          <a:p>
            <a:r>
              <a:rPr lang="en-US" dirty="0"/>
              <a:t>      the history of the present</a:t>
            </a:r>
          </a:p>
          <a:p>
            <a:pPr marL="457200" indent="-457200">
              <a:buAutoNum type="arabicPeriod"/>
            </a:pPr>
            <a:endParaRPr lang="en-US" dirty="0"/>
          </a:p>
          <a:p>
            <a:pPr marL="457200" indent="-457200">
              <a:buAutoNum type="arabicPeriod"/>
            </a:pPr>
            <a:endParaRPr lang="en-US" dirty="0"/>
          </a:p>
        </p:txBody>
      </p:sp>
    </p:spTree>
    <p:extLst>
      <p:ext uri="{BB962C8B-B14F-4D97-AF65-F5344CB8AC3E}">
        <p14:creationId xmlns:p14="http://schemas.microsoft.com/office/powerpoint/2010/main" val="4060385084"/>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8911</TotalTime>
  <Words>2107</Words>
  <Application>Microsoft Macintosh PowerPoint</Application>
  <PresentationFormat>On-screen Show (4:3)</PresentationFormat>
  <Paragraphs>160</Paragraphs>
  <Slides>31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Calibri</vt:lpstr>
      <vt:lpstr>Times New Roman</vt:lpstr>
      <vt:lpstr>Wingdings</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IGH Griffiths</dc:creator>
  <cp:lastModifiedBy>Stein, Claudia</cp:lastModifiedBy>
  <cp:revision>73</cp:revision>
  <dcterms:created xsi:type="dcterms:W3CDTF">2013-11-18T09:34:19Z</dcterms:created>
  <dcterms:modified xsi:type="dcterms:W3CDTF">2025-10-27T08:20:30Z</dcterms:modified>
</cp:coreProperties>
</file>