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 id="297" r:id="rId3"/>
    <p:sldId id="302" r:id="rId4"/>
    <p:sldId id="298" r:id="rId5"/>
    <p:sldId id="345" r:id="rId6"/>
    <p:sldId id="346" r:id="rId7"/>
    <p:sldId id="349" r:id="rId8"/>
    <p:sldId id="348" r:id="rId9"/>
    <p:sldId id="350" r:id="rId10"/>
    <p:sldId id="301" r:id="rId11"/>
    <p:sldId id="303" r:id="rId12"/>
    <p:sldId id="304" r:id="rId13"/>
    <p:sldId id="305" r:id="rId14"/>
    <p:sldId id="307" r:id="rId15"/>
    <p:sldId id="308" r:id="rId16"/>
    <p:sldId id="341" r:id="rId17"/>
    <p:sldId id="309" r:id="rId18"/>
    <p:sldId id="339" r:id="rId19"/>
    <p:sldId id="340" r:id="rId20"/>
    <p:sldId id="310" r:id="rId21"/>
    <p:sldId id="312" r:id="rId22"/>
    <p:sldId id="313" r:id="rId23"/>
    <p:sldId id="315" r:id="rId24"/>
    <p:sldId id="321" r:id="rId25"/>
    <p:sldId id="316" r:id="rId26"/>
    <p:sldId id="320" r:id="rId27"/>
    <p:sldId id="342" r:id="rId28"/>
    <p:sldId id="317" r:id="rId29"/>
    <p:sldId id="319" r:id="rId30"/>
    <p:sldId id="322" r:id="rId31"/>
    <p:sldId id="336" r:id="rId32"/>
    <p:sldId id="343" r:id="rId33"/>
    <p:sldId id="323" r:id="rId34"/>
    <p:sldId id="325" r:id="rId35"/>
    <p:sldId id="326" r:id="rId36"/>
    <p:sldId id="327" r:id="rId37"/>
    <p:sldId id="328" r:id="rId38"/>
    <p:sldId id="329" r:id="rId39"/>
    <p:sldId id="330" r:id="rId40"/>
    <p:sldId id="331" r:id="rId41"/>
    <p:sldId id="332" r:id="rId42"/>
    <p:sldId id="333" r:id="rId43"/>
    <p:sldId id="334" r:id="rId44"/>
    <p:sldId id="324" r:id="rId45"/>
    <p:sldId id="335" r:id="rId46"/>
    <p:sldId id="337" r:id="rId47"/>
    <p:sldId id="344" r:id="rId48"/>
    <p:sldId id="338" r:id="rId49"/>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659"/>
  </p:normalViewPr>
  <p:slideViewPr>
    <p:cSldViewPr>
      <p:cViewPr varScale="1">
        <p:scale>
          <a:sx n="110" d="100"/>
          <a:sy n="110" d="100"/>
        </p:scale>
        <p:origin x="178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a:extLst>
              <a:ext uri="{FF2B5EF4-FFF2-40B4-BE49-F238E27FC236}">
                <a16:creationId xmlns:a16="http://schemas.microsoft.com/office/drawing/2014/main" id="{BA194047-99A0-DA23-4CFF-2B68D70CEDD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1244B4B-E81E-3772-A95D-771D5AC3AFF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B70BC52-798E-F964-FA19-1E5A7F951015}"/>
              </a:ext>
            </a:extLst>
          </p:cNvPr>
          <p:cNvSpPr>
            <a:spLocks noGrp="1" noChangeArrowheads="1"/>
          </p:cNvSpPr>
          <p:nvPr>
            <p:ph type="sldNum" sz="quarter" idx="12"/>
          </p:nvPr>
        </p:nvSpPr>
        <p:spPr>
          <a:ln/>
        </p:spPr>
        <p:txBody>
          <a:bodyPr/>
          <a:lstStyle>
            <a:lvl1pPr>
              <a:defRPr/>
            </a:lvl1pPr>
          </a:lstStyle>
          <a:p>
            <a:fld id="{60D80CED-B684-7144-AD9B-A687359F5B6F}" type="slidenum">
              <a:rPr lang="en-GB" altLang="en-US"/>
              <a:pPr/>
              <a:t>‹#›</a:t>
            </a:fld>
            <a:endParaRPr lang="en-GB" altLang="en-US"/>
          </a:p>
        </p:txBody>
      </p:sp>
    </p:spTree>
    <p:extLst>
      <p:ext uri="{BB962C8B-B14F-4D97-AF65-F5344CB8AC3E}">
        <p14:creationId xmlns:p14="http://schemas.microsoft.com/office/powerpoint/2010/main" val="280079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36473598-79F4-C81A-0D04-B369C701436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1D4E533-57AD-186E-2669-FAD8B6E9BCE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3B37F33-CF3E-AE0E-7859-7AA1BE41449F}"/>
              </a:ext>
            </a:extLst>
          </p:cNvPr>
          <p:cNvSpPr>
            <a:spLocks noGrp="1" noChangeArrowheads="1"/>
          </p:cNvSpPr>
          <p:nvPr>
            <p:ph type="sldNum" sz="quarter" idx="12"/>
          </p:nvPr>
        </p:nvSpPr>
        <p:spPr>
          <a:ln/>
        </p:spPr>
        <p:txBody>
          <a:bodyPr/>
          <a:lstStyle>
            <a:lvl1pPr>
              <a:defRPr/>
            </a:lvl1pPr>
          </a:lstStyle>
          <a:p>
            <a:fld id="{19519040-B6CB-0244-ACA8-8B86451E167D}" type="slidenum">
              <a:rPr lang="en-GB" altLang="en-US"/>
              <a:pPr/>
              <a:t>‹#›</a:t>
            </a:fld>
            <a:endParaRPr lang="en-GB" altLang="en-US"/>
          </a:p>
        </p:txBody>
      </p:sp>
    </p:spTree>
    <p:extLst>
      <p:ext uri="{BB962C8B-B14F-4D97-AF65-F5344CB8AC3E}">
        <p14:creationId xmlns:p14="http://schemas.microsoft.com/office/powerpoint/2010/main" val="2492293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2446741C-7FAC-055B-02EF-F97CD9DFA02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FD12FA3-C5A4-2768-E528-A9A1495BF2F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90100A7-1199-507C-433F-1DCB42466224}"/>
              </a:ext>
            </a:extLst>
          </p:cNvPr>
          <p:cNvSpPr>
            <a:spLocks noGrp="1" noChangeArrowheads="1"/>
          </p:cNvSpPr>
          <p:nvPr>
            <p:ph type="sldNum" sz="quarter" idx="12"/>
          </p:nvPr>
        </p:nvSpPr>
        <p:spPr>
          <a:ln/>
        </p:spPr>
        <p:txBody>
          <a:bodyPr/>
          <a:lstStyle>
            <a:lvl1pPr>
              <a:defRPr/>
            </a:lvl1pPr>
          </a:lstStyle>
          <a:p>
            <a:fld id="{774E737D-FDE8-F143-823C-98569E85FA90}" type="slidenum">
              <a:rPr lang="en-GB" altLang="en-US"/>
              <a:pPr/>
              <a:t>‹#›</a:t>
            </a:fld>
            <a:endParaRPr lang="en-GB" altLang="en-US"/>
          </a:p>
        </p:txBody>
      </p:sp>
    </p:spTree>
    <p:extLst>
      <p:ext uri="{BB962C8B-B14F-4D97-AF65-F5344CB8AC3E}">
        <p14:creationId xmlns:p14="http://schemas.microsoft.com/office/powerpoint/2010/main" val="2582246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92C812E1-375A-E42B-3F81-EC320372C50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2671109-C9FB-EA49-9141-0888104614D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20FDF4F-E663-03B5-F02A-AAB0024527E6}"/>
              </a:ext>
            </a:extLst>
          </p:cNvPr>
          <p:cNvSpPr>
            <a:spLocks noGrp="1" noChangeArrowheads="1"/>
          </p:cNvSpPr>
          <p:nvPr>
            <p:ph type="sldNum" sz="quarter" idx="12"/>
          </p:nvPr>
        </p:nvSpPr>
        <p:spPr>
          <a:ln/>
        </p:spPr>
        <p:txBody>
          <a:bodyPr/>
          <a:lstStyle>
            <a:lvl1pPr>
              <a:defRPr/>
            </a:lvl1pPr>
          </a:lstStyle>
          <a:p>
            <a:fld id="{2ED27BB6-C62E-504E-B579-798BD7381A4C}" type="slidenum">
              <a:rPr lang="en-GB" altLang="en-US"/>
              <a:pPr/>
              <a:t>‹#›</a:t>
            </a:fld>
            <a:endParaRPr lang="en-GB" altLang="en-US"/>
          </a:p>
        </p:txBody>
      </p:sp>
    </p:spTree>
    <p:extLst>
      <p:ext uri="{BB962C8B-B14F-4D97-AF65-F5344CB8AC3E}">
        <p14:creationId xmlns:p14="http://schemas.microsoft.com/office/powerpoint/2010/main" val="2001036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05CA5E2E-CF73-7737-7A3A-D471464ECCA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F8E99A4-7CE3-FAA0-79A5-BF316933FC2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921F005-93E4-1D6D-1A3C-B4FFB67BF47D}"/>
              </a:ext>
            </a:extLst>
          </p:cNvPr>
          <p:cNvSpPr>
            <a:spLocks noGrp="1" noChangeArrowheads="1"/>
          </p:cNvSpPr>
          <p:nvPr>
            <p:ph type="sldNum" sz="quarter" idx="12"/>
          </p:nvPr>
        </p:nvSpPr>
        <p:spPr>
          <a:ln/>
        </p:spPr>
        <p:txBody>
          <a:bodyPr/>
          <a:lstStyle>
            <a:lvl1pPr>
              <a:defRPr/>
            </a:lvl1pPr>
          </a:lstStyle>
          <a:p>
            <a:fld id="{54547775-D634-D143-98DE-95C2B1EE2EA6}" type="slidenum">
              <a:rPr lang="en-GB" altLang="en-US"/>
              <a:pPr/>
              <a:t>‹#›</a:t>
            </a:fld>
            <a:endParaRPr lang="en-GB" altLang="en-US"/>
          </a:p>
        </p:txBody>
      </p:sp>
    </p:spTree>
    <p:extLst>
      <p:ext uri="{BB962C8B-B14F-4D97-AF65-F5344CB8AC3E}">
        <p14:creationId xmlns:p14="http://schemas.microsoft.com/office/powerpoint/2010/main" val="4023892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FC4E2162-DEF9-2C1A-0479-0FC3A100E81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65C6FF17-7FA9-F8C7-9E60-CF53776B5AB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92B6084-940C-C524-0B7E-EACEDC7C612B}"/>
              </a:ext>
            </a:extLst>
          </p:cNvPr>
          <p:cNvSpPr>
            <a:spLocks noGrp="1" noChangeArrowheads="1"/>
          </p:cNvSpPr>
          <p:nvPr>
            <p:ph type="sldNum" sz="quarter" idx="12"/>
          </p:nvPr>
        </p:nvSpPr>
        <p:spPr>
          <a:ln/>
        </p:spPr>
        <p:txBody>
          <a:bodyPr/>
          <a:lstStyle>
            <a:lvl1pPr>
              <a:defRPr/>
            </a:lvl1pPr>
          </a:lstStyle>
          <a:p>
            <a:fld id="{3AB08E22-339E-8F41-A17A-4ADA606E612F}" type="slidenum">
              <a:rPr lang="en-GB" altLang="en-US"/>
              <a:pPr/>
              <a:t>‹#›</a:t>
            </a:fld>
            <a:endParaRPr lang="en-GB" altLang="en-US"/>
          </a:p>
        </p:txBody>
      </p:sp>
    </p:spTree>
    <p:extLst>
      <p:ext uri="{BB962C8B-B14F-4D97-AF65-F5344CB8AC3E}">
        <p14:creationId xmlns:p14="http://schemas.microsoft.com/office/powerpoint/2010/main" val="17512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FA41F326-214D-80D1-4901-47D415D32055}"/>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576FC031-5A72-AA97-C9F6-C165828898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912CC83B-06CC-9AC2-4DCD-845E9CC03D7E}"/>
              </a:ext>
            </a:extLst>
          </p:cNvPr>
          <p:cNvSpPr>
            <a:spLocks noGrp="1" noChangeArrowheads="1"/>
          </p:cNvSpPr>
          <p:nvPr>
            <p:ph type="sldNum" sz="quarter" idx="12"/>
          </p:nvPr>
        </p:nvSpPr>
        <p:spPr>
          <a:ln/>
        </p:spPr>
        <p:txBody>
          <a:bodyPr/>
          <a:lstStyle>
            <a:lvl1pPr>
              <a:defRPr/>
            </a:lvl1pPr>
          </a:lstStyle>
          <a:p>
            <a:fld id="{CD216A0C-4B93-AA42-968C-80AF5396AD3E}" type="slidenum">
              <a:rPr lang="en-GB" altLang="en-US"/>
              <a:pPr/>
              <a:t>‹#›</a:t>
            </a:fld>
            <a:endParaRPr lang="en-GB" altLang="en-US"/>
          </a:p>
        </p:txBody>
      </p:sp>
    </p:spTree>
    <p:extLst>
      <p:ext uri="{BB962C8B-B14F-4D97-AF65-F5344CB8AC3E}">
        <p14:creationId xmlns:p14="http://schemas.microsoft.com/office/powerpoint/2010/main" val="218663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A728E250-1A7B-8084-7C70-89040B772241}"/>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526BCBFC-C370-8AE2-62C7-325ABAB089D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ADA4FD1C-866E-E35B-15DC-74BDBA4B79F0}"/>
              </a:ext>
            </a:extLst>
          </p:cNvPr>
          <p:cNvSpPr>
            <a:spLocks noGrp="1" noChangeArrowheads="1"/>
          </p:cNvSpPr>
          <p:nvPr>
            <p:ph type="sldNum" sz="quarter" idx="12"/>
          </p:nvPr>
        </p:nvSpPr>
        <p:spPr>
          <a:ln/>
        </p:spPr>
        <p:txBody>
          <a:bodyPr/>
          <a:lstStyle>
            <a:lvl1pPr>
              <a:defRPr/>
            </a:lvl1pPr>
          </a:lstStyle>
          <a:p>
            <a:fld id="{A4DE8224-5A02-814D-A495-ABAA6E0F6CD8}" type="slidenum">
              <a:rPr lang="en-GB" altLang="en-US"/>
              <a:pPr/>
              <a:t>‹#›</a:t>
            </a:fld>
            <a:endParaRPr lang="en-GB" altLang="en-US"/>
          </a:p>
        </p:txBody>
      </p:sp>
    </p:spTree>
    <p:extLst>
      <p:ext uri="{BB962C8B-B14F-4D97-AF65-F5344CB8AC3E}">
        <p14:creationId xmlns:p14="http://schemas.microsoft.com/office/powerpoint/2010/main" val="1240307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06DD455-729C-3611-91D2-769766F8F7FB}"/>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541AD86A-951A-9530-7C0F-ACE727BC807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619D839F-562D-A224-5E1C-664650B43C00}"/>
              </a:ext>
            </a:extLst>
          </p:cNvPr>
          <p:cNvSpPr>
            <a:spLocks noGrp="1" noChangeArrowheads="1"/>
          </p:cNvSpPr>
          <p:nvPr>
            <p:ph type="sldNum" sz="quarter" idx="12"/>
          </p:nvPr>
        </p:nvSpPr>
        <p:spPr>
          <a:ln/>
        </p:spPr>
        <p:txBody>
          <a:bodyPr/>
          <a:lstStyle>
            <a:lvl1pPr>
              <a:defRPr/>
            </a:lvl1pPr>
          </a:lstStyle>
          <a:p>
            <a:fld id="{B928BEBC-68A2-D941-9632-7020779AA634}" type="slidenum">
              <a:rPr lang="en-GB" altLang="en-US"/>
              <a:pPr/>
              <a:t>‹#›</a:t>
            </a:fld>
            <a:endParaRPr lang="en-GB" altLang="en-US"/>
          </a:p>
        </p:txBody>
      </p:sp>
    </p:spTree>
    <p:extLst>
      <p:ext uri="{BB962C8B-B14F-4D97-AF65-F5344CB8AC3E}">
        <p14:creationId xmlns:p14="http://schemas.microsoft.com/office/powerpoint/2010/main" val="837727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CA414E88-AA45-9F52-5AC2-A8E88CEDAB8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41517C68-6866-A709-70BD-815722D4B17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FA50535-E72C-95C2-4906-EB2F767F53CE}"/>
              </a:ext>
            </a:extLst>
          </p:cNvPr>
          <p:cNvSpPr>
            <a:spLocks noGrp="1" noChangeArrowheads="1"/>
          </p:cNvSpPr>
          <p:nvPr>
            <p:ph type="sldNum" sz="quarter" idx="12"/>
          </p:nvPr>
        </p:nvSpPr>
        <p:spPr>
          <a:ln/>
        </p:spPr>
        <p:txBody>
          <a:bodyPr/>
          <a:lstStyle>
            <a:lvl1pPr>
              <a:defRPr/>
            </a:lvl1pPr>
          </a:lstStyle>
          <a:p>
            <a:fld id="{CD185B0F-4AEC-344D-A781-0C612C64F1B9}" type="slidenum">
              <a:rPr lang="en-GB" altLang="en-US"/>
              <a:pPr/>
              <a:t>‹#›</a:t>
            </a:fld>
            <a:endParaRPr lang="en-GB" altLang="en-US"/>
          </a:p>
        </p:txBody>
      </p:sp>
    </p:spTree>
    <p:extLst>
      <p:ext uri="{BB962C8B-B14F-4D97-AF65-F5344CB8AC3E}">
        <p14:creationId xmlns:p14="http://schemas.microsoft.com/office/powerpoint/2010/main" val="1813587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D8A613D1-39B3-33C3-ECC2-1CC4643ACF4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0D61DE9-BB32-CF16-58A0-25C5A80BCC1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0F8A0E6-AE14-C1B8-0191-2183107843FB}"/>
              </a:ext>
            </a:extLst>
          </p:cNvPr>
          <p:cNvSpPr>
            <a:spLocks noGrp="1" noChangeArrowheads="1"/>
          </p:cNvSpPr>
          <p:nvPr>
            <p:ph type="sldNum" sz="quarter" idx="12"/>
          </p:nvPr>
        </p:nvSpPr>
        <p:spPr>
          <a:ln/>
        </p:spPr>
        <p:txBody>
          <a:bodyPr/>
          <a:lstStyle>
            <a:lvl1pPr>
              <a:defRPr/>
            </a:lvl1pPr>
          </a:lstStyle>
          <a:p>
            <a:fld id="{7D1C9C30-70CA-E14F-9FA8-88795EA98F5D}" type="slidenum">
              <a:rPr lang="en-GB" altLang="en-US"/>
              <a:pPr/>
              <a:t>‹#›</a:t>
            </a:fld>
            <a:endParaRPr lang="en-GB" altLang="en-US"/>
          </a:p>
        </p:txBody>
      </p:sp>
    </p:spTree>
    <p:extLst>
      <p:ext uri="{BB962C8B-B14F-4D97-AF65-F5344CB8AC3E}">
        <p14:creationId xmlns:p14="http://schemas.microsoft.com/office/powerpoint/2010/main" val="1462455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1D3D33F-10C9-A818-C81A-A0473A853E69}"/>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2CEB39C4-BBF4-9409-9672-EF843C5249FE}"/>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9FA27805-1938-B660-F5ED-8BF495ACA82B}"/>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charset="0"/>
                <a:ea typeface="+mn-ea"/>
                <a:cs typeface="+mn-cs"/>
              </a:defRPr>
            </a:lvl1pPr>
          </a:lstStyle>
          <a:p>
            <a:pPr>
              <a:defRPr/>
            </a:pPr>
            <a:endParaRPr lang="en-US"/>
          </a:p>
        </p:txBody>
      </p:sp>
      <p:sp>
        <p:nvSpPr>
          <p:cNvPr id="1029" name="Rectangle 5">
            <a:extLst>
              <a:ext uri="{FF2B5EF4-FFF2-40B4-BE49-F238E27FC236}">
                <a16:creationId xmlns:a16="http://schemas.microsoft.com/office/drawing/2014/main" id="{80D37629-7D6A-2F23-6137-579FB0EB81E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5072A038-0AC2-A0B2-72A2-199BDA297730}"/>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D77AB81-5717-7A4C-898C-9539A9A7612C}" type="slidenum">
              <a:rPr lang="en-GB" altLang="en-US"/>
              <a:pPr/>
              <a:t>‹#›</a:t>
            </a:fld>
            <a:endParaRPr lang="en-GB" alt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26" charset="0"/>
        </a:defRPr>
      </a:lvl6pPr>
      <a:lvl7pPr marL="914400" algn="ctr" rtl="0" fontAlgn="base">
        <a:spcBef>
          <a:spcPct val="0"/>
        </a:spcBef>
        <a:spcAft>
          <a:spcPct val="0"/>
        </a:spcAft>
        <a:defRPr sz="4400">
          <a:solidFill>
            <a:schemeClr val="tx2"/>
          </a:solidFill>
          <a:latin typeface="Times New Roman" pitchFamily="26" charset="0"/>
        </a:defRPr>
      </a:lvl7pPr>
      <a:lvl8pPr marL="1371600" algn="ctr" rtl="0" fontAlgn="base">
        <a:spcBef>
          <a:spcPct val="0"/>
        </a:spcBef>
        <a:spcAft>
          <a:spcPct val="0"/>
        </a:spcAft>
        <a:defRPr sz="4400">
          <a:solidFill>
            <a:schemeClr val="tx2"/>
          </a:solidFill>
          <a:latin typeface="Times New Roman" pitchFamily="26" charset="0"/>
        </a:defRPr>
      </a:lvl8pPr>
      <a:lvl9pPr marL="1828800" algn="ctr" rtl="0" fontAlgn="base">
        <a:spcBef>
          <a:spcPct val="0"/>
        </a:spcBef>
        <a:spcAft>
          <a:spcPct val="0"/>
        </a:spcAft>
        <a:defRPr sz="4400">
          <a:solidFill>
            <a:schemeClr val="tx2"/>
          </a:solidFill>
          <a:latin typeface="Times New Roman" pitchFamily="2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a:extLst>
              <a:ext uri="{FF2B5EF4-FFF2-40B4-BE49-F238E27FC236}">
                <a16:creationId xmlns:a16="http://schemas.microsoft.com/office/drawing/2014/main" id="{A782CD7D-D9E0-4DE8-1886-D78E41D246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TextBox 2">
            <a:extLst>
              <a:ext uri="{FF2B5EF4-FFF2-40B4-BE49-F238E27FC236}">
                <a16:creationId xmlns:a16="http://schemas.microsoft.com/office/drawing/2014/main" id="{C61C7F4A-0D85-C659-26BD-5E7A8333CA9D}"/>
              </a:ext>
            </a:extLst>
          </p:cNvPr>
          <p:cNvSpPr txBox="1">
            <a:spLocks noChangeArrowheads="1"/>
          </p:cNvSpPr>
          <p:nvPr/>
        </p:nvSpPr>
        <p:spPr bwMode="auto">
          <a:xfrm>
            <a:off x="1908175" y="5949950"/>
            <a:ext cx="5338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a:t>Michel Foucault 1926-1984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4">
            <a:extLst>
              <a:ext uri="{FF2B5EF4-FFF2-40B4-BE49-F238E27FC236}">
                <a16:creationId xmlns:a16="http://schemas.microsoft.com/office/drawing/2014/main" id="{25539EE0-1C63-0184-28D0-49849F24BF36}"/>
              </a:ext>
            </a:extLst>
          </p:cNvPr>
          <p:cNvSpPr>
            <a:spLocks noChangeArrowheads="1"/>
          </p:cNvSpPr>
          <p:nvPr/>
        </p:nvSpPr>
        <p:spPr bwMode="auto">
          <a:xfrm>
            <a:off x="1981200" y="796925"/>
            <a:ext cx="52578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ja-JP" b="1"/>
              <a:t>Foucault on critics who try to pigeon-hole him politically: </a:t>
            </a:r>
          </a:p>
          <a:p>
            <a:pPr eaLnBrk="1" hangingPunct="1"/>
            <a:endParaRPr lang="en-GB" altLang="ja-JP" b="1"/>
          </a:p>
          <a:p>
            <a:pPr eaLnBrk="1" hangingPunct="1"/>
            <a:r>
              <a:rPr lang="ja-JP" altLang="en-GB" b="1"/>
              <a:t>‘</a:t>
            </a:r>
            <a:r>
              <a:rPr lang="en-GB" altLang="ja-JP" b="1"/>
              <a:t>I think I have in fact been situated in most of the squares of the political checkerboard, one after the other and sometimes simultaneously: as an anarchist, leftist, ostensible or disguised Marxist, technocrat in the service of Gaullism, new liberal, and so forth…None of these description is important by itself: taken together, on the other hand, they mean something. And I must admit I rather like what they mean</a:t>
            </a:r>
            <a:r>
              <a:rPr lang="en-GB" altLang="ja-JP" b="1" i="1"/>
              <a:t>.</a:t>
            </a:r>
            <a:r>
              <a:rPr lang="ja-JP" altLang="en-GB" b="1" i="1"/>
              <a:t>’</a:t>
            </a:r>
            <a:r>
              <a:rPr lang="en-GB" altLang="ja-JP"/>
              <a:t> </a:t>
            </a:r>
            <a:endParaRPr lang="en-GB"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38096307-B7DE-0426-C9A6-38FD13816D7D}"/>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Who was he?</a:t>
            </a:r>
          </a:p>
        </p:txBody>
      </p:sp>
      <p:sp>
        <p:nvSpPr>
          <p:cNvPr id="3" name="Content Placeholder 2">
            <a:extLst>
              <a:ext uri="{FF2B5EF4-FFF2-40B4-BE49-F238E27FC236}">
                <a16:creationId xmlns:a16="http://schemas.microsoft.com/office/drawing/2014/main" id="{B68E76C7-930C-5D9A-9198-F3DCD7FF1664}"/>
              </a:ext>
            </a:extLst>
          </p:cNvPr>
          <p:cNvSpPr>
            <a:spLocks noGrp="1"/>
          </p:cNvSpPr>
          <p:nvPr>
            <p:ph idx="1"/>
          </p:nvPr>
        </p:nvSpPr>
        <p:spPr/>
        <p:txBody>
          <a:bodyPr>
            <a:normAutofit/>
          </a:bodyPr>
          <a:lstStyle/>
          <a:p>
            <a:pPr>
              <a:lnSpc>
                <a:spcPct val="80000"/>
              </a:lnSpc>
            </a:pPr>
            <a:r>
              <a:rPr lang="en-GB" altLang="en-US" sz="2500">
                <a:ea typeface="ＭＳ Ｐゴシック" panose="020B0600070205080204" pitchFamily="34" charset="-128"/>
              </a:rPr>
              <a:t>Son of a successful doctor in Poitiers</a:t>
            </a:r>
          </a:p>
          <a:p>
            <a:pPr>
              <a:lnSpc>
                <a:spcPct val="80000"/>
              </a:lnSpc>
            </a:pPr>
            <a:r>
              <a:rPr lang="en-GB" altLang="en-US" sz="2500">
                <a:ea typeface="ＭＳ Ｐゴシック" panose="020B0600070205080204" pitchFamily="34" charset="-128"/>
              </a:rPr>
              <a:t>Entered the competitive École normale supérieure (Paris)</a:t>
            </a:r>
          </a:p>
          <a:p>
            <a:pPr>
              <a:lnSpc>
                <a:spcPct val="80000"/>
              </a:lnSpc>
            </a:pPr>
            <a:r>
              <a:rPr lang="en-GB" altLang="en-US" sz="2500">
                <a:ea typeface="ＭＳ Ｐゴシック" panose="020B0600070205080204" pitchFamily="34" charset="-128"/>
              </a:rPr>
              <a:t>Spent 1950s teaching in Sweden, Poland and Germany while finishing PhD thesis</a:t>
            </a:r>
          </a:p>
          <a:p>
            <a:pPr>
              <a:lnSpc>
                <a:spcPct val="80000"/>
              </a:lnSpc>
            </a:pPr>
            <a:r>
              <a:rPr lang="en-GB" altLang="en-US" sz="2500">
                <a:ea typeface="ＭＳ Ｐゴシック" panose="020B0600070205080204" pitchFamily="34" charset="-128"/>
              </a:rPr>
              <a:t>Rocketed through French system</a:t>
            </a:r>
          </a:p>
          <a:p>
            <a:pPr lvl="1">
              <a:lnSpc>
                <a:spcPct val="80000"/>
              </a:lnSpc>
            </a:pPr>
            <a:r>
              <a:rPr lang="en-GB" altLang="en-US" sz="2200">
                <a:ea typeface="ＭＳ Ｐゴシック" panose="020B0600070205080204" pitchFamily="34" charset="-128"/>
              </a:rPr>
              <a:t>Clermont-Ferrand (remote mountain region of France)</a:t>
            </a:r>
          </a:p>
          <a:p>
            <a:pPr lvl="1">
              <a:lnSpc>
                <a:spcPct val="80000"/>
              </a:lnSpc>
            </a:pPr>
            <a:r>
              <a:rPr lang="en-GB" altLang="en-US" sz="2200">
                <a:ea typeface="ＭＳ Ｐゴシック" panose="020B0600070205080204" pitchFamily="34" charset="-128"/>
              </a:rPr>
              <a:t>Tunisia (until 1968)</a:t>
            </a:r>
          </a:p>
          <a:p>
            <a:pPr lvl="1">
              <a:lnSpc>
                <a:spcPct val="80000"/>
              </a:lnSpc>
            </a:pPr>
            <a:r>
              <a:rPr lang="en-GB" altLang="en-US" sz="2200">
                <a:ea typeface="ＭＳ Ｐゴシック" panose="020B0600070205080204" pitchFamily="34" charset="-128"/>
              </a:rPr>
              <a:t>University of Paris, Vincennes (now Saint-Denis)</a:t>
            </a:r>
          </a:p>
          <a:p>
            <a:pPr lvl="1">
              <a:lnSpc>
                <a:spcPct val="80000"/>
              </a:lnSpc>
            </a:pPr>
            <a:r>
              <a:rPr lang="en-GB" altLang="en-US" sz="2200">
                <a:ea typeface="ＭＳ Ｐゴシック" panose="020B0600070205080204" pitchFamily="34" charset="-128"/>
              </a:rPr>
              <a:t>College de France</a:t>
            </a:r>
          </a:p>
          <a:p>
            <a:pPr lvl="1">
              <a:lnSpc>
                <a:spcPct val="80000"/>
              </a:lnSpc>
            </a:pPr>
            <a:r>
              <a:rPr lang="en-GB" altLang="en-US" sz="2200">
                <a:ea typeface="ＭＳ Ｐゴシック" panose="020B0600070205080204" pitchFamily="34" charset="-128"/>
              </a:rPr>
              <a:t>US universities: especially UC Berkeley</a:t>
            </a:r>
          </a:p>
          <a:p>
            <a:pPr lvl="1">
              <a:lnSpc>
                <a:spcPct val="80000"/>
              </a:lnSpc>
            </a:pPr>
            <a:endParaRPr lang="en-GB" altLang="en-US" sz="2200">
              <a:ea typeface="ＭＳ Ｐゴシック" panose="020B0600070205080204"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E2591044-9290-A1E9-BD4E-73DB30A2A473}"/>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Political Context</a:t>
            </a:r>
          </a:p>
        </p:txBody>
      </p:sp>
      <p:sp>
        <p:nvSpPr>
          <p:cNvPr id="19458" name="Content Placeholder 2">
            <a:extLst>
              <a:ext uri="{FF2B5EF4-FFF2-40B4-BE49-F238E27FC236}">
                <a16:creationId xmlns:a16="http://schemas.microsoft.com/office/drawing/2014/main" id="{D96176C0-B6EA-12D9-0DE8-FB6AF92EB429}"/>
              </a:ext>
            </a:extLst>
          </p:cNvPr>
          <p:cNvSpPr>
            <a:spLocks noGrp="1"/>
          </p:cNvSpPr>
          <p:nvPr>
            <p:ph idx="1"/>
          </p:nvPr>
        </p:nvSpPr>
        <p:spPr/>
        <p:txBody>
          <a:bodyPr/>
          <a:lstStyle/>
          <a:p>
            <a:r>
              <a:rPr lang="en-GB" altLang="en-US">
                <a:ea typeface="ＭＳ Ｐゴシック" panose="020B0600070205080204" pitchFamily="34" charset="-128"/>
              </a:rPr>
              <a:t>Intellectually developed in post-war France</a:t>
            </a:r>
          </a:p>
          <a:p>
            <a:pPr lvl="1"/>
            <a:r>
              <a:rPr lang="en-GB" altLang="en-US">
                <a:ea typeface="ＭＳ Ｐゴシック" panose="020B0600070205080204" pitchFamily="34" charset="-128"/>
              </a:rPr>
              <a:t>Intense soul-searching and divisions among the Left</a:t>
            </a:r>
          </a:p>
          <a:p>
            <a:pPr lvl="1"/>
            <a:r>
              <a:rPr lang="en-GB" altLang="en-US">
                <a:ea typeface="ＭＳ Ｐゴシック" panose="020B0600070205080204" pitchFamily="34" charset="-128"/>
              </a:rPr>
              <a:t>Gaullism and anti-Gaullism</a:t>
            </a:r>
          </a:p>
          <a:p>
            <a:pPr lvl="1"/>
            <a:r>
              <a:rPr lang="en-GB" altLang="en-US">
                <a:ea typeface="ＭＳ Ｐゴシック" panose="020B0600070205080204" pitchFamily="34" charset="-128"/>
              </a:rPr>
              <a:t>De-colonisation</a:t>
            </a:r>
          </a:p>
          <a:p>
            <a:pPr lvl="1"/>
            <a:r>
              <a:rPr lang="en-GB" altLang="en-US">
                <a:ea typeface="ＭＳ Ｐゴシック" panose="020B0600070205080204" pitchFamily="34" charset="-128"/>
              </a:rPr>
              <a:t>1968 and aftermath (the self and sexuality)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B6B29E9D-43CE-AC8F-8DB1-A0461F1A2AF2}"/>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Influences - Nietzsche</a:t>
            </a:r>
          </a:p>
        </p:txBody>
      </p:sp>
      <p:sp>
        <p:nvSpPr>
          <p:cNvPr id="20482" name="Content Placeholder 2">
            <a:extLst>
              <a:ext uri="{FF2B5EF4-FFF2-40B4-BE49-F238E27FC236}">
                <a16:creationId xmlns:a16="http://schemas.microsoft.com/office/drawing/2014/main" id="{7339E45B-230B-697D-6EDA-ECD474232C69}"/>
              </a:ext>
            </a:extLst>
          </p:cNvPr>
          <p:cNvSpPr>
            <a:spLocks noGrp="1"/>
          </p:cNvSpPr>
          <p:nvPr>
            <p:ph idx="1"/>
          </p:nvPr>
        </p:nvSpPr>
        <p:spPr/>
        <p:txBody>
          <a:bodyPr/>
          <a:lstStyle/>
          <a:p>
            <a:r>
              <a:rPr lang="en-GB" altLang="en-US">
                <a:ea typeface="ＭＳ Ｐゴシック" panose="020B0600070205080204" pitchFamily="34" charset="-128"/>
              </a:rPr>
              <a:t>Historic philosophy: moral norms as tools of power</a:t>
            </a:r>
          </a:p>
          <a:p>
            <a:endParaRPr lang="en-GB" altLang="en-US">
              <a:ea typeface="ＭＳ Ｐゴシック" panose="020B0600070205080204" pitchFamily="34" charset="-128"/>
            </a:endParaRPr>
          </a:p>
          <a:p>
            <a:r>
              <a:rPr lang="en-GB" altLang="en-US">
                <a:ea typeface="ＭＳ Ｐゴシック" panose="020B0600070205080204" pitchFamily="34" charset="-128"/>
              </a:rPr>
              <a:t>Genealogies</a:t>
            </a:r>
          </a:p>
          <a:p>
            <a:pPr lvl="1"/>
            <a:r>
              <a:rPr lang="en-GB" altLang="en-US">
                <a:ea typeface="ＭＳ Ｐゴシック" panose="020B0600070205080204" pitchFamily="34" charset="-128"/>
              </a:rPr>
              <a:t>Critique of belief systems; tyrannies of </a:t>
            </a:r>
            <a:r>
              <a:rPr lang="en-GB" altLang="en-GB">
                <a:ea typeface="ＭＳ Ｐゴシック" panose="020B0600070205080204" pitchFamily="34" charset="-128"/>
              </a:rPr>
              <a:t>‘</a:t>
            </a:r>
            <a:r>
              <a:rPr lang="en-GB" altLang="en-US">
                <a:ea typeface="ＭＳ Ｐゴシック" panose="020B0600070205080204" pitchFamily="34" charset="-128"/>
              </a:rPr>
              <a:t>truth</a:t>
            </a:r>
            <a:r>
              <a:rPr lang="en-GB" altLang="en-GB">
                <a:ea typeface="ＭＳ Ｐゴシック" panose="020B0600070205080204" pitchFamily="34" charset="-128"/>
              </a:rPr>
              <a:t>’</a:t>
            </a:r>
            <a:r>
              <a:rPr lang="en-GB" altLang="en-US">
                <a:ea typeface="ＭＳ Ｐゴシック" panose="020B0600070205080204" pitchFamily="34" charset="-128"/>
              </a:rPr>
              <a:t> and </a:t>
            </a:r>
            <a:r>
              <a:rPr lang="en-GB" altLang="en-GB">
                <a:ea typeface="ＭＳ Ｐゴシック" panose="020B0600070205080204" pitchFamily="34" charset="-128"/>
              </a:rPr>
              <a:t>‘</a:t>
            </a:r>
            <a:r>
              <a:rPr lang="en-GB" altLang="en-US">
                <a:ea typeface="ＭＳ Ｐゴシック" panose="020B0600070205080204" pitchFamily="34" charset="-128"/>
              </a:rPr>
              <a:t>goodness</a:t>
            </a:r>
            <a:r>
              <a:rPr lang="en-GB" altLang="en-GB">
                <a:ea typeface="ＭＳ Ｐゴシック" panose="020B0600070205080204" pitchFamily="34" charset="-128"/>
              </a:rPr>
              <a:t>’</a:t>
            </a:r>
            <a:endParaRPr lang="en-GB" altLang="ja-JP">
              <a:ea typeface="ＭＳ Ｐゴシック" panose="020B0600070205080204" pitchFamily="34" charset="-128"/>
            </a:endParaRPr>
          </a:p>
          <a:p>
            <a:pPr lvl="1"/>
            <a:r>
              <a:rPr lang="en-GB" altLang="en-US">
                <a:ea typeface="ＭＳ Ｐゴシック" panose="020B0600070205080204" pitchFamily="34" charset="-128"/>
              </a:rPr>
              <a:t>Consideration of language systems as well as practices and institutions</a:t>
            </a:r>
          </a:p>
          <a:p>
            <a:endParaRPr lang="en-GB" altLang="en-US">
              <a:ea typeface="ＭＳ Ｐゴシック" panose="020B0600070205080204"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BBB0D221-E8DC-6922-FDF0-6363866ACBA9}"/>
              </a:ext>
            </a:extLst>
          </p:cNvPr>
          <p:cNvSpPr>
            <a:spLocks noChangeArrowheads="1"/>
          </p:cNvSpPr>
          <p:nvPr/>
        </p:nvSpPr>
        <p:spPr bwMode="auto">
          <a:xfrm>
            <a:off x="1066800" y="982663"/>
            <a:ext cx="57912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GB" altLang="en-US"/>
          </a:p>
          <a:p>
            <a:pPr eaLnBrk="1" hangingPunct="1"/>
            <a:r>
              <a:rPr lang="en-GB" altLang="en-US"/>
              <a:t>Genealogy is a </a:t>
            </a:r>
            <a:r>
              <a:rPr lang="ja-JP" altLang="en-GB"/>
              <a:t>‘</a:t>
            </a:r>
            <a:r>
              <a:rPr lang="en-GB" altLang="ja-JP"/>
              <a:t>history of the present</a:t>
            </a:r>
            <a:r>
              <a:rPr lang="ja-JP" altLang="en-GB"/>
              <a:t>’</a:t>
            </a:r>
            <a:r>
              <a:rPr lang="en-GB" altLang="ja-JP"/>
              <a:t>:</a:t>
            </a:r>
          </a:p>
          <a:p>
            <a:pPr eaLnBrk="1" hangingPunct="1"/>
            <a:endParaRPr lang="en-GB" altLang="en-US"/>
          </a:p>
          <a:p>
            <a:pPr eaLnBrk="1" hangingPunct="1"/>
            <a:r>
              <a:rPr lang="en-GB" altLang="en-US"/>
              <a:t>The subject matter of this kind of history is the origins of present rules, practices or institutions that claim authority over us. </a:t>
            </a:r>
          </a:p>
          <a:p>
            <a:pPr eaLnBrk="1" hangingPunct="1"/>
            <a:endParaRPr lang="en-GB" altLang="en-US"/>
          </a:p>
          <a:p>
            <a:pPr eaLnBrk="1" hangingPunct="1"/>
            <a:r>
              <a:rPr lang="en-GB" altLang="en-US"/>
              <a:t>(What claims authority over us, is what makes us think that certain ideas, practices, institutions in the present are </a:t>
            </a:r>
            <a:r>
              <a:rPr lang="ja-JP" altLang="en-GB"/>
              <a:t>‘</a:t>
            </a:r>
            <a:r>
              <a:rPr lang="en-GB" altLang="ja-JP"/>
              <a:t>normal.) </a:t>
            </a:r>
          </a:p>
          <a:p>
            <a:pPr eaLnBrk="1" hangingPunct="1"/>
            <a:endParaRPr lang="en-GB" altLang="en-US"/>
          </a:p>
          <a:p>
            <a:pPr eaLnBrk="1" hangingPunct="1"/>
            <a:r>
              <a:rPr lang="en-GB" altLang="en-US"/>
              <a:t>The primary intent is not to understand the past for its own sake, but to understand and evaluate the present, particularly with a view to discrediting unjustified claims of authority.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2">
            <a:extLst>
              <a:ext uri="{FF2B5EF4-FFF2-40B4-BE49-F238E27FC236}">
                <a16:creationId xmlns:a16="http://schemas.microsoft.com/office/drawing/2014/main" id="{7B117C51-E71A-3E9D-698C-32B616253DED}"/>
              </a:ext>
            </a:extLst>
          </p:cNvPr>
          <p:cNvSpPr txBox="1">
            <a:spLocks noChangeArrowheads="1"/>
          </p:cNvSpPr>
          <p:nvPr/>
        </p:nvSpPr>
        <p:spPr bwMode="auto">
          <a:xfrm>
            <a:off x="3924300" y="333375"/>
            <a:ext cx="4751388" cy="711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a:t>Influences – Phenomenology </a:t>
            </a:r>
          </a:p>
          <a:p>
            <a:pPr eaLnBrk="1" hangingPunct="1"/>
            <a:r>
              <a:rPr lang="en-US" altLang="en-US"/>
              <a:t>(</a:t>
            </a:r>
            <a:r>
              <a:rPr lang="en-US" altLang="en-US" i="1"/>
              <a:t>Husserl, Heiddeger, Merleau-Ponty</a:t>
            </a:r>
            <a:r>
              <a:rPr lang="en-US" altLang="en-US"/>
              <a:t>)</a:t>
            </a:r>
            <a:r>
              <a:rPr lang="en-US" altLang="en-US" i="1"/>
              <a:t> </a:t>
            </a:r>
          </a:p>
          <a:p>
            <a:pPr eaLnBrk="1" hangingPunct="1"/>
            <a:endParaRPr lang="en-US" altLang="en-US"/>
          </a:p>
          <a:p>
            <a:pPr eaLnBrk="1" hangingPunct="1"/>
            <a:r>
              <a:rPr lang="en-GB" altLang="en-US"/>
              <a:t>study of structures of experience, or consciousness. In its most basic form, phenomenology attempts to create conditions for </a:t>
            </a:r>
            <a:r>
              <a:rPr lang="en-GB" altLang="en-US" u="sng"/>
              <a:t>the objective study of topics usually regarded as subjective</a:t>
            </a:r>
            <a:r>
              <a:rPr lang="en-GB" altLang="en-US"/>
              <a:t>: consciousness and the content of conscious experiences such as judgments, perceptions, and emotions. Although phenomenology seeks to be scientific, it does not attempt to study consciousness from the perspective of clinical psychology or neurology. Founder is Edmund Husserl in the 1920s.</a:t>
            </a:r>
            <a:endParaRPr lang="en-US" altLang="en-US"/>
          </a:p>
          <a:p>
            <a:pPr eaLnBrk="1" hangingPunct="1"/>
            <a:endParaRPr lang="en-US" altLang="en-US"/>
          </a:p>
          <a:p>
            <a:pPr eaLnBrk="1" hangingPunct="1"/>
            <a:endParaRPr lang="en-US" altLang="en-US"/>
          </a:p>
        </p:txBody>
      </p:sp>
      <p:pic>
        <p:nvPicPr>
          <p:cNvPr id="22530" name="Picture 4" descr="url.jpg">
            <a:extLst>
              <a:ext uri="{FF2B5EF4-FFF2-40B4-BE49-F238E27FC236}">
                <a16:creationId xmlns:a16="http://schemas.microsoft.com/office/drawing/2014/main" id="{0A24C47D-B22D-6EA4-99F9-5EB17FD533C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3850" y="549275"/>
            <a:ext cx="30734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
            <a:extLst>
              <a:ext uri="{FF2B5EF4-FFF2-40B4-BE49-F238E27FC236}">
                <a16:creationId xmlns:a16="http://schemas.microsoft.com/office/drawing/2014/main" id="{4B658E5D-A351-6A1C-7F61-59D882FD28EC}"/>
              </a:ext>
            </a:extLst>
          </p:cNvPr>
          <p:cNvSpPr txBox="1">
            <a:spLocks noChangeArrowheads="1"/>
          </p:cNvSpPr>
          <p:nvPr/>
        </p:nvSpPr>
        <p:spPr bwMode="auto">
          <a:xfrm>
            <a:off x="107950" y="5157788"/>
            <a:ext cx="360045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a:t>Maurice Merleau-Ponty, 1908-1961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D40E41CE-D374-78B8-3A2D-6D8D6A6998D9}"/>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Also influenced by structuralist linguistic analysis</a:t>
            </a:r>
          </a:p>
        </p:txBody>
      </p:sp>
      <p:sp>
        <p:nvSpPr>
          <p:cNvPr id="23554" name="Content Placeholder 2">
            <a:extLst>
              <a:ext uri="{FF2B5EF4-FFF2-40B4-BE49-F238E27FC236}">
                <a16:creationId xmlns:a16="http://schemas.microsoft.com/office/drawing/2014/main" id="{86834F93-96F2-27B0-8A91-E510B2C6E3E6}"/>
              </a:ext>
            </a:extLst>
          </p:cNvPr>
          <p:cNvSpPr>
            <a:spLocks noGrp="1"/>
          </p:cNvSpPr>
          <p:nvPr>
            <p:ph idx="1"/>
          </p:nvPr>
        </p:nvSpPr>
        <p:spPr/>
        <p:txBody>
          <a:bodyPr/>
          <a:lstStyle/>
          <a:p>
            <a:r>
              <a:rPr lang="en-GB" altLang="en-US">
                <a:ea typeface="ＭＳ Ｐゴシック" panose="020B0600070205080204" pitchFamily="34" charset="-128"/>
              </a:rPr>
              <a:t>Saussure (language as systems of consciousness)</a:t>
            </a:r>
          </a:p>
          <a:p>
            <a:endParaRPr lang="en-GB" altLang="en-US">
              <a:ea typeface="ＭＳ Ｐゴシック" panose="020B0600070205080204" pitchFamily="34" charset="-128"/>
            </a:endParaRPr>
          </a:p>
          <a:p>
            <a:r>
              <a:rPr lang="en-GB" altLang="en-US">
                <a:ea typeface="ＭＳ Ｐゴシック" panose="020B0600070205080204" pitchFamily="34" charset="-128"/>
              </a:rPr>
              <a:t>Roland Barthes (linguistic turn: structuralist and later a post-structuralist)</a:t>
            </a:r>
          </a:p>
          <a:p>
            <a:endParaRPr lang="en-GB" altLang="en-US">
              <a:ea typeface="ＭＳ Ｐゴシック" panose="020B0600070205080204" pitchFamily="34" charset="-128"/>
            </a:endParaRPr>
          </a:p>
          <a:p>
            <a:endParaRPr lang="en-GB" altLang="en-US">
              <a:ea typeface="ＭＳ Ｐゴシック" panose="020B0600070205080204"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3">
            <a:extLst>
              <a:ext uri="{FF2B5EF4-FFF2-40B4-BE49-F238E27FC236}">
                <a16:creationId xmlns:a16="http://schemas.microsoft.com/office/drawing/2014/main" id="{D36160F4-558F-3EBA-0FDE-3D01D77D461D}"/>
              </a:ext>
            </a:extLst>
          </p:cNvPr>
          <p:cNvSpPr txBox="1">
            <a:spLocks noChangeArrowheads="1"/>
          </p:cNvSpPr>
          <p:nvPr/>
        </p:nvSpPr>
        <p:spPr bwMode="auto">
          <a:xfrm>
            <a:off x="684213" y="404813"/>
            <a:ext cx="7705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GB" altLang="en-US"/>
          </a:p>
          <a:p>
            <a:pPr eaLnBrk="1" hangingPunct="1"/>
            <a:endParaRPr lang="en-US" altLang="en-US"/>
          </a:p>
        </p:txBody>
      </p:sp>
      <p:sp>
        <p:nvSpPr>
          <p:cNvPr id="2" name="Title 1">
            <a:extLst>
              <a:ext uri="{FF2B5EF4-FFF2-40B4-BE49-F238E27FC236}">
                <a16:creationId xmlns:a16="http://schemas.microsoft.com/office/drawing/2014/main" id="{CC12DD3A-4CFA-B0E1-6170-7D229779B386}"/>
              </a:ext>
            </a:extLst>
          </p:cNvPr>
          <p:cNvSpPr>
            <a:spLocks noGrp="1"/>
          </p:cNvSpPr>
          <p:nvPr>
            <p:ph type="title"/>
          </p:nvPr>
        </p:nvSpPr>
        <p:spPr/>
        <p:txBody>
          <a:bodyPr>
            <a:normAutofit fontScale="90000"/>
          </a:bodyPr>
          <a:lstStyle/>
          <a:p>
            <a:pPr eaLnBrk="1" hangingPunct="1"/>
            <a:br>
              <a:rPr lang="en-US" altLang="en-US" sz="4000">
                <a:solidFill>
                  <a:schemeClr val="tx1"/>
                </a:solidFill>
                <a:ea typeface="ＭＳ Ｐゴシック" panose="020B0600070205080204" pitchFamily="34" charset="-128"/>
              </a:rPr>
            </a:br>
            <a:br>
              <a:rPr lang="en-US" altLang="en-US" sz="4000">
                <a:solidFill>
                  <a:schemeClr val="tx1"/>
                </a:solidFill>
                <a:ea typeface="ＭＳ Ｐゴシック" panose="020B0600070205080204" pitchFamily="34" charset="-128"/>
              </a:rPr>
            </a:br>
            <a:r>
              <a:rPr lang="en-US" altLang="en-US" sz="4000">
                <a:solidFill>
                  <a:schemeClr val="tx1"/>
                </a:solidFill>
                <a:ea typeface="ＭＳ Ｐゴシック" panose="020B0600070205080204" pitchFamily="34" charset="-128"/>
              </a:rPr>
              <a:t>Fraught relationship with Existenialism </a:t>
            </a:r>
            <a:br>
              <a:rPr lang="en-US" altLang="en-US" sz="4000">
                <a:solidFill>
                  <a:schemeClr val="tx1"/>
                </a:solidFill>
                <a:ea typeface="ＭＳ Ｐゴシック" panose="020B0600070205080204" pitchFamily="34" charset="-128"/>
              </a:rPr>
            </a:br>
            <a:br>
              <a:rPr lang="en-US" altLang="en-US" sz="4000">
                <a:solidFill>
                  <a:schemeClr val="tx1"/>
                </a:solidFill>
                <a:ea typeface="ＭＳ Ｐゴシック" panose="020B0600070205080204" pitchFamily="34" charset="-128"/>
              </a:rPr>
            </a:br>
            <a:endParaRPr lang="en-GB" altLang="en-US" sz="4000">
              <a:solidFill>
                <a:schemeClr val="tx1"/>
              </a:solidFill>
              <a:ea typeface="ＭＳ Ｐゴシック" panose="020B0600070205080204" pitchFamily="34" charset="-128"/>
            </a:endParaRPr>
          </a:p>
        </p:txBody>
      </p:sp>
      <p:sp>
        <p:nvSpPr>
          <p:cNvPr id="3" name="Content Placeholder 2">
            <a:extLst>
              <a:ext uri="{FF2B5EF4-FFF2-40B4-BE49-F238E27FC236}">
                <a16:creationId xmlns:a16="http://schemas.microsoft.com/office/drawing/2014/main" id="{5899011E-0461-18FF-4948-C9BCDF5A8E02}"/>
              </a:ext>
            </a:extLst>
          </p:cNvPr>
          <p:cNvSpPr>
            <a:spLocks noGrp="1"/>
          </p:cNvSpPr>
          <p:nvPr>
            <p:ph idx="1"/>
          </p:nvPr>
        </p:nvSpPr>
        <p:spPr/>
        <p:txBody>
          <a:bodyPr>
            <a:normAutofit/>
          </a:bodyPr>
          <a:lstStyle/>
          <a:p>
            <a:pPr eaLnBrk="1" hangingPunct="1">
              <a:lnSpc>
                <a:spcPct val="90000"/>
              </a:lnSpc>
            </a:pPr>
            <a:r>
              <a:rPr lang="en-GB" altLang="en-US" sz="3000">
                <a:ea typeface="ＭＳ Ｐゴシック" panose="020B0600070205080204" pitchFamily="34" charset="-128"/>
              </a:rPr>
              <a:t>- based on the assumption that philosophical thinking begins with the human subject — not merely the thinking subject, but the acting, feeling, living human individual. In existentialism, the individual's starting point is characterized by what has been called "the existential attitude", or a sense of disorientation and confusion in the face of an apparently meaningless or absurd world.</a:t>
            </a:r>
          </a:p>
          <a:p>
            <a:pPr eaLnBrk="1" hangingPunct="1">
              <a:lnSpc>
                <a:spcPct val="90000"/>
              </a:lnSpc>
            </a:pPr>
            <a:endParaRPr lang="en-GB" altLang="en-US" sz="3000">
              <a:ea typeface="ＭＳ Ｐゴシック" panose="020B0600070205080204" pitchFamily="34" charset="-128"/>
            </a:endParaRPr>
          </a:p>
          <a:p>
            <a:pPr>
              <a:lnSpc>
                <a:spcPct val="90000"/>
              </a:lnSpc>
            </a:pPr>
            <a:endParaRPr lang="en-GB" altLang="en-US" sz="3000">
              <a:ea typeface="ＭＳ Ｐゴシック" panose="020B0600070205080204"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Box 3">
            <a:extLst>
              <a:ext uri="{FF2B5EF4-FFF2-40B4-BE49-F238E27FC236}">
                <a16:creationId xmlns:a16="http://schemas.microsoft.com/office/drawing/2014/main" id="{A2A6DFA6-1F82-15A1-83D1-FA33515B73A9}"/>
              </a:ext>
            </a:extLst>
          </p:cNvPr>
          <p:cNvSpPr txBox="1">
            <a:spLocks noChangeArrowheads="1"/>
          </p:cNvSpPr>
          <p:nvPr/>
        </p:nvSpPr>
        <p:spPr bwMode="auto">
          <a:xfrm>
            <a:off x="684213" y="404813"/>
            <a:ext cx="7705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GB" altLang="en-US"/>
          </a:p>
          <a:p>
            <a:pPr eaLnBrk="1" hangingPunct="1"/>
            <a:endParaRPr lang="en-US" altLang="en-US"/>
          </a:p>
        </p:txBody>
      </p:sp>
      <p:sp>
        <p:nvSpPr>
          <p:cNvPr id="2" name="Title 1">
            <a:extLst>
              <a:ext uri="{FF2B5EF4-FFF2-40B4-BE49-F238E27FC236}">
                <a16:creationId xmlns:a16="http://schemas.microsoft.com/office/drawing/2014/main" id="{04DF1FB6-AEFA-8AB0-6B1C-51DFB86437B6}"/>
              </a:ext>
            </a:extLst>
          </p:cNvPr>
          <p:cNvSpPr>
            <a:spLocks noGrp="1"/>
          </p:cNvSpPr>
          <p:nvPr>
            <p:ph type="title"/>
          </p:nvPr>
        </p:nvSpPr>
        <p:spPr/>
        <p:txBody>
          <a:bodyPr>
            <a:normAutofit fontScale="90000"/>
          </a:bodyPr>
          <a:lstStyle/>
          <a:p>
            <a:pPr eaLnBrk="1" hangingPunct="1"/>
            <a:br>
              <a:rPr lang="en-US" altLang="en-US" sz="4000">
                <a:solidFill>
                  <a:schemeClr val="tx1"/>
                </a:solidFill>
                <a:ea typeface="ＭＳ Ｐゴシック" panose="020B0600070205080204" pitchFamily="34" charset="-128"/>
              </a:rPr>
            </a:br>
            <a:br>
              <a:rPr lang="en-US" altLang="en-US" sz="4000">
                <a:solidFill>
                  <a:schemeClr val="tx1"/>
                </a:solidFill>
                <a:ea typeface="ＭＳ Ｐゴシック" panose="020B0600070205080204" pitchFamily="34" charset="-128"/>
              </a:rPr>
            </a:br>
            <a:r>
              <a:rPr lang="en-US" altLang="en-US" sz="4000">
                <a:solidFill>
                  <a:schemeClr val="tx1"/>
                </a:solidFill>
                <a:ea typeface="ＭＳ Ｐゴシック" panose="020B0600070205080204" pitchFamily="34" charset="-128"/>
              </a:rPr>
              <a:t>Fraught relationship with Existentialism </a:t>
            </a:r>
            <a:br>
              <a:rPr lang="en-US" altLang="en-US" sz="4000">
                <a:solidFill>
                  <a:schemeClr val="tx1"/>
                </a:solidFill>
                <a:ea typeface="ＭＳ Ｐゴシック" panose="020B0600070205080204" pitchFamily="34" charset="-128"/>
              </a:rPr>
            </a:br>
            <a:br>
              <a:rPr lang="en-US" altLang="en-US" sz="4000">
                <a:solidFill>
                  <a:schemeClr val="tx1"/>
                </a:solidFill>
                <a:ea typeface="ＭＳ Ｐゴシック" panose="020B0600070205080204" pitchFamily="34" charset="-128"/>
              </a:rPr>
            </a:br>
            <a:endParaRPr lang="en-GB" altLang="en-US" sz="4000">
              <a:solidFill>
                <a:schemeClr val="tx1"/>
              </a:solidFill>
              <a:ea typeface="ＭＳ Ｐゴシック" panose="020B0600070205080204" pitchFamily="34" charset="-128"/>
            </a:endParaRPr>
          </a:p>
        </p:txBody>
      </p:sp>
      <p:sp>
        <p:nvSpPr>
          <p:cNvPr id="3" name="Content Placeholder 2">
            <a:extLst>
              <a:ext uri="{FF2B5EF4-FFF2-40B4-BE49-F238E27FC236}">
                <a16:creationId xmlns:a16="http://schemas.microsoft.com/office/drawing/2014/main" id="{D8DEF4BE-FC6B-543B-B1B1-F2B457EB7273}"/>
              </a:ext>
            </a:extLst>
          </p:cNvPr>
          <p:cNvSpPr>
            <a:spLocks noGrp="1"/>
          </p:cNvSpPr>
          <p:nvPr>
            <p:ph idx="1"/>
          </p:nvPr>
        </p:nvSpPr>
        <p:spPr/>
        <p:txBody>
          <a:bodyPr>
            <a:normAutofit/>
          </a:bodyPr>
          <a:lstStyle/>
          <a:p>
            <a:pPr eaLnBrk="1" hangingPunct="1">
              <a:lnSpc>
                <a:spcPct val="80000"/>
              </a:lnSpc>
            </a:pPr>
            <a:endParaRPr lang="en-GB" altLang="en-US" sz="2200">
              <a:ea typeface="ＭＳ Ｐゴシック" panose="020B0600070205080204" pitchFamily="34" charset="-128"/>
            </a:endParaRPr>
          </a:p>
          <a:p>
            <a:pPr eaLnBrk="1" hangingPunct="1">
              <a:lnSpc>
                <a:spcPct val="80000"/>
              </a:lnSpc>
            </a:pPr>
            <a:r>
              <a:rPr lang="en-GB" altLang="en-US" sz="2200">
                <a:ea typeface="ＭＳ Ｐゴシック" panose="020B0600070205080204" pitchFamily="34" charset="-128"/>
              </a:rPr>
              <a:t>A step away from Descartes: the </a:t>
            </a:r>
            <a:r>
              <a:rPr lang="en-GB" altLang="en-GB" sz="2200">
                <a:ea typeface="ＭＳ Ｐゴシック" panose="020B0600070205080204" pitchFamily="34" charset="-128"/>
              </a:rPr>
              <a:t>‘</a:t>
            </a:r>
            <a:r>
              <a:rPr lang="en-GB" altLang="en-US" sz="2200">
                <a:ea typeface="ＭＳ Ｐゴシック" panose="020B0600070205080204" pitchFamily="34" charset="-128"/>
              </a:rPr>
              <a:t>reasoning</a:t>
            </a:r>
            <a:r>
              <a:rPr lang="en-GB" altLang="en-GB" sz="2200">
                <a:ea typeface="ＭＳ Ｐゴシック" panose="020B0600070205080204" pitchFamily="34" charset="-128"/>
              </a:rPr>
              <a:t>’</a:t>
            </a:r>
            <a:r>
              <a:rPr lang="en-GB" altLang="en-US" sz="2200">
                <a:ea typeface="ＭＳ Ｐゴシック" panose="020B0600070205080204" pitchFamily="34" charset="-128"/>
              </a:rPr>
              <a:t> subject can</a:t>
            </a:r>
            <a:r>
              <a:rPr lang="en-GB" altLang="en-GB" sz="2200">
                <a:ea typeface="ＭＳ Ｐゴシック" panose="020B0600070205080204" pitchFamily="34" charset="-128"/>
              </a:rPr>
              <a:t>’</a:t>
            </a:r>
            <a:r>
              <a:rPr lang="en-GB" altLang="en-US" sz="2200">
                <a:ea typeface="ＭＳ Ｐゴシック" panose="020B0600070205080204" pitchFamily="34" charset="-128"/>
              </a:rPr>
              <a:t>t bring a </a:t>
            </a:r>
            <a:r>
              <a:rPr lang="en-GB" altLang="en-GB" sz="2200">
                <a:ea typeface="ＭＳ Ｐゴシック" panose="020B0600070205080204" pitchFamily="34" charset="-128"/>
              </a:rPr>
              <a:t>‘</a:t>
            </a:r>
            <a:r>
              <a:rPr lang="en-GB" altLang="en-US" sz="2200">
                <a:ea typeface="ＭＳ Ｐゴシック" panose="020B0600070205080204" pitchFamily="34" charset="-128"/>
              </a:rPr>
              <a:t>reasoned</a:t>
            </a:r>
            <a:r>
              <a:rPr lang="en-GB" altLang="en-GB" sz="2200">
                <a:ea typeface="ＭＳ Ｐゴシック" panose="020B0600070205080204" pitchFamily="34" charset="-128"/>
              </a:rPr>
              <a:t>’</a:t>
            </a:r>
            <a:r>
              <a:rPr lang="en-GB" altLang="en-US" sz="2200">
                <a:ea typeface="ＭＳ Ｐゴシック" panose="020B0600070205080204" pitchFamily="34" charset="-128"/>
              </a:rPr>
              <a:t> order to the world. But existentialists were still anchored in the Cartesian presupposition of the subject</a:t>
            </a:r>
            <a:r>
              <a:rPr lang="en-GB" altLang="en-GB" sz="2200">
                <a:ea typeface="ＭＳ Ｐゴシック" panose="020B0600070205080204" pitchFamily="34" charset="-128"/>
              </a:rPr>
              <a:t>’</a:t>
            </a:r>
            <a:r>
              <a:rPr lang="en-GB" altLang="en-US" sz="2200">
                <a:ea typeface="ＭＳ Ｐゴシック" panose="020B0600070205080204" pitchFamily="34" charset="-128"/>
              </a:rPr>
              <a:t>s </a:t>
            </a:r>
            <a:r>
              <a:rPr lang="en-GB" altLang="en-GB" sz="2200">
                <a:ea typeface="ＭＳ Ｐゴシック" panose="020B0600070205080204" pitchFamily="34" charset="-128"/>
              </a:rPr>
              <a:t>‘</a:t>
            </a:r>
            <a:r>
              <a:rPr lang="en-GB" altLang="en-US" sz="2200">
                <a:ea typeface="ＭＳ Ｐゴシック" panose="020B0600070205080204" pitchFamily="34" charset="-128"/>
              </a:rPr>
              <a:t>subjectivity</a:t>
            </a:r>
            <a:r>
              <a:rPr lang="en-GB" altLang="en-GB" sz="2200">
                <a:ea typeface="ＭＳ Ｐゴシック" panose="020B0600070205080204" pitchFamily="34" charset="-128"/>
              </a:rPr>
              <a:t>’</a:t>
            </a:r>
            <a:r>
              <a:rPr lang="en-GB" altLang="en-US" sz="2200">
                <a:ea typeface="ＭＳ Ｐゴシック" panose="020B0600070205080204" pitchFamily="34" charset="-128"/>
              </a:rPr>
              <a:t> – the capacity to be fully in control of one</a:t>
            </a:r>
            <a:r>
              <a:rPr lang="en-GB" altLang="en-GB" sz="2200">
                <a:ea typeface="ＭＳ Ｐゴシック" panose="020B0600070205080204" pitchFamily="34" charset="-128"/>
              </a:rPr>
              <a:t>’</a:t>
            </a:r>
            <a:r>
              <a:rPr lang="en-GB" altLang="en-US" sz="2200">
                <a:ea typeface="ＭＳ Ｐゴシック" panose="020B0600070205080204" pitchFamily="34" charset="-128"/>
              </a:rPr>
              <a:t>s thought and actions.</a:t>
            </a:r>
          </a:p>
          <a:p>
            <a:pPr eaLnBrk="1" hangingPunct="1">
              <a:lnSpc>
                <a:spcPct val="80000"/>
              </a:lnSpc>
            </a:pPr>
            <a:endParaRPr lang="en-GB" altLang="en-US" sz="2200">
              <a:ea typeface="ＭＳ Ｐゴシック" panose="020B0600070205080204" pitchFamily="34" charset="-128"/>
            </a:endParaRPr>
          </a:p>
          <a:p>
            <a:pPr eaLnBrk="1" hangingPunct="1">
              <a:lnSpc>
                <a:spcPct val="80000"/>
              </a:lnSpc>
            </a:pPr>
            <a:r>
              <a:rPr lang="en-GB" altLang="en-US" sz="2200">
                <a:ea typeface="ＭＳ Ｐゴシック" panose="020B0600070205080204" pitchFamily="34" charset="-128"/>
              </a:rPr>
              <a:t>Foucault will reject even this vestige of Cartesian thought in the 1960s </a:t>
            </a:r>
            <a:r>
              <a:rPr lang="en-GB" altLang="en-US" sz="2200">
                <a:ea typeface="ＭＳ Ｐゴシック" panose="020B0600070205080204" pitchFamily="34" charset="-128"/>
                <a:sym typeface="Wingdings" pitchFamily="2" charset="2"/>
              </a:rPr>
              <a:t> </a:t>
            </a:r>
            <a:r>
              <a:rPr lang="en-GB" altLang="en-GB" sz="2200">
                <a:ea typeface="ＭＳ Ｐゴシック" panose="020B0600070205080204" pitchFamily="34" charset="-128"/>
              </a:rPr>
              <a:t>‘</a:t>
            </a:r>
            <a:r>
              <a:rPr lang="en-GB" altLang="ja-JP" sz="2200" b="1">
                <a:ea typeface="ＭＳ Ｐゴシック" panose="020B0600070205080204" pitchFamily="34" charset="-128"/>
              </a:rPr>
              <a:t>Man is Dead</a:t>
            </a:r>
            <a:r>
              <a:rPr lang="en-GB" altLang="en-GB" sz="2200">
                <a:ea typeface="ＭＳ Ｐゴシック" panose="020B0600070205080204" pitchFamily="34" charset="-128"/>
              </a:rPr>
              <a:t>’</a:t>
            </a:r>
            <a:r>
              <a:rPr lang="en-GB" altLang="ja-JP" sz="2200">
                <a:ea typeface="ＭＳ Ｐゴシック" panose="020B0600070205080204" pitchFamily="34" charset="-128"/>
              </a:rPr>
              <a:t> (echo of Nietzsche</a:t>
            </a:r>
            <a:r>
              <a:rPr lang="en-GB" altLang="en-GB" sz="2200">
                <a:ea typeface="ＭＳ Ｐゴシック" panose="020B0600070205080204" pitchFamily="34" charset="-128"/>
              </a:rPr>
              <a:t>’</a:t>
            </a:r>
            <a:r>
              <a:rPr lang="en-GB" altLang="ja-JP" sz="2200">
                <a:ea typeface="ＭＳ Ｐゴシック" panose="020B0600070205080204" pitchFamily="34" charset="-128"/>
              </a:rPr>
              <a:t>s </a:t>
            </a:r>
            <a:r>
              <a:rPr lang="en-GB" altLang="en-GB" sz="2200">
                <a:ea typeface="ＭＳ Ｐゴシック" panose="020B0600070205080204" pitchFamily="34" charset="-128"/>
              </a:rPr>
              <a:t>‘</a:t>
            </a:r>
            <a:r>
              <a:rPr lang="en-GB" altLang="ja-JP" sz="2200">
                <a:ea typeface="ＭＳ Ｐゴシック" panose="020B0600070205080204" pitchFamily="34" charset="-128"/>
              </a:rPr>
              <a:t>God is Dead</a:t>
            </a:r>
            <a:r>
              <a:rPr lang="en-GB" altLang="en-GB" sz="2200">
                <a:ea typeface="ＭＳ Ｐゴシック" panose="020B0600070205080204" pitchFamily="34" charset="-128"/>
              </a:rPr>
              <a:t>’</a:t>
            </a:r>
            <a:r>
              <a:rPr lang="en-GB" altLang="ja-JP" sz="2200">
                <a:ea typeface="ＭＳ Ｐゴシック" panose="020B0600070205080204" pitchFamily="34" charset="-128"/>
              </a:rPr>
              <a:t>)</a:t>
            </a:r>
          </a:p>
          <a:p>
            <a:pPr eaLnBrk="1" hangingPunct="1">
              <a:lnSpc>
                <a:spcPct val="80000"/>
              </a:lnSpc>
              <a:buFontTx/>
              <a:buNone/>
            </a:pPr>
            <a:endParaRPr lang="en-GB" altLang="en-US" sz="2200">
              <a:ea typeface="ＭＳ Ｐゴシック" panose="020B0600070205080204" pitchFamily="34" charset="-128"/>
            </a:endParaRPr>
          </a:p>
          <a:p>
            <a:pPr eaLnBrk="1" hangingPunct="1">
              <a:lnSpc>
                <a:spcPct val="80000"/>
              </a:lnSpc>
            </a:pPr>
            <a:r>
              <a:rPr lang="en-GB" altLang="en-US" sz="2200">
                <a:ea typeface="ＭＳ Ｐゴシック" panose="020B0600070205080204" pitchFamily="34" charset="-128"/>
              </a:rPr>
              <a:t>Later, however, he will come to appreciate Sartre</a:t>
            </a:r>
            <a:r>
              <a:rPr lang="en-GB" altLang="en-GB" sz="2200">
                <a:ea typeface="ＭＳ Ｐゴシック" panose="020B0600070205080204" pitchFamily="34" charset="-128"/>
              </a:rPr>
              <a:t>’</a:t>
            </a:r>
            <a:r>
              <a:rPr lang="en-GB" altLang="en-US" sz="2200">
                <a:ea typeface="ＭＳ Ｐゴシック" panose="020B0600070205080204" pitchFamily="34" charset="-128"/>
              </a:rPr>
              <a:t>s concerns with resistance, which requires agency.</a:t>
            </a:r>
          </a:p>
          <a:p>
            <a:pPr>
              <a:lnSpc>
                <a:spcPct val="80000"/>
              </a:lnSpc>
            </a:pPr>
            <a:endParaRPr lang="en-GB" altLang="en-US" sz="2200">
              <a:ea typeface="ＭＳ Ｐゴシック" panose="020B0600070205080204"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a:extLst>
              <a:ext uri="{FF2B5EF4-FFF2-40B4-BE49-F238E27FC236}">
                <a16:creationId xmlns:a16="http://schemas.microsoft.com/office/drawing/2014/main" id="{90D72966-CA1C-418E-6ADF-244F21D2EBDF}"/>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Jean-Paul Sartre</a:t>
            </a:r>
          </a:p>
        </p:txBody>
      </p:sp>
      <p:sp>
        <p:nvSpPr>
          <p:cNvPr id="26626" name="Content Placeholder 3">
            <a:extLst>
              <a:ext uri="{FF2B5EF4-FFF2-40B4-BE49-F238E27FC236}">
                <a16:creationId xmlns:a16="http://schemas.microsoft.com/office/drawing/2014/main" id="{17AC56F8-D0AA-F539-79FC-DD6FA74DC8B8}"/>
              </a:ext>
            </a:extLst>
          </p:cNvPr>
          <p:cNvSpPr>
            <a:spLocks noGrp="1"/>
          </p:cNvSpPr>
          <p:nvPr>
            <p:ph sz="half" idx="1"/>
          </p:nvPr>
        </p:nvSpPr>
        <p:spPr>
          <a:xfrm>
            <a:off x="685800" y="1981200"/>
            <a:ext cx="3810000" cy="4471988"/>
          </a:xfrm>
        </p:spPr>
        <p:txBody>
          <a:bodyPr/>
          <a:lstStyle/>
          <a:p>
            <a:r>
              <a:rPr lang="en-GB" altLang="en-US">
                <a:ea typeface="ＭＳ Ｐゴシック" panose="020B0600070205080204" pitchFamily="34" charset="-128"/>
              </a:rPr>
              <a:t>Combined Marxist materialism with individual agency and responsibility (ethics)</a:t>
            </a:r>
          </a:p>
          <a:p>
            <a:r>
              <a:rPr lang="en-GB" altLang="en-US">
                <a:ea typeface="ＭＳ Ｐゴシック" panose="020B0600070205080204" pitchFamily="34" charset="-128"/>
              </a:rPr>
              <a:t>Individuals may not be the authors of their conditions but they are responsible for the choices they make within them.</a:t>
            </a:r>
          </a:p>
        </p:txBody>
      </p:sp>
      <p:pic>
        <p:nvPicPr>
          <p:cNvPr id="26627" name="Content Placeholder 5" descr="sartre_22.jpg">
            <a:extLst>
              <a:ext uri="{FF2B5EF4-FFF2-40B4-BE49-F238E27FC236}">
                <a16:creationId xmlns:a16="http://schemas.microsoft.com/office/drawing/2014/main" id="{217B36D4-FA21-4B51-3BE9-4CDD74938C2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l="3577" r="3577"/>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a:extLst>
              <a:ext uri="{FF2B5EF4-FFF2-40B4-BE49-F238E27FC236}">
                <a16:creationId xmlns:a16="http://schemas.microsoft.com/office/drawing/2014/main" id="{EB043CC5-3B3C-47CF-16FA-DCEB10696074}"/>
              </a:ext>
            </a:extLst>
          </p:cNvPr>
          <p:cNvSpPr>
            <a:spLocks noGrp="1"/>
          </p:cNvSpPr>
          <p:nvPr>
            <p:ph type="title"/>
          </p:nvPr>
        </p:nvSpPr>
        <p:spPr/>
        <p:txBody>
          <a:bodyPr/>
          <a:lstStyle/>
          <a:p>
            <a:r>
              <a:rPr lang="en-GB" altLang="en-US">
                <a:solidFill>
                  <a:schemeClr val="tx1"/>
                </a:solidFill>
                <a:ea typeface="ＭＳ Ｐゴシック" panose="020B0600070205080204" pitchFamily="34" charset="-128"/>
              </a:rPr>
              <a:t>Foucault</a:t>
            </a:r>
          </a:p>
        </p:txBody>
      </p:sp>
      <p:sp>
        <p:nvSpPr>
          <p:cNvPr id="14338" name="Content Placeholder 2">
            <a:extLst>
              <a:ext uri="{FF2B5EF4-FFF2-40B4-BE49-F238E27FC236}">
                <a16:creationId xmlns:a16="http://schemas.microsoft.com/office/drawing/2014/main" id="{7CAF9E22-DE82-2CC9-A53F-68215506A6BA}"/>
              </a:ext>
            </a:extLst>
          </p:cNvPr>
          <p:cNvSpPr>
            <a:spLocks noGrp="1"/>
          </p:cNvSpPr>
          <p:nvPr>
            <p:ph idx="1"/>
          </p:nvPr>
        </p:nvSpPr>
        <p:spPr/>
        <p:txBody>
          <a:bodyPr/>
          <a:lstStyle/>
          <a:p>
            <a:r>
              <a:rPr lang="en-GB" altLang="en-US">
                <a:ea typeface="ＭＳ Ｐゴシック" panose="020B0600070205080204" pitchFamily="34" charset="-128"/>
              </a:rPr>
              <a:t>Most influential thinker of late 20</a:t>
            </a:r>
            <a:r>
              <a:rPr lang="en-GB" altLang="en-US" baseline="30000">
                <a:ea typeface="ＭＳ Ｐゴシック" panose="020B0600070205080204" pitchFamily="34" charset="-128"/>
              </a:rPr>
              <a:t>th</a:t>
            </a:r>
            <a:r>
              <a:rPr lang="en-GB" altLang="en-US">
                <a:ea typeface="ＭＳ Ｐゴシック" panose="020B0600070205080204" pitchFamily="34" charset="-128"/>
              </a:rPr>
              <a:t> century</a:t>
            </a:r>
          </a:p>
          <a:p>
            <a:endParaRPr lang="en-GB" altLang="en-US">
              <a:ea typeface="ＭＳ Ｐゴシック" panose="020B0600070205080204" pitchFamily="34" charset="-128"/>
            </a:endParaRPr>
          </a:p>
          <a:p>
            <a:r>
              <a:rPr lang="en-GB" altLang="en-US">
                <a:ea typeface="ＭＳ Ｐゴシック" panose="020B0600070205080204" pitchFamily="34" charset="-128"/>
              </a:rPr>
              <a:t>Impact on history, literature, philosophy, cultural studies (pioneer of it), and the history of science and medicine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a:extLst>
              <a:ext uri="{FF2B5EF4-FFF2-40B4-BE49-F238E27FC236}">
                <a16:creationId xmlns:a16="http://schemas.microsoft.com/office/drawing/2014/main" id="{E52531C3-92C4-4899-8371-AB7C9575BD09}"/>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Sartre vs Foucault, 1960s</a:t>
            </a:r>
          </a:p>
        </p:txBody>
      </p:sp>
      <p:sp>
        <p:nvSpPr>
          <p:cNvPr id="3" name="Content Placeholder 2">
            <a:extLst>
              <a:ext uri="{FF2B5EF4-FFF2-40B4-BE49-F238E27FC236}">
                <a16:creationId xmlns:a16="http://schemas.microsoft.com/office/drawing/2014/main" id="{72BAE7A0-2F70-57A8-049D-2473B965C5C4}"/>
              </a:ext>
            </a:extLst>
          </p:cNvPr>
          <p:cNvSpPr>
            <a:spLocks noGrp="1"/>
          </p:cNvSpPr>
          <p:nvPr>
            <p:ph idx="1"/>
          </p:nvPr>
        </p:nvSpPr>
        <p:spPr/>
        <p:txBody>
          <a:bodyPr>
            <a:normAutofit/>
          </a:bodyPr>
          <a:lstStyle/>
          <a:p>
            <a:pPr>
              <a:lnSpc>
                <a:spcPct val="80000"/>
              </a:lnSpc>
            </a:pPr>
            <a:r>
              <a:rPr lang="en-GB" altLang="en-US" sz="2700">
                <a:ea typeface="ＭＳ Ｐゴシック" panose="020B0600070205080204" pitchFamily="34" charset="-128"/>
              </a:rPr>
              <a:t>Sartre</a:t>
            </a:r>
            <a:r>
              <a:rPr lang="en-GB" altLang="en-GB" sz="2700">
                <a:ea typeface="ＭＳ Ｐゴシック" panose="020B0600070205080204" pitchFamily="34" charset="-128"/>
              </a:rPr>
              <a:t>’</a:t>
            </a:r>
            <a:r>
              <a:rPr lang="en-GB" altLang="en-US" sz="2700">
                <a:ea typeface="ＭＳ Ｐゴシック" panose="020B0600070205080204" pitchFamily="34" charset="-128"/>
              </a:rPr>
              <a:t>s criticism of Foucault</a:t>
            </a:r>
          </a:p>
          <a:p>
            <a:pPr lvl="1">
              <a:lnSpc>
                <a:spcPct val="80000"/>
              </a:lnSpc>
            </a:pPr>
            <a:r>
              <a:rPr lang="en-GB" altLang="en-US" sz="2400">
                <a:ea typeface="ＭＳ Ｐゴシック" panose="020B0600070205080204" pitchFamily="34" charset="-128"/>
              </a:rPr>
              <a:t>No explanation of historical change</a:t>
            </a:r>
          </a:p>
          <a:p>
            <a:pPr lvl="1">
              <a:lnSpc>
                <a:spcPct val="80000"/>
              </a:lnSpc>
            </a:pPr>
            <a:r>
              <a:rPr lang="en-GB" altLang="en-US" sz="2400">
                <a:ea typeface="ＭＳ Ｐゴシック" panose="020B0600070205080204" pitchFamily="34" charset="-128"/>
              </a:rPr>
              <a:t>F was apolitical and bourgeois</a:t>
            </a:r>
          </a:p>
          <a:p>
            <a:pPr lvl="1">
              <a:lnSpc>
                <a:spcPct val="80000"/>
              </a:lnSpc>
            </a:pPr>
            <a:r>
              <a:rPr lang="en-GB" altLang="en-US" sz="2400">
                <a:ea typeface="ＭＳ Ｐゴシック" panose="020B0600070205080204" pitchFamily="34" charset="-128"/>
              </a:rPr>
              <a:t>F</a:t>
            </a:r>
            <a:r>
              <a:rPr lang="en-GB" altLang="en-GB" sz="2400">
                <a:ea typeface="ＭＳ Ｐゴシック" panose="020B0600070205080204" pitchFamily="34" charset="-128"/>
              </a:rPr>
              <a:t>’</a:t>
            </a:r>
            <a:r>
              <a:rPr lang="en-GB" altLang="en-US" sz="2400">
                <a:ea typeface="ＭＳ Ｐゴシック" panose="020B0600070205080204" pitchFamily="34" charset="-128"/>
              </a:rPr>
              <a:t>s model: no conceptual room for resistance or individual responsibility</a:t>
            </a:r>
          </a:p>
          <a:p>
            <a:pPr>
              <a:lnSpc>
                <a:spcPct val="80000"/>
              </a:lnSpc>
            </a:pPr>
            <a:r>
              <a:rPr lang="en-GB" altLang="en-US" sz="2700">
                <a:ea typeface="ＭＳ Ｐゴシック" panose="020B0600070205080204" pitchFamily="34" charset="-128"/>
              </a:rPr>
              <a:t>F</a:t>
            </a:r>
            <a:r>
              <a:rPr lang="en-GB" altLang="en-GB" sz="2700">
                <a:ea typeface="ＭＳ Ｐゴシック" panose="020B0600070205080204" pitchFamily="34" charset="-128"/>
              </a:rPr>
              <a:t>’</a:t>
            </a:r>
            <a:r>
              <a:rPr lang="en-GB" altLang="en-US" sz="2700">
                <a:ea typeface="ＭＳ Ｐゴシック" panose="020B0600070205080204" pitchFamily="34" charset="-128"/>
              </a:rPr>
              <a:t>s criticism of Sartre</a:t>
            </a:r>
          </a:p>
          <a:p>
            <a:pPr lvl="1">
              <a:lnSpc>
                <a:spcPct val="80000"/>
              </a:lnSpc>
            </a:pPr>
            <a:r>
              <a:rPr lang="en-GB" altLang="en-US" sz="2400">
                <a:ea typeface="ＭＳ Ｐゴシック" panose="020B0600070205080204" pitchFamily="34" charset="-128"/>
              </a:rPr>
              <a:t>S was too humanistic. (F sought to dismantle humanism),  too indebted to Descartes</a:t>
            </a:r>
            <a:r>
              <a:rPr lang="en-GB" altLang="en-GB" sz="2400">
                <a:ea typeface="ＭＳ Ｐゴシック" panose="020B0600070205080204" pitchFamily="34" charset="-128"/>
              </a:rPr>
              <a:t>’</a:t>
            </a:r>
            <a:r>
              <a:rPr lang="en-GB" altLang="en-US" sz="2400">
                <a:ea typeface="ＭＳ Ｐゴシック" panose="020B0600070205080204" pitchFamily="34" charset="-128"/>
              </a:rPr>
              <a:t>s notion of the individual subject (I think therefore I am)</a:t>
            </a:r>
          </a:p>
          <a:p>
            <a:pPr lvl="1">
              <a:lnSpc>
                <a:spcPct val="80000"/>
              </a:lnSpc>
            </a:pPr>
            <a:r>
              <a:rPr lang="en-GB" altLang="en-US" sz="2400">
                <a:ea typeface="ＭＳ Ｐゴシック" panose="020B0600070205080204" pitchFamily="34" charset="-128"/>
              </a:rPr>
              <a:t>S</a:t>
            </a:r>
            <a:r>
              <a:rPr lang="en-GB" altLang="en-GB" sz="2400">
                <a:ea typeface="ＭＳ Ｐゴシック" panose="020B0600070205080204" pitchFamily="34" charset="-128"/>
              </a:rPr>
              <a:t>’</a:t>
            </a:r>
            <a:r>
              <a:rPr lang="en-GB" altLang="en-US" sz="2400">
                <a:ea typeface="ＭＳ Ｐゴシック" panose="020B0600070205080204" pitchFamily="34" charset="-128"/>
              </a:rPr>
              <a:t>s philosophy was too totalizing, and too old-fashioned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3" descr="protest_image">
            <a:extLst>
              <a:ext uri="{FF2B5EF4-FFF2-40B4-BE49-F238E27FC236}">
                <a16:creationId xmlns:a16="http://schemas.microsoft.com/office/drawing/2014/main" id="{BABEC321-807F-8D18-3350-6E4E02BAB1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2092325"/>
            <a:ext cx="5715000" cy="267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TextBox 2">
            <a:extLst>
              <a:ext uri="{FF2B5EF4-FFF2-40B4-BE49-F238E27FC236}">
                <a16:creationId xmlns:a16="http://schemas.microsoft.com/office/drawing/2014/main" id="{F46B043E-BB0D-1319-9B3A-C783331746E7}"/>
              </a:ext>
            </a:extLst>
          </p:cNvPr>
          <p:cNvSpPr txBox="1">
            <a:spLocks noChangeArrowheads="1"/>
          </p:cNvSpPr>
          <p:nvPr/>
        </p:nvSpPr>
        <p:spPr bwMode="auto">
          <a:xfrm>
            <a:off x="611188" y="5084763"/>
            <a:ext cx="82232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eaLnBrk="1" hangingPunct="1"/>
            <a:r>
              <a:rPr lang="en-US" altLang="en-US"/>
              <a:t>Foucault and Sartre at demonstration, 1971, </a:t>
            </a:r>
          </a:p>
          <a:p>
            <a:pPr algn="ctr" eaLnBrk="1" hangingPunct="1"/>
            <a:r>
              <a:rPr lang="en-US" altLang="en-US"/>
              <a:t>in poor Paris area of Goutte d</a:t>
            </a:r>
            <a:r>
              <a:rPr lang="en-US" altLang="en-GB"/>
              <a:t>’</a:t>
            </a:r>
            <a:r>
              <a:rPr lang="en-US" altLang="en-US"/>
              <a:t>or, after police murdered a Muslim</a:t>
            </a:r>
          </a:p>
          <a:p>
            <a:pPr algn="ctr" eaLnBrk="1" hangingPunct="1"/>
            <a:r>
              <a:rPr lang="en-US" altLang="en-US"/>
              <a:t>suspect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a:extLst>
              <a:ext uri="{FF2B5EF4-FFF2-40B4-BE49-F238E27FC236}">
                <a16:creationId xmlns:a16="http://schemas.microsoft.com/office/drawing/2014/main" id="{02F1D656-4533-B7AB-D844-346DF6DD7B46}"/>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History at the Time</a:t>
            </a:r>
          </a:p>
        </p:txBody>
      </p:sp>
      <p:sp>
        <p:nvSpPr>
          <p:cNvPr id="3" name="Content Placeholder 2">
            <a:extLst>
              <a:ext uri="{FF2B5EF4-FFF2-40B4-BE49-F238E27FC236}">
                <a16:creationId xmlns:a16="http://schemas.microsoft.com/office/drawing/2014/main" id="{048159E1-938A-E784-2E72-CB079032A05D}"/>
              </a:ext>
            </a:extLst>
          </p:cNvPr>
          <p:cNvSpPr>
            <a:spLocks noGrp="1"/>
          </p:cNvSpPr>
          <p:nvPr>
            <p:ph idx="1"/>
          </p:nvPr>
        </p:nvSpPr>
        <p:spPr/>
        <p:txBody>
          <a:bodyPr>
            <a:normAutofit/>
          </a:bodyPr>
          <a:lstStyle/>
          <a:p>
            <a:pPr marL="457200" lvl="1" indent="0">
              <a:lnSpc>
                <a:spcPct val="90000"/>
              </a:lnSpc>
              <a:buNone/>
            </a:pPr>
            <a:endParaRPr lang="en-GB" altLang="en-US" sz="2400" dirty="0">
              <a:ea typeface="ＭＳ Ｐゴシック" panose="020B0600070205080204" pitchFamily="34" charset="-128"/>
            </a:endParaRPr>
          </a:p>
          <a:p>
            <a:pPr>
              <a:lnSpc>
                <a:spcPct val="90000"/>
              </a:lnSpc>
            </a:pPr>
            <a:r>
              <a:rPr lang="en-GB" altLang="en-US" sz="2700" dirty="0">
                <a:ea typeface="ＭＳ Ｐゴシック" panose="020B0600070205080204" pitchFamily="34" charset="-128"/>
              </a:rPr>
              <a:t>E. P. Thompson (and Sartre)</a:t>
            </a:r>
          </a:p>
          <a:p>
            <a:pPr lvl="1">
              <a:lnSpc>
                <a:spcPct val="90000"/>
              </a:lnSpc>
            </a:pPr>
            <a:r>
              <a:rPr lang="en-GB" altLang="en-US" sz="2400" dirty="0">
                <a:ea typeface="ＭＳ Ｐゴシック" panose="020B0600070205080204" pitchFamily="34" charset="-128"/>
              </a:rPr>
              <a:t>Rescue the individual and agency from mechanistic, overly materialistic versions of Marxism.</a:t>
            </a:r>
          </a:p>
          <a:p>
            <a:pPr lvl="1">
              <a:lnSpc>
                <a:spcPct val="90000"/>
              </a:lnSpc>
            </a:pPr>
            <a:endParaRPr lang="en-GB" altLang="en-US" sz="2400" dirty="0">
              <a:ea typeface="ＭＳ Ｐゴシック" panose="020B0600070205080204" pitchFamily="34" charset="-128"/>
            </a:endParaRPr>
          </a:p>
          <a:p>
            <a:pPr>
              <a:lnSpc>
                <a:spcPct val="90000"/>
              </a:lnSpc>
            </a:pPr>
            <a:r>
              <a:rPr lang="en-GB" altLang="en-US" sz="2700" dirty="0">
                <a:ea typeface="ＭＳ Ｐゴシック" panose="020B0600070205080204" pitchFamily="34" charset="-128"/>
              </a:rPr>
              <a:t>F challenges the naiveté of the former attitudes towards knowledge and questions the autonomy of </a:t>
            </a:r>
            <a:r>
              <a:rPr lang="en-GB" altLang="en-GB" sz="2700" dirty="0">
                <a:ea typeface="ＭＳ Ｐゴシック" panose="020B0600070205080204" pitchFamily="34" charset="-128"/>
              </a:rPr>
              <a:t>‘</a:t>
            </a:r>
            <a:r>
              <a:rPr lang="en-GB" altLang="en-US" sz="2700" dirty="0">
                <a:ea typeface="ＭＳ Ｐゴシック" panose="020B0600070205080204" pitchFamily="34" charset="-128"/>
              </a:rPr>
              <a:t>experience</a:t>
            </a:r>
            <a:r>
              <a:rPr lang="en-GB" altLang="en-GB" sz="2700" dirty="0">
                <a:ea typeface="ＭＳ Ｐゴシック" panose="020B0600070205080204" pitchFamily="34" charset="-128"/>
              </a:rPr>
              <a:t>’</a:t>
            </a:r>
            <a:r>
              <a:rPr lang="en-GB" altLang="en-US" sz="2700" dirty="0">
                <a:ea typeface="ＭＳ Ｐゴシック" panose="020B0600070205080204" pitchFamily="34" charset="-128"/>
              </a:rPr>
              <a:t> and </a:t>
            </a:r>
            <a:r>
              <a:rPr lang="en-GB" altLang="en-GB" sz="2700" dirty="0">
                <a:ea typeface="ＭＳ Ｐゴシック" panose="020B0600070205080204" pitchFamily="34" charset="-128"/>
              </a:rPr>
              <a:t>‘</a:t>
            </a:r>
            <a:r>
              <a:rPr lang="en-GB" altLang="en-US" sz="2700" dirty="0">
                <a:ea typeface="ＭＳ Ｐゴシック" panose="020B0600070205080204" pitchFamily="34" charset="-128"/>
              </a:rPr>
              <a:t>agency</a:t>
            </a:r>
            <a:r>
              <a:rPr lang="en-GB" altLang="en-GB" sz="2700" dirty="0">
                <a:ea typeface="ＭＳ Ｐゴシック" panose="020B0600070205080204" pitchFamily="34" charset="-128"/>
              </a:rPr>
              <a:t>’</a:t>
            </a:r>
            <a:endParaRPr lang="en-GB" altLang="en-US" sz="2700" dirty="0">
              <a:ea typeface="ＭＳ Ｐゴシック" panose="020B0600070205080204" pitchFamily="34"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3" descr="9780415307727">
            <a:extLst>
              <a:ext uri="{FF2B5EF4-FFF2-40B4-BE49-F238E27FC236}">
                <a16:creationId xmlns:a16="http://schemas.microsoft.com/office/drawing/2014/main" id="{8B098ABD-D6B9-FCA4-0499-CCC576BA8C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2119313" cy="325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2" name="Picture 6" descr="0415267374">
            <a:extLst>
              <a:ext uri="{FF2B5EF4-FFF2-40B4-BE49-F238E27FC236}">
                <a16:creationId xmlns:a16="http://schemas.microsoft.com/office/drawing/2014/main" id="{F8C16D18-224F-7220-6057-AF7A0C3BAD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752600"/>
            <a:ext cx="2147888"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Picture 10" descr="s1429861">
            <a:extLst>
              <a:ext uri="{FF2B5EF4-FFF2-40B4-BE49-F238E27FC236}">
                <a16:creationId xmlns:a16="http://schemas.microsoft.com/office/drawing/2014/main" id="{9307B03F-1C9C-7B47-28C1-BFAE85F12C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828800"/>
            <a:ext cx="2112963" cy="326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a:extLst>
              <a:ext uri="{FF2B5EF4-FFF2-40B4-BE49-F238E27FC236}">
                <a16:creationId xmlns:a16="http://schemas.microsoft.com/office/drawing/2014/main" id="{745229A9-8CCF-6A29-E26D-71F9504B9A4B}"/>
              </a:ext>
            </a:extLst>
          </p:cNvPr>
          <p:cNvSpPr>
            <a:spLocks noGrp="1"/>
          </p:cNvSpPr>
          <p:nvPr>
            <p:ph type="title"/>
          </p:nvPr>
        </p:nvSpPr>
        <p:spPr/>
        <p:txBody>
          <a:bodyPr/>
          <a:lstStyle/>
          <a:p>
            <a:r>
              <a:rPr lang="en-GB" altLang="en-US" i="1">
                <a:solidFill>
                  <a:srgbClr val="FFFFFF"/>
                </a:solidFill>
                <a:ea typeface="ＭＳ Ｐゴシック" panose="020B0600070205080204" pitchFamily="34" charset="-128"/>
              </a:rPr>
              <a:t>Madness and Civilization</a:t>
            </a:r>
            <a:br>
              <a:rPr lang="en-GB" altLang="en-US">
                <a:solidFill>
                  <a:srgbClr val="FFFFFF"/>
                </a:solidFill>
                <a:ea typeface="ＭＳ Ｐゴシック" panose="020B0600070205080204" pitchFamily="34" charset="-128"/>
              </a:rPr>
            </a:br>
            <a:r>
              <a:rPr lang="en-GB" altLang="en-US">
                <a:solidFill>
                  <a:srgbClr val="FFFFFF"/>
                </a:solidFill>
                <a:ea typeface="ＭＳ Ｐゴシック" panose="020B0600070205080204" pitchFamily="34" charset="-128"/>
              </a:rPr>
              <a:t>1961 (part of PhD thesis)</a:t>
            </a:r>
          </a:p>
        </p:txBody>
      </p:sp>
      <p:sp>
        <p:nvSpPr>
          <p:cNvPr id="3" name="Content Placeholder 2">
            <a:extLst>
              <a:ext uri="{FF2B5EF4-FFF2-40B4-BE49-F238E27FC236}">
                <a16:creationId xmlns:a16="http://schemas.microsoft.com/office/drawing/2014/main" id="{C0BC8530-6881-BE65-A60A-ECAA2F04739E}"/>
              </a:ext>
            </a:extLst>
          </p:cNvPr>
          <p:cNvSpPr>
            <a:spLocks noGrp="1"/>
          </p:cNvSpPr>
          <p:nvPr>
            <p:ph idx="1"/>
          </p:nvPr>
        </p:nvSpPr>
        <p:spPr/>
        <p:txBody>
          <a:bodyPr>
            <a:normAutofit fontScale="85000" lnSpcReduction="20000"/>
          </a:bodyPr>
          <a:lstStyle/>
          <a:p>
            <a:pPr>
              <a:defRPr/>
            </a:pPr>
            <a:r>
              <a:rPr lang="en-GB" dirty="0"/>
              <a:t>Madness is not a constant in history</a:t>
            </a:r>
          </a:p>
          <a:p>
            <a:pPr>
              <a:defRPr/>
            </a:pPr>
            <a:r>
              <a:rPr lang="en-GB" dirty="0"/>
              <a:t>Madness was treated in different ways before 19</a:t>
            </a:r>
            <a:r>
              <a:rPr lang="en-GB" baseline="30000" dirty="0"/>
              <a:t>th</a:t>
            </a:r>
            <a:r>
              <a:rPr lang="en-GB" dirty="0"/>
              <a:t> century</a:t>
            </a:r>
          </a:p>
          <a:p>
            <a:pPr lvl="1">
              <a:defRPr/>
            </a:pPr>
            <a:r>
              <a:rPr lang="en-GB" dirty="0"/>
              <a:t>E.g., during Renaissance, the mad were thought to possess wisdom. (The fool at Court.)</a:t>
            </a:r>
          </a:p>
          <a:p>
            <a:pPr>
              <a:defRPr/>
            </a:pPr>
            <a:r>
              <a:rPr lang="en-GB" dirty="0"/>
              <a:t>19</a:t>
            </a:r>
            <a:r>
              <a:rPr lang="en-GB" baseline="30000" dirty="0"/>
              <a:t>th</a:t>
            </a:r>
            <a:r>
              <a:rPr lang="en-GB" dirty="0"/>
              <a:t> century: madness becomes a medical condition requiring institutionalization and scientific expertise</a:t>
            </a:r>
          </a:p>
          <a:p>
            <a:pPr>
              <a:defRPr/>
            </a:pPr>
            <a:r>
              <a:rPr lang="en-GB" dirty="0"/>
              <a:t>Upshot: bodies become docile and controlled, not by a sovereign in the first instance, but by knowledge which generates and authorizes controlling practices and institutions.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7" descr="0415267374">
            <a:extLst>
              <a:ext uri="{FF2B5EF4-FFF2-40B4-BE49-F238E27FC236}">
                <a16:creationId xmlns:a16="http://schemas.microsoft.com/office/drawing/2014/main" id="{65CDA98C-F4A4-0CBE-C88D-E37D3A4E8B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2400" y="571500"/>
            <a:ext cx="3760788"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0" name="TextBox 1">
            <a:extLst>
              <a:ext uri="{FF2B5EF4-FFF2-40B4-BE49-F238E27FC236}">
                <a16:creationId xmlns:a16="http://schemas.microsoft.com/office/drawing/2014/main" id="{3ED001C4-1C38-641C-FFA4-424E3AB15AB8}"/>
              </a:ext>
            </a:extLst>
          </p:cNvPr>
          <p:cNvSpPr txBox="1">
            <a:spLocks noChangeArrowheads="1"/>
          </p:cNvSpPr>
          <p:nvPr/>
        </p:nvSpPr>
        <p:spPr bwMode="auto">
          <a:xfrm>
            <a:off x="3924300" y="6308725"/>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US"/>
              <a:t>1966</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743E144C-AAF5-09C7-372E-84EE6E695591}"/>
              </a:ext>
            </a:extLst>
          </p:cNvPr>
          <p:cNvSpPr>
            <a:spLocks noGrp="1"/>
          </p:cNvSpPr>
          <p:nvPr>
            <p:ph type="title"/>
          </p:nvPr>
        </p:nvSpPr>
        <p:spPr/>
        <p:txBody>
          <a:bodyPr/>
          <a:lstStyle/>
          <a:p>
            <a:r>
              <a:rPr lang="en-GB" altLang="en-US" i="1">
                <a:solidFill>
                  <a:srgbClr val="FFFFFF"/>
                </a:solidFill>
                <a:ea typeface="ＭＳ Ｐゴシック" panose="020B0600070205080204" pitchFamily="34" charset="-128"/>
              </a:rPr>
              <a:t>The Order of Things</a:t>
            </a:r>
            <a:r>
              <a:rPr lang="en-GB" altLang="en-US">
                <a:solidFill>
                  <a:srgbClr val="FFFFFF"/>
                </a:solidFill>
                <a:ea typeface="ＭＳ Ｐゴシック" panose="020B0600070205080204" pitchFamily="34" charset="-128"/>
              </a:rPr>
              <a:t> (1966)</a:t>
            </a:r>
            <a:endParaRPr lang="en-GB" altLang="en-US" i="1">
              <a:solidFill>
                <a:srgbClr val="FFFFFF"/>
              </a:solidFill>
              <a:ea typeface="ＭＳ Ｐゴシック" panose="020B0600070205080204" pitchFamily="34" charset="-128"/>
            </a:endParaRPr>
          </a:p>
        </p:txBody>
      </p:sp>
      <p:sp>
        <p:nvSpPr>
          <p:cNvPr id="33794" name="Content Placeholder 2">
            <a:extLst>
              <a:ext uri="{FF2B5EF4-FFF2-40B4-BE49-F238E27FC236}">
                <a16:creationId xmlns:a16="http://schemas.microsoft.com/office/drawing/2014/main" id="{93088A35-0816-0FEA-9212-0201CDF5D075}"/>
              </a:ext>
            </a:extLst>
          </p:cNvPr>
          <p:cNvSpPr>
            <a:spLocks noGrp="1"/>
          </p:cNvSpPr>
          <p:nvPr>
            <p:ph idx="1"/>
          </p:nvPr>
        </p:nvSpPr>
        <p:spPr/>
        <p:txBody>
          <a:bodyPr/>
          <a:lstStyle/>
          <a:p>
            <a:r>
              <a:rPr lang="en-GB" altLang="en-US">
                <a:ea typeface="ＭＳ Ｐゴシック" panose="020B0600070205080204" pitchFamily="34" charset="-128"/>
              </a:rPr>
              <a:t>Made him an academic rock star</a:t>
            </a:r>
          </a:p>
          <a:p>
            <a:r>
              <a:rPr lang="en-GB" altLang="en-US">
                <a:ea typeface="ＭＳ Ｐゴシック" panose="020B0600070205080204" pitchFamily="34" charset="-128"/>
              </a:rPr>
              <a:t>Attack on humanism and Enlightenment.</a:t>
            </a:r>
          </a:p>
          <a:p>
            <a:r>
              <a:rPr lang="en-GB" altLang="en-US">
                <a:ea typeface="ＭＳ Ｐゴシック" panose="020B0600070205080204" pitchFamily="34" charset="-128"/>
              </a:rPr>
              <a:t> His central question: Why is it possible to think certain things in one time but not another? </a:t>
            </a:r>
          </a:p>
          <a:p>
            <a:r>
              <a:rPr lang="en-GB" altLang="en-US">
                <a:ea typeface="ＭＳ Ｐゴシック" panose="020B0600070205080204" pitchFamily="34" charset="-128"/>
              </a:rPr>
              <a:t>Conditions of possibility of thought</a:t>
            </a:r>
          </a:p>
          <a:p>
            <a:endParaRPr lang="en-GB" altLang="en-US">
              <a:ea typeface="ＭＳ Ｐゴシック" panose="020B0600070205080204" pitchFamily="34"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2">
            <a:extLst>
              <a:ext uri="{FF2B5EF4-FFF2-40B4-BE49-F238E27FC236}">
                <a16:creationId xmlns:a16="http://schemas.microsoft.com/office/drawing/2014/main" id="{A6B3536A-3BE2-6FF9-265C-ED6C0AC3E6CC}"/>
              </a:ext>
            </a:extLst>
          </p:cNvPr>
          <p:cNvSpPr txBox="1">
            <a:spLocks noChangeArrowheads="1"/>
          </p:cNvSpPr>
          <p:nvPr/>
        </p:nvSpPr>
        <p:spPr bwMode="auto">
          <a:xfrm>
            <a:off x="1828800" y="3048000"/>
            <a:ext cx="21313775"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US" dirty="0"/>
              <a:t>Renaissance Episteme (1450-1650) </a:t>
            </a:r>
          </a:p>
          <a:p>
            <a:pPr eaLnBrk="1" hangingPunct="1"/>
            <a:endParaRPr lang="en-GB" altLang="en-US" dirty="0"/>
          </a:p>
          <a:p>
            <a:pPr eaLnBrk="1" hangingPunct="1"/>
            <a:r>
              <a:rPr lang="en-GB" altLang="en-US" dirty="0"/>
              <a:t>Classical Episteme (1650-1800)</a:t>
            </a:r>
          </a:p>
          <a:p>
            <a:pPr eaLnBrk="1" hangingPunct="1"/>
            <a:endParaRPr lang="en-GB" altLang="en-US" dirty="0"/>
          </a:p>
          <a:p>
            <a:pPr eaLnBrk="1" hangingPunct="1"/>
            <a:r>
              <a:rPr lang="en-GB" altLang="en-US" dirty="0"/>
              <a:t>Modern Episteme (1800-1966) </a:t>
            </a:r>
          </a:p>
          <a:p>
            <a:pPr eaLnBrk="1" hangingPunct="1"/>
            <a:endParaRPr lang="en-GB" altLang="en-US" dirty="0"/>
          </a:p>
          <a:p>
            <a:pPr eaLnBrk="1" hangingPunct="1"/>
            <a:r>
              <a:rPr lang="en-GB" altLang="en-US" dirty="0"/>
              <a:t>Postmodern Episteme (late1960s -?)</a:t>
            </a:r>
          </a:p>
          <a:p>
            <a:pPr eaLnBrk="1" hangingPunct="1"/>
            <a:endParaRPr lang="en-GB" altLang="en-US" dirty="0"/>
          </a:p>
          <a:p>
            <a:pPr eaLnBrk="1" hangingPunct="1"/>
            <a:r>
              <a:rPr lang="en-GB" altLang="en-US" dirty="0"/>
              <a:t>Today? </a:t>
            </a:r>
            <a:r>
              <a:rPr lang="en-GB" altLang="en-GB" dirty="0"/>
              <a:t>‘</a:t>
            </a:r>
            <a:r>
              <a:rPr lang="en-GB" altLang="en-US" dirty="0"/>
              <a:t>Fake is Real</a:t>
            </a:r>
            <a:r>
              <a:rPr lang="en-GB" altLang="en-GB" dirty="0"/>
              <a:t>’, post-truth</a:t>
            </a:r>
            <a:r>
              <a:rPr lang="en-GB" altLang="en-US" dirty="0"/>
              <a:t> Episteme?</a:t>
            </a:r>
          </a:p>
          <a:p>
            <a:pPr eaLnBrk="1" hangingPunct="1"/>
            <a:r>
              <a:rPr lang="en-GB" altLang="en-US" dirty="0"/>
              <a:t> </a:t>
            </a:r>
          </a:p>
          <a:p>
            <a:pPr eaLnBrk="1" hangingPunct="1"/>
            <a:endParaRPr lang="en-US" altLang="en-US" dirty="0"/>
          </a:p>
        </p:txBody>
      </p:sp>
      <p:sp>
        <p:nvSpPr>
          <p:cNvPr id="34818" name="Rectangle 5">
            <a:extLst>
              <a:ext uri="{FF2B5EF4-FFF2-40B4-BE49-F238E27FC236}">
                <a16:creationId xmlns:a16="http://schemas.microsoft.com/office/drawing/2014/main" id="{494BD760-0D31-E051-71A0-64495CEE9F0E}"/>
              </a:ext>
            </a:extLst>
          </p:cNvPr>
          <p:cNvSpPr>
            <a:spLocks noChangeArrowheads="1"/>
          </p:cNvSpPr>
          <p:nvPr/>
        </p:nvSpPr>
        <p:spPr bwMode="auto">
          <a:xfrm>
            <a:off x="685800" y="762000"/>
            <a:ext cx="6172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ja-JP"/>
              <a:t>Episteme: </a:t>
            </a:r>
            <a:r>
              <a:rPr lang="ja-JP" altLang="en-GB"/>
              <a:t>‘</a:t>
            </a:r>
            <a:r>
              <a:rPr lang="en-GB" altLang="ja-JP"/>
              <a:t>In any given culture and at any given moment there is always only one episteme that defines the conditions of possibility of all knowledge, whether expressed in theory or silently invested in a practice.</a:t>
            </a:r>
            <a:r>
              <a:rPr lang="ja-JP" altLang="en-GB"/>
              <a:t>’</a:t>
            </a:r>
            <a:r>
              <a:rPr lang="en-GB" altLang="ja-JP"/>
              <a:t> </a:t>
            </a:r>
            <a:endParaRPr lang="en-US"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3" descr="0415287537">
            <a:extLst>
              <a:ext uri="{FF2B5EF4-FFF2-40B4-BE49-F238E27FC236}">
                <a16:creationId xmlns:a16="http://schemas.microsoft.com/office/drawing/2014/main" id="{3E20397D-68B9-07EE-39A3-5B0F0BB405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219200"/>
            <a:ext cx="304482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2" name="TextBox 1">
            <a:extLst>
              <a:ext uri="{FF2B5EF4-FFF2-40B4-BE49-F238E27FC236}">
                <a16:creationId xmlns:a16="http://schemas.microsoft.com/office/drawing/2014/main" id="{4C895FDD-9BC9-00FE-0048-0933C2EB1793}"/>
              </a:ext>
            </a:extLst>
          </p:cNvPr>
          <p:cNvSpPr txBox="1">
            <a:spLocks noChangeArrowheads="1"/>
          </p:cNvSpPr>
          <p:nvPr/>
        </p:nvSpPr>
        <p:spPr bwMode="auto">
          <a:xfrm>
            <a:off x="4546600" y="6338888"/>
            <a:ext cx="800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US"/>
              <a:t>1969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a:extLst>
              <a:ext uri="{FF2B5EF4-FFF2-40B4-BE49-F238E27FC236}">
                <a16:creationId xmlns:a16="http://schemas.microsoft.com/office/drawing/2014/main" id="{2B3C2A0F-E902-2E2B-C55F-D2237AD403ED}"/>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Archaeology</a:t>
            </a:r>
          </a:p>
        </p:txBody>
      </p:sp>
      <p:sp>
        <p:nvSpPr>
          <p:cNvPr id="3" name="Content Placeholder 2">
            <a:extLst>
              <a:ext uri="{FF2B5EF4-FFF2-40B4-BE49-F238E27FC236}">
                <a16:creationId xmlns:a16="http://schemas.microsoft.com/office/drawing/2014/main" id="{97506439-3492-583C-B0FA-176F4F551BB4}"/>
              </a:ext>
            </a:extLst>
          </p:cNvPr>
          <p:cNvSpPr>
            <a:spLocks noGrp="1"/>
          </p:cNvSpPr>
          <p:nvPr>
            <p:ph idx="1"/>
          </p:nvPr>
        </p:nvSpPr>
        <p:spPr/>
        <p:txBody>
          <a:bodyPr>
            <a:normAutofit/>
          </a:bodyPr>
          <a:lstStyle/>
          <a:p>
            <a:pPr eaLnBrk="1" hangingPunct="1">
              <a:lnSpc>
                <a:spcPct val="80000"/>
              </a:lnSpc>
            </a:pPr>
            <a:r>
              <a:rPr lang="en-GB" altLang="en-US" sz="2200" b="1" dirty="0">
                <a:ea typeface="ＭＳ Ｐゴシック" panose="020B0600070205080204" pitchFamily="34" charset="-128"/>
              </a:rPr>
              <a:t>i</a:t>
            </a:r>
            <a:r>
              <a:rPr lang="en-GB" altLang="en-US" sz="2200" dirty="0">
                <a:ea typeface="ＭＳ Ｐゴシック" panose="020B0600070205080204" pitchFamily="34" charset="-128"/>
              </a:rPr>
              <a:t>s concerned with the analysis of language as </a:t>
            </a:r>
            <a:r>
              <a:rPr lang="en-GB" altLang="en-US" sz="2200" dirty="0">
                <a:solidFill>
                  <a:srgbClr val="FFC000"/>
                </a:solidFill>
                <a:ea typeface="ＭＳ Ｐゴシック" panose="020B0600070205080204" pitchFamily="34" charset="-128"/>
              </a:rPr>
              <a:t>a system of the possibility of expression;</a:t>
            </a:r>
            <a:r>
              <a:rPr lang="en-GB" altLang="en-US" sz="2200" dirty="0">
                <a:ea typeface="ＭＳ Ｐゴシック" panose="020B0600070205080204" pitchFamily="34" charset="-128"/>
              </a:rPr>
              <a:t>  it is synchronic and does not try to explain change or the origin of the distribution of power. </a:t>
            </a:r>
          </a:p>
          <a:p>
            <a:pPr eaLnBrk="1" hangingPunct="1">
              <a:lnSpc>
                <a:spcPct val="80000"/>
              </a:lnSpc>
            </a:pPr>
            <a:endParaRPr lang="en-GB" altLang="en-US" sz="2200" dirty="0">
              <a:ea typeface="ＭＳ Ｐゴシック" panose="020B0600070205080204" pitchFamily="34" charset="-128"/>
            </a:endParaRPr>
          </a:p>
          <a:p>
            <a:pPr eaLnBrk="1" hangingPunct="1">
              <a:lnSpc>
                <a:spcPct val="80000"/>
              </a:lnSpc>
            </a:pPr>
            <a:r>
              <a:rPr lang="en-GB" altLang="en-US" sz="2200" dirty="0">
                <a:ea typeface="ＭＳ Ｐゴシック" panose="020B0600070205080204" pitchFamily="34" charset="-128"/>
              </a:rPr>
              <a:t>He claims that at any given historical period, due to a particular language used, there are </a:t>
            </a:r>
            <a:r>
              <a:rPr lang="en-GB" altLang="en-US" sz="2200" dirty="0">
                <a:solidFill>
                  <a:srgbClr val="FFC000"/>
                </a:solidFill>
                <a:ea typeface="ＭＳ Ｐゴシック" panose="020B0600070205080204" pitchFamily="34" charset="-128"/>
              </a:rPr>
              <a:t>substantial constraints </a:t>
            </a:r>
            <a:r>
              <a:rPr lang="en-GB" altLang="en-US" sz="2200" dirty="0">
                <a:ea typeface="ＭＳ Ｐゴシック" panose="020B0600070205080204" pitchFamily="34" charset="-128"/>
              </a:rPr>
              <a:t>on how people are able to think (and consequently act)</a:t>
            </a:r>
            <a:r>
              <a:rPr lang="en-GB" altLang="en-US" sz="2200" b="1" dirty="0">
                <a:ea typeface="ＭＳ Ｐゴシック" panose="020B0600070205080204" pitchFamily="34" charset="-128"/>
              </a:rPr>
              <a:t>.</a:t>
            </a:r>
            <a:r>
              <a:rPr lang="en-GB" altLang="en-US" sz="2200" dirty="0">
                <a:ea typeface="ＭＳ Ｐゴシック" panose="020B0600070205080204" pitchFamily="34" charset="-128"/>
              </a:rPr>
              <a:t> </a:t>
            </a:r>
          </a:p>
          <a:p>
            <a:pPr eaLnBrk="1" hangingPunct="1">
              <a:lnSpc>
                <a:spcPct val="80000"/>
              </a:lnSpc>
            </a:pPr>
            <a:endParaRPr lang="en-GB" altLang="en-US" sz="2200" dirty="0">
              <a:ea typeface="ＭＳ Ｐゴシック" panose="020B0600070205080204" pitchFamily="34" charset="-128"/>
            </a:endParaRPr>
          </a:p>
          <a:p>
            <a:pPr eaLnBrk="1" hangingPunct="1">
              <a:lnSpc>
                <a:spcPct val="80000"/>
              </a:lnSpc>
            </a:pPr>
            <a:r>
              <a:rPr lang="en-GB" altLang="en-US" sz="2200" dirty="0">
                <a:ea typeface="ＭＳ Ｐゴシック" panose="020B0600070205080204" pitchFamily="34" charset="-128"/>
              </a:rPr>
              <a:t>Foucault</a:t>
            </a:r>
            <a:r>
              <a:rPr lang="en-GB" altLang="en-GB" sz="2200" dirty="0">
                <a:ea typeface="ＭＳ Ｐゴシック" panose="020B0600070205080204" pitchFamily="34" charset="-128"/>
              </a:rPr>
              <a:t>’</a:t>
            </a:r>
            <a:r>
              <a:rPr lang="en-GB" altLang="en-US" sz="2200" dirty="0">
                <a:ea typeface="ＭＳ Ｐゴシック" panose="020B0600070205080204" pitchFamily="34" charset="-128"/>
              </a:rPr>
              <a:t>s idea is that thinking involves </a:t>
            </a:r>
            <a:r>
              <a:rPr lang="en-GB" altLang="en-US" sz="2200" dirty="0">
                <a:solidFill>
                  <a:srgbClr val="FFC000"/>
                </a:solidFill>
                <a:ea typeface="ＭＳ Ｐゴシック" panose="020B0600070205080204" pitchFamily="34" charset="-128"/>
              </a:rPr>
              <a:t>implicit rules </a:t>
            </a:r>
            <a:r>
              <a:rPr lang="en-GB" altLang="en-US" sz="2200" dirty="0">
                <a:ea typeface="ＭＳ Ｐゴシック" panose="020B0600070205080204" pitchFamily="34" charset="-128"/>
              </a:rPr>
              <a:t>(maybe not even formulated by those following them) that materially restrict the range of possible thoughts. </a:t>
            </a:r>
          </a:p>
          <a:p>
            <a:pPr eaLnBrk="1" hangingPunct="1">
              <a:lnSpc>
                <a:spcPct val="80000"/>
              </a:lnSpc>
            </a:pPr>
            <a:endParaRPr lang="en-GB" altLang="en-US" sz="2200" dirty="0">
              <a:ea typeface="ＭＳ Ｐゴシック" panose="020B0600070205080204" pitchFamily="34" charset="-128"/>
            </a:endParaRPr>
          </a:p>
          <a:p>
            <a:pPr eaLnBrk="1" hangingPunct="1">
              <a:lnSpc>
                <a:spcPct val="80000"/>
              </a:lnSpc>
            </a:pPr>
            <a:endParaRPr lang="en-US" altLang="en-US" sz="2200" dirty="0">
              <a:ea typeface="ＭＳ Ｐゴシック" panose="020B0600070205080204" pitchFamily="34" charset="-128"/>
            </a:endParaRPr>
          </a:p>
          <a:p>
            <a:pPr>
              <a:lnSpc>
                <a:spcPct val="80000"/>
              </a:lnSpc>
            </a:pPr>
            <a:endParaRPr lang="en-GB" altLang="en-US" sz="2200" dirty="0">
              <a:ea typeface="ＭＳ Ｐゴシック" panose="020B0600070205080204"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1">
            <a:extLst>
              <a:ext uri="{FF2B5EF4-FFF2-40B4-BE49-F238E27FC236}">
                <a16:creationId xmlns:a16="http://schemas.microsoft.com/office/drawing/2014/main" id="{0C722374-4E01-BE1B-6C6F-57F7850A58CF}"/>
              </a:ext>
            </a:extLst>
          </p:cNvPr>
          <p:cNvSpPr txBox="1">
            <a:spLocks noChangeArrowheads="1"/>
          </p:cNvSpPr>
          <p:nvPr/>
        </p:nvSpPr>
        <p:spPr bwMode="auto">
          <a:xfrm>
            <a:off x="1882775" y="2687638"/>
            <a:ext cx="3146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p:txBody>
      </p:sp>
      <p:sp>
        <p:nvSpPr>
          <p:cNvPr id="15362" name="Rectangle 2">
            <a:extLst>
              <a:ext uri="{FF2B5EF4-FFF2-40B4-BE49-F238E27FC236}">
                <a16:creationId xmlns:a16="http://schemas.microsoft.com/office/drawing/2014/main" id="{DCA22C4E-590E-50D7-BD1D-23DECA42B6B8}"/>
              </a:ext>
            </a:extLst>
          </p:cNvPr>
          <p:cNvSpPr>
            <a:spLocks noChangeArrowheads="1"/>
          </p:cNvSpPr>
          <p:nvPr/>
        </p:nvSpPr>
        <p:spPr bwMode="auto">
          <a:xfrm>
            <a:off x="1187450" y="1341438"/>
            <a:ext cx="56705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US"/>
              <a:t>Foucault on the overall aim of all his work:</a:t>
            </a:r>
          </a:p>
          <a:p>
            <a:pPr eaLnBrk="1" hangingPunct="1"/>
            <a:endParaRPr lang="en-GB" altLang="en-US"/>
          </a:p>
          <a:p>
            <a:pPr eaLnBrk="1" hangingPunct="1"/>
            <a:r>
              <a:rPr lang="ja-JP" altLang="en-GB"/>
              <a:t>‘</a:t>
            </a:r>
            <a:r>
              <a:rPr lang="en-GB" altLang="ja-JP"/>
              <a:t>… the interaction between oneself and others and in the technologies of individual domination, the history of how an individual acts upon himself (or herself); I am interested in the technologies of the self and a history of the subject.’ </a:t>
            </a:r>
          </a:p>
          <a:p>
            <a:pPr eaLnBrk="1" hangingPunct="1"/>
            <a:endParaRPr lang="en-GB"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Picture3492.jpg">
            <a:extLst>
              <a:ext uri="{FF2B5EF4-FFF2-40B4-BE49-F238E27FC236}">
                <a16:creationId xmlns:a16="http://schemas.microsoft.com/office/drawing/2014/main" id="{739D2E72-6095-A3D5-885C-8DC266499A6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14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0" name="Picture 2" descr="archeology4.jpg">
            <a:extLst>
              <a:ext uri="{FF2B5EF4-FFF2-40B4-BE49-F238E27FC236}">
                <a16:creationId xmlns:a16="http://schemas.microsoft.com/office/drawing/2014/main" id="{4EF0E6DB-54BF-B5C0-E22F-F5E2A0279CC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3048000"/>
            <a:ext cx="5072062"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Box 1">
            <a:extLst>
              <a:ext uri="{FF2B5EF4-FFF2-40B4-BE49-F238E27FC236}">
                <a16:creationId xmlns:a16="http://schemas.microsoft.com/office/drawing/2014/main" id="{D08D60DF-7FF9-4081-0909-A50C83F1D4FE}"/>
              </a:ext>
            </a:extLst>
          </p:cNvPr>
          <p:cNvSpPr txBox="1">
            <a:spLocks noChangeArrowheads="1"/>
          </p:cNvSpPr>
          <p:nvPr/>
        </p:nvSpPr>
        <p:spPr bwMode="auto">
          <a:xfrm>
            <a:off x="4803775" y="477838"/>
            <a:ext cx="39639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a:t>Foucault</a:t>
            </a:r>
            <a:r>
              <a:rPr lang="en-US" altLang="en-GB"/>
              <a:t>’</a:t>
            </a:r>
            <a:r>
              <a:rPr lang="en-US" altLang="en-US"/>
              <a:t>s intellectutal </a:t>
            </a:r>
            <a:r>
              <a:rPr lang="en-US" altLang="en-GB"/>
              <a:t>‘</a:t>
            </a:r>
            <a:r>
              <a:rPr lang="en-US" altLang="en-US"/>
              <a:t>tools</a:t>
            </a:r>
            <a:r>
              <a:rPr lang="en-US" altLang="en-GB"/>
              <a:t>’</a:t>
            </a:r>
            <a:r>
              <a:rPr lang="en-US" altLang="en-US"/>
              <a:t>:</a:t>
            </a:r>
          </a:p>
        </p:txBody>
      </p:sp>
      <p:sp>
        <p:nvSpPr>
          <p:cNvPr id="3" name="TextBox 2">
            <a:extLst>
              <a:ext uri="{FF2B5EF4-FFF2-40B4-BE49-F238E27FC236}">
                <a16:creationId xmlns:a16="http://schemas.microsoft.com/office/drawing/2014/main" id="{F3D7989E-8CA8-6F8E-A398-9EF09E18ADDF}"/>
              </a:ext>
            </a:extLst>
          </p:cNvPr>
          <p:cNvSpPr txBox="1"/>
          <p:nvPr/>
        </p:nvSpPr>
        <p:spPr>
          <a:xfrm>
            <a:off x="0" y="3933825"/>
            <a:ext cx="3563938" cy="830263"/>
          </a:xfrm>
          <a:prstGeom prst="rect">
            <a:avLst/>
          </a:prstGeom>
          <a:noFill/>
        </p:spPr>
        <p:txBody>
          <a:bodyPr>
            <a:spAutoFit/>
          </a:bodyPr>
          <a:lstStyle/>
          <a:p>
            <a:pPr>
              <a:defRPr/>
            </a:pPr>
            <a:r>
              <a:rPr lang="en-US" dirty="0">
                <a:latin typeface="Times New Roman" charset="0"/>
                <a:ea typeface="ＭＳ Ｐゴシック" charset="0"/>
                <a:cs typeface="ＭＳ Ｐゴシック" charset="0"/>
              </a:rPr>
              <a:t>Method of archaeology</a:t>
            </a:r>
          </a:p>
          <a:p>
            <a:pPr marL="342900" indent="-342900">
              <a:buFont typeface="Arial"/>
              <a:buChar char="•"/>
              <a:defRPr/>
            </a:pPr>
            <a:endParaRPr lang="en-US" dirty="0">
              <a:latin typeface="Times New Roman" charset="0"/>
              <a:ea typeface="ＭＳ Ｐゴシック" charset="0"/>
              <a:cs typeface="ＭＳ Ｐゴシック"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a:extLst>
              <a:ext uri="{FF2B5EF4-FFF2-40B4-BE49-F238E27FC236}">
                <a16:creationId xmlns:a16="http://schemas.microsoft.com/office/drawing/2014/main" id="{CDF5A41E-AD17-1567-AB35-9B3688144F10}"/>
              </a:ext>
            </a:extLst>
          </p:cNvPr>
          <p:cNvSpPr>
            <a:spLocks noGrp="1"/>
          </p:cNvSpPr>
          <p:nvPr>
            <p:ph type="title"/>
          </p:nvPr>
        </p:nvSpPr>
        <p:spPr/>
        <p:txBody>
          <a:bodyPr/>
          <a:lstStyle/>
          <a:p>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What is an Author?</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 (1969)</a:t>
            </a:r>
          </a:p>
        </p:txBody>
      </p:sp>
      <p:sp>
        <p:nvSpPr>
          <p:cNvPr id="3" name="Content Placeholder 2">
            <a:extLst>
              <a:ext uri="{FF2B5EF4-FFF2-40B4-BE49-F238E27FC236}">
                <a16:creationId xmlns:a16="http://schemas.microsoft.com/office/drawing/2014/main" id="{F8CF3188-7E24-18FD-AEDD-794665DDDA88}"/>
              </a:ext>
            </a:extLst>
          </p:cNvPr>
          <p:cNvSpPr>
            <a:spLocks noGrp="1"/>
          </p:cNvSpPr>
          <p:nvPr>
            <p:ph idx="1"/>
          </p:nvPr>
        </p:nvSpPr>
        <p:spPr/>
        <p:txBody>
          <a:bodyPr>
            <a:normAutofit/>
          </a:bodyPr>
          <a:lstStyle/>
          <a:p>
            <a:r>
              <a:rPr lang="en-GB" altLang="en-US" sz="3000">
                <a:ea typeface="ＭＳ Ｐゴシック" panose="020B0600070205080204" pitchFamily="34" charset="-128"/>
              </a:rPr>
              <a:t>Barthes</a:t>
            </a:r>
            <a:r>
              <a:rPr lang="en-GB" altLang="en-GB" sz="3000">
                <a:ea typeface="ＭＳ Ｐゴシック" panose="020B0600070205080204" pitchFamily="34" charset="-128"/>
              </a:rPr>
              <a:t>’</a:t>
            </a:r>
            <a:r>
              <a:rPr lang="en-GB" altLang="en-US" sz="3000">
                <a:ea typeface="ＭＳ Ｐゴシック" panose="020B0600070205080204" pitchFamily="34" charset="-128"/>
              </a:rPr>
              <a:t>s question</a:t>
            </a:r>
          </a:p>
          <a:p>
            <a:r>
              <a:rPr lang="en-GB" altLang="en-US" sz="3000">
                <a:ea typeface="ＭＳ Ｐゴシック" panose="020B0600070205080204" pitchFamily="34" charset="-128"/>
              </a:rPr>
              <a:t>The author should be considered </a:t>
            </a:r>
            <a:r>
              <a:rPr lang="en-GB" altLang="en-GB" sz="3000">
                <a:ea typeface="ＭＳ Ｐゴシック" panose="020B0600070205080204" pitchFamily="34" charset="-128"/>
              </a:rPr>
              <a:t>‘</a:t>
            </a:r>
            <a:r>
              <a:rPr lang="en-GB" altLang="en-US" sz="3000">
                <a:ea typeface="ＭＳ Ｐゴシック" panose="020B0600070205080204" pitchFamily="34" charset="-128"/>
              </a:rPr>
              <a:t>not to restore the theme of an originating subject, but to seize its functions, its intervention in discourse, and its system of dependencies… under what conditions and through what forms can an entity like the subject appear; what position does it occupy; what function does it exhibit?</a:t>
            </a:r>
            <a:r>
              <a:rPr lang="en-GB" altLang="en-GB" sz="3000">
                <a:ea typeface="ＭＳ Ｐゴシック" panose="020B0600070205080204" pitchFamily="34" charset="-128"/>
              </a:rPr>
              <a:t>’</a:t>
            </a:r>
            <a:endParaRPr lang="en-GB" altLang="en-US" sz="3000">
              <a:ea typeface="ＭＳ Ｐゴシック" panose="020B0600070205080204" pitchFamily="34" charset="-128"/>
            </a:endParaRPr>
          </a:p>
        </p:txBody>
      </p:sp>
    </p:spTree>
    <p:extLst>
      <p:ext uri="{BB962C8B-B14F-4D97-AF65-F5344CB8AC3E}">
        <p14:creationId xmlns:p14="http://schemas.microsoft.com/office/powerpoint/2010/main" val="3453026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a:extLst>
              <a:ext uri="{FF2B5EF4-FFF2-40B4-BE49-F238E27FC236}">
                <a16:creationId xmlns:a16="http://schemas.microsoft.com/office/drawing/2014/main" id="{F415C504-FFF5-D6DA-5571-0DB23C10EA8E}"/>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Influence of </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What is an Author?</a:t>
            </a:r>
            <a:r>
              <a:rPr lang="en-GB" altLang="en-GB">
                <a:solidFill>
                  <a:srgbClr val="FFFFFF"/>
                </a:solidFill>
                <a:ea typeface="ＭＳ Ｐゴシック" panose="020B0600070205080204" pitchFamily="34" charset="-128"/>
              </a:rPr>
              <a:t>’</a:t>
            </a:r>
            <a:endParaRPr lang="en-GB" altLang="en-US">
              <a:solidFill>
                <a:srgbClr val="FFFFFF"/>
              </a:solidFill>
              <a:ea typeface="ＭＳ Ｐゴシック" panose="020B0600070205080204" pitchFamily="34" charset="-128"/>
            </a:endParaRPr>
          </a:p>
        </p:txBody>
      </p:sp>
      <p:sp>
        <p:nvSpPr>
          <p:cNvPr id="53250" name="Content Placeholder 2">
            <a:extLst>
              <a:ext uri="{FF2B5EF4-FFF2-40B4-BE49-F238E27FC236}">
                <a16:creationId xmlns:a16="http://schemas.microsoft.com/office/drawing/2014/main" id="{3751A652-C91F-BB4A-8A94-7D84A3A16701}"/>
              </a:ext>
            </a:extLst>
          </p:cNvPr>
          <p:cNvSpPr>
            <a:spLocks noGrp="1"/>
          </p:cNvSpPr>
          <p:nvPr>
            <p:ph idx="1"/>
          </p:nvPr>
        </p:nvSpPr>
        <p:spPr/>
        <p:txBody>
          <a:bodyPr/>
          <a:lstStyle/>
          <a:p>
            <a:r>
              <a:rPr lang="en-GB" altLang="en-US">
                <a:ea typeface="ＭＳ Ｐゴシック" panose="020B0600070205080204" pitchFamily="34" charset="-128"/>
              </a:rPr>
              <a:t>Gave new direction to historians of print</a:t>
            </a:r>
          </a:p>
          <a:p>
            <a:endParaRPr lang="en-GB" altLang="en-US">
              <a:ea typeface="ＭＳ Ｐゴシック" panose="020B0600070205080204" pitchFamily="34" charset="-128"/>
            </a:endParaRPr>
          </a:p>
          <a:p>
            <a:r>
              <a:rPr lang="en-GB" altLang="en-US">
                <a:ea typeface="ＭＳ Ｐゴシック" panose="020B0600070205080204" pitchFamily="34" charset="-128"/>
              </a:rPr>
              <a:t>How does a single author come to be associated with texts by the 18</a:t>
            </a:r>
            <a:r>
              <a:rPr lang="en-GB" altLang="en-US" baseline="30000">
                <a:ea typeface="ＭＳ Ｐゴシック" panose="020B0600070205080204" pitchFamily="34" charset="-128"/>
              </a:rPr>
              <a:t>th</a:t>
            </a:r>
            <a:r>
              <a:rPr lang="en-GB" altLang="en-US">
                <a:ea typeface="ＭＳ Ｐゴシック" panose="020B0600070205080204" pitchFamily="34" charset="-128"/>
              </a:rPr>
              <a:t>-19</a:t>
            </a:r>
            <a:r>
              <a:rPr lang="en-GB" altLang="en-US" baseline="30000">
                <a:ea typeface="ＭＳ Ｐゴシック" panose="020B0600070205080204" pitchFamily="34" charset="-128"/>
              </a:rPr>
              <a:t>th</a:t>
            </a:r>
            <a:r>
              <a:rPr lang="en-GB" altLang="en-US">
                <a:ea typeface="ＭＳ Ｐゴシック" panose="020B0600070205080204" pitchFamily="34" charset="-128"/>
              </a:rPr>
              <a:t> centuries? Why do only certain texts seem to require an </a:t>
            </a:r>
            <a:r>
              <a:rPr lang="en-GB" altLang="en-GB">
                <a:ea typeface="ＭＳ Ｐゴシック" panose="020B0600070205080204" pitchFamily="34" charset="-128"/>
              </a:rPr>
              <a:t>‘</a:t>
            </a:r>
            <a:r>
              <a:rPr lang="en-GB" altLang="en-US">
                <a:ea typeface="ＭＳ Ｐゴシック" panose="020B0600070205080204" pitchFamily="34" charset="-128"/>
              </a:rPr>
              <a:t>author</a:t>
            </a:r>
            <a:r>
              <a:rPr lang="en-GB" altLang="en-GB">
                <a:ea typeface="ＭＳ Ｐゴシック" panose="020B0600070205080204" pitchFamily="34" charset="-128"/>
              </a:rPr>
              <a:t>’</a:t>
            </a:r>
            <a:r>
              <a:rPr lang="en-GB" altLang="en-US">
                <a:ea typeface="ＭＳ Ｐゴシック" panose="020B0600070205080204" pitchFamily="34" charset="-128"/>
              </a:rPr>
              <a:t>? What kinds of laws and cultural practices are generated around the subject of the author (copyright law, a cultish celebration of, say, Shakespeare)</a:t>
            </a:r>
          </a:p>
        </p:txBody>
      </p:sp>
    </p:spTree>
    <p:extLst>
      <p:ext uri="{BB962C8B-B14F-4D97-AF65-F5344CB8AC3E}">
        <p14:creationId xmlns:p14="http://schemas.microsoft.com/office/powerpoint/2010/main" val="2471356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6" descr="foucault">
            <a:extLst>
              <a:ext uri="{FF2B5EF4-FFF2-40B4-BE49-F238E27FC236}">
                <a16:creationId xmlns:a16="http://schemas.microsoft.com/office/drawing/2014/main" id="{05F28BFF-0475-5A32-23AF-D75188AB57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42888"/>
            <a:ext cx="4121150" cy="661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4" name="TextBox 1">
            <a:extLst>
              <a:ext uri="{FF2B5EF4-FFF2-40B4-BE49-F238E27FC236}">
                <a16:creationId xmlns:a16="http://schemas.microsoft.com/office/drawing/2014/main" id="{47A7B9F2-DFA2-ABF6-3024-C6839C7DBDBD}"/>
              </a:ext>
            </a:extLst>
          </p:cNvPr>
          <p:cNvSpPr txBox="1">
            <a:spLocks noChangeArrowheads="1"/>
          </p:cNvSpPr>
          <p:nvPr/>
        </p:nvSpPr>
        <p:spPr bwMode="auto">
          <a:xfrm>
            <a:off x="7308850" y="2276475"/>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US"/>
              <a:t>1975</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a:extLst>
              <a:ext uri="{FF2B5EF4-FFF2-40B4-BE49-F238E27FC236}">
                <a16:creationId xmlns:a16="http://schemas.microsoft.com/office/drawing/2014/main" id="{51BB6479-C66C-B719-F7C9-A95B08297B04}"/>
              </a:ext>
            </a:extLst>
          </p:cNvPr>
          <p:cNvSpPr>
            <a:spLocks noChangeArrowheads="1"/>
          </p:cNvSpPr>
          <p:nvPr/>
        </p:nvSpPr>
        <p:spPr bwMode="auto">
          <a:xfrm>
            <a:off x="2286000" y="1905000"/>
            <a:ext cx="4572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GB"/>
              <a:t>‘</a:t>
            </a:r>
            <a:r>
              <a:rPr lang="en-GB" altLang="en-US"/>
              <a:t>Discipline</a:t>
            </a:r>
            <a:r>
              <a:rPr lang="en-GB" altLang="en-GB"/>
              <a:t>’</a:t>
            </a:r>
            <a:r>
              <a:rPr lang="en-GB" altLang="en-US"/>
              <a:t> may be defined neither with an institution nor with an apparatus; it is a type of power, a modality for its exercise, comprising a whole set of instruments, techniques, procedures, levels of applications, targets.</a:t>
            </a:r>
            <a:r>
              <a:rPr lang="en-GB" altLang="en-GB"/>
              <a:t>’</a:t>
            </a:r>
            <a:r>
              <a:rPr lang="en-GB" altLang="en-US"/>
              <a:t> </a:t>
            </a:r>
            <a:endParaRPr lang="en-US"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1D9C6-DD64-2D11-09CB-8A7F78598826}"/>
              </a:ext>
            </a:extLst>
          </p:cNvPr>
          <p:cNvSpPr>
            <a:spLocks noGrp="1"/>
          </p:cNvSpPr>
          <p:nvPr>
            <p:ph type="title"/>
          </p:nvPr>
        </p:nvSpPr>
        <p:spPr/>
        <p:txBody>
          <a:bodyPr>
            <a:normAutofit fontScale="90000"/>
          </a:bodyPr>
          <a:lstStyle/>
          <a:p>
            <a:pPr>
              <a:defRPr/>
            </a:pPr>
            <a:r>
              <a:rPr lang="en-GB" dirty="0">
                <a:solidFill>
                  <a:srgbClr val="FFFFFF"/>
                </a:solidFill>
              </a:rPr>
              <a:t>From spectacle of the scaffold to institutional confinement and reform</a:t>
            </a:r>
          </a:p>
        </p:txBody>
      </p:sp>
      <p:sp>
        <p:nvSpPr>
          <p:cNvPr id="40962" name="Content Placeholder 2">
            <a:extLst>
              <a:ext uri="{FF2B5EF4-FFF2-40B4-BE49-F238E27FC236}">
                <a16:creationId xmlns:a16="http://schemas.microsoft.com/office/drawing/2014/main" id="{792026B8-6698-037F-5BAA-4B69D79038E1}"/>
              </a:ext>
            </a:extLst>
          </p:cNvPr>
          <p:cNvSpPr>
            <a:spLocks noGrp="1"/>
          </p:cNvSpPr>
          <p:nvPr>
            <p:ph idx="1"/>
          </p:nvPr>
        </p:nvSpPr>
        <p:spPr/>
        <p:txBody>
          <a:bodyPr/>
          <a:lstStyle/>
          <a:p>
            <a:endParaRPr lang="en-GB" altLang="en-US" dirty="0">
              <a:ea typeface="ＭＳ Ｐゴシック" panose="020B0600070205080204" pitchFamily="34" charset="-128"/>
            </a:endParaRPr>
          </a:p>
          <a:p>
            <a:r>
              <a:rPr lang="en-GB" altLang="en-US" dirty="0">
                <a:ea typeface="ＭＳ Ｐゴシック" panose="020B0600070205080204" pitchFamily="34" charset="-128"/>
              </a:rPr>
              <a:t>Control of bodies</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Creation of norms to regulate bodies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descr="auto-icon-lg.jpg">
            <a:extLst>
              <a:ext uri="{FF2B5EF4-FFF2-40B4-BE49-F238E27FC236}">
                <a16:creationId xmlns:a16="http://schemas.microsoft.com/office/drawing/2014/main" id="{B2F36591-0907-E8DB-E39D-5A942F406A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188913"/>
            <a:ext cx="28194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6" name="Picture 2" descr="Jeremy_Bentham_Auto-Icon.jpg">
            <a:extLst>
              <a:ext uri="{FF2B5EF4-FFF2-40B4-BE49-F238E27FC236}">
                <a16:creationId xmlns:a16="http://schemas.microsoft.com/office/drawing/2014/main" id="{8E6D8650-1E2F-B82F-A443-3650D0F547D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590800"/>
            <a:ext cx="3048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Box 3">
            <a:extLst>
              <a:ext uri="{FF2B5EF4-FFF2-40B4-BE49-F238E27FC236}">
                <a16:creationId xmlns:a16="http://schemas.microsoft.com/office/drawing/2014/main" id="{AC3A5FA8-5390-9B5B-89D0-0A594BB4DAFD}"/>
              </a:ext>
            </a:extLst>
          </p:cNvPr>
          <p:cNvSpPr txBox="1">
            <a:spLocks noChangeArrowheads="1"/>
          </p:cNvSpPr>
          <p:nvPr/>
        </p:nvSpPr>
        <p:spPr bwMode="auto">
          <a:xfrm>
            <a:off x="0" y="609600"/>
            <a:ext cx="5715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a:t>Disciplinary power produces </a:t>
            </a:r>
            <a:r>
              <a:rPr lang="en-US" altLang="en-GB"/>
              <a:t>‘</a:t>
            </a:r>
            <a:r>
              <a:rPr lang="en-US" altLang="en-US"/>
              <a:t>docile bodies</a:t>
            </a:r>
            <a:r>
              <a:rPr lang="en-US" altLang="en-GB"/>
              <a:t>’</a:t>
            </a:r>
            <a:r>
              <a:rPr lang="en-US" altLang="en-US"/>
              <a:t>:</a:t>
            </a:r>
          </a:p>
          <a:p>
            <a:pPr eaLnBrk="1" hangingPunct="1"/>
            <a:endParaRPr lang="en-US" altLang="en-US"/>
          </a:p>
          <a:p>
            <a:pPr eaLnBrk="1" hangingPunct="1"/>
            <a:r>
              <a:rPr lang="en-US" altLang="en-US"/>
              <a:t>1. Hierarchical observation </a:t>
            </a:r>
          </a:p>
        </p:txBody>
      </p:sp>
      <p:sp>
        <p:nvSpPr>
          <p:cNvPr id="41988" name="TextBox 1">
            <a:extLst>
              <a:ext uri="{FF2B5EF4-FFF2-40B4-BE49-F238E27FC236}">
                <a16:creationId xmlns:a16="http://schemas.microsoft.com/office/drawing/2014/main" id="{A19AFA09-8180-2788-DB85-7D3218E30F45}"/>
              </a:ext>
            </a:extLst>
          </p:cNvPr>
          <p:cNvSpPr txBox="1">
            <a:spLocks noChangeArrowheads="1"/>
          </p:cNvSpPr>
          <p:nvPr/>
        </p:nvSpPr>
        <p:spPr bwMode="auto">
          <a:xfrm>
            <a:off x="5724525" y="4437063"/>
            <a:ext cx="288131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a:t>The </a:t>
            </a:r>
            <a:r>
              <a:rPr lang="en-US" altLang="en-GB"/>
              <a:t>‘</a:t>
            </a:r>
            <a:r>
              <a:rPr lang="en-US" altLang="en-US"/>
              <a:t>stuffed</a:t>
            </a:r>
            <a:r>
              <a:rPr lang="en-US" altLang="en-GB"/>
              <a:t>’</a:t>
            </a:r>
            <a:r>
              <a:rPr lang="en-US" altLang="en-US"/>
              <a:t> </a:t>
            </a:r>
          </a:p>
          <a:p>
            <a:pPr eaLnBrk="1" hangingPunct="1"/>
            <a:r>
              <a:rPr lang="en-US" altLang="en-US"/>
              <a:t>Jeremy Bentham </a:t>
            </a:r>
          </a:p>
          <a:p>
            <a:pPr eaLnBrk="1" hangingPunct="1"/>
            <a:r>
              <a:rPr lang="en-US" altLang="en-US"/>
              <a:t>at UCL today (his skeleton is under the clothes)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3" descr="dp11">
            <a:extLst>
              <a:ext uri="{FF2B5EF4-FFF2-40B4-BE49-F238E27FC236}">
                <a16:creationId xmlns:a16="http://schemas.microsoft.com/office/drawing/2014/main" id="{53AD6EF3-98AD-1AEE-1ED8-D5FB372395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25" y="639763"/>
            <a:ext cx="714375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4">
            <a:extLst>
              <a:ext uri="{FF2B5EF4-FFF2-40B4-BE49-F238E27FC236}">
                <a16:creationId xmlns:a16="http://schemas.microsoft.com/office/drawing/2014/main" id="{2578621D-A38E-DED5-15B0-EF2052B7A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
            <a:ext cx="6451600" cy="467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Rectangle 5">
            <a:extLst>
              <a:ext uri="{FF2B5EF4-FFF2-40B4-BE49-F238E27FC236}">
                <a16:creationId xmlns:a16="http://schemas.microsoft.com/office/drawing/2014/main" id="{4F91F0F0-1D27-9614-6497-79A7C2EF242C}"/>
              </a:ext>
            </a:extLst>
          </p:cNvPr>
          <p:cNvSpPr>
            <a:spLocks noChangeArrowheads="1"/>
          </p:cNvSpPr>
          <p:nvPr/>
        </p:nvSpPr>
        <p:spPr bwMode="auto">
          <a:xfrm>
            <a:off x="2286000" y="5334000"/>
            <a:ext cx="4572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Box 1">
            <a:extLst>
              <a:ext uri="{FF2B5EF4-FFF2-40B4-BE49-F238E27FC236}">
                <a16:creationId xmlns:a16="http://schemas.microsoft.com/office/drawing/2014/main" id="{425E344E-355B-89DC-2646-769FAF7EC70E}"/>
              </a:ext>
            </a:extLst>
          </p:cNvPr>
          <p:cNvSpPr txBox="1">
            <a:spLocks noChangeArrowheads="1"/>
          </p:cNvSpPr>
          <p:nvPr/>
        </p:nvSpPr>
        <p:spPr bwMode="auto">
          <a:xfrm>
            <a:off x="1938338" y="2019300"/>
            <a:ext cx="5605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endParaRPr lang="en-US" altLang="en-US"/>
          </a:p>
          <a:p>
            <a:pPr eaLnBrk="1" hangingPunct="1"/>
            <a:endParaRPr lang="en-US" altLang="en-US"/>
          </a:p>
        </p:txBody>
      </p:sp>
      <p:sp>
        <p:nvSpPr>
          <p:cNvPr id="45058" name="Rectangle 2">
            <a:extLst>
              <a:ext uri="{FF2B5EF4-FFF2-40B4-BE49-F238E27FC236}">
                <a16:creationId xmlns:a16="http://schemas.microsoft.com/office/drawing/2014/main" id="{63F47A61-EBA1-D817-1AF4-974AD5965246}"/>
              </a:ext>
            </a:extLst>
          </p:cNvPr>
          <p:cNvSpPr>
            <a:spLocks noChangeArrowheads="1"/>
          </p:cNvSpPr>
          <p:nvPr/>
        </p:nvSpPr>
        <p:spPr bwMode="auto">
          <a:xfrm>
            <a:off x="1828800" y="0"/>
            <a:ext cx="50292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r>
              <a:rPr lang="en-GB" altLang="en-US"/>
              <a:t>2. normalising judgement</a:t>
            </a:r>
          </a:p>
          <a:p>
            <a:pPr eaLnBrk="1" hangingPunct="1"/>
            <a:endParaRPr lang="en-GB" altLang="en-US"/>
          </a:p>
          <a:p>
            <a:pPr eaLnBrk="1" hangingPunct="1"/>
            <a:r>
              <a:rPr lang="en-GB" altLang="en-US"/>
              <a:t>Individuals are judged not by the intrinsic rightness or wrongness of their acts but by where their actions are placed on a ranked scale that compares them to everyone else. We thus produce </a:t>
            </a:r>
            <a:r>
              <a:rPr lang="ja-JP" altLang="en-GB"/>
              <a:t>‘</a:t>
            </a:r>
            <a:r>
              <a:rPr lang="en-GB" altLang="ja-JP"/>
              <a:t>normal</a:t>
            </a:r>
            <a:r>
              <a:rPr lang="ja-JP" altLang="en-GB"/>
              <a:t>’</a:t>
            </a:r>
            <a:r>
              <a:rPr lang="en-GB" altLang="ja-JP"/>
              <a:t> and </a:t>
            </a:r>
            <a:r>
              <a:rPr lang="ja-JP" altLang="en-GB"/>
              <a:t>‘</a:t>
            </a:r>
            <a:r>
              <a:rPr lang="en-GB" altLang="ja-JP"/>
              <a:t>abnormal bodies</a:t>
            </a:r>
            <a:r>
              <a:rPr lang="ja-JP" altLang="en-GB"/>
              <a:t>’</a:t>
            </a:r>
            <a:r>
              <a:rPr lang="en-GB" altLang="ja-JP"/>
              <a:t>.</a:t>
            </a:r>
          </a:p>
          <a:p>
            <a:pPr eaLnBrk="1" hangingPunct="1"/>
            <a:endParaRPr lang="en-GB"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5CC00E7B-EAD1-50FB-962E-823089541E3D}"/>
              </a:ext>
            </a:extLst>
          </p:cNvPr>
          <p:cNvSpPr>
            <a:spLocks noGrp="1"/>
          </p:cNvSpPr>
          <p:nvPr>
            <p:ph type="title"/>
          </p:nvPr>
        </p:nvSpPr>
        <p:spPr/>
        <p:txBody>
          <a:bodyPr/>
          <a:lstStyle/>
          <a:p>
            <a:pPr marL="342900" indent="-342900">
              <a:spcBef>
                <a:spcPct val="20000"/>
              </a:spcBef>
            </a:pPr>
            <a:r>
              <a:rPr lang="en-GB" altLang="en-US" sz="3200">
                <a:solidFill>
                  <a:srgbClr val="FFFFFF"/>
                </a:solidFill>
                <a:ea typeface="ＭＳ Ｐゴシック" panose="020B0600070205080204" pitchFamily="34" charset="-128"/>
              </a:rPr>
              <a:t>Foucault – Knowledge as Power</a:t>
            </a:r>
          </a:p>
        </p:txBody>
      </p:sp>
      <p:sp>
        <p:nvSpPr>
          <p:cNvPr id="16386" name="Content Placeholder 2">
            <a:extLst>
              <a:ext uri="{FF2B5EF4-FFF2-40B4-BE49-F238E27FC236}">
                <a16:creationId xmlns:a16="http://schemas.microsoft.com/office/drawing/2014/main" id="{A02CA0A3-276A-976A-DE24-59051CE5B1B4}"/>
              </a:ext>
            </a:extLst>
          </p:cNvPr>
          <p:cNvSpPr>
            <a:spLocks noGrp="1"/>
          </p:cNvSpPr>
          <p:nvPr>
            <p:ph idx="1"/>
          </p:nvPr>
        </p:nvSpPr>
        <p:spPr/>
        <p:txBody>
          <a:bodyPr/>
          <a:lstStyle/>
          <a:p>
            <a:pPr marL="457200" lvl="1" indent="0">
              <a:buFontTx/>
              <a:buNone/>
            </a:pPr>
            <a:r>
              <a:rPr lang="en-GB" altLang="en-US">
                <a:ea typeface="ＭＳ Ｐゴシック" panose="020B0600070205080204" pitchFamily="34" charset="-128"/>
              </a:rPr>
              <a:t>Subjects are created through discourse</a:t>
            </a:r>
          </a:p>
          <a:p>
            <a:pPr marL="457200" lvl="1" indent="0">
              <a:buFontTx/>
              <a:buNone/>
            </a:pPr>
            <a:endParaRPr lang="en-GB" altLang="en-US">
              <a:ea typeface="ＭＳ Ｐゴシック" panose="020B0600070205080204" pitchFamily="34" charset="-128"/>
            </a:endParaRPr>
          </a:p>
          <a:p>
            <a:pPr marL="457200" lvl="1" indent="0">
              <a:buFontTx/>
              <a:buNone/>
            </a:pPr>
            <a:r>
              <a:rPr lang="en-GB" altLang="en-US">
                <a:ea typeface="ＭＳ Ｐゴシック" panose="020B0600070205080204" pitchFamily="34" charset="-128"/>
              </a:rPr>
              <a:t>Not </a:t>
            </a:r>
            <a:r>
              <a:rPr lang="en-GB" altLang="en-US" i="1">
                <a:ea typeface="ＭＳ Ｐゴシック" panose="020B0600070205080204" pitchFamily="34" charset="-128"/>
              </a:rPr>
              <a:t>coercive</a:t>
            </a:r>
            <a:r>
              <a:rPr lang="en-GB" altLang="en-US">
                <a:ea typeface="ＭＳ Ｐゴシック" panose="020B0600070205080204" pitchFamily="34" charset="-128"/>
              </a:rPr>
              <a:t> but </a:t>
            </a:r>
            <a:r>
              <a:rPr lang="en-GB" altLang="en-US" b="1" i="1">
                <a:ea typeface="ＭＳ Ｐゴシック" panose="020B0600070205080204" pitchFamily="34" charset="-128"/>
              </a:rPr>
              <a:t>epistemic</a:t>
            </a:r>
            <a:r>
              <a:rPr lang="en-GB" altLang="en-US">
                <a:ea typeface="ＭＳ Ｐゴシック" panose="020B0600070205080204" pitchFamily="34" charset="-128"/>
              </a:rPr>
              <a:t> sovereignty: power as discipline and norms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3" descr="dp8">
            <a:extLst>
              <a:ext uri="{FF2B5EF4-FFF2-40B4-BE49-F238E27FC236}">
                <a16:creationId xmlns:a16="http://schemas.microsoft.com/office/drawing/2014/main" id="{DE98585E-5271-BD9C-68F3-3FD9013AB2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263" y="131763"/>
            <a:ext cx="8755062" cy="659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Box 1">
            <a:extLst>
              <a:ext uri="{FF2B5EF4-FFF2-40B4-BE49-F238E27FC236}">
                <a16:creationId xmlns:a16="http://schemas.microsoft.com/office/drawing/2014/main" id="{8B785A7A-C656-024F-B59B-2B0FCCB0672B}"/>
              </a:ext>
            </a:extLst>
          </p:cNvPr>
          <p:cNvSpPr txBox="1">
            <a:spLocks noChangeArrowheads="1"/>
          </p:cNvSpPr>
          <p:nvPr/>
        </p:nvSpPr>
        <p:spPr bwMode="auto">
          <a:xfrm>
            <a:off x="1547813" y="1484313"/>
            <a:ext cx="65532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US" dirty="0"/>
              <a:t>3. examination</a:t>
            </a:r>
          </a:p>
          <a:p>
            <a:pPr eaLnBrk="1" hangingPunct="1"/>
            <a:endParaRPr lang="en-GB" altLang="en-US" dirty="0"/>
          </a:p>
          <a:p>
            <a:pPr eaLnBrk="1" hangingPunct="1"/>
            <a:r>
              <a:rPr lang="en-GB" altLang="en-US" dirty="0"/>
              <a:t>combines </a:t>
            </a:r>
            <a:r>
              <a:rPr lang="ja-JP" altLang="en-GB"/>
              <a:t>‘</a:t>
            </a:r>
            <a:r>
              <a:rPr lang="en-GB" altLang="ja-JP" dirty="0"/>
              <a:t>normative judgement</a:t>
            </a:r>
            <a:r>
              <a:rPr lang="ja-JP" altLang="en-GB"/>
              <a:t>’</a:t>
            </a:r>
            <a:r>
              <a:rPr lang="en-GB" altLang="ja-JP" dirty="0"/>
              <a:t> with </a:t>
            </a:r>
            <a:r>
              <a:rPr lang="ja-JP" altLang="en-GB"/>
              <a:t>‘</a:t>
            </a:r>
            <a:r>
              <a:rPr lang="en-GB" altLang="ja-JP" dirty="0"/>
              <a:t>hierarchical observation</a:t>
            </a:r>
            <a:r>
              <a:rPr lang="ja-JP" altLang="en-GB"/>
              <a:t>’</a:t>
            </a:r>
            <a:r>
              <a:rPr lang="en-GB" altLang="ja-JP" dirty="0"/>
              <a:t> to effect a </a:t>
            </a:r>
            <a:r>
              <a:rPr lang="ja-JP" altLang="en-GB"/>
              <a:t>‘</a:t>
            </a:r>
            <a:r>
              <a:rPr lang="en-GB" altLang="ja-JP" dirty="0"/>
              <a:t>normalising gaze</a:t>
            </a:r>
            <a:r>
              <a:rPr lang="ja-JP" altLang="en-GB"/>
              <a:t>’</a:t>
            </a:r>
            <a:r>
              <a:rPr lang="en-GB" altLang="ja-JP" dirty="0"/>
              <a:t> through which individuals may be classified or judged. The examination is a prime locus of modern power/knowledge. </a:t>
            </a:r>
            <a:endParaRPr lang="en-US"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1">
            <a:extLst>
              <a:ext uri="{FF2B5EF4-FFF2-40B4-BE49-F238E27FC236}">
                <a16:creationId xmlns:a16="http://schemas.microsoft.com/office/drawing/2014/main" id="{6CE85734-A6FD-2E10-F5B2-8E6AA3F60444}"/>
              </a:ext>
            </a:extLst>
          </p:cNvPr>
          <p:cNvSpPr txBox="1">
            <a:spLocks noChangeArrowheads="1"/>
          </p:cNvSpPr>
          <p:nvPr/>
        </p:nvSpPr>
        <p:spPr bwMode="auto">
          <a:xfrm>
            <a:off x="26988" y="0"/>
            <a:ext cx="9009062" cy="8770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GB" altLang="en-US" sz="2000"/>
              <a:t>Foucault</a:t>
            </a:r>
            <a:r>
              <a:rPr lang="en-GB" altLang="en-GB" sz="2000"/>
              <a:t>’</a:t>
            </a:r>
            <a:r>
              <a:rPr lang="en-GB" altLang="en-US" sz="2000"/>
              <a:t>s  investigation of Power: </a:t>
            </a:r>
          </a:p>
          <a:p>
            <a:pPr eaLnBrk="1" hangingPunct="1"/>
            <a:endParaRPr lang="en-GB" altLang="en-US" sz="2000"/>
          </a:p>
          <a:p>
            <a:pPr eaLnBrk="1" hangingPunct="1">
              <a:buFont typeface="Arial" panose="020B0604020202020204" pitchFamily="34" charset="0"/>
              <a:buChar char="•"/>
            </a:pPr>
            <a:r>
              <a:rPr lang="en-GB" altLang="en-US" sz="2000"/>
              <a:t>has to address not centralised and legitimate forms  of power but techniques, which have become embodied in local, regional  material institutions.</a:t>
            </a:r>
          </a:p>
          <a:p>
            <a:pPr eaLnBrk="1" hangingPunct="1">
              <a:buFont typeface="Arial" panose="020B0604020202020204" pitchFamily="34" charset="0"/>
              <a:buChar char="•"/>
            </a:pPr>
            <a:endParaRPr lang="en-GB" altLang="en-US" sz="2000"/>
          </a:p>
          <a:p>
            <a:pPr eaLnBrk="1" hangingPunct="1">
              <a:buFont typeface="Arial" panose="020B0604020202020204" pitchFamily="34" charset="0"/>
              <a:buChar char="•"/>
            </a:pPr>
            <a:r>
              <a:rPr lang="en-GB" altLang="en-US" sz="2000"/>
              <a:t>should concern itself with the exercise or practice of power, its field of application and its effects, and not with questions of possession or conscious intention.</a:t>
            </a:r>
          </a:p>
          <a:p>
            <a:pPr eaLnBrk="1" hangingPunct="1">
              <a:buFont typeface="Arial" panose="020B0604020202020204" pitchFamily="34" charset="0"/>
              <a:buChar char="•"/>
            </a:pPr>
            <a:endParaRPr lang="en-GB" altLang="en-US" sz="2000"/>
          </a:p>
          <a:p>
            <a:pPr eaLnBrk="1" hangingPunct="1">
              <a:buFont typeface="Arial" panose="020B0604020202020204" pitchFamily="34" charset="0"/>
              <a:buChar char="•"/>
            </a:pPr>
            <a:r>
              <a:rPr lang="en-GB" altLang="en-US" sz="2000"/>
              <a:t> Power is not a commodity or a possession of an individual, a group or a class, rather it circulates through the social body, and is exercised through a net-like organisation in which all are caught; power is strategic; at the same time</a:t>
            </a:r>
            <a:r>
              <a:rPr lang="ja-JP" altLang="en-GB" sz="2000"/>
              <a:t>‘</a:t>
            </a:r>
            <a:r>
              <a:rPr lang="en-GB" altLang="ja-JP" sz="2000"/>
              <a:t>intentional</a:t>
            </a:r>
            <a:r>
              <a:rPr lang="ja-JP" altLang="en-GB" sz="2000"/>
              <a:t>’</a:t>
            </a:r>
            <a:r>
              <a:rPr lang="en-GB" altLang="ja-JP" sz="2000"/>
              <a:t>, yet non-subjective . Therefore analysis begins from micro-level in order to reveal the particular histories, techniques and tactics of power directed towards control of the human body</a:t>
            </a:r>
          </a:p>
          <a:p>
            <a:pPr eaLnBrk="1" hangingPunct="1">
              <a:buFont typeface="Arial" panose="020B0604020202020204" pitchFamily="34" charset="0"/>
              <a:buChar char="•"/>
            </a:pPr>
            <a:endParaRPr lang="en-GB" altLang="en-US" sz="2000"/>
          </a:p>
          <a:p>
            <a:pPr eaLnBrk="1" hangingPunct="1">
              <a:buFont typeface="Arial" panose="020B0604020202020204" pitchFamily="34" charset="0"/>
              <a:buChar char="•"/>
            </a:pPr>
            <a:r>
              <a:rPr lang="en-GB" altLang="en-US" sz="2000"/>
              <a:t>Power produces knowledge – knowledge produces power (Power/Knowledge); power is productive and not repressive. It often produces pleasure. So, we need to start investigation at what we think is </a:t>
            </a:r>
            <a:r>
              <a:rPr lang="en-GB" altLang="en-GB" sz="2000"/>
              <a:t>‘</a:t>
            </a:r>
            <a:r>
              <a:rPr lang="en-GB" altLang="en-US" sz="2000"/>
              <a:t>good</a:t>
            </a:r>
            <a:r>
              <a:rPr lang="en-GB" altLang="en-GB" sz="2000"/>
              <a:t>’</a:t>
            </a:r>
            <a:r>
              <a:rPr lang="en-GB" altLang="en-US" sz="2000"/>
              <a:t>, what is pleasurable; what we consider </a:t>
            </a:r>
            <a:r>
              <a:rPr lang="en-GB" altLang="en-GB" sz="2000"/>
              <a:t>‘</a:t>
            </a:r>
            <a:r>
              <a:rPr lang="en-GB" altLang="en-US" sz="2000"/>
              <a:t>normal</a:t>
            </a:r>
            <a:r>
              <a:rPr lang="en-GB" altLang="en-GB" sz="2000"/>
              <a:t>’</a:t>
            </a:r>
            <a:r>
              <a:rPr lang="en-GB" altLang="en-US" sz="2000"/>
              <a:t> and proceed from there.</a:t>
            </a:r>
          </a:p>
          <a:p>
            <a:pPr eaLnBrk="1" hangingPunct="1">
              <a:buFont typeface="Arial" panose="020B0604020202020204" pitchFamily="34" charset="0"/>
              <a:buChar char="•"/>
            </a:pPr>
            <a:endParaRPr lang="en-GB" altLang="en-US" sz="2000"/>
          </a:p>
          <a:p>
            <a:pPr eaLnBrk="1" hangingPunct="1">
              <a:buFont typeface="Arial" panose="020B0604020202020204" pitchFamily="34" charset="0"/>
              <a:buChar char="•"/>
            </a:pPr>
            <a:r>
              <a:rPr lang="en-GB" altLang="en-US" sz="2000"/>
              <a:t>Power requires resistance. We need to consider resistance to power as part of the power game. </a:t>
            </a:r>
          </a:p>
          <a:p>
            <a:pPr eaLnBrk="1" hangingPunct="1">
              <a:buFont typeface="Arial" panose="020B0604020202020204" pitchFamily="34" charset="0"/>
              <a:buChar char="•"/>
            </a:pPr>
            <a:endParaRPr lang="en-GB" altLang="en-US" sz="2000"/>
          </a:p>
          <a:p>
            <a:pPr eaLnBrk="1" hangingPunct="1"/>
            <a:r>
              <a:rPr lang="en-GB" altLang="en-US" sz="2000"/>
              <a:t>.</a:t>
            </a:r>
          </a:p>
          <a:p>
            <a:pPr eaLnBrk="1" hangingPunct="1"/>
            <a:endParaRPr lang="en-GB" altLang="en-US" sz="2000" b="1"/>
          </a:p>
          <a:p>
            <a:pPr eaLnBrk="1" hangingPunct="1">
              <a:buFontTx/>
              <a:buChar char="-"/>
            </a:pPr>
            <a:r>
              <a:rPr lang="en-GB" altLang="en-US" sz="2000"/>
              <a:t>)</a:t>
            </a:r>
          </a:p>
          <a:p>
            <a:pPr eaLnBrk="1" hangingPunct="1">
              <a:buFontTx/>
              <a:buChar char="-"/>
            </a:pPr>
            <a:endParaRPr lang="en-GB" altLang="en-US" sz="2000" b="1"/>
          </a:p>
          <a:p>
            <a:pPr eaLnBrk="1" hangingPunct="1"/>
            <a:endParaRPr lang="en-US"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4">
            <a:extLst>
              <a:ext uri="{FF2B5EF4-FFF2-40B4-BE49-F238E27FC236}">
                <a16:creationId xmlns:a16="http://schemas.microsoft.com/office/drawing/2014/main" id="{E6E90199-7D33-1313-BA24-402C92A6611B}"/>
              </a:ext>
            </a:extLst>
          </p:cNvPr>
          <p:cNvSpPr>
            <a:spLocks noChangeArrowheads="1"/>
          </p:cNvSpPr>
          <p:nvPr/>
        </p:nvSpPr>
        <p:spPr bwMode="auto">
          <a:xfrm>
            <a:off x="609600" y="796925"/>
            <a:ext cx="7010400"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dirty="0"/>
              <a:t>Biopower</a:t>
            </a:r>
          </a:p>
          <a:p>
            <a:pPr eaLnBrk="1" hangingPunct="1"/>
            <a:endParaRPr lang="en-US" altLang="en-US" dirty="0"/>
          </a:p>
          <a:p>
            <a:pPr eaLnBrk="1" hangingPunct="1"/>
            <a:r>
              <a:rPr lang="en-US" altLang="en-GB" dirty="0"/>
              <a:t>‘</a:t>
            </a:r>
            <a:r>
              <a:rPr lang="en-US" alt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altLang="en-US" baseline="30000" dirty="0"/>
              <a:t>th</a:t>
            </a:r>
            <a:r>
              <a:rPr lang="en-US" altLang="en-US" dirty="0"/>
              <a:t> century, modern Western societies took on board the fundamental biological fact that human</a:t>
            </a:r>
            <a:r>
              <a:rPr lang="en-GB" altLang="en-US" dirty="0"/>
              <a:t> </a:t>
            </a:r>
            <a:r>
              <a:rPr lang="en-US" altLang="en-US" dirty="0"/>
              <a:t>beings are a species. This is what I have called biopower.</a:t>
            </a:r>
            <a:r>
              <a:rPr lang="en-US" altLang="en-GB" dirty="0"/>
              <a:t>’</a:t>
            </a:r>
            <a:r>
              <a:rPr lang="en-US" altLang="en-US" dirty="0"/>
              <a: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a:extLst>
              <a:ext uri="{FF2B5EF4-FFF2-40B4-BE49-F238E27FC236}">
                <a16:creationId xmlns:a16="http://schemas.microsoft.com/office/drawing/2014/main" id="{0F4490B0-54EA-CE30-0BC4-E5615BA9EDD0}"/>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History of Sexuality</a:t>
            </a:r>
            <a:br>
              <a:rPr lang="en-GB" altLang="en-US">
                <a:solidFill>
                  <a:srgbClr val="FFFFFF"/>
                </a:solidFill>
                <a:ea typeface="ＭＳ Ｐゴシック" panose="020B0600070205080204" pitchFamily="34" charset="-128"/>
              </a:rPr>
            </a:br>
            <a:r>
              <a:rPr lang="en-GB" altLang="en-US">
                <a:solidFill>
                  <a:srgbClr val="FFFFFF"/>
                </a:solidFill>
                <a:ea typeface="ＭＳ Ｐゴシック" panose="020B0600070205080204" pitchFamily="34" charset="-128"/>
              </a:rPr>
              <a:t>3 vols: 1976, 1984, 1984</a:t>
            </a:r>
            <a:br>
              <a:rPr lang="en-GB" altLang="en-US">
                <a:solidFill>
                  <a:srgbClr val="FFFFFF"/>
                </a:solidFill>
                <a:ea typeface="ＭＳ Ｐゴシック" panose="020B0600070205080204" pitchFamily="34" charset="-128"/>
              </a:rPr>
            </a:br>
            <a:r>
              <a:rPr lang="en-GB" altLang="en-US">
                <a:solidFill>
                  <a:srgbClr val="FFFFFF"/>
                </a:solidFill>
                <a:ea typeface="ＭＳ Ｐゴシック" panose="020B0600070205080204" pitchFamily="34" charset="-128"/>
              </a:rPr>
              <a:t> </a:t>
            </a:r>
          </a:p>
        </p:txBody>
      </p:sp>
      <p:pic>
        <p:nvPicPr>
          <p:cNvPr id="50178" name="Content Placeholder 3" descr="imgres.jpg">
            <a:extLst>
              <a:ext uri="{FF2B5EF4-FFF2-40B4-BE49-F238E27FC236}">
                <a16:creationId xmlns:a16="http://schemas.microsoft.com/office/drawing/2014/main" id="{1FC2AFAD-3B76-D381-7079-897BA1D5B20F}"/>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1270" r="-11270"/>
          <a:stretch>
            <a:fillRect/>
          </a:stretch>
        </p:blip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a:extLst>
              <a:ext uri="{FF2B5EF4-FFF2-40B4-BE49-F238E27FC236}">
                <a16:creationId xmlns:a16="http://schemas.microsoft.com/office/drawing/2014/main" id="{8D01954A-553F-279D-D2DD-94EE0F496E5C}"/>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History of Sexuality</a:t>
            </a:r>
          </a:p>
        </p:txBody>
      </p:sp>
      <p:sp>
        <p:nvSpPr>
          <p:cNvPr id="3" name="Content Placeholder 2">
            <a:extLst>
              <a:ext uri="{FF2B5EF4-FFF2-40B4-BE49-F238E27FC236}">
                <a16:creationId xmlns:a16="http://schemas.microsoft.com/office/drawing/2014/main" id="{19A8167E-FEAA-67F7-8C66-457EB9D87605}"/>
              </a:ext>
            </a:extLst>
          </p:cNvPr>
          <p:cNvSpPr>
            <a:spLocks noGrp="1"/>
          </p:cNvSpPr>
          <p:nvPr>
            <p:ph idx="1"/>
          </p:nvPr>
        </p:nvSpPr>
        <p:spPr/>
        <p:txBody>
          <a:bodyPr>
            <a:normAutofit/>
          </a:bodyPr>
          <a:lstStyle/>
          <a:p>
            <a:pPr>
              <a:lnSpc>
                <a:spcPct val="90000"/>
              </a:lnSpc>
            </a:pPr>
            <a:r>
              <a:rPr lang="en-GB" altLang="en-US" sz="3000">
                <a:ea typeface="ＭＳ Ｐゴシック" panose="020B0600070205080204" pitchFamily="34" charset="-128"/>
              </a:rPr>
              <a:t>Power </a:t>
            </a:r>
            <a:r>
              <a:rPr lang="en-GB" altLang="en-US" sz="3000" i="1">
                <a:ea typeface="ＭＳ Ｐゴシック" panose="020B0600070205080204" pitchFamily="34" charset="-128"/>
              </a:rPr>
              <a:t>produces</a:t>
            </a:r>
            <a:r>
              <a:rPr lang="en-GB" altLang="en-US" sz="3000">
                <a:ea typeface="ＭＳ Ｐゴシック" panose="020B0600070205080204" pitchFamily="34" charset="-128"/>
              </a:rPr>
              <a:t> subjectivity</a:t>
            </a:r>
          </a:p>
          <a:p>
            <a:pPr>
              <a:lnSpc>
                <a:spcPct val="90000"/>
              </a:lnSpc>
            </a:pPr>
            <a:r>
              <a:rPr lang="en-GB" altLang="en-GB" sz="3000">
                <a:ea typeface="ＭＳ Ｐゴシック" panose="020B0600070205080204" pitchFamily="34" charset="-128"/>
              </a:rPr>
              <a:t>‘</a:t>
            </a:r>
            <a:r>
              <a:rPr lang="en-GB" altLang="en-US" sz="3000">
                <a:ea typeface="ＭＳ Ｐゴシック" panose="020B0600070205080204" pitchFamily="34" charset="-128"/>
              </a:rPr>
              <a:t>Homosexuality appeared as one of the forms of sexuality when it was transposed from the practice of sodomy (a grab-bag) to a kind of interior androgyny, a hermaphrodism of the soul.</a:t>
            </a:r>
            <a:r>
              <a:rPr lang="en-GB" altLang="en-GB" sz="3000">
                <a:ea typeface="ＭＳ Ｐゴシック" panose="020B0600070205080204" pitchFamily="34" charset="-128"/>
              </a:rPr>
              <a:t>’</a:t>
            </a:r>
            <a:endParaRPr lang="en-GB" altLang="en-US" sz="3000">
              <a:ea typeface="ＭＳ Ｐゴシック" panose="020B0600070205080204" pitchFamily="34" charset="-128"/>
            </a:endParaRPr>
          </a:p>
          <a:p>
            <a:pPr>
              <a:lnSpc>
                <a:spcPct val="90000"/>
              </a:lnSpc>
            </a:pPr>
            <a:r>
              <a:rPr lang="en-GB" altLang="en-US" sz="3000">
                <a:ea typeface="ＭＳ Ｐゴシック" panose="020B0600070205080204" pitchFamily="34" charset="-128"/>
              </a:rPr>
              <a:t>19</a:t>
            </a:r>
            <a:r>
              <a:rPr lang="en-GB" altLang="en-US" sz="3000" baseline="30000">
                <a:ea typeface="ＭＳ Ｐゴシック" panose="020B0600070205080204" pitchFamily="34" charset="-128"/>
              </a:rPr>
              <a:t>th</a:t>
            </a:r>
            <a:r>
              <a:rPr lang="en-GB" altLang="en-US" sz="3000">
                <a:ea typeface="ＭＳ Ｐゴシック" panose="020B0600070205080204" pitchFamily="34" charset="-128"/>
              </a:rPr>
              <a:t> century: medical and criminal discourses</a:t>
            </a:r>
          </a:p>
          <a:p>
            <a:pPr>
              <a:lnSpc>
                <a:spcPct val="90000"/>
              </a:lnSpc>
            </a:pPr>
            <a:r>
              <a:rPr lang="en-GB" altLang="en-US" sz="3000">
                <a:ea typeface="ＭＳ Ｐゴシック" panose="020B0600070205080204" pitchFamily="34" charset="-128"/>
              </a:rPr>
              <a:t>It</a:t>
            </a:r>
            <a:r>
              <a:rPr lang="en-GB" altLang="en-GB" sz="3000">
                <a:ea typeface="ＭＳ Ｐゴシック" panose="020B0600070205080204" pitchFamily="34" charset="-128"/>
              </a:rPr>
              <a:t>’</a:t>
            </a:r>
            <a:r>
              <a:rPr lang="en-GB" altLang="en-US" sz="3000">
                <a:ea typeface="ＭＳ Ｐゴシック" panose="020B0600070205080204" pitchFamily="34" charset="-128"/>
              </a:rPr>
              <a:t>s not only what you do, it</a:t>
            </a:r>
            <a:r>
              <a:rPr lang="en-GB" altLang="en-GB" sz="3000">
                <a:ea typeface="ＭＳ Ｐゴシック" panose="020B0600070205080204" pitchFamily="34" charset="-128"/>
              </a:rPr>
              <a:t>’</a:t>
            </a:r>
            <a:r>
              <a:rPr lang="en-GB" altLang="en-US" sz="3000">
                <a:ea typeface="ＭＳ Ｐゴシック" panose="020B0600070205080204" pitchFamily="34" charset="-128"/>
              </a:rPr>
              <a:t>s what you are and how your essence threatens society.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id="{51468A90-2FE6-D3D7-175B-A2E8DEFA03D0}"/>
              </a:ext>
            </a:extLst>
          </p:cNvPr>
          <p:cNvSpPr>
            <a:spLocks noGrp="1"/>
          </p:cNvSpPr>
          <p:nvPr>
            <p:ph type="title"/>
          </p:nvPr>
        </p:nvSpPr>
        <p:spPr/>
        <p:txBody>
          <a:bodyPr/>
          <a:lstStyle/>
          <a:p>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What is Enlightenment?</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 (1984)</a:t>
            </a:r>
          </a:p>
        </p:txBody>
      </p:sp>
      <p:sp>
        <p:nvSpPr>
          <p:cNvPr id="54274" name="Content Placeholder 2">
            <a:extLst>
              <a:ext uri="{FF2B5EF4-FFF2-40B4-BE49-F238E27FC236}">
                <a16:creationId xmlns:a16="http://schemas.microsoft.com/office/drawing/2014/main" id="{A2487126-A0FF-7126-F4C8-18C6D885D438}"/>
              </a:ext>
            </a:extLst>
          </p:cNvPr>
          <p:cNvSpPr>
            <a:spLocks noGrp="1"/>
          </p:cNvSpPr>
          <p:nvPr>
            <p:ph idx="1"/>
          </p:nvPr>
        </p:nvSpPr>
        <p:spPr/>
        <p:txBody>
          <a:bodyPr/>
          <a:lstStyle/>
          <a:p>
            <a:r>
              <a:rPr lang="en-GB" altLang="en-US" dirty="0">
                <a:ea typeface="ＭＳ Ｐゴシック" panose="020B0600070205080204" pitchFamily="34" charset="-128"/>
              </a:rPr>
              <a:t>Bicentenary of Kant</a:t>
            </a:r>
            <a:r>
              <a:rPr lang="en-GB" altLang="en-GB" dirty="0">
                <a:ea typeface="ＭＳ Ｐゴシック" panose="020B0600070205080204" pitchFamily="34" charset="-128"/>
              </a:rPr>
              <a:t>’</a:t>
            </a:r>
            <a:r>
              <a:rPr lang="en-GB" altLang="en-US" dirty="0">
                <a:ea typeface="ＭＳ Ｐゴシック" panose="020B0600070205080204" pitchFamily="34" charset="-128"/>
              </a:rPr>
              <a:t>s famous essay with same title.</a:t>
            </a:r>
          </a:p>
          <a:p>
            <a:endParaRPr lang="en-GB" altLang="en-US" dirty="0">
              <a:ea typeface="ＭＳ Ｐゴシック" panose="020B0600070205080204" pitchFamily="34" charset="-128"/>
            </a:endParaRPr>
          </a:p>
          <a:p>
            <a:r>
              <a:rPr lang="en-GB" altLang="en-US" dirty="0">
                <a:ea typeface="ＭＳ Ｐゴシック" panose="020B0600070205080204" pitchFamily="34" charset="-128"/>
              </a:rPr>
              <a:t>F aligns his intellectual project with the Enlightenment, which is surprising, given his critical assessment of Enlightenment epistemology as power.</a:t>
            </a:r>
          </a:p>
          <a:p>
            <a:endParaRPr lang="en-GB" altLang="en-US" dirty="0">
              <a:ea typeface="ＭＳ Ｐゴシック" panose="020B0600070205080204" pitchFamily="34"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a:extLst>
              <a:ext uri="{FF2B5EF4-FFF2-40B4-BE49-F238E27FC236}">
                <a16:creationId xmlns:a16="http://schemas.microsoft.com/office/drawing/2014/main" id="{1158B31B-C3C9-9253-F92B-ACCFF4539A1C}"/>
              </a:ext>
            </a:extLst>
          </p:cNvPr>
          <p:cNvSpPr>
            <a:spLocks noGrp="1"/>
          </p:cNvSpPr>
          <p:nvPr>
            <p:ph type="title"/>
          </p:nvPr>
        </p:nvSpPr>
        <p:spPr/>
        <p:txBody>
          <a:bodyPr/>
          <a:lstStyle/>
          <a:p>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What is Enlightenment?</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 (1984)</a:t>
            </a:r>
          </a:p>
        </p:txBody>
      </p:sp>
      <p:sp>
        <p:nvSpPr>
          <p:cNvPr id="3" name="Content Placeholder 2">
            <a:extLst>
              <a:ext uri="{FF2B5EF4-FFF2-40B4-BE49-F238E27FC236}">
                <a16:creationId xmlns:a16="http://schemas.microsoft.com/office/drawing/2014/main" id="{E36011EA-57CE-5899-EAB6-DA1FF3CBA559}"/>
              </a:ext>
            </a:extLst>
          </p:cNvPr>
          <p:cNvSpPr>
            <a:spLocks noGrp="1"/>
          </p:cNvSpPr>
          <p:nvPr>
            <p:ph idx="1"/>
          </p:nvPr>
        </p:nvSpPr>
        <p:spPr/>
        <p:txBody>
          <a:bodyPr>
            <a:normAutofit lnSpcReduction="10000"/>
          </a:bodyPr>
          <a:lstStyle/>
          <a:p>
            <a:pPr>
              <a:lnSpc>
                <a:spcPct val="80000"/>
              </a:lnSpc>
            </a:pPr>
            <a:r>
              <a:rPr lang="en-GB" altLang="en-US" sz="2200" dirty="0">
                <a:ea typeface="ＭＳ Ｐゴシック" panose="020B0600070205080204" pitchFamily="34" charset="-128"/>
              </a:rPr>
              <a:t>Kant</a:t>
            </a:r>
            <a:r>
              <a:rPr lang="en-GB" altLang="en-GB" sz="2200" dirty="0">
                <a:ea typeface="ＭＳ Ｐゴシック" panose="020B0600070205080204" pitchFamily="34" charset="-128"/>
              </a:rPr>
              <a:t>’</a:t>
            </a:r>
            <a:r>
              <a:rPr lang="en-GB" altLang="en-US" sz="2200" dirty="0">
                <a:ea typeface="ＭＳ Ｐゴシック" panose="020B0600070205080204" pitchFamily="34" charset="-128"/>
              </a:rPr>
              <a:t>s notion of individual emancipation through Enlightenment: </a:t>
            </a:r>
            <a:r>
              <a:rPr lang="en-GB" altLang="en-GB" sz="2200" dirty="0">
                <a:ea typeface="ＭＳ Ｐゴシック" panose="020B0600070205080204" pitchFamily="34" charset="-128"/>
              </a:rPr>
              <a:t>‘</a:t>
            </a:r>
            <a:r>
              <a:rPr lang="en-GB" altLang="en-US" sz="2200" dirty="0">
                <a:ea typeface="ＭＳ Ｐゴシック" panose="020B0600070205080204" pitchFamily="34" charset="-128"/>
              </a:rPr>
              <a:t>man</a:t>
            </a:r>
            <a:r>
              <a:rPr lang="en-GB" altLang="en-GB" sz="2200" dirty="0">
                <a:ea typeface="ＭＳ Ｐゴシック" panose="020B0600070205080204" pitchFamily="34" charset="-128"/>
              </a:rPr>
              <a:t>’</a:t>
            </a:r>
            <a:r>
              <a:rPr lang="en-GB" altLang="en-US" sz="2200" dirty="0">
                <a:ea typeface="ＭＳ Ｐゴシック" panose="020B0600070205080204" pitchFamily="34" charset="-128"/>
              </a:rPr>
              <a:t>s emergence from his self-incurred immaturity.</a:t>
            </a:r>
            <a:r>
              <a:rPr lang="en-GB" altLang="en-GB" sz="2200" dirty="0">
                <a:ea typeface="ＭＳ Ｐゴシック" panose="020B0600070205080204" pitchFamily="34" charset="-128"/>
              </a:rPr>
              <a:t>’</a:t>
            </a:r>
            <a:r>
              <a:rPr lang="en-GB" altLang="en-US" sz="2200" dirty="0">
                <a:ea typeface="ＭＳ Ｐゴシック" panose="020B0600070205080204" pitchFamily="34" charset="-128"/>
              </a:rPr>
              <a:t> (</a:t>
            </a:r>
            <a:r>
              <a:rPr lang="en-GB" altLang="en-GB" sz="2200" dirty="0">
                <a:ea typeface="ＭＳ Ｐゴシック" panose="020B0600070205080204" pitchFamily="34" charset="-128"/>
              </a:rPr>
              <a:t>‘</a:t>
            </a:r>
            <a:r>
              <a:rPr lang="en-GB" altLang="en-US" sz="2200" dirty="0">
                <a:ea typeface="ＭＳ Ｐゴシック" panose="020B0600070205080204" pitchFamily="34" charset="-128"/>
              </a:rPr>
              <a:t>What is Enlightenment?</a:t>
            </a:r>
            <a:r>
              <a:rPr lang="en-GB" altLang="en-GB" sz="2200" dirty="0">
                <a:ea typeface="ＭＳ Ｐゴシック" panose="020B0600070205080204" pitchFamily="34" charset="-128"/>
              </a:rPr>
              <a:t>’</a:t>
            </a:r>
            <a:r>
              <a:rPr lang="en-GB" altLang="en-US" sz="2200" dirty="0">
                <a:ea typeface="ＭＳ Ｐゴシック" panose="020B0600070205080204" pitchFamily="34" charset="-128"/>
              </a:rPr>
              <a:t> [1784]). Moral autonomy: choose yourself how to act in the world.</a:t>
            </a:r>
          </a:p>
          <a:p>
            <a:pPr>
              <a:lnSpc>
                <a:spcPct val="80000"/>
              </a:lnSpc>
            </a:pPr>
            <a:endParaRPr lang="en-GB" altLang="en-US" sz="2200" dirty="0">
              <a:ea typeface="ＭＳ Ｐゴシック" panose="020B0600070205080204" pitchFamily="34" charset="-128"/>
            </a:endParaRPr>
          </a:p>
          <a:p>
            <a:pPr>
              <a:lnSpc>
                <a:spcPct val="80000"/>
              </a:lnSpc>
            </a:pPr>
            <a:r>
              <a:rPr lang="en-GB" altLang="en-US" sz="2200" dirty="0">
                <a:ea typeface="ＭＳ Ｐゴシック" panose="020B0600070205080204" pitchFamily="34" charset="-128"/>
              </a:rPr>
              <a:t>Foucault: defends his archaeology of knowledge</a:t>
            </a:r>
          </a:p>
          <a:p>
            <a:pPr lvl="1">
              <a:lnSpc>
                <a:spcPct val="80000"/>
              </a:lnSpc>
            </a:pPr>
            <a:r>
              <a:rPr lang="en-GB" altLang="en-GB" sz="2000" dirty="0">
                <a:ea typeface="ＭＳ Ｐゴシック" panose="020B0600070205080204" pitchFamily="34" charset="-128"/>
              </a:rPr>
              <a:t>‘</a:t>
            </a:r>
            <a:r>
              <a:rPr lang="en-US" altLang="ja-JP" sz="2000" dirty="0">
                <a:ea typeface="ＭＳ Ｐゴシック" panose="020B0600070205080204" pitchFamily="34" charset="-128"/>
              </a:rPr>
              <a:t>I do not know whether it must be said today that the critical task still entails faith in Enlightenment; I continue to think that this task requires work on our limits, that is, a patient labor giving form to our impatience for liberty.</a:t>
            </a:r>
            <a:r>
              <a:rPr lang="en-US" altLang="en-GB" sz="2000" dirty="0">
                <a:ea typeface="ＭＳ Ｐゴシック" panose="020B0600070205080204" pitchFamily="34" charset="-128"/>
              </a:rPr>
              <a:t>’</a:t>
            </a:r>
            <a:endParaRPr lang="en-US" altLang="ja-JP" sz="2000" dirty="0">
              <a:ea typeface="ＭＳ Ｐゴシック" panose="020B0600070205080204" pitchFamily="34" charset="-128"/>
            </a:endParaRPr>
          </a:p>
          <a:p>
            <a:pPr>
              <a:lnSpc>
                <a:spcPct val="80000"/>
              </a:lnSpc>
            </a:pPr>
            <a:r>
              <a:rPr lang="en-US" altLang="en-US" sz="2200" dirty="0">
                <a:ea typeface="ＭＳ Ｐゴシック" panose="020B0600070205080204" pitchFamily="34" charset="-128"/>
              </a:rPr>
              <a:t>Awareness of how power and limits constitute the self allows us to make decisions about whether to accept, reject or modify. A critique of power may not </a:t>
            </a:r>
            <a:r>
              <a:rPr lang="en-US" altLang="en-GB" sz="2200" dirty="0">
                <a:ea typeface="ＭＳ Ｐゴシック" panose="020B0600070205080204" pitchFamily="34" charset="-128"/>
              </a:rPr>
              <a:t>‘</a:t>
            </a:r>
            <a:r>
              <a:rPr lang="en-US" altLang="en-US" sz="2200" dirty="0">
                <a:ea typeface="ＭＳ Ｐゴシック" panose="020B0600070205080204" pitchFamily="34" charset="-128"/>
              </a:rPr>
              <a:t>free</a:t>
            </a:r>
            <a:r>
              <a:rPr lang="en-US" altLang="en-GB" sz="2200" dirty="0">
                <a:ea typeface="ＭＳ Ｐゴシック" panose="020B0600070205080204" pitchFamily="34" charset="-128"/>
              </a:rPr>
              <a:t>’</a:t>
            </a:r>
            <a:r>
              <a:rPr lang="en-US" altLang="en-US" sz="2200" dirty="0">
                <a:ea typeface="ＭＳ Ｐゴシック" panose="020B0600070205080204" pitchFamily="34" charset="-128"/>
              </a:rPr>
              <a:t> us in an absolute sense but gives us the means of self-constitution through our use of limits</a:t>
            </a:r>
            <a:r>
              <a:rPr lang="en-US" altLang="en-GB" sz="2200" dirty="0">
                <a:ea typeface="ＭＳ Ｐゴシック" panose="020B0600070205080204" pitchFamily="34" charset="-128"/>
              </a:rPr>
              <a:t>’</a:t>
            </a:r>
            <a:endParaRPr lang="en-US" altLang="en-US" sz="2200" dirty="0">
              <a:ea typeface="ＭＳ Ｐゴシック" panose="020B0600070205080204" pitchFamily="34" charset="-128"/>
            </a:endParaRPr>
          </a:p>
          <a:p>
            <a:pPr>
              <a:lnSpc>
                <a:spcPct val="80000"/>
              </a:lnSpc>
            </a:pPr>
            <a:r>
              <a:rPr lang="en-US" altLang="en-US" sz="2200" dirty="0">
                <a:ea typeface="ＭＳ Ｐゴシック" panose="020B0600070205080204" pitchFamily="34" charset="-128"/>
              </a:rPr>
              <a:t>A bit of agency enters into the picture.</a:t>
            </a:r>
            <a:endParaRPr lang="en-GB" altLang="en-US" sz="2200" dirty="0">
              <a:ea typeface="ＭＳ Ｐゴシック" panose="020B0600070205080204" pitchFamily="34"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a:extLst>
              <a:ext uri="{FF2B5EF4-FFF2-40B4-BE49-F238E27FC236}">
                <a16:creationId xmlns:a16="http://schemas.microsoft.com/office/drawing/2014/main" id="{54EF089C-027D-8CBF-CFB5-2F7F4BE60243}"/>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Criticism by historians</a:t>
            </a:r>
          </a:p>
        </p:txBody>
      </p:sp>
      <p:sp>
        <p:nvSpPr>
          <p:cNvPr id="3" name="Content Placeholder 2">
            <a:extLst>
              <a:ext uri="{FF2B5EF4-FFF2-40B4-BE49-F238E27FC236}">
                <a16:creationId xmlns:a16="http://schemas.microsoft.com/office/drawing/2014/main" id="{FE96E91B-E147-EF6C-4F1B-99D75F2BA576}"/>
              </a:ext>
            </a:extLst>
          </p:cNvPr>
          <p:cNvSpPr>
            <a:spLocks noGrp="1"/>
          </p:cNvSpPr>
          <p:nvPr>
            <p:ph idx="1"/>
          </p:nvPr>
        </p:nvSpPr>
        <p:spPr/>
        <p:txBody>
          <a:bodyPr>
            <a:normAutofit lnSpcReduction="10000"/>
          </a:bodyPr>
          <a:lstStyle/>
          <a:p>
            <a:pPr>
              <a:lnSpc>
                <a:spcPct val="90000"/>
              </a:lnSpc>
            </a:pPr>
            <a:r>
              <a:rPr lang="en-GB" altLang="en-US" sz="3000" dirty="0">
                <a:ea typeface="ＭＳ Ｐゴシック" panose="020B0600070205080204" pitchFamily="34" charset="-128"/>
              </a:rPr>
              <a:t>His facts are often wrong. Bends evidence to make (admittedly innovative) claims</a:t>
            </a:r>
          </a:p>
          <a:p>
            <a:pPr>
              <a:lnSpc>
                <a:spcPct val="90000"/>
              </a:lnSpc>
            </a:pPr>
            <a:r>
              <a:rPr lang="en-GB" altLang="en-US" sz="3000" dirty="0">
                <a:ea typeface="ＭＳ Ｐゴシック" panose="020B0600070205080204" pitchFamily="34" charset="-128"/>
              </a:rPr>
              <a:t>Sweeping claims with little attention to nuance and differences, particularities (it</a:t>
            </a:r>
            <a:r>
              <a:rPr lang="en-GB" altLang="en-GB" sz="3000" dirty="0">
                <a:ea typeface="ＭＳ Ｐゴシック" panose="020B0600070205080204" pitchFamily="34" charset="-128"/>
              </a:rPr>
              <a:t>’</a:t>
            </a:r>
            <a:r>
              <a:rPr lang="en-GB" altLang="en-US" sz="3000" dirty="0">
                <a:ea typeface="ＭＳ Ｐゴシック" panose="020B0600070205080204" pitchFamily="34" charset="-128"/>
              </a:rPr>
              <a:t>s hard to appreciate the roundedness of historical individuals through an </a:t>
            </a:r>
            <a:r>
              <a:rPr lang="en-GB" altLang="en-GB" sz="3000" dirty="0">
                <a:ea typeface="ＭＳ Ｐゴシック" panose="020B0600070205080204" pitchFamily="34" charset="-128"/>
              </a:rPr>
              <a:t>‘</a:t>
            </a:r>
            <a:r>
              <a:rPr lang="en-GB" altLang="en-US" sz="3000" dirty="0">
                <a:ea typeface="ＭＳ Ｐゴシック" panose="020B0600070205080204" pitchFamily="34" charset="-128"/>
              </a:rPr>
              <a:t>episteme</a:t>
            </a:r>
            <a:r>
              <a:rPr lang="en-GB" altLang="en-GB" sz="3000" dirty="0">
                <a:ea typeface="ＭＳ Ｐゴシック" panose="020B0600070205080204" pitchFamily="34" charset="-128"/>
              </a:rPr>
              <a:t>’)</a:t>
            </a:r>
            <a:endParaRPr lang="en-GB" altLang="en-US" sz="3000" dirty="0">
              <a:ea typeface="ＭＳ Ｐゴシック" panose="020B0600070205080204" pitchFamily="34" charset="-128"/>
            </a:endParaRPr>
          </a:p>
          <a:p>
            <a:pPr>
              <a:lnSpc>
                <a:spcPct val="90000"/>
              </a:lnSpc>
            </a:pPr>
            <a:r>
              <a:rPr lang="en-GB" altLang="en-US" sz="3000" dirty="0">
                <a:ea typeface="ＭＳ Ｐゴシック" panose="020B0600070205080204" pitchFamily="34" charset="-128"/>
              </a:rPr>
              <a:t>Too synchronic. Can</a:t>
            </a:r>
            <a:r>
              <a:rPr lang="en-GB" altLang="en-GB" sz="3000" dirty="0">
                <a:ea typeface="ＭＳ Ｐゴシック" panose="020B0600070205080204" pitchFamily="34" charset="-128"/>
              </a:rPr>
              <a:t>’</a:t>
            </a:r>
            <a:r>
              <a:rPr lang="en-GB" altLang="en-US" sz="3000" dirty="0">
                <a:ea typeface="ＭＳ Ｐゴシック" panose="020B0600070205080204" pitchFamily="34" charset="-128"/>
              </a:rPr>
              <a:t>t account for change. No causation… contingency at most.</a:t>
            </a:r>
          </a:p>
          <a:p>
            <a:pPr>
              <a:lnSpc>
                <a:spcPct val="90000"/>
              </a:lnSpc>
            </a:pPr>
            <a:r>
              <a:rPr lang="en-GB" altLang="en-US" sz="3000" dirty="0">
                <a:ea typeface="ＭＳ Ｐゴシック" panose="020B0600070205080204" pitchFamily="34" charset="-128"/>
              </a:rPr>
              <a:t>No agency or possibility for resistance (early work)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a:extLst>
              <a:ext uri="{FF2B5EF4-FFF2-40B4-BE49-F238E27FC236}">
                <a16:creationId xmlns:a16="http://schemas.microsoft.com/office/drawing/2014/main" id="{E31F9D7F-CDCE-DA3F-76E6-3974FA5FD40E}"/>
              </a:ext>
            </a:extLst>
          </p:cNvPr>
          <p:cNvSpPr>
            <a:spLocks noGrp="1"/>
          </p:cNvSpPr>
          <p:nvPr>
            <p:ph type="title"/>
          </p:nvPr>
        </p:nvSpPr>
        <p:spPr/>
        <p:txBody>
          <a:bodyPr/>
          <a:lstStyle/>
          <a:p>
            <a:r>
              <a:rPr lang="en-GB" altLang="en-US">
                <a:solidFill>
                  <a:schemeClr val="tx1"/>
                </a:solidFill>
                <a:ea typeface="ＭＳ Ｐゴシック" panose="020B0600070205080204" pitchFamily="34" charset="-128"/>
              </a:rPr>
              <a:t>Foucault Lexicon</a:t>
            </a:r>
          </a:p>
        </p:txBody>
      </p:sp>
      <p:sp>
        <p:nvSpPr>
          <p:cNvPr id="57346" name="Content Placeholder 2">
            <a:extLst>
              <a:ext uri="{FF2B5EF4-FFF2-40B4-BE49-F238E27FC236}">
                <a16:creationId xmlns:a16="http://schemas.microsoft.com/office/drawing/2014/main" id="{5B28B467-3CFA-1826-6403-1EFFD201D64A}"/>
              </a:ext>
            </a:extLst>
          </p:cNvPr>
          <p:cNvSpPr>
            <a:spLocks noGrp="1"/>
          </p:cNvSpPr>
          <p:nvPr>
            <p:ph idx="1"/>
          </p:nvPr>
        </p:nvSpPr>
        <p:spPr/>
        <p:txBody>
          <a:bodyPr/>
          <a:lstStyle/>
          <a:p>
            <a:r>
              <a:rPr lang="en-GB" altLang="en-US" dirty="0">
                <a:ea typeface="ＭＳ Ｐゴシック" panose="020B0600070205080204" pitchFamily="34" charset="-128"/>
              </a:rPr>
              <a:t>What you want to be familiar with…</a:t>
            </a:r>
          </a:p>
          <a:p>
            <a:pPr lvl="1"/>
            <a:r>
              <a:rPr lang="en-GB" altLang="en-US" dirty="0">
                <a:ea typeface="ＭＳ Ｐゴシック" panose="020B0600070205080204" pitchFamily="34" charset="-128"/>
              </a:rPr>
              <a:t>Power/Knowledge</a:t>
            </a:r>
          </a:p>
          <a:p>
            <a:pPr lvl="1"/>
            <a:r>
              <a:rPr lang="en-GB" altLang="en-US" dirty="0">
                <a:ea typeface="ＭＳ Ｐゴシック" panose="020B0600070205080204" pitchFamily="34" charset="-128"/>
              </a:rPr>
              <a:t>Discourses (techniques, practices, norms)</a:t>
            </a:r>
          </a:p>
          <a:p>
            <a:pPr lvl="1"/>
            <a:r>
              <a:rPr lang="en-GB" altLang="en-US" dirty="0">
                <a:ea typeface="ＭＳ Ｐゴシック" panose="020B0600070205080204" pitchFamily="34" charset="-128"/>
              </a:rPr>
              <a:t>Archaeology (epistemes)</a:t>
            </a:r>
          </a:p>
          <a:p>
            <a:pPr lvl="1"/>
            <a:r>
              <a:rPr lang="en-GB" altLang="en-US" dirty="0">
                <a:ea typeface="ＭＳ Ｐゴシック" panose="020B0600070205080204" pitchFamily="34" charset="-128"/>
              </a:rPr>
              <a:t>Genealogy (contingent formation of power structure that persist to today)</a:t>
            </a:r>
          </a:p>
          <a:p>
            <a:pPr lvl="1"/>
            <a:r>
              <a:rPr lang="en-GB" altLang="en-US" dirty="0">
                <a:ea typeface="ＭＳ Ｐゴシック" panose="020B0600070205080204" pitchFamily="34" charset="-128"/>
              </a:rPr>
              <a:t>Process of historical change… contingency which alters power/knowledge structures….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a:extLst>
              <a:ext uri="{FF2B5EF4-FFF2-40B4-BE49-F238E27FC236}">
                <a16:creationId xmlns:a16="http://schemas.microsoft.com/office/drawing/2014/main" id="{9CAB7312-D61E-BF65-7F8C-04638A432087}"/>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Historical change we</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ve seen so far…</a:t>
            </a:r>
          </a:p>
        </p:txBody>
      </p:sp>
      <p:sp>
        <p:nvSpPr>
          <p:cNvPr id="58370" name="Content Placeholder 2">
            <a:extLst>
              <a:ext uri="{FF2B5EF4-FFF2-40B4-BE49-F238E27FC236}">
                <a16:creationId xmlns:a16="http://schemas.microsoft.com/office/drawing/2014/main" id="{1E97327F-065F-C211-C5D1-950ADD70206E}"/>
              </a:ext>
            </a:extLst>
          </p:cNvPr>
          <p:cNvSpPr>
            <a:spLocks noGrp="1"/>
          </p:cNvSpPr>
          <p:nvPr>
            <p:ph idx="1"/>
          </p:nvPr>
        </p:nvSpPr>
        <p:spPr/>
        <p:txBody>
          <a:bodyPr/>
          <a:lstStyle/>
          <a:p>
            <a:r>
              <a:rPr lang="en-GB" altLang="en-US">
                <a:ea typeface="ＭＳ Ｐゴシック" panose="020B0600070205080204" pitchFamily="34" charset="-128"/>
              </a:rPr>
              <a:t>Stadial History </a:t>
            </a:r>
            <a:r>
              <a:rPr lang="en-GB" altLang="en-US">
                <a:ea typeface="ＭＳ Ｐゴシック" panose="020B0600070205080204" pitchFamily="34" charset="-128"/>
                <a:sym typeface="Wingdings" pitchFamily="2" charset="2"/>
              </a:rPr>
              <a:t> Civilisation, progress (Enlightenment)</a:t>
            </a:r>
          </a:p>
          <a:p>
            <a:r>
              <a:rPr lang="en-GB" altLang="en-US">
                <a:ea typeface="ＭＳ Ｐゴシック" panose="020B0600070205080204" pitchFamily="34" charset="-128"/>
                <a:sym typeface="Wingdings" pitchFamily="2" charset="2"/>
              </a:rPr>
              <a:t>Providence  Ranke (don</a:t>
            </a:r>
            <a:r>
              <a:rPr lang="en-GB" altLang="en-GB">
                <a:ea typeface="ＭＳ Ｐゴシック" panose="020B0600070205080204" pitchFamily="34" charset="-128"/>
                <a:sym typeface="Wingdings" pitchFamily="2" charset="2"/>
              </a:rPr>
              <a:t>’</a:t>
            </a:r>
            <a:r>
              <a:rPr lang="en-GB" altLang="en-US">
                <a:ea typeface="ＭＳ Ｐゴシック" panose="020B0600070205080204" pitchFamily="34" charset="-128"/>
                <a:sym typeface="Wingdings" pitchFamily="2" charset="2"/>
              </a:rPr>
              <a:t>t look for logical processes of change between each age… just try to </a:t>
            </a:r>
            <a:r>
              <a:rPr lang="en-GB" altLang="en-GB">
                <a:ea typeface="ＭＳ Ｐゴシック" panose="020B0600070205080204" pitchFamily="34" charset="-128"/>
                <a:sym typeface="Wingdings" pitchFamily="2" charset="2"/>
              </a:rPr>
              <a:t>‘</a:t>
            </a:r>
            <a:r>
              <a:rPr lang="en-GB" altLang="en-US">
                <a:ea typeface="ＭＳ Ｐゴシック" panose="020B0600070205080204" pitchFamily="34" charset="-128"/>
                <a:sym typeface="Wingdings" pitchFamily="2" charset="2"/>
              </a:rPr>
              <a:t>get</a:t>
            </a:r>
            <a:r>
              <a:rPr lang="en-GB" altLang="en-GB">
                <a:ea typeface="ＭＳ Ｐゴシック" panose="020B0600070205080204" pitchFamily="34" charset="-128"/>
                <a:sym typeface="Wingdings" pitchFamily="2" charset="2"/>
              </a:rPr>
              <a:t>’</a:t>
            </a:r>
            <a:r>
              <a:rPr lang="en-GB" altLang="en-US">
                <a:ea typeface="ＭＳ Ｐゴシック" panose="020B0600070205080204" pitchFamily="34" charset="-128"/>
                <a:sym typeface="Wingdings" pitchFamily="2" charset="2"/>
              </a:rPr>
              <a:t> the spirit of each age on its own terms)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a:extLst>
              <a:ext uri="{FF2B5EF4-FFF2-40B4-BE49-F238E27FC236}">
                <a16:creationId xmlns:a16="http://schemas.microsoft.com/office/drawing/2014/main" id="{3E1C1C44-FB35-0A5A-5C40-47D336707E7D}"/>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Historical change we</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ve seen so far…</a:t>
            </a:r>
          </a:p>
        </p:txBody>
      </p:sp>
      <p:sp>
        <p:nvSpPr>
          <p:cNvPr id="59394" name="Content Placeholder 2">
            <a:extLst>
              <a:ext uri="{FF2B5EF4-FFF2-40B4-BE49-F238E27FC236}">
                <a16:creationId xmlns:a16="http://schemas.microsoft.com/office/drawing/2014/main" id="{34A4B39F-DACA-4251-6C88-4D62D5A1516E}"/>
              </a:ext>
            </a:extLst>
          </p:cNvPr>
          <p:cNvSpPr>
            <a:spLocks noGrp="1"/>
          </p:cNvSpPr>
          <p:nvPr>
            <p:ph idx="1"/>
          </p:nvPr>
        </p:nvSpPr>
        <p:spPr/>
        <p:txBody>
          <a:bodyPr/>
          <a:lstStyle/>
          <a:p>
            <a:r>
              <a:rPr lang="en-GB" altLang="en-GB">
                <a:ea typeface="ＭＳ Ｐゴシック" panose="020B0600070205080204" pitchFamily="34" charset="-128"/>
                <a:sym typeface="Wingdings" pitchFamily="2" charset="2"/>
              </a:rPr>
              <a:t>‘</a:t>
            </a:r>
            <a:r>
              <a:rPr lang="en-GB" altLang="en-US">
                <a:ea typeface="ＭＳ Ｐゴシック" panose="020B0600070205080204" pitchFamily="34" charset="-128"/>
                <a:sym typeface="Wingdings" pitchFamily="2" charset="2"/>
              </a:rPr>
              <a:t>Spiritual</a:t>
            </a:r>
            <a:r>
              <a:rPr lang="en-GB" altLang="en-GB">
                <a:ea typeface="ＭＳ Ｐゴシック" panose="020B0600070205080204" pitchFamily="34" charset="-128"/>
                <a:sym typeface="Wingdings" pitchFamily="2" charset="2"/>
              </a:rPr>
              <a:t>’</a:t>
            </a:r>
            <a:r>
              <a:rPr lang="en-GB" altLang="en-US">
                <a:ea typeface="ＭＳ Ｐゴシック" panose="020B0600070205080204" pitchFamily="34" charset="-128"/>
                <a:sym typeface="Wingdings" pitchFamily="2" charset="2"/>
              </a:rPr>
              <a:t> Dialectics  Hegel (tensions and contradictions, such as Master/Slave, between different modes of consciousness and different objects get resolved in ways that advance human consciousness and Reason, moving society toward greater collective and individual self-awareness, culminating in the State, where Reason is at its most sophisticated.)</a:t>
            </a:r>
            <a:endParaRPr lang="en-GB" altLang="en-US">
              <a:ea typeface="ＭＳ Ｐゴシック" panose="020B0600070205080204"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a:extLst>
              <a:ext uri="{FF2B5EF4-FFF2-40B4-BE49-F238E27FC236}">
                <a16:creationId xmlns:a16="http://schemas.microsoft.com/office/drawing/2014/main" id="{9A791FD1-0F73-7B13-BED9-C05A8010D993}"/>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Historical change we</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ve seen so far…</a:t>
            </a:r>
          </a:p>
        </p:txBody>
      </p:sp>
      <p:sp>
        <p:nvSpPr>
          <p:cNvPr id="60418" name="Content Placeholder 2">
            <a:extLst>
              <a:ext uri="{FF2B5EF4-FFF2-40B4-BE49-F238E27FC236}">
                <a16:creationId xmlns:a16="http://schemas.microsoft.com/office/drawing/2014/main" id="{C1EB99DA-CD79-4915-8B3B-0018FC4DA407}"/>
              </a:ext>
            </a:extLst>
          </p:cNvPr>
          <p:cNvSpPr>
            <a:spLocks noGrp="1"/>
          </p:cNvSpPr>
          <p:nvPr>
            <p:ph idx="1"/>
          </p:nvPr>
        </p:nvSpPr>
        <p:spPr/>
        <p:txBody>
          <a:bodyPr/>
          <a:lstStyle/>
          <a:p>
            <a:r>
              <a:rPr lang="en-GB" altLang="en-US" sz="2400" dirty="0">
                <a:ea typeface="ＭＳ Ｐゴシック" panose="020B0600070205080204" pitchFamily="34" charset="-128"/>
                <a:sym typeface="Wingdings" pitchFamily="2" charset="2"/>
              </a:rPr>
              <a:t>Material Dialectics  Marx: contradictions in modes of production (hence the material), processes of class conflict culminate in the transcending of that conflict, arriving at a society with truly human consciousness (not just class consciousness), without a State, or communism)</a:t>
            </a:r>
          </a:p>
          <a:p>
            <a:r>
              <a:rPr lang="en-GB" altLang="en-US" sz="2400" dirty="0">
                <a:ea typeface="ＭＳ Ｐゴシック" panose="020B0600070205080204" pitchFamily="34" charset="-128"/>
                <a:sym typeface="Wingdings" pitchFamily="2" charset="2"/>
              </a:rPr>
              <a:t>Belief systems as motor of change (Weber</a:t>
            </a:r>
            <a:r>
              <a:rPr lang="en-GB" altLang="en-GB" sz="2400" dirty="0">
                <a:ea typeface="ＭＳ Ｐゴシック" panose="020B0600070205080204" pitchFamily="34" charset="-128"/>
                <a:sym typeface="Wingdings" pitchFamily="2" charset="2"/>
              </a:rPr>
              <a:t>’</a:t>
            </a:r>
            <a:r>
              <a:rPr lang="en-GB" altLang="en-US" sz="2400" dirty="0">
                <a:ea typeface="ＭＳ Ｐゴシック" panose="020B0600070205080204" pitchFamily="34" charset="-128"/>
                <a:sym typeface="Wingdings" pitchFamily="2" charset="2"/>
              </a:rPr>
              <a:t>s Protestant work ethic  capitalism)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a:extLst>
              <a:ext uri="{FF2B5EF4-FFF2-40B4-BE49-F238E27FC236}">
                <a16:creationId xmlns:a16="http://schemas.microsoft.com/office/drawing/2014/main" id="{898A9871-A458-39B7-9E28-3BB4EBEF0100}"/>
              </a:ext>
            </a:extLst>
          </p:cNvPr>
          <p:cNvSpPr>
            <a:spLocks noGrp="1"/>
          </p:cNvSpPr>
          <p:nvPr>
            <p:ph type="title"/>
          </p:nvPr>
        </p:nvSpPr>
        <p:spPr/>
        <p:txBody>
          <a:bodyPr/>
          <a:lstStyle/>
          <a:p>
            <a:r>
              <a:rPr lang="en-GB" altLang="en-US">
                <a:solidFill>
                  <a:srgbClr val="FFFFFF"/>
                </a:solidFill>
                <a:ea typeface="ＭＳ Ｐゴシック" panose="020B0600070205080204" pitchFamily="34" charset="-128"/>
              </a:rPr>
              <a:t>Historical change we</a:t>
            </a:r>
            <a:r>
              <a:rPr lang="en-GB" altLang="en-GB">
                <a:solidFill>
                  <a:srgbClr val="FFFFFF"/>
                </a:solidFill>
                <a:ea typeface="ＭＳ Ｐゴシック" panose="020B0600070205080204" pitchFamily="34" charset="-128"/>
              </a:rPr>
              <a:t>’</a:t>
            </a:r>
            <a:r>
              <a:rPr lang="en-GB" altLang="en-US">
                <a:solidFill>
                  <a:srgbClr val="FFFFFF"/>
                </a:solidFill>
                <a:ea typeface="ＭＳ Ｐゴシック" panose="020B0600070205080204" pitchFamily="34" charset="-128"/>
              </a:rPr>
              <a:t>ve seen so far…</a:t>
            </a:r>
          </a:p>
        </p:txBody>
      </p:sp>
      <p:sp>
        <p:nvSpPr>
          <p:cNvPr id="61442" name="Content Placeholder 2">
            <a:extLst>
              <a:ext uri="{FF2B5EF4-FFF2-40B4-BE49-F238E27FC236}">
                <a16:creationId xmlns:a16="http://schemas.microsoft.com/office/drawing/2014/main" id="{FBBAB06D-7112-5E97-5B60-C6EF20101173}"/>
              </a:ext>
            </a:extLst>
          </p:cNvPr>
          <p:cNvSpPr>
            <a:spLocks noGrp="1"/>
          </p:cNvSpPr>
          <p:nvPr>
            <p:ph idx="1"/>
          </p:nvPr>
        </p:nvSpPr>
        <p:spPr/>
        <p:txBody>
          <a:bodyPr/>
          <a:lstStyle/>
          <a:p>
            <a:r>
              <a:rPr lang="en-GB" altLang="en-US" dirty="0">
                <a:ea typeface="ＭＳ Ｐゴシック" panose="020B0600070205080204" pitchFamily="34" charset="-128"/>
                <a:sym typeface="Wingdings" pitchFamily="2" charset="2"/>
              </a:rPr>
              <a:t>Foucault  contingencies come together to produce historical change in how individuals are controlled… technologies of </a:t>
            </a:r>
            <a:r>
              <a:rPr lang="en-GB" altLang="en-GB" dirty="0">
                <a:ea typeface="ＭＳ Ｐゴシック" panose="020B0600070205080204" pitchFamily="34" charset="-128"/>
                <a:sym typeface="Wingdings" pitchFamily="2" charset="2"/>
              </a:rPr>
              <a:t>‘</a:t>
            </a:r>
            <a:r>
              <a:rPr lang="en-GB" altLang="en-US" dirty="0">
                <a:ea typeface="ＭＳ Ｐゴシック" panose="020B0600070205080204" pitchFamily="34" charset="-128"/>
                <a:sym typeface="Wingdings" pitchFamily="2" charset="2"/>
              </a:rPr>
              <a:t>self-hood</a:t>
            </a:r>
            <a:r>
              <a:rPr lang="en-GB" altLang="en-GB" dirty="0">
                <a:ea typeface="ＭＳ Ｐゴシック" panose="020B0600070205080204" pitchFamily="34" charset="-128"/>
                <a:sym typeface="Wingdings" pitchFamily="2" charset="2"/>
              </a:rPr>
              <a:t>’</a:t>
            </a:r>
            <a:r>
              <a:rPr lang="en-GB" altLang="en-US" dirty="0">
                <a:ea typeface="ＭＳ Ｐゴシック" panose="020B0600070205080204" pitchFamily="34" charset="-128"/>
                <a:sym typeface="Wingdings" pitchFamily="2" charset="2"/>
              </a:rPr>
              <a:t>  self-constitution and regulation.</a:t>
            </a:r>
            <a:endParaRPr lang="en-GB" altLang="en-US" dirty="0">
              <a:ea typeface="ＭＳ Ｐゴシック" panose="020B0600070205080204" pitchFamily="34" charset="-128"/>
            </a:endParaRP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5140</TotalTime>
  <Words>2468</Words>
  <Application>Microsoft Macintosh PowerPoint</Application>
  <PresentationFormat>On-screen Show (4:3)</PresentationFormat>
  <Paragraphs>205</Paragraphs>
  <Slides>48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48</vt:i4>
      </vt:variant>
    </vt:vector>
  </HeadingPairs>
  <TitlesOfParts>
    <vt:vector size="51" baseType="lpstr">
      <vt:lpstr>Arial</vt:lpstr>
      <vt:lpstr>Times New Roman</vt:lpstr>
      <vt:lpstr>Default Design</vt:lpstr>
      <vt:lpstr>PowerPoint Presentation</vt:lpstr>
      <vt:lpstr>Foucault</vt:lpstr>
      <vt:lpstr>PowerPoint Presentation</vt:lpstr>
      <vt:lpstr>Foucault – Knowledge as Power</vt:lpstr>
      <vt:lpstr>Foucault Lexicon</vt:lpstr>
      <vt:lpstr>Historical change we’ve seen so far…</vt:lpstr>
      <vt:lpstr>Historical change we’ve seen so far…</vt:lpstr>
      <vt:lpstr>Historical change we’ve seen so far…</vt:lpstr>
      <vt:lpstr>Historical change we’ve seen so far…</vt:lpstr>
      <vt:lpstr>PowerPoint Presentation</vt:lpstr>
      <vt:lpstr>Who was he?</vt:lpstr>
      <vt:lpstr>Political Context</vt:lpstr>
      <vt:lpstr>Influences - Nietzsche</vt:lpstr>
      <vt:lpstr>PowerPoint Presentation</vt:lpstr>
      <vt:lpstr>PowerPoint Presentation</vt:lpstr>
      <vt:lpstr>Also influenced by structuralist linguistic analysis</vt:lpstr>
      <vt:lpstr>  Fraught relationship with Existenialism   </vt:lpstr>
      <vt:lpstr>  Fraught relationship with Existentialism   </vt:lpstr>
      <vt:lpstr>Jean-Paul Sartre</vt:lpstr>
      <vt:lpstr>Sartre vs Foucault, 1960s</vt:lpstr>
      <vt:lpstr>PowerPoint Presentation</vt:lpstr>
      <vt:lpstr>History at the Time</vt:lpstr>
      <vt:lpstr>PowerPoint Presentation</vt:lpstr>
      <vt:lpstr>Madness and Civilization 1961 (part of PhD thesis)</vt:lpstr>
      <vt:lpstr>PowerPoint Presentation</vt:lpstr>
      <vt:lpstr>The Order of Things (1966)</vt:lpstr>
      <vt:lpstr>PowerPoint Presentation</vt:lpstr>
      <vt:lpstr>PowerPoint Presentation</vt:lpstr>
      <vt:lpstr>Archaeology</vt:lpstr>
      <vt:lpstr>PowerPoint Presentation</vt:lpstr>
      <vt:lpstr>‘What is an Author?’ (1969)</vt:lpstr>
      <vt:lpstr>Influence of ‘What is an Author?’</vt:lpstr>
      <vt:lpstr>PowerPoint Presentation</vt:lpstr>
      <vt:lpstr>PowerPoint Presentation</vt:lpstr>
      <vt:lpstr>From spectacle of the scaffold to institutional confinement and reform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History of Sexuality 3 vols: 1976, 1984, 1984  </vt:lpstr>
      <vt:lpstr>History of Sexuality</vt:lpstr>
      <vt:lpstr>‘What is Enlightenment?’ (1984)</vt:lpstr>
      <vt:lpstr>‘What is Enlightenment?’ (1984)</vt:lpstr>
      <vt:lpstr>Criticism by historians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IGH Griffiths</dc:creator>
  <cp:lastModifiedBy>Walton, Charles</cp:lastModifiedBy>
  <cp:revision>65</cp:revision>
  <dcterms:created xsi:type="dcterms:W3CDTF">2013-11-18T09:34:19Z</dcterms:created>
  <dcterms:modified xsi:type="dcterms:W3CDTF">2023-10-24T08:03:07Z</dcterms:modified>
</cp:coreProperties>
</file>