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8" r:id="rId23"/>
    <p:sldId id="277" r:id="rId24"/>
    <p:sldId id="279" r:id="rId25"/>
    <p:sldId id="280"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659"/>
    <p:restoredTop sz="95994"/>
  </p:normalViewPr>
  <p:slideViewPr>
    <p:cSldViewPr snapToGrid="0">
      <p:cViewPr varScale="1">
        <p:scale>
          <a:sx n="117" d="100"/>
          <a:sy n="117" d="100"/>
        </p:scale>
        <p:origin x="22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136B9E-E09A-4EF0-BD71-FAE5CBC5A79C}"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DFF9D709-AD86-46C1-B18F-7FD3B8465785}">
      <dgm:prSet/>
      <dgm:spPr/>
      <dgm:t>
        <a:bodyPr/>
        <a:lstStyle/>
        <a:p>
          <a:r>
            <a:rPr lang="en-US"/>
            <a:t>Social conditions shape the habitus. As conditions change, so can the habitus. (Marxist materialism)</a:t>
          </a:r>
        </a:p>
      </dgm:t>
    </dgm:pt>
    <dgm:pt modelId="{444487C7-6559-4BCF-9AC4-59225A863662}" type="parTrans" cxnId="{D31F0794-BACC-4048-B66F-AD08FD2337AD}">
      <dgm:prSet/>
      <dgm:spPr/>
      <dgm:t>
        <a:bodyPr/>
        <a:lstStyle/>
        <a:p>
          <a:endParaRPr lang="en-US"/>
        </a:p>
      </dgm:t>
    </dgm:pt>
    <dgm:pt modelId="{16F05522-801D-4815-BC4C-535C636EDCAF}" type="sibTrans" cxnId="{D31F0794-BACC-4048-B66F-AD08FD2337AD}">
      <dgm:prSet/>
      <dgm:spPr/>
      <dgm:t>
        <a:bodyPr/>
        <a:lstStyle/>
        <a:p>
          <a:endParaRPr lang="en-US"/>
        </a:p>
      </dgm:t>
    </dgm:pt>
    <dgm:pt modelId="{D27756BF-7522-4C5B-B480-11800711CACF}">
      <dgm:prSet/>
      <dgm:spPr/>
      <dgm:t>
        <a:bodyPr/>
        <a:lstStyle/>
        <a:p>
          <a:r>
            <a:rPr lang="en-US"/>
            <a:t>The habitus is constantly reproduced, leaving room for changing conditions to alter it.</a:t>
          </a:r>
        </a:p>
      </dgm:t>
    </dgm:pt>
    <dgm:pt modelId="{2AFB63AC-B8C6-400A-A155-F8BB8611617A}" type="parTrans" cxnId="{C80B0CAB-7B28-4700-893C-E460665A1589}">
      <dgm:prSet/>
      <dgm:spPr/>
      <dgm:t>
        <a:bodyPr/>
        <a:lstStyle/>
        <a:p>
          <a:endParaRPr lang="en-US"/>
        </a:p>
      </dgm:t>
    </dgm:pt>
    <dgm:pt modelId="{BEF8B031-93CE-4ECA-B693-F96E3B19144D}" type="sibTrans" cxnId="{C80B0CAB-7B28-4700-893C-E460665A1589}">
      <dgm:prSet/>
      <dgm:spPr/>
      <dgm:t>
        <a:bodyPr/>
        <a:lstStyle/>
        <a:p>
          <a:endParaRPr lang="en-US"/>
        </a:p>
      </dgm:t>
    </dgm:pt>
    <dgm:pt modelId="{8C65420F-B4A8-4245-939E-53E310EC876E}">
      <dgm:prSet/>
      <dgm:spPr/>
      <dgm:t>
        <a:bodyPr/>
        <a:lstStyle/>
        <a:p>
          <a:r>
            <a:rPr lang="en-US"/>
            <a:t>Adjustments according to fields, where competition takes place, inflecting rule-changes.</a:t>
          </a:r>
        </a:p>
      </dgm:t>
    </dgm:pt>
    <dgm:pt modelId="{09F50626-E857-44A0-B93A-14868FDA3CE1}" type="parTrans" cxnId="{B6CE6F07-B3C0-4FE3-AE7B-B808712F0819}">
      <dgm:prSet/>
      <dgm:spPr/>
      <dgm:t>
        <a:bodyPr/>
        <a:lstStyle/>
        <a:p>
          <a:endParaRPr lang="en-US"/>
        </a:p>
      </dgm:t>
    </dgm:pt>
    <dgm:pt modelId="{DED578DD-3FAB-4E74-8A4F-56D31353213B}" type="sibTrans" cxnId="{B6CE6F07-B3C0-4FE3-AE7B-B808712F0819}">
      <dgm:prSet/>
      <dgm:spPr/>
      <dgm:t>
        <a:bodyPr/>
        <a:lstStyle/>
        <a:p>
          <a:endParaRPr lang="en-US"/>
        </a:p>
      </dgm:t>
    </dgm:pt>
    <dgm:pt modelId="{916624F8-FA87-4279-9BB0-D8A2D7AAEAF2}">
      <dgm:prSet/>
      <dgm:spPr/>
      <dgm:t>
        <a:bodyPr/>
        <a:lstStyle/>
        <a:p>
          <a:r>
            <a:rPr lang="en-US" dirty="0"/>
            <a:t>Hysteresis: mismatch between habitus and field, due to sudden changes in the field. Over time, habitus may adjust to new field conditions.</a:t>
          </a:r>
        </a:p>
      </dgm:t>
    </dgm:pt>
    <dgm:pt modelId="{26150518-0BA1-4118-99D9-5F28BB37972D}" type="parTrans" cxnId="{F6C77A96-7FBB-4FEF-BB10-15D3A7FB85CC}">
      <dgm:prSet/>
      <dgm:spPr/>
      <dgm:t>
        <a:bodyPr/>
        <a:lstStyle/>
        <a:p>
          <a:endParaRPr lang="en-US"/>
        </a:p>
      </dgm:t>
    </dgm:pt>
    <dgm:pt modelId="{D56D941F-4A92-47E8-9D61-292ABFE8999E}" type="sibTrans" cxnId="{F6C77A96-7FBB-4FEF-BB10-15D3A7FB85CC}">
      <dgm:prSet/>
      <dgm:spPr/>
      <dgm:t>
        <a:bodyPr/>
        <a:lstStyle/>
        <a:p>
          <a:endParaRPr lang="en-US"/>
        </a:p>
      </dgm:t>
    </dgm:pt>
    <dgm:pt modelId="{F9BFB397-9FA3-5446-B155-505FDABA3BE9}" type="pres">
      <dgm:prSet presAssocID="{A0136B9E-E09A-4EF0-BD71-FAE5CBC5A79C}" presName="linear" presStyleCnt="0">
        <dgm:presLayoutVars>
          <dgm:animLvl val="lvl"/>
          <dgm:resizeHandles val="exact"/>
        </dgm:presLayoutVars>
      </dgm:prSet>
      <dgm:spPr/>
    </dgm:pt>
    <dgm:pt modelId="{9BF34C7D-EC31-DD43-B333-3B49B285BB31}" type="pres">
      <dgm:prSet presAssocID="{DFF9D709-AD86-46C1-B18F-7FD3B8465785}" presName="parentText" presStyleLbl="node1" presStyleIdx="0" presStyleCnt="4">
        <dgm:presLayoutVars>
          <dgm:chMax val="0"/>
          <dgm:bulletEnabled val="1"/>
        </dgm:presLayoutVars>
      </dgm:prSet>
      <dgm:spPr/>
    </dgm:pt>
    <dgm:pt modelId="{034DA634-16A5-994B-BF34-EF0B78510B4C}" type="pres">
      <dgm:prSet presAssocID="{16F05522-801D-4815-BC4C-535C636EDCAF}" presName="spacer" presStyleCnt="0"/>
      <dgm:spPr/>
    </dgm:pt>
    <dgm:pt modelId="{763C94E7-D16B-AE45-AEFC-F5F0CCA7CB37}" type="pres">
      <dgm:prSet presAssocID="{D27756BF-7522-4C5B-B480-11800711CACF}" presName="parentText" presStyleLbl="node1" presStyleIdx="1" presStyleCnt="4">
        <dgm:presLayoutVars>
          <dgm:chMax val="0"/>
          <dgm:bulletEnabled val="1"/>
        </dgm:presLayoutVars>
      </dgm:prSet>
      <dgm:spPr/>
    </dgm:pt>
    <dgm:pt modelId="{A37F19B6-D60F-5649-99BF-22C25F44A9C2}" type="pres">
      <dgm:prSet presAssocID="{BEF8B031-93CE-4ECA-B693-F96E3B19144D}" presName="spacer" presStyleCnt="0"/>
      <dgm:spPr/>
    </dgm:pt>
    <dgm:pt modelId="{C462A266-426D-5B48-AAEA-1C1695116260}" type="pres">
      <dgm:prSet presAssocID="{8C65420F-B4A8-4245-939E-53E310EC876E}" presName="parentText" presStyleLbl="node1" presStyleIdx="2" presStyleCnt="4">
        <dgm:presLayoutVars>
          <dgm:chMax val="0"/>
          <dgm:bulletEnabled val="1"/>
        </dgm:presLayoutVars>
      </dgm:prSet>
      <dgm:spPr/>
    </dgm:pt>
    <dgm:pt modelId="{F73745FC-D2EA-BD45-99B1-EF2A3FE933F3}" type="pres">
      <dgm:prSet presAssocID="{DED578DD-3FAB-4E74-8A4F-56D31353213B}" presName="spacer" presStyleCnt="0"/>
      <dgm:spPr/>
    </dgm:pt>
    <dgm:pt modelId="{1C5A4878-91FF-964C-A363-B6DE3BC134CE}" type="pres">
      <dgm:prSet presAssocID="{916624F8-FA87-4279-9BB0-D8A2D7AAEAF2}" presName="parentText" presStyleLbl="node1" presStyleIdx="3" presStyleCnt="4">
        <dgm:presLayoutVars>
          <dgm:chMax val="0"/>
          <dgm:bulletEnabled val="1"/>
        </dgm:presLayoutVars>
      </dgm:prSet>
      <dgm:spPr/>
    </dgm:pt>
  </dgm:ptLst>
  <dgm:cxnLst>
    <dgm:cxn modelId="{B6CE6F07-B3C0-4FE3-AE7B-B808712F0819}" srcId="{A0136B9E-E09A-4EF0-BD71-FAE5CBC5A79C}" destId="{8C65420F-B4A8-4245-939E-53E310EC876E}" srcOrd="2" destOrd="0" parTransId="{09F50626-E857-44A0-B93A-14868FDA3CE1}" sibTransId="{DED578DD-3FAB-4E74-8A4F-56D31353213B}"/>
    <dgm:cxn modelId="{7006990D-5462-0148-ACAE-A8F4B0B63A3C}" type="presOf" srcId="{A0136B9E-E09A-4EF0-BD71-FAE5CBC5A79C}" destId="{F9BFB397-9FA3-5446-B155-505FDABA3BE9}" srcOrd="0" destOrd="0" presId="urn:microsoft.com/office/officeart/2005/8/layout/vList2"/>
    <dgm:cxn modelId="{28238C0E-A1B7-2B4B-89C0-931A51DC9D1A}" type="presOf" srcId="{DFF9D709-AD86-46C1-B18F-7FD3B8465785}" destId="{9BF34C7D-EC31-DD43-B333-3B49B285BB31}" srcOrd="0" destOrd="0" presId="urn:microsoft.com/office/officeart/2005/8/layout/vList2"/>
    <dgm:cxn modelId="{33BCA721-D13E-C549-9001-1B6EC1CEB46D}" type="presOf" srcId="{D27756BF-7522-4C5B-B480-11800711CACF}" destId="{763C94E7-D16B-AE45-AEFC-F5F0CCA7CB37}" srcOrd="0" destOrd="0" presId="urn:microsoft.com/office/officeart/2005/8/layout/vList2"/>
    <dgm:cxn modelId="{3ED63742-50BE-CC4B-AE61-348204B7DF66}" type="presOf" srcId="{8C65420F-B4A8-4245-939E-53E310EC876E}" destId="{C462A266-426D-5B48-AAEA-1C1695116260}" srcOrd="0" destOrd="0" presId="urn:microsoft.com/office/officeart/2005/8/layout/vList2"/>
    <dgm:cxn modelId="{DA2C0F59-5FE5-D14A-A08D-37E0D62BE867}" type="presOf" srcId="{916624F8-FA87-4279-9BB0-D8A2D7AAEAF2}" destId="{1C5A4878-91FF-964C-A363-B6DE3BC134CE}" srcOrd="0" destOrd="0" presId="urn:microsoft.com/office/officeart/2005/8/layout/vList2"/>
    <dgm:cxn modelId="{D31F0794-BACC-4048-B66F-AD08FD2337AD}" srcId="{A0136B9E-E09A-4EF0-BD71-FAE5CBC5A79C}" destId="{DFF9D709-AD86-46C1-B18F-7FD3B8465785}" srcOrd="0" destOrd="0" parTransId="{444487C7-6559-4BCF-9AC4-59225A863662}" sibTransId="{16F05522-801D-4815-BC4C-535C636EDCAF}"/>
    <dgm:cxn modelId="{F6C77A96-7FBB-4FEF-BB10-15D3A7FB85CC}" srcId="{A0136B9E-E09A-4EF0-BD71-FAE5CBC5A79C}" destId="{916624F8-FA87-4279-9BB0-D8A2D7AAEAF2}" srcOrd="3" destOrd="0" parTransId="{26150518-0BA1-4118-99D9-5F28BB37972D}" sibTransId="{D56D941F-4A92-47E8-9D61-292ABFE8999E}"/>
    <dgm:cxn modelId="{C80B0CAB-7B28-4700-893C-E460665A1589}" srcId="{A0136B9E-E09A-4EF0-BD71-FAE5CBC5A79C}" destId="{D27756BF-7522-4C5B-B480-11800711CACF}" srcOrd="1" destOrd="0" parTransId="{2AFB63AC-B8C6-400A-A155-F8BB8611617A}" sibTransId="{BEF8B031-93CE-4ECA-B693-F96E3B19144D}"/>
    <dgm:cxn modelId="{7F313C5D-9560-6945-8CDB-B39C1287CD11}" type="presParOf" srcId="{F9BFB397-9FA3-5446-B155-505FDABA3BE9}" destId="{9BF34C7D-EC31-DD43-B333-3B49B285BB31}" srcOrd="0" destOrd="0" presId="urn:microsoft.com/office/officeart/2005/8/layout/vList2"/>
    <dgm:cxn modelId="{969AA7BC-0956-DC49-A3EC-4C3105DC6318}" type="presParOf" srcId="{F9BFB397-9FA3-5446-B155-505FDABA3BE9}" destId="{034DA634-16A5-994B-BF34-EF0B78510B4C}" srcOrd="1" destOrd="0" presId="urn:microsoft.com/office/officeart/2005/8/layout/vList2"/>
    <dgm:cxn modelId="{F7963DFE-30B7-E44F-8675-214552EE3CB6}" type="presParOf" srcId="{F9BFB397-9FA3-5446-B155-505FDABA3BE9}" destId="{763C94E7-D16B-AE45-AEFC-F5F0CCA7CB37}" srcOrd="2" destOrd="0" presId="urn:microsoft.com/office/officeart/2005/8/layout/vList2"/>
    <dgm:cxn modelId="{39599083-22C6-A04A-B2C4-D32B3289FDAF}" type="presParOf" srcId="{F9BFB397-9FA3-5446-B155-505FDABA3BE9}" destId="{A37F19B6-D60F-5649-99BF-22C25F44A9C2}" srcOrd="3" destOrd="0" presId="urn:microsoft.com/office/officeart/2005/8/layout/vList2"/>
    <dgm:cxn modelId="{A2E89CFD-0624-4843-BA2C-860BEB5423D1}" type="presParOf" srcId="{F9BFB397-9FA3-5446-B155-505FDABA3BE9}" destId="{C462A266-426D-5B48-AAEA-1C1695116260}" srcOrd="4" destOrd="0" presId="urn:microsoft.com/office/officeart/2005/8/layout/vList2"/>
    <dgm:cxn modelId="{E79722DC-D0E2-3A4B-94C2-98851535F83A}" type="presParOf" srcId="{F9BFB397-9FA3-5446-B155-505FDABA3BE9}" destId="{F73745FC-D2EA-BD45-99B1-EF2A3FE933F3}" srcOrd="5" destOrd="0" presId="urn:microsoft.com/office/officeart/2005/8/layout/vList2"/>
    <dgm:cxn modelId="{37AB710C-3AC7-F349-843C-3C589DEC4D20}" type="presParOf" srcId="{F9BFB397-9FA3-5446-B155-505FDABA3BE9}" destId="{1C5A4878-91FF-964C-A363-B6DE3BC134CE}"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F34C7D-EC31-DD43-B333-3B49B285BB31}">
      <dsp:nvSpPr>
        <dsp:cNvPr id="0" name=""/>
        <dsp:cNvSpPr/>
      </dsp:nvSpPr>
      <dsp:spPr>
        <a:xfrm>
          <a:off x="0" y="178602"/>
          <a:ext cx="7003777" cy="1319759"/>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Social conditions shape the habitus. As conditions change, so can the habitus. (Marxist materialism)</a:t>
          </a:r>
        </a:p>
      </dsp:txBody>
      <dsp:txXfrm>
        <a:off x="64425" y="243027"/>
        <a:ext cx="6874927" cy="1190909"/>
      </dsp:txXfrm>
    </dsp:sp>
    <dsp:sp modelId="{763C94E7-D16B-AE45-AEFC-F5F0CCA7CB37}">
      <dsp:nvSpPr>
        <dsp:cNvPr id="0" name=""/>
        <dsp:cNvSpPr/>
      </dsp:nvSpPr>
      <dsp:spPr>
        <a:xfrm>
          <a:off x="0" y="1567482"/>
          <a:ext cx="7003777" cy="1319759"/>
        </a:xfrm>
        <a:prstGeom prst="roundRect">
          <a:avLst/>
        </a:prstGeom>
        <a:solidFill>
          <a:schemeClr val="accent2">
            <a:hueOff val="-508439"/>
            <a:satOff val="-3492"/>
            <a:lumOff val="5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The habitus is constantly reproduced, leaving room for changing conditions to alter it.</a:t>
          </a:r>
        </a:p>
      </dsp:txBody>
      <dsp:txXfrm>
        <a:off x="64425" y="1631907"/>
        <a:ext cx="6874927" cy="1190909"/>
      </dsp:txXfrm>
    </dsp:sp>
    <dsp:sp modelId="{C462A266-426D-5B48-AAEA-1C1695116260}">
      <dsp:nvSpPr>
        <dsp:cNvPr id="0" name=""/>
        <dsp:cNvSpPr/>
      </dsp:nvSpPr>
      <dsp:spPr>
        <a:xfrm>
          <a:off x="0" y="2956362"/>
          <a:ext cx="7003777" cy="1319759"/>
        </a:xfrm>
        <a:prstGeom prst="roundRect">
          <a:avLst/>
        </a:prstGeom>
        <a:solidFill>
          <a:schemeClr val="accent2">
            <a:hueOff val="-1016879"/>
            <a:satOff val="-6985"/>
            <a:lumOff val="104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a:t>Adjustments according to fields, where competition takes place, inflecting rule-changes.</a:t>
          </a:r>
        </a:p>
      </dsp:txBody>
      <dsp:txXfrm>
        <a:off x="64425" y="3020787"/>
        <a:ext cx="6874927" cy="1190909"/>
      </dsp:txXfrm>
    </dsp:sp>
    <dsp:sp modelId="{1C5A4878-91FF-964C-A363-B6DE3BC134CE}">
      <dsp:nvSpPr>
        <dsp:cNvPr id="0" name=""/>
        <dsp:cNvSpPr/>
      </dsp:nvSpPr>
      <dsp:spPr>
        <a:xfrm>
          <a:off x="0" y="4345242"/>
          <a:ext cx="7003777" cy="1319759"/>
        </a:xfrm>
        <a:prstGeom prst="roundRect">
          <a:avLst/>
        </a:prstGeom>
        <a:solidFill>
          <a:schemeClr val="accent2">
            <a:hueOff val="-1525318"/>
            <a:satOff val="-10477"/>
            <a:lumOff val="156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Hysteresis: mismatch between habitus and field, due to sudden changes in the field. Over time, habitus may adjust to new field conditions.</a:t>
          </a:r>
        </a:p>
      </dsp:txBody>
      <dsp:txXfrm>
        <a:off x="64425" y="4409667"/>
        <a:ext cx="6874927" cy="119090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F9204-3F29-4C3A-BA41-3063400202C4}"/>
              </a:ext>
            </a:extLst>
          </p:cNvPr>
          <p:cNvSpPr>
            <a:spLocks noGrp="1"/>
          </p:cNvSpPr>
          <p:nvPr>
            <p:ph type="ctrTitle"/>
          </p:nvPr>
        </p:nvSpPr>
        <p:spPr>
          <a:xfrm>
            <a:off x="1524000" y="1122363"/>
            <a:ext cx="9144000" cy="2387600"/>
          </a:xfrm>
        </p:spPr>
        <p:txBody>
          <a:bodyPr anchor="b"/>
          <a:lstStyle>
            <a:lvl1pPr algn="ctr">
              <a:defRPr sz="4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203393CD-7262-4AC7-80E6-52FE6F3F39BA}"/>
              </a:ext>
            </a:extLst>
          </p:cNvPr>
          <p:cNvSpPr>
            <a:spLocks noGrp="1"/>
          </p:cNvSpPr>
          <p:nvPr>
            <p:ph type="subTitle" idx="1"/>
          </p:nvPr>
        </p:nvSpPr>
        <p:spPr>
          <a:xfrm>
            <a:off x="1524000" y="3602038"/>
            <a:ext cx="9144000" cy="1655762"/>
          </a:xfrm>
        </p:spPr>
        <p:txBody>
          <a:bodyPr/>
          <a:lstStyle>
            <a:lvl1pPr marL="0" indent="0" algn="ctr">
              <a:buNone/>
              <a:defRPr sz="20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7D430AE-0210-4E82-AD7B-41B112DE7F7D}"/>
              </a:ext>
            </a:extLst>
          </p:cNvPr>
          <p:cNvSpPr>
            <a:spLocks noGrp="1"/>
          </p:cNvSpPr>
          <p:nvPr>
            <p:ph type="dt" sz="half" idx="10"/>
          </p:nvPr>
        </p:nvSpPr>
        <p:spPr/>
        <p:txBody>
          <a:bodyPr/>
          <a:lstStyle>
            <a:lvl1pPr>
              <a:defRPr>
                <a:solidFill>
                  <a:schemeClr val="tx1">
                    <a:alpha val="60000"/>
                  </a:schemeClr>
                </a:solidFill>
                <a:latin typeface="+mn-lt"/>
              </a:defRPr>
            </a:lvl1pPr>
          </a:lstStyle>
          <a:p>
            <a:fld id="{11A6662E-FAF4-44BC-88B5-85A7CBFB6D30}" type="datetime1">
              <a:rPr lang="en-US" smtClean="0"/>
              <a:pPr/>
              <a:t>10/30/23</a:t>
            </a:fld>
            <a:endParaRPr lang="en-US" dirty="0"/>
          </a:p>
        </p:txBody>
      </p:sp>
      <p:sp>
        <p:nvSpPr>
          <p:cNvPr id="5" name="Footer Placeholder 4">
            <a:extLst>
              <a:ext uri="{FF2B5EF4-FFF2-40B4-BE49-F238E27FC236}">
                <a16:creationId xmlns:a16="http://schemas.microsoft.com/office/drawing/2014/main" id="{0F221974-7DEC-459D-9642-CB5B59C82771}"/>
              </a:ext>
            </a:extLst>
          </p:cNvPr>
          <p:cNvSpPr>
            <a:spLocks noGrp="1"/>
          </p:cNvSpPr>
          <p:nvPr>
            <p:ph type="ftr" sz="quarter" idx="11"/>
          </p:nvPr>
        </p:nvSpPr>
        <p:spPr/>
        <p:txBody>
          <a:bodyPr/>
          <a:lstStyle>
            <a:lvl1pPr>
              <a:defRPr>
                <a:solidFill>
                  <a:schemeClr val="tx1">
                    <a:alpha val="60000"/>
                  </a:schemeClr>
                </a:solidFill>
                <a:latin typeface="+mn-lt"/>
              </a:defRPr>
            </a:lvl1pPr>
          </a:lstStyle>
          <a:p>
            <a:endParaRPr lang="en-US">
              <a:solidFill>
                <a:schemeClr val="tx1">
                  <a:alpha val="60000"/>
                </a:schemeClr>
              </a:solidFill>
            </a:endParaRPr>
          </a:p>
        </p:txBody>
      </p:sp>
      <p:sp>
        <p:nvSpPr>
          <p:cNvPr id="6" name="Slide Number Placeholder 5">
            <a:extLst>
              <a:ext uri="{FF2B5EF4-FFF2-40B4-BE49-F238E27FC236}">
                <a16:creationId xmlns:a16="http://schemas.microsoft.com/office/drawing/2014/main" id="{60731837-C94E-4B5B-BCF0-110C69EDB41C}"/>
              </a:ext>
            </a:extLst>
          </p:cNvPr>
          <p:cNvSpPr>
            <a:spLocks noGrp="1"/>
          </p:cNvSpPr>
          <p:nvPr>
            <p:ph type="sldNum" sz="quarter" idx="12"/>
          </p:nvPr>
        </p:nvSpPr>
        <p:spPr/>
        <p:txBody>
          <a:bodyPr/>
          <a:lstStyle>
            <a:lvl1pPr>
              <a:defRPr>
                <a:solidFill>
                  <a:schemeClr val="tx1">
                    <a:alpha val="60000"/>
                  </a:schemeClr>
                </a:solidFill>
                <a:latin typeface="+mn-lt"/>
              </a:defRPr>
            </a:lvl1pPr>
          </a:lstStyle>
          <a:p>
            <a:fld id="{73B850FF-6169-4056-8077-06FFA93A5366}" type="slidenum">
              <a:rPr lang="en-US" smtClean="0"/>
              <a:pPr/>
              <a:t>‹#›</a:t>
            </a:fld>
            <a:endParaRPr lang="en-US"/>
          </a:p>
        </p:txBody>
      </p:sp>
    </p:spTree>
    <p:extLst>
      <p:ext uri="{BB962C8B-B14F-4D97-AF65-F5344CB8AC3E}">
        <p14:creationId xmlns:p14="http://schemas.microsoft.com/office/powerpoint/2010/main" val="1803432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ABDD2-E186-4F25-8FDE-D1E875E9C30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318CC5B-A7E0-48B1-8329-6533AC76E7B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905B1B-77FE-4BFC-BF87-87DA989F0082}"/>
              </a:ext>
            </a:extLst>
          </p:cNvPr>
          <p:cNvSpPr>
            <a:spLocks noGrp="1"/>
          </p:cNvSpPr>
          <p:nvPr>
            <p:ph type="dt" sz="half" idx="10"/>
          </p:nvPr>
        </p:nvSpPr>
        <p:spPr/>
        <p:txBody>
          <a:bodyPr/>
          <a:lstStyle/>
          <a:p>
            <a:fld id="{4C559632-1575-4E14-B53B-3DC3D5ED3947}" type="datetime1">
              <a:rPr lang="en-US" smtClean="0"/>
              <a:t>10/30/23</a:t>
            </a:fld>
            <a:endParaRPr lang="en-US"/>
          </a:p>
        </p:txBody>
      </p:sp>
      <p:sp>
        <p:nvSpPr>
          <p:cNvPr id="5" name="Footer Placeholder 4">
            <a:extLst>
              <a:ext uri="{FF2B5EF4-FFF2-40B4-BE49-F238E27FC236}">
                <a16:creationId xmlns:a16="http://schemas.microsoft.com/office/drawing/2014/main" id="{3118531E-1B90-4631-BD37-4BB1DBFABF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8A55E8-88DC-4280-8E04-FF50FF8EDB5A}"/>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4047640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60633D-90E4-4F5A-9EBF-DDEC2B0B471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DDD3065-FA3D-42C8-BFDA-967C87F4F2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DC126F-38E2-4425-861F-98ED432284BA}"/>
              </a:ext>
            </a:extLst>
          </p:cNvPr>
          <p:cNvSpPr>
            <a:spLocks noGrp="1"/>
          </p:cNvSpPr>
          <p:nvPr>
            <p:ph type="dt" sz="half" idx="10"/>
          </p:nvPr>
        </p:nvSpPr>
        <p:spPr/>
        <p:txBody>
          <a:bodyPr/>
          <a:lstStyle/>
          <a:p>
            <a:fld id="{CC4A6868-2568-4CC9-B302-F37117B01A6E}" type="datetime1">
              <a:rPr lang="en-US" smtClean="0"/>
              <a:t>10/30/23</a:t>
            </a:fld>
            <a:endParaRPr lang="en-US"/>
          </a:p>
        </p:txBody>
      </p:sp>
      <p:sp>
        <p:nvSpPr>
          <p:cNvPr id="5" name="Footer Placeholder 4">
            <a:extLst>
              <a:ext uri="{FF2B5EF4-FFF2-40B4-BE49-F238E27FC236}">
                <a16:creationId xmlns:a16="http://schemas.microsoft.com/office/drawing/2014/main" id="{CA9645D8-F22A-4354-A8B3-96E8A2D232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9E2295-A616-4D57-8800-7B7E213A8CC8}"/>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562005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CC1FC-ADE8-488C-A1DA-2FD569FD4D09}"/>
              </a:ext>
            </a:extLst>
          </p:cNvPr>
          <p:cNvSpPr>
            <a:spLocks noGrp="1"/>
          </p:cNvSpPr>
          <p:nvPr>
            <p:ph type="title"/>
          </p:nvPr>
        </p:nvSpPr>
        <p:spPr>
          <a:xfrm>
            <a:off x="458694" y="365760"/>
            <a:ext cx="10895106" cy="132556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F02842-38C3-46D6-8527-0F6FE623C51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E864CF5-F681-40C2-88CC-E02206C9CECB}"/>
              </a:ext>
            </a:extLst>
          </p:cNvPr>
          <p:cNvSpPr>
            <a:spLocks noGrp="1"/>
          </p:cNvSpPr>
          <p:nvPr>
            <p:ph type="dt" sz="half" idx="10"/>
          </p:nvPr>
        </p:nvSpPr>
        <p:spPr/>
        <p:txBody>
          <a:bodyPr/>
          <a:lstStyle/>
          <a:p>
            <a:fld id="{0055F08A-1E71-4B2B-BB49-E743F2903911}" type="datetime1">
              <a:rPr lang="en-US" smtClean="0"/>
              <a:t>10/30/23</a:t>
            </a:fld>
            <a:endParaRPr lang="en-US" dirty="0"/>
          </a:p>
        </p:txBody>
      </p:sp>
      <p:sp>
        <p:nvSpPr>
          <p:cNvPr id="5" name="Footer Placeholder 4">
            <a:extLst>
              <a:ext uri="{FF2B5EF4-FFF2-40B4-BE49-F238E27FC236}">
                <a16:creationId xmlns:a16="http://schemas.microsoft.com/office/drawing/2014/main" id="{82C04753-4FE4-4A6F-99BB-CFFC92E0CD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A569D1-DB13-4BD9-8BA9-0DEAD98F893F}"/>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244383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20B05-7BF6-4073-9106-FA19E97273CB}"/>
              </a:ext>
            </a:extLst>
          </p:cNvPr>
          <p:cNvSpPr>
            <a:spLocks noGrp="1"/>
          </p:cNvSpPr>
          <p:nvPr>
            <p:ph type="title"/>
          </p:nvPr>
        </p:nvSpPr>
        <p:spPr>
          <a:xfrm>
            <a:off x="831850" y="1709738"/>
            <a:ext cx="10515600" cy="2852737"/>
          </a:xfrm>
        </p:spPr>
        <p:txBody>
          <a:bodyPr anchor="b"/>
          <a:lstStyle>
            <a:lvl1pPr>
              <a:defRPr sz="4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E8EE8D7-6B58-4A3F-9DD5-E563D5192A68}"/>
              </a:ext>
            </a:extLst>
          </p:cNvPr>
          <p:cNvSpPr>
            <a:spLocks noGrp="1"/>
          </p:cNvSpPr>
          <p:nvPr>
            <p:ph type="body" idx="1"/>
          </p:nvPr>
        </p:nvSpPr>
        <p:spPr>
          <a:xfrm>
            <a:off x="831850" y="4589463"/>
            <a:ext cx="10515600" cy="1500187"/>
          </a:xfr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102990E-9F0A-446A-B5B8-459CA8D98D92}"/>
              </a:ext>
            </a:extLst>
          </p:cNvPr>
          <p:cNvSpPr>
            <a:spLocks noGrp="1"/>
          </p:cNvSpPr>
          <p:nvPr>
            <p:ph type="dt" sz="half" idx="10"/>
          </p:nvPr>
        </p:nvSpPr>
        <p:spPr/>
        <p:txBody>
          <a:bodyPr/>
          <a:lstStyle/>
          <a:p>
            <a:fld id="{15417D9E-721A-44BB-8863-9873FE64DA75}" type="datetime1">
              <a:rPr lang="en-US" smtClean="0"/>
              <a:t>10/30/23</a:t>
            </a:fld>
            <a:endParaRPr lang="en-US"/>
          </a:p>
        </p:txBody>
      </p:sp>
      <p:sp>
        <p:nvSpPr>
          <p:cNvPr id="5" name="Footer Placeholder 4">
            <a:extLst>
              <a:ext uri="{FF2B5EF4-FFF2-40B4-BE49-F238E27FC236}">
                <a16:creationId xmlns:a16="http://schemas.microsoft.com/office/drawing/2014/main" id="{89E68EAA-4377-45FF-9D7C-9E77BC9F27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07FA71-74C3-44B8-A0AC-E18A1E76B43D}"/>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043324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71F12-2D88-4F76-AF46-BD5156C127A9}"/>
              </a:ext>
            </a:extLst>
          </p:cNvPr>
          <p:cNvSpPr>
            <a:spLocks noGrp="1"/>
          </p:cNvSpPr>
          <p:nvPr>
            <p:ph type="title"/>
          </p:nvPr>
        </p:nvSpPr>
        <p:spPr>
          <a:xfrm>
            <a:off x="458694" y="365760"/>
            <a:ext cx="10895106" cy="132556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6E1AA46-E3EB-4704-B019-F90F1E6177A5}"/>
              </a:ext>
            </a:extLst>
          </p:cNvPr>
          <p:cNvSpPr>
            <a:spLocks noGrp="1"/>
          </p:cNvSpPr>
          <p:nvPr>
            <p:ph sz="half" idx="1"/>
          </p:nvPr>
        </p:nvSpPr>
        <p:spPr>
          <a:xfrm>
            <a:off x="458695" y="1825625"/>
            <a:ext cx="556110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5C17480F-A530-4D05-9A22-E573FB4BA620}"/>
              </a:ext>
            </a:extLst>
          </p:cNvPr>
          <p:cNvSpPr>
            <a:spLocks noGrp="1"/>
          </p:cNvSpPr>
          <p:nvPr>
            <p:ph sz="half" idx="2"/>
          </p:nvPr>
        </p:nvSpPr>
        <p:spPr>
          <a:xfrm>
            <a:off x="6172199" y="1825625"/>
            <a:ext cx="5561105"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55B56FDA-C47A-4F4A-A364-BA60A25AB90A}"/>
              </a:ext>
            </a:extLst>
          </p:cNvPr>
          <p:cNvSpPr>
            <a:spLocks noGrp="1"/>
          </p:cNvSpPr>
          <p:nvPr>
            <p:ph type="dt" sz="half" idx="10"/>
          </p:nvPr>
        </p:nvSpPr>
        <p:spPr/>
        <p:txBody>
          <a:bodyPr/>
          <a:lstStyle/>
          <a:p>
            <a:fld id="{5F31DA2F-80B8-49CF-99FB-5ABCA53A607A}" type="datetime1">
              <a:rPr lang="en-US" smtClean="0"/>
              <a:t>10/30/23</a:t>
            </a:fld>
            <a:endParaRPr lang="en-US"/>
          </a:p>
        </p:txBody>
      </p:sp>
      <p:sp>
        <p:nvSpPr>
          <p:cNvPr id="6" name="Footer Placeholder 5">
            <a:extLst>
              <a:ext uri="{FF2B5EF4-FFF2-40B4-BE49-F238E27FC236}">
                <a16:creationId xmlns:a16="http://schemas.microsoft.com/office/drawing/2014/main" id="{7326D8DD-6D84-44D4-8A1B-57615B3ED8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C8FE31-B577-4017-8AFE-A8BA09596E9C}"/>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447802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C28C9-B8CC-413F-9FFA-626680E4A828}"/>
              </a:ext>
            </a:extLst>
          </p:cNvPr>
          <p:cNvSpPr>
            <a:spLocks noGrp="1"/>
          </p:cNvSpPr>
          <p:nvPr>
            <p:ph type="title"/>
          </p:nvPr>
        </p:nvSpPr>
        <p:spPr>
          <a:xfrm>
            <a:off x="458694" y="365125"/>
            <a:ext cx="11274612" cy="132556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B53FE72-9D42-45F5-A37F-B12130388AD5}"/>
              </a:ext>
            </a:extLst>
          </p:cNvPr>
          <p:cNvSpPr>
            <a:spLocks noGrp="1"/>
          </p:cNvSpPr>
          <p:nvPr>
            <p:ph type="body" idx="1"/>
          </p:nvPr>
        </p:nvSpPr>
        <p:spPr>
          <a:xfrm>
            <a:off x="465256" y="1752600"/>
            <a:ext cx="5532319" cy="823912"/>
          </a:xfrm>
        </p:spPr>
        <p:txBody>
          <a:bodyPr anchor="b"/>
          <a:lstStyle>
            <a:lvl1pPr marL="0" indent="0">
              <a:buNone/>
              <a:defRPr sz="24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EE3A31D-9B5F-4DE3-B18D-F7F77782EB46}"/>
              </a:ext>
            </a:extLst>
          </p:cNvPr>
          <p:cNvSpPr>
            <a:spLocks noGrp="1"/>
          </p:cNvSpPr>
          <p:nvPr>
            <p:ph sz="half" idx="2"/>
          </p:nvPr>
        </p:nvSpPr>
        <p:spPr>
          <a:xfrm>
            <a:off x="465256" y="2666999"/>
            <a:ext cx="5532319" cy="3522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0BE1D2D-822C-466C-A7B9-1A2D97366A41}"/>
              </a:ext>
            </a:extLst>
          </p:cNvPr>
          <p:cNvSpPr>
            <a:spLocks noGrp="1"/>
          </p:cNvSpPr>
          <p:nvPr>
            <p:ph type="body" sz="quarter" idx="3"/>
          </p:nvPr>
        </p:nvSpPr>
        <p:spPr>
          <a:xfrm>
            <a:off x="6172200" y="1752600"/>
            <a:ext cx="5561106" cy="823912"/>
          </a:xfrm>
        </p:spPr>
        <p:txBody>
          <a:bodyPr anchor="b"/>
          <a:lstStyle>
            <a:lvl1pPr marL="0" indent="0">
              <a:buNone/>
              <a:defRPr sz="24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6F13B2C-44CA-49C4-BC84-02AF1638F381}"/>
              </a:ext>
            </a:extLst>
          </p:cNvPr>
          <p:cNvSpPr>
            <a:spLocks noGrp="1"/>
          </p:cNvSpPr>
          <p:nvPr>
            <p:ph sz="quarter" idx="4"/>
          </p:nvPr>
        </p:nvSpPr>
        <p:spPr>
          <a:xfrm>
            <a:off x="6172200" y="2666999"/>
            <a:ext cx="5561106" cy="3522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793CB55-E9C1-4CE6-9B61-81B71475B960}"/>
              </a:ext>
            </a:extLst>
          </p:cNvPr>
          <p:cNvSpPr>
            <a:spLocks noGrp="1"/>
          </p:cNvSpPr>
          <p:nvPr>
            <p:ph type="dt" sz="half" idx="10"/>
          </p:nvPr>
        </p:nvSpPr>
        <p:spPr/>
        <p:txBody>
          <a:bodyPr/>
          <a:lstStyle/>
          <a:p>
            <a:fld id="{28852172-E6C9-4B6C-929A-A9DE3837BBF1}" type="datetime1">
              <a:rPr lang="en-US" smtClean="0"/>
              <a:t>10/30/23</a:t>
            </a:fld>
            <a:endParaRPr lang="en-US"/>
          </a:p>
        </p:txBody>
      </p:sp>
      <p:sp>
        <p:nvSpPr>
          <p:cNvPr id="8" name="Footer Placeholder 7">
            <a:extLst>
              <a:ext uri="{FF2B5EF4-FFF2-40B4-BE49-F238E27FC236}">
                <a16:creationId xmlns:a16="http://schemas.microsoft.com/office/drawing/2014/main" id="{0DF22318-747B-4EC9-862C-D9FD488CCCE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FBDDDF-16BD-438D-937D-0E3E30E74E86}"/>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131976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92D5F-0BD4-4517-9233-E08AF405B6DE}"/>
              </a:ext>
            </a:extLst>
          </p:cNvPr>
          <p:cNvSpPr>
            <a:spLocks noGrp="1"/>
          </p:cNvSpPr>
          <p:nvPr>
            <p:ph type="title"/>
          </p:nvPr>
        </p:nvSpPr>
        <p:spPr>
          <a:xfrm>
            <a:off x="458694" y="365760"/>
            <a:ext cx="11274612" cy="1325563"/>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83523B8-51E3-48B8-BFD8-CE950619804E}"/>
              </a:ext>
            </a:extLst>
          </p:cNvPr>
          <p:cNvSpPr>
            <a:spLocks noGrp="1"/>
          </p:cNvSpPr>
          <p:nvPr>
            <p:ph type="dt" sz="half" idx="10"/>
          </p:nvPr>
        </p:nvSpPr>
        <p:spPr>
          <a:xfrm>
            <a:off x="458693" y="6416675"/>
            <a:ext cx="2921715" cy="365125"/>
          </a:xfrm>
        </p:spPr>
        <p:txBody>
          <a:bodyPr/>
          <a:lstStyle/>
          <a:p>
            <a:fld id="{3AB41CFF-90C9-47B3-9DA1-F2BF8D839F7E}" type="datetime1">
              <a:rPr lang="en-US" smtClean="0"/>
              <a:t>10/30/23</a:t>
            </a:fld>
            <a:endParaRPr lang="en-US"/>
          </a:p>
        </p:txBody>
      </p:sp>
      <p:sp>
        <p:nvSpPr>
          <p:cNvPr id="4" name="Footer Placeholder 3">
            <a:extLst>
              <a:ext uri="{FF2B5EF4-FFF2-40B4-BE49-F238E27FC236}">
                <a16:creationId xmlns:a16="http://schemas.microsoft.com/office/drawing/2014/main" id="{7D739B90-5D50-4424-B51D-53C39162186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16F9286-3A00-4D3C-A3F0-50AC9045C4E1}"/>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715171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933BE2-665A-42DA-A3B7-835F81A3F46B}"/>
              </a:ext>
            </a:extLst>
          </p:cNvPr>
          <p:cNvSpPr>
            <a:spLocks noGrp="1"/>
          </p:cNvSpPr>
          <p:nvPr>
            <p:ph type="dt" sz="half" idx="10"/>
          </p:nvPr>
        </p:nvSpPr>
        <p:spPr/>
        <p:txBody>
          <a:bodyPr/>
          <a:lstStyle/>
          <a:p>
            <a:fld id="{F06048FA-06AB-4884-A69B-986B96E68A24}" type="datetime1">
              <a:rPr lang="en-US" smtClean="0"/>
              <a:t>10/30/23</a:t>
            </a:fld>
            <a:endParaRPr lang="en-US"/>
          </a:p>
        </p:txBody>
      </p:sp>
      <p:sp>
        <p:nvSpPr>
          <p:cNvPr id="3" name="Footer Placeholder 2">
            <a:extLst>
              <a:ext uri="{FF2B5EF4-FFF2-40B4-BE49-F238E27FC236}">
                <a16:creationId xmlns:a16="http://schemas.microsoft.com/office/drawing/2014/main" id="{634DBCBD-AD42-432D-ABA9-20D616AF3ED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E140251-3596-4673-B24B-59A6F9ED8FB3}"/>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974226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A81A1-6D8E-4DD6-8E49-DABDE6D107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693F18F-F78D-4A31-A6BC-6552105BCF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582C2F4-BDF4-4A4F-AA3D-52692932C2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13850F-5C87-4F08-9658-EAF049B60EB0}"/>
              </a:ext>
            </a:extLst>
          </p:cNvPr>
          <p:cNvSpPr>
            <a:spLocks noGrp="1"/>
          </p:cNvSpPr>
          <p:nvPr>
            <p:ph type="dt" sz="half" idx="10"/>
          </p:nvPr>
        </p:nvSpPr>
        <p:spPr/>
        <p:txBody>
          <a:bodyPr/>
          <a:lstStyle/>
          <a:p>
            <a:fld id="{50DB7ABA-0172-4F9C-889D-567164F66BCD}" type="datetime1">
              <a:rPr lang="en-US" smtClean="0"/>
              <a:t>10/30/23</a:t>
            </a:fld>
            <a:endParaRPr lang="en-US"/>
          </a:p>
        </p:txBody>
      </p:sp>
      <p:sp>
        <p:nvSpPr>
          <p:cNvPr id="6" name="Footer Placeholder 5">
            <a:extLst>
              <a:ext uri="{FF2B5EF4-FFF2-40B4-BE49-F238E27FC236}">
                <a16:creationId xmlns:a16="http://schemas.microsoft.com/office/drawing/2014/main" id="{210BCE9A-A746-4439-B5D3-966FBC8E5F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1D3B51-AA2E-4AA1-8062-A0D476D80CCB}"/>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4002924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02CF7-F453-4B3E-9510-D747979878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3E2A1B9-8A2A-4B49-8B79-76D3EEB36B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BD9FEA03-0EC4-4085-AE63-4AA492D61A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05AD5B-0DEA-4C6F-94D2-FAA99F2E5DA9}"/>
              </a:ext>
            </a:extLst>
          </p:cNvPr>
          <p:cNvSpPr>
            <a:spLocks noGrp="1"/>
          </p:cNvSpPr>
          <p:nvPr>
            <p:ph type="dt" sz="half" idx="10"/>
          </p:nvPr>
        </p:nvSpPr>
        <p:spPr/>
        <p:txBody>
          <a:bodyPr/>
          <a:lstStyle/>
          <a:p>
            <a:fld id="{78AC6A5B-8AE7-4A41-B5A7-9ADC6686DC18}" type="datetime1">
              <a:rPr lang="en-US" smtClean="0"/>
              <a:t>10/30/23</a:t>
            </a:fld>
            <a:endParaRPr lang="en-US"/>
          </a:p>
        </p:txBody>
      </p:sp>
      <p:sp>
        <p:nvSpPr>
          <p:cNvPr id="6" name="Footer Placeholder 5">
            <a:extLst>
              <a:ext uri="{FF2B5EF4-FFF2-40B4-BE49-F238E27FC236}">
                <a16:creationId xmlns:a16="http://schemas.microsoft.com/office/drawing/2014/main" id="{F0DC6744-7CBA-4A1D-8F87-10699F9812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AD9048-35FF-4BE9-8157-BE4BAA1C7251}"/>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999570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 name="Title Placeholder 1">
            <a:extLst>
              <a:ext uri="{FF2B5EF4-FFF2-40B4-BE49-F238E27FC236}">
                <a16:creationId xmlns:a16="http://schemas.microsoft.com/office/drawing/2014/main" id="{E9984D45-0ED3-4D03-8E44-5E355C9134F1}"/>
              </a:ext>
            </a:extLst>
          </p:cNvPr>
          <p:cNvSpPr>
            <a:spLocks noGrp="1"/>
          </p:cNvSpPr>
          <p:nvPr>
            <p:ph type="title"/>
          </p:nvPr>
        </p:nvSpPr>
        <p:spPr>
          <a:xfrm>
            <a:off x="458694" y="425450"/>
            <a:ext cx="11274612"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F687D6E-D1E9-489C-9AA9-3575C39BAA0B}"/>
              </a:ext>
            </a:extLst>
          </p:cNvPr>
          <p:cNvSpPr>
            <a:spLocks noGrp="1"/>
          </p:cNvSpPr>
          <p:nvPr>
            <p:ph type="body" idx="1"/>
          </p:nvPr>
        </p:nvSpPr>
        <p:spPr>
          <a:xfrm>
            <a:off x="458694" y="1949450"/>
            <a:ext cx="11274612" cy="41957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6364E9C-08EE-4B1B-B3FC-D6D997F4EA38}"/>
              </a:ext>
            </a:extLst>
          </p:cNvPr>
          <p:cNvSpPr>
            <a:spLocks noGrp="1"/>
          </p:cNvSpPr>
          <p:nvPr>
            <p:ph type="dt" sz="half" idx="2"/>
          </p:nvPr>
        </p:nvSpPr>
        <p:spPr>
          <a:xfrm>
            <a:off x="458694" y="6416675"/>
            <a:ext cx="2743200" cy="365125"/>
          </a:xfrm>
          <a:prstGeom prst="rect">
            <a:avLst/>
          </a:prstGeom>
        </p:spPr>
        <p:txBody>
          <a:bodyPr vert="horz" lIns="91440" tIns="45720" rIns="91440" bIns="45720" rtlCol="0" anchor="ctr"/>
          <a:lstStyle>
            <a:lvl1pPr algn="l">
              <a:defRPr sz="900">
                <a:solidFill>
                  <a:schemeClr val="tx1">
                    <a:alpha val="60000"/>
                  </a:schemeClr>
                </a:solidFill>
                <a:latin typeface="+mn-lt"/>
              </a:defRPr>
            </a:lvl1pPr>
          </a:lstStyle>
          <a:p>
            <a:fld id="{57E0CF6C-748E-4B7A-BC8B-3011EF78ED13}" type="datetime1">
              <a:rPr lang="en-US" smtClean="0"/>
              <a:pPr/>
              <a:t>10/30/23</a:t>
            </a:fld>
            <a:endParaRPr lang="en-US" dirty="0"/>
          </a:p>
        </p:txBody>
      </p:sp>
      <p:sp>
        <p:nvSpPr>
          <p:cNvPr id="5" name="Footer Placeholder 4">
            <a:extLst>
              <a:ext uri="{FF2B5EF4-FFF2-40B4-BE49-F238E27FC236}">
                <a16:creationId xmlns:a16="http://schemas.microsoft.com/office/drawing/2014/main" id="{BAB0A1F1-38FE-4C27-81E6-A43A54793FC3}"/>
              </a:ext>
            </a:extLst>
          </p:cNvPr>
          <p:cNvSpPr>
            <a:spLocks noGrp="1"/>
          </p:cNvSpPr>
          <p:nvPr>
            <p:ph type="ftr" sz="quarter" idx="3"/>
          </p:nvPr>
        </p:nvSpPr>
        <p:spPr>
          <a:xfrm>
            <a:off x="4038600" y="6416675"/>
            <a:ext cx="4114800" cy="365125"/>
          </a:xfrm>
          <a:prstGeom prst="rect">
            <a:avLst/>
          </a:prstGeom>
        </p:spPr>
        <p:txBody>
          <a:bodyPr vert="horz" lIns="91440" tIns="45720" rIns="91440" bIns="45720" rtlCol="0" anchor="ctr"/>
          <a:lstStyle>
            <a:lvl1pPr algn="ctr">
              <a:defRPr sz="900">
                <a:solidFill>
                  <a:schemeClr val="tx1">
                    <a:alpha val="60000"/>
                  </a:schemeClr>
                </a:solidFill>
                <a:latin typeface="+mn-lt"/>
              </a:defRPr>
            </a:lvl1pPr>
          </a:lstStyle>
          <a:p>
            <a:endParaRPr lang="en-US" dirty="0">
              <a:solidFill>
                <a:schemeClr val="tx1">
                  <a:alpha val="60000"/>
                </a:schemeClr>
              </a:solidFill>
            </a:endParaRPr>
          </a:p>
        </p:txBody>
      </p:sp>
      <p:sp>
        <p:nvSpPr>
          <p:cNvPr id="6" name="Slide Number Placeholder 5">
            <a:extLst>
              <a:ext uri="{FF2B5EF4-FFF2-40B4-BE49-F238E27FC236}">
                <a16:creationId xmlns:a16="http://schemas.microsoft.com/office/drawing/2014/main" id="{5E26B39A-FFD8-42EF-ADC7-7DB3B302F8B2}"/>
              </a:ext>
            </a:extLst>
          </p:cNvPr>
          <p:cNvSpPr>
            <a:spLocks noGrp="1"/>
          </p:cNvSpPr>
          <p:nvPr>
            <p:ph type="sldNum" sz="quarter" idx="4"/>
          </p:nvPr>
        </p:nvSpPr>
        <p:spPr>
          <a:xfrm>
            <a:off x="8990106" y="6416675"/>
            <a:ext cx="2743200" cy="365125"/>
          </a:xfrm>
          <a:prstGeom prst="rect">
            <a:avLst/>
          </a:prstGeom>
        </p:spPr>
        <p:txBody>
          <a:bodyPr vert="horz" lIns="91440" tIns="45720" rIns="91440" bIns="45720" rtlCol="0" anchor="ctr"/>
          <a:lstStyle>
            <a:lvl1pPr algn="r">
              <a:defRPr sz="900">
                <a:solidFill>
                  <a:schemeClr val="tx1">
                    <a:alpha val="60000"/>
                  </a:schemeClr>
                </a:solidFill>
                <a:latin typeface="+mn-lt"/>
              </a:defRPr>
            </a:lvl1pPr>
          </a:lstStyle>
          <a:p>
            <a:fld id="{73B850FF-6169-4056-8077-06FFA93A5366}" type="slidenum">
              <a:rPr lang="en-US" smtClean="0"/>
              <a:pPr/>
              <a:t>‹#›</a:t>
            </a:fld>
            <a:endParaRPr lang="en-US" dirty="0"/>
          </a:p>
        </p:txBody>
      </p:sp>
      <p:pic>
        <p:nvPicPr>
          <p:cNvPr id="14" name="Picture 13" descr="A picture containing sitting&#10;&#10;Description automatically generated">
            <a:extLst>
              <a:ext uri="{FF2B5EF4-FFF2-40B4-BE49-F238E27FC236}">
                <a16:creationId xmlns:a16="http://schemas.microsoft.com/office/drawing/2014/main" id="{BC526B7A-4801-4FD1-95C8-03AF22629E87}"/>
              </a:ext>
            </a:extLst>
          </p:cNvPr>
          <p:cNvPicPr>
            <a:picLocks noChangeAspect="1"/>
          </p:cNvPicPr>
          <p:nvPr/>
        </p:nvPicPr>
        <p:blipFill>
          <a:blip r:embed="rId13">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Tree>
    <p:extLst>
      <p:ext uri="{BB962C8B-B14F-4D97-AF65-F5344CB8AC3E}">
        <p14:creationId xmlns:p14="http://schemas.microsoft.com/office/powerpoint/2010/main" val="1215091232"/>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62" r:id="rId7"/>
    <p:sldLayoutId id="2147483663" r:id="rId8"/>
    <p:sldLayoutId id="2147483664" r:id="rId9"/>
    <p:sldLayoutId id="2147483665" r:id="rId10"/>
    <p:sldLayoutId id="2147483672" r:id="rId11"/>
  </p:sldLayoutIdLst>
  <p:hf sldNum="0" hdr="0" ftr="0" dt="0"/>
  <p:txStyles>
    <p:titleStyle>
      <a:lvl1pPr algn="l" defTabSz="914400" rtl="0" eaLnBrk="1" latinLnBrk="0" hangingPunct="1">
        <a:lnSpc>
          <a:spcPct val="100000"/>
        </a:lnSpc>
        <a:spcBef>
          <a:spcPct val="0"/>
        </a:spcBef>
        <a:buNone/>
        <a:defRPr sz="4400" b="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accent1"/>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Clr>
          <a:schemeClr val="accent1"/>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7FDDF72-DE39-4F99-A3C1-DD9D7815D7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 name="Rectangle 10">
            <a:extLst>
              <a:ext uri="{FF2B5EF4-FFF2-40B4-BE49-F238E27FC236}">
                <a16:creationId xmlns:a16="http://schemas.microsoft.com/office/drawing/2014/main" id="{5E4ECE80-3AD1-450C-B62A-98788F1939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4" name="Picture 3">
            <a:extLst>
              <a:ext uri="{FF2B5EF4-FFF2-40B4-BE49-F238E27FC236}">
                <a16:creationId xmlns:a16="http://schemas.microsoft.com/office/drawing/2014/main" id="{6999BBAB-BEA5-53C5-42CF-41D522F01D93}"/>
              </a:ext>
            </a:extLst>
          </p:cNvPr>
          <p:cNvPicPr>
            <a:picLocks noChangeAspect="1"/>
          </p:cNvPicPr>
          <p:nvPr/>
        </p:nvPicPr>
        <p:blipFill rotWithShape="1">
          <a:blip r:embed="rId2">
            <a:alphaModFix amt="60000"/>
          </a:blip>
          <a:srcRect t="28903" r="-1" b="13401"/>
          <a:stretch/>
        </p:blipFill>
        <p:spPr>
          <a:xfrm>
            <a:off x="3048" y="10"/>
            <a:ext cx="12188952" cy="6856614"/>
          </a:xfrm>
          <a:prstGeom prst="rect">
            <a:avLst/>
          </a:prstGeom>
        </p:spPr>
      </p:pic>
      <p:sp>
        <p:nvSpPr>
          <p:cNvPr id="2" name="Title 1">
            <a:extLst>
              <a:ext uri="{FF2B5EF4-FFF2-40B4-BE49-F238E27FC236}">
                <a16:creationId xmlns:a16="http://schemas.microsoft.com/office/drawing/2014/main" id="{8D4C4EEB-3A5D-4311-8842-3B5CBB3FF323}"/>
              </a:ext>
            </a:extLst>
          </p:cNvPr>
          <p:cNvSpPr>
            <a:spLocks noGrp="1"/>
          </p:cNvSpPr>
          <p:nvPr>
            <p:ph type="ctrTitle"/>
          </p:nvPr>
        </p:nvSpPr>
        <p:spPr>
          <a:xfrm>
            <a:off x="996275" y="744909"/>
            <a:ext cx="10190071" cy="3145855"/>
          </a:xfrm>
        </p:spPr>
        <p:txBody>
          <a:bodyPr anchor="b">
            <a:normAutofit/>
          </a:bodyPr>
          <a:lstStyle/>
          <a:p>
            <a:r>
              <a:rPr lang="en-US" sz="5200">
                <a:solidFill>
                  <a:srgbClr val="FFFFFF"/>
                </a:solidFill>
              </a:rPr>
              <a:t>Structure</a:t>
            </a:r>
          </a:p>
        </p:txBody>
      </p:sp>
      <p:sp>
        <p:nvSpPr>
          <p:cNvPr id="3" name="Subtitle 2">
            <a:extLst>
              <a:ext uri="{FF2B5EF4-FFF2-40B4-BE49-F238E27FC236}">
                <a16:creationId xmlns:a16="http://schemas.microsoft.com/office/drawing/2014/main" id="{AA1A3B12-9382-6BBF-F00D-30CE2D435675}"/>
              </a:ext>
            </a:extLst>
          </p:cNvPr>
          <p:cNvSpPr>
            <a:spLocks noGrp="1"/>
          </p:cNvSpPr>
          <p:nvPr>
            <p:ph type="subTitle" idx="1"/>
          </p:nvPr>
        </p:nvSpPr>
        <p:spPr>
          <a:xfrm>
            <a:off x="1218708" y="4069780"/>
            <a:ext cx="9781327" cy="2056617"/>
          </a:xfrm>
        </p:spPr>
        <p:txBody>
          <a:bodyPr anchor="t">
            <a:normAutofit/>
          </a:bodyPr>
          <a:lstStyle/>
          <a:p>
            <a:r>
              <a:rPr lang="en-US" sz="2200" dirty="0">
                <a:solidFill>
                  <a:srgbClr val="FFFFFF"/>
                </a:solidFill>
              </a:rPr>
              <a:t>Theories, Skills, Methods</a:t>
            </a:r>
          </a:p>
          <a:p>
            <a:r>
              <a:rPr lang="en-US" sz="2200" dirty="0">
                <a:solidFill>
                  <a:srgbClr val="FFFFFF"/>
                </a:solidFill>
              </a:rPr>
              <a:t>HI 9898 - MA in History</a:t>
            </a:r>
          </a:p>
          <a:p>
            <a:r>
              <a:rPr lang="en-US" sz="2200" dirty="0">
                <a:solidFill>
                  <a:srgbClr val="FFFFFF"/>
                </a:solidFill>
              </a:rPr>
              <a:t>Charles Walton, 2023</a:t>
            </a:r>
          </a:p>
        </p:txBody>
      </p:sp>
    </p:spTree>
    <p:extLst>
      <p:ext uri="{BB962C8B-B14F-4D97-AF65-F5344CB8AC3E}">
        <p14:creationId xmlns:p14="http://schemas.microsoft.com/office/powerpoint/2010/main" val="849760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200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4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2000"/>
                                  </p:stCondLst>
                                  <p:iterate type="lt">
                                    <p:tmPct val="10000"/>
                                  </p:iterate>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4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51" name="Rectangle 6150">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6153" name="Picture 6152">
            <a:extLst>
              <a:ext uri="{FF2B5EF4-FFF2-40B4-BE49-F238E27FC236}">
                <a16:creationId xmlns:a16="http://schemas.microsoft.com/office/drawing/2014/main" id="{BC526B7A-4801-4FD1-95C8-03AF22629E8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 useBgFill="1">
        <p:nvSpPr>
          <p:cNvPr id="6155" name="Rectangle 6154">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6157" name="Rectangle 6156">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6159" name="Group 6158">
            <a:extLst>
              <a:ext uri="{FF2B5EF4-FFF2-40B4-BE49-F238E27FC236}">
                <a16:creationId xmlns:a16="http://schemas.microsoft.com/office/drawing/2014/main" id="{8ED5E97A-D21B-4AA4-83CF-DA3A380E30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0" y="0"/>
            <a:ext cx="7724071" cy="6858000"/>
            <a:chOff x="4464881" y="0"/>
            <a:chExt cx="7724071" cy="6858000"/>
          </a:xfrm>
        </p:grpSpPr>
        <p:pic>
          <p:nvPicPr>
            <p:cNvPr id="6160" name="Picture 6159">
              <a:extLst>
                <a:ext uri="{FF2B5EF4-FFF2-40B4-BE49-F238E27FC236}">
                  <a16:creationId xmlns:a16="http://schemas.microsoft.com/office/drawing/2014/main" id="{8AF5706D-4464-450F-93F4-853EDF68CE4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duotone>
                <a:schemeClr val="accent6">
                  <a:shade val="45000"/>
                  <a:satMod val="135000"/>
                </a:schemeClr>
                <a:prstClr val="white"/>
              </a:duotone>
              <a:alphaModFix amt="15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6161" name="Picture 6160">
              <a:extLst>
                <a:ext uri="{FF2B5EF4-FFF2-40B4-BE49-F238E27FC236}">
                  <a16:creationId xmlns:a16="http://schemas.microsoft.com/office/drawing/2014/main" id="{3E0FB244-C158-43A9-AD7A-05DC5BBF6D3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4">
              <a:duotone>
                <a:schemeClr val="accent6">
                  <a:shade val="45000"/>
                  <a:satMod val="135000"/>
                </a:schemeClr>
                <a:prstClr val="white"/>
              </a:duotone>
              <a:alphaModFix amt="7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le 1">
            <a:extLst>
              <a:ext uri="{FF2B5EF4-FFF2-40B4-BE49-F238E27FC236}">
                <a16:creationId xmlns:a16="http://schemas.microsoft.com/office/drawing/2014/main" id="{E5DCEB32-ED4C-0580-20EA-54A3288A69FD}"/>
              </a:ext>
            </a:extLst>
          </p:cNvPr>
          <p:cNvSpPr>
            <a:spLocks noGrp="1"/>
          </p:cNvSpPr>
          <p:nvPr>
            <p:ph type="title"/>
          </p:nvPr>
        </p:nvSpPr>
        <p:spPr>
          <a:xfrm>
            <a:off x="838200" y="586992"/>
            <a:ext cx="5638800" cy="2461008"/>
          </a:xfrm>
        </p:spPr>
        <p:txBody>
          <a:bodyPr vert="horz" lIns="91440" tIns="45720" rIns="91440" bIns="45720" rtlCol="0" anchor="ctr">
            <a:normAutofit/>
          </a:bodyPr>
          <a:lstStyle/>
          <a:p>
            <a:r>
              <a:rPr lang="en-US" dirty="0"/>
              <a:t>Pierre Bourdieu </a:t>
            </a:r>
            <a:br>
              <a:rPr lang="en-US" dirty="0"/>
            </a:br>
            <a:r>
              <a:rPr lang="en-US" dirty="0"/>
              <a:t>(1930-2002)</a:t>
            </a:r>
            <a:br>
              <a:rPr lang="en-US" dirty="0"/>
            </a:br>
            <a:r>
              <a:rPr lang="en-US" dirty="0"/>
              <a:t>Sociologist</a:t>
            </a:r>
          </a:p>
        </p:txBody>
      </p:sp>
      <p:sp>
        <p:nvSpPr>
          <p:cNvPr id="3" name="Content Placeholder 2">
            <a:extLst>
              <a:ext uri="{FF2B5EF4-FFF2-40B4-BE49-F238E27FC236}">
                <a16:creationId xmlns:a16="http://schemas.microsoft.com/office/drawing/2014/main" id="{D23FFA82-04A7-EBAF-D511-88DC4B34D218}"/>
              </a:ext>
            </a:extLst>
          </p:cNvPr>
          <p:cNvSpPr>
            <a:spLocks noGrp="1"/>
          </p:cNvSpPr>
          <p:nvPr>
            <p:ph sz="half" idx="1"/>
          </p:nvPr>
        </p:nvSpPr>
        <p:spPr>
          <a:xfrm>
            <a:off x="838200" y="3124200"/>
            <a:ext cx="5638437" cy="3156166"/>
          </a:xfrm>
        </p:spPr>
        <p:txBody>
          <a:bodyPr vert="horz" lIns="91440" tIns="45720" rIns="91440" bIns="45720" rtlCol="0" anchor="ctr">
            <a:normAutofit/>
          </a:bodyPr>
          <a:lstStyle/>
          <a:p>
            <a:r>
              <a:rPr lang="en-US" sz="1800" dirty="0"/>
              <a:t>Wrote about Algeria over decades, changing his analytical approach across publications.</a:t>
            </a:r>
          </a:p>
          <a:p>
            <a:r>
              <a:rPr lang="en-US" sz="1800" dirty="0"/>
              <a:t>Lévi-Strauss: Universal Structures</a:t>
            </a:r>
          </a:p>
          <a:p>
            <a:r>
              <a:rPr lang="en-US" sz="1800" dirty="0"/>
              <a:t>Barthes: Semiotics; text and reader</a:t>
            </a:r>
          </a:p>
          <a:p>
            <a:r>
              <a:rPr lang="en-US" sz="1800" dirty="0"/>
              <a:t>Bourdieu: Habitus; field; non-determinist</a:t>
            </a:r>
          </a:p>
        </p:txBody>
      </p:sp>
      <p:pic>
        <p:nvPicPr>
          <p:cNvPr id="6146" name="Picture 2" descr="The Forms of Capital by Pierre Bourdieu | Goodreads">
            <a:extLst>
              <a:ext uri="{FF2B5EF4-FFF2-40B4-BE49-F238E27FC236}">
                <a16:creationId xmlns:a16="http://schemas.microsoft.com/office/drawing/2014/main" id="{469AC064-982F-F452-8F61-4D464B70C472}"/>
              </a:ext>
            </a:extLst>
          </p:cNvPr>
          <p:cNvPicPr>
            <a:picLocks noGrp="1" noChangeAspect="1" noChangeArrowheads="1"/>
          </p:cNvPicPr>
          <p:nvPr>
            <p:ph sz="half" idx="2"/>
          </p:nvPr>
        </p:nvPicPr>
        <p:blipFill rotWithShape="1">
          <a:blip r:embed="rId5">
            <a:extLst>
              <a:ext uri="{28A0092B-C50C-407E-A947-70E740481C1C}">
                <a14:useLocalDpi xmlns:a14="http://schemas.microsoft.com/office/drawing/2010/main" val="0"/>
              </a:ext>
            </a:extLst>
          </a:blip>
          <a:srcRect r="1" b="5409"/>
          <a:stretch/>
        </p:blipFill>
        <p:spPr bwMode="auto">
          <a:xfrm>
            <a:off x="6861048" y="1"/>
            <a:ext cx="533095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81723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5" name="Rectangle 7174">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7177" name="Picture 7176">
            <a:extLst>
              <a:ext uri="{FF2B5EF4-FFF2-40B4-BE49-F238E27FC236}">
                <a16:creationId xmlns:a16="http://schemas.microsoft.com/office/drawing/2014/main" id="{BC526B7A-4801-4FD1-95C8-03AF22629E8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 useBgFill="1">
        <p:nvSpPr>
          <p:cNvPr id="7179" name="Rectangle 7178">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7181" name="Rectangle 7180">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7183" name="Group 7182">
            <a:extLst>
              <a:ext uri="{FF2B5EF4-FFF2-40B4-BE49-F238E27FC236}">
                <a16:creationId xmlns:a16="http://schemas.microsoft.com/office/drawing/2014/main" id="{545001F7-3F8F-4035-8348-1B9798C77D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5236971" cy="6858000"/>
            <a:chOff x="20829" y="1"/>
            <a:chExt cx="5236971" cy="6857999"/>
          </a:xfrm>
        </p:grpSpPr>
        <p:pic>
          <p:nvPicPr>
            <p:cNvPr id="7184" name="Picture 7183">
              <a:extLst>
                <a:ext uri="{FF2B5EF4-FFF2-40B4-BE49-F238E27FC236}">
                  <a16:creationId xmlns:a16="http://schemas.microsoft.com/office/drawing/2014/main" id="{0A49B481-5581-4AF6-AFFC-BB62F86A3B0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7185" name="Picture 7184">
              <a:extLst>
                <a:ext uri="{FF2B5EF4-FFF2-40B4-BE49-F238E27FC236}">
                  <a16:creationId xmlns:a16="http://schemas.microsoft.com/office/drawing/2014/main" id="{CA289CF0-18E2-49F0-8C1F-511C4BA4809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3">
              <a:alphaModFix amt="8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7187" name="Rectangle 7186">
            <a:extLst>
              <a:ext uri="{FF2B5EF4-FFF2-40B4-BE49-F238E27FC236}">
                <a16:creationId xmlns:a16="http://schemas.microsoft.com/office/drawing/2014/main" id="{0DADC141-2CF4-4D22-BFEF-05FB358E4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89" name="Rectangle 7188">
            <a:extLst>
              <a:ext uri="{FF2B5EF4-FFF2-40B4-BE49-F238E27FC236}">
                <a16:creationId xmlns:a16="http://schemas.microsoft.com/office/drawing/2014/main" id="{F43A66C0-8F79-4D55-8A61-9E980D5FEE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4A3308-B1BB-58E5-22A0-E51462C93227}"/>
              </a:ext>
            </a:extLst>
          </p:cNvPr>
          <p:cNvSpPr>
            <a:spLocks noGrp="1"/>
          </p:cNvSpPr>
          <p:nvPr>
            <p:ph type="title"/>
          </p:nvPr>
        </p:nvSpPr>
        <p:spPr>
          <a:xfrm>
            <a:off x="1143000" y="1066800"/>
            <a:ext cx="5410200" cy="1997075"/>
          </a:xfrm>
        </p:spPr>
        <p:txBody>
          <a:bodyPr vert="horz" lIns="91440" tIns="45720" rIns="91440" bIns="45720" rtlCol="0" anchor="ctr">
            <a:normAutofit/>
          </a:bodyPr>
          <a:lstStyle/>
          <a:p>
            <a:r>
              <a:rPr lang="en-US" sz="3600"/>
              <a:t>Bourdieu - Habitus</a:t>
            </a:r>
          </a:p>
        </p:txBody>
      </p:sp>
      <p:sp>
        <p:nvSpPr>
          <p:cNvPr id="5" name="Content Placeholder 4">
            <a:extLst>
              <a:ext uri="{FF2B5EF4-FFF2-40B4-BE49-F238E27FC236}">
                <a16:creationId xmlns:a16="http://schemas.microsoft.com/office/drawing/2014/main" id="{A6BE67F4-5C41-25D3-AA21-8C70B1AA74B3}"/>
              </a:ext>
            </a:extLst>
          </p:cNvPr>
          <p:cNvSpPr>
            <a:spLocks noGrp="1"/>
          </p:cNvSpPr>
          <p:nvPr>
            <p:ph sz="half" idx="1"/>
          </p:nvPr>
        </p:nvSpPr>
        <p:spPr>
          <a:xfrm>
            <a:off x="1143000" y="3200400"/>
            <a:ext cx="5410200" cy="2590800"/>
          </a:xfrm>
        </p:spPr>
        <p:txBody>
          <a:bodyPr vert="horz" lIns="91440" tIns="45720" rIns="91440" bIns="45720" rtlCol="0">
            <a:normAutofit lnSpcReduction="10000"/>
          </a:bodyPr>
          <a:lstStyle/>
          <a:p>
            <a:r>
              <a:rPr lang="en-US" sz="1800" dirty="0"/>
              <a:t>Outline of a Theory of Practice (1980)</a:t>
            </a:r>
          </a:p>
          <a:p>
            <a:r>
              <a:rPr lang="en-US" sz="1800" dirty="0"/>
              <a:t>Habitus: a set of dispositions individuals acquire over time from their social and cultural environment. These dispositions guide perceptions, appreciations, and actions. Habitus both produces and is produced by social practices. (circular reasoning?)</a:t>
            </a:r>
          </a:p>
          <a:p>
            <a:r>
              <a:rPr lang="en-US" sz="1800" dirty="0"/>
              <a:t>Bridge between agency and structure</a:t>
            </a:r>
          </a:p>
          <a:p>
            <a:endParaRPr lang="en-US" sz="1800" dirty="0"/>
          </a:p>
        </p:txBody>
      </p:sp>
      <p:pic>
        <p:nvPicPr>
          <p:cNvPr id="7170" name="Picture 2" descr="Outline of a Theory of Practice: 16 (Cambridge Studies in Social and  Cultural Anthropology, Series Number 16): Amazon.co.uk: Pierre Bourdieu,  Jack Goody, Richard Nice: 8601234581932: Books">
            <a:extLst>
              <a:ext uri="{FF2B5EF4-FFF2-40B4-BE49-F238E27FC236}">
                <a16:creationId xmlns:a16="http://schemas.microsoft.com/office/drawing/2014/main" id="{32026644-2A54-438D-63C4-A6CE214D7115}"/>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tretch>
            <a:fillRect/>
          </a:stretch>
        </p:blipFill>
        <p:spPr bwMode="auto">
          <a:xfrm>
            <a:off x="7487580" y="990600"/>
            <a:ext cx="3255264"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30287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5" name="Rectangle 7174">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7177" name="Picture 7176">
            <a:extLst>
              <a:ext uri="{FF2B5EF4-FFF2-40B4-BE49-F238E27FC236}">
                <a16:creationId xmlns:a16="http://schemas.microsoft.com/office/drawing/2014/main" id="{BC526B7A-4801-4FD1-95C8-03AF22629E8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 useBgFill="1">
        <p:nvSpPr>
          <p:cNvPr id="7179" name="Rectangle 7178">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7181" name="Rectangle 7180">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7183" name="Group 7182">
            <a:extLst>
              <a:ext uri="{FF2B5EF4-FFF2-40B4-BE49-F238E27FC236}">
                <a16:creationId xmlns:a16="http://schemas.microsoft.com/office/drawing/2014/main" id="{545001F7-3F8F-4035-8348-1B9798C77D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5236971" cy="6858000"/>
            <a:chOff x="20829" y="1"/>
            <a:chExt cx="5236971" cy="6857999"/>
          </a:xfrm>
        </p:grpSpPr>
        <p:pic>
          <p:nvPicPr>
            <p:cNvPr id="7184" name="Picture 7183">
              <a:extLst>
                <a:ext uri="{FF2B5EF4-FFF2-40B4-BE49-F238E27FC236}">
                  <a16:creationId xmlns:a16="http://schemas.microsoft.com/office/drawing/2014/main" id="{0A49B481-5581-4AF6-AFFC-BB62F86A3B0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7185" name="Picture 7184">
              <a:extLst>
                <a:ext uri="{FF2B5EF4-FFF2-40B4-BE49-F238E27FC236}">
                  <a16:creationId xmlns:a16="http://schemas.microsoft.com/office/drawing/2014/main" id="{CA289CF0-18E2-49F0-8C1F-511C4BA4809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3">
              <a:alphaModFix amt="8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7187" name="Rectangle 7186">
            <a:extLst>
              <a:ext uri="{FF2B5EF4-FFF2-40B4-BE49-F238E27FC236}">
                <a16:creationId xmlns:a16="http://schemas.microsoft.com/office/drawing/2014/main" id="{0DADC141-2CF4-4D22-BFEF-05FB358E4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89" name="Rectangle 7188">
            <a:extLst>
              <a:ext uri="{FF2B5EF4-FFF2-40B4-BE49-F238E27FC236}">
                <a16:creationId xmlns:a16="http://schemas.microsoft.com/office/drawing/2014/main" id="{F43A66C0-8F79-4D55-8A61-9E980D5FEE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4A3308-B1BB-58E5-22A0-E51462C93227}"/>
              </a:ext>
            </a:extLst>
          </p:cNvPr>
          <p:cNvSpPr>
            <a:spLocks noGrp="1"/>
          </p:cNvSpPr>
          <p:nvPr>
            <p:ph type="title"/>
          </p:nvPr>
        </p:nvSpPr>
        <p:spPr>
          <a:xfrm>
            <a:off x="1143000" y="1066800"/>
            <a:ext cx="5410200" cy="1997075"/>
          </a:xfrm>
        </p:spPr>
        <p:txBody>
          <a:bodyPr vert="horz" lIns="91440" tIns="45720" rIns="91440" bIns="45720" rtlCol="0" anchor="ctr">
            <a:normAutofit/>
          </a:bodyPr>
          <a:lstStyle/>
          <a:p>
            <a:r>
              <a:rPr lang="en-US" sz="3600" dirty="0"/>
              <a:t>Bourdieu - Field</a:t>
            </a:r>
          </a:p>
        </p:txBody>
      </p:sp>
      <p:sp>
        <p:nvSpPr>
          <p:cNvPr id="5" name="Content Placeholder 4">
            <a:extLst>
              <a:ext uri="{FF2B5EF4-FFF2-40B4-BE49-F238E27FC236}">
                <a16:creationId xmlns:a16="http://schemas.microsoft.com/office/drawing/2014/main" id="{A6BE67F4-5C41-25D3-AA21-8C70B1AA74B3}"/>
              </a:ext>
            </a:extLst>
          </p:cNvPr>
          <p:cNvSpPr>
            <a:spLocks noGrp="1"/>
          </p:cNvSpPr>
          <p:nvPr>
            <p:ph sz="half" idx="1"/>
          </p:nvPr>
        </p:nvSpPr>
        <p:spPr>
          <a:xfrm>
            <a:off x="1143000" y="3200400"/>
            <a:ext cx="5410200" cy="2590800"/>
          </a:xfrm>
        </p:spPr>
        <p:txBody>
          <a:bodyPr vert="horz" lIns="91440" tIns="45720" rIns="91440" bIns="45720" rtlCol="0">
            <a:normAutofit/>
          </a:bodyPr>
          <a:lstStyle/>
          <a:p>
            <a:r>
              <a:rPr lang="en-US" sz="1800" dirty="0"/>
              <a:t>Outline of a Theory of Practice (1980)</a:t>
            </a:r>
          </a:p>
          <a:p>
            <a:r>
              <a:rPr lang="en-US" sz="1800" dirty="0"/>
              <a:t>Field: refers to different social arenas where agents and their social positions are located. Agents in a field struggle over capital (economic, social, cultural) and positions.</a:t>
            </a:r>
          </a:p>
          <a:p>
            <a:r>
              <a:rPr lang="en-US" sz="1800" dirty="0"/>
              <a:t>Notice gap between ‘interests’ and ‘habitus’</a:t>
            </a:r>
          </a:p>
          <a:p>
            <a:r>
              <a:rPr lang="en-US" sz="1800" dirty="0"/>
              <a:t>Friction between them: source of change</a:t>
            </a:r>
          </a:p>
        </p:txBody>
      </p:sp>
      <p:pic>
        <p:nvPicPr>
          <p:cNvPr id="7170" name="Picture 2" descr="Outline of a Theory of Practice: 16 (Cambridge Studies in Social and  Cultural Anthropology, Series Number 16): Amazon.co.uk: Pierre Bourdieu,  Jack Goody, Richard Nice: 8601234581932: Books">
            <a:extLst>
              <a:ext uri="{FF2B5EF4-FFF2-40B4-BE49-F238E27FC236}">
                <a16:creationId xmlns:a16="http://schemas.microsoft.com/office/drawing/2014/main" id="{32026644-2A54-438D-63C4-A6CE214D7115}"/>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tretch>
            <a:fillRect/>
          </a:stretch>
        </p:blipFill>
        <p:spPr bwMode="auto">
          <a:xfrm>
            <a:off x="7487580" y="990600"/>
            <a:ext cx="3255264"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81792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5" name="Rectangle 7174">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7177" name="Picture 7176">
            <a:extLst>
              <a:ext uri="{FF2B5EF4-FFF2-40B4-BE49-F238E27FC236}">
                <a16:creationId xmlns:a16="http://schemas.microsoft.com/office/drawing/2014/main" id="{BC526B7A-4801-4FD1-95C8-03AF22629E8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 useBgFill="1">
        <p:nvSpPr>
          <p:cNvPr id="7179" name="Rectangle 7178">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7181" name="Rectangle 7180">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7183" name="Group 7182">
            <a:extLst>
              <a:ext uri="{FF2B5EF4-FFF2-40B4-BE49-F238E27FC236}">
                <a16:creationId xmlns:a16="http://schemas.microsoft.com/office/drawing/2014/main" id="{545001F7-3F8F-4035-8348-1B9798C77D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5236971" cy="6858000"/>
            <a:chOff x="20829" y="1"/>
            <a:chExt cx="5236971" cy="6857999"/>
          </a:xfrm>
        </p:grpSpPr>
        <p:pic>
          <p:nvPicPr>
            <p:cNvPr id="7184" name="Picture 7183">
              <a:extLst>
                <a:ext uri="{FF2B5EF4-FFF2-40B4-BE49-F238E27FC236}">
                  <a16:creationId xmlns:a16="http://schemas.microsoft.com/office/drawing/2014/main" id="{0A49B481-5581-4AF6-AFFC-BB62F86A3B0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7185" name="Picture 7184">
              <a:extLst>
                <a:ext uri="{FF2B5EF4-FFF2-40B4-BE49-F238E27FC236}">
                  <a16:creationId xmlns:a16="http://schemas.microsoft.com/office/drawing/2014/main" id="{CA289CF0-18E2-49F0-8C1F-511C4BA4809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3">
              <a:alphaModFix amt="8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7187" name="Rectangle 7186">
            <a:extLst>
              <a:ext uri="{FF2B5EF4-FFF2-40B4-BE49-F238E27FC236}">
                <a16:creationId xmlns:a16="http://schemas.microsoft.com/office/drawing/2014/main" id="{0DADC141-2CF4-4D22-BFEF-05FB358E4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89" name="Rectangle 7188">
            <a:extLst>
              <a:ext uri="{FF2B5EF4-FFF2-40B4-BE49-F238E27FC236}">
                <a16:creationId xmlns:a16="http://schemas.microsoft.com/office/drawing/2014/main" id="{F43A66C0-8F79-4D55-8A61-9E980D5FEE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4A3308-B1BB-58E5-22A0-E51462C93227}"/>
              </a:ext>
            </a:extLst>
          </p:cNvPr>
          <p:cNvSpPr>
            <a:spLocks noGrp="1"/>
          </p:cNvSpPr>
          <p:nvPr>
            <p:ph type="title"/>
          </p:nvPr>
        </p:nvSpPr>
        <p:spPr>
          <a:xfrm>
            <a:off x="1143000" y="1066800"/>
            <a:ext cx="5410200" cy="1997075"/>
          </a:xfrm>
        </p:spPr>
        <p:txBody>
          <a:bodyPr vert="horz" lIns="91440" tIns="45720" rIns="91440" bIns="45720" rtlCol="0" anchor="ctr">
            <a:normAutofit/>
          </a:bodyPr>
          <a:lstStyle/>
          <a:p>
            <a:r>
              <a:rPr lang="en-US" sz="3600" dirty="0"/>
              <a:t>Bourdieu - Doxa</a:t>
            </a:r>
          </a:p>
        </p:txBody>
      </p:sp>
      <p:sp>
        <p:nvSpPr>
          <p:cNvPr id="5" name="Content Placeholder 4">
            <a:extLst>
              <a:ext uri="{FF2B5EF4-FFF2-40B4-BE49-F238E27FC236}">
                <a16:creationId xmlns:a16="http://schemas.microsoft.com/office/drawing/2014/main" id="{A6BE67F4-5C41-25D3-AA21-8C70B1AA74B3}"/>
              </a:ext>
            </a:extLst>
          </p:cNvPr>
          <p:cNvSpPr>
            <a:spLocks noGrp="1"/>
          </p:cNvSpPr>
          <p:nvPr>
            <p:ph sz="half" idx="1"/>
          </p:nvPr>
        </p:nvSpPr>
        <p:spPr>
          <a:xfrm>
            <a:off x="1143000" y="3200400"/>
            <a:ext cx="5410200" cy="2590800"/>
          </a:xfrm>
        </p:spPr>
        <p:txBody>
          <a:bodyPr vert="horz" lIns="91440" tIns="45720" rIns="91440" bIns="45720" rtlCol="0">
            <a:normAutofit/>
          </a:bodyPr>
          <a:lstStyle/>
          <a:p>
            <a:pPr>
              <a:lnSpc>
                <a:spcPct val="100000"/>
              </a:lnSpc>
            </a:pPr>
            <a:r>
              <a:rPr lang="en-US" sz="1500"/>
              <a:t>Outline of a Theory of Practice (1980)</a:t>
            </a:r>
          </a:p>
          <a:p>
            <a:pPr>
              <a:lnSpc>
                <a:spcPct val="100000"/>
              </a:lnSpc>
            </a:pPr>
            <a:r>
              <a:rPr lang="en-US" sz="1500"/>
              <a:t>Doxa: refers to a set of unquestioned beliefs by which aspects of the world and its constituents (people, things, one's own social situation and practices) are grasped as ‘natural’, taken for granted.</a:t>
            </a:r>
          </a:p>
          <a:p>
            <a:pPr>
              <a:lnSpc>
                <a:spcPct val="100000"/>
              </a:lnSpc>
            </a:pPr>
            <a:r>
              <a:rPr lang="en-US" sz="1500"/>
              <a:t>Common sense, engrained.</a:t>
            </a:r>
          </a:p>
          <a:p>
            <a:pPr>
              <a:lnSpc>
                <a:spcPct val="100000"/>
              </a:lnSpc>
            </a:pPr>
            <a:r>
              <a:rPr lang="en-US" sz="1500"/>
              <a:t>Varies by field (e.g., what goes without saying differs in the fields of art, education, and politics.</a:t>
            </a:r>
          </a:p>
        </p:txBody>
      </p:sp>
      <p:pic>
        <p:nvPicPr>
          <p:cNvPr id="7170" name="Picture 2" descr="Outline of a Theory of Practice: 16 (Cambridge Studies in Social and  Cultural Anthropology, Series Number 16): Amazon.co.uk: Pierre Bourdieu,  Jack Goody, Richard Nice: 8601234581932: Books">
            <a:extLst>
              <a:ext uri="{FF2B5EF4-FFF2-40B4-BE49-F238E27FC236}">
                <a16:creationId xmlns:a16="http://schemas.microsoft.com/office/drawing/2014/main" id="{32026644-2A54-438D-63C4-A6CE214D7115}"/>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tretch>
            <a:fillRect/>
          </a:stretch>
        </p:blipFill>
        <p:spPr bwMode="auto">
          <a:xfrm>
            <a:off x="7487580" y="990600"/>
            <a:ext cx="3255264"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5867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7" name="Rectangle 16">
            <a:extLst>
              <a:ext uri="{FF2B5EF4-FFF2-40B4-BE49-F238E27FC236}">
                <a16:creationId xmlns:a16="http://schemas.microsoft.com/office/drawing/2014/main" id="{37962AE0-6A1C-4B76-9D52-10E5E6D7D3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9" name="Group 18">
            <a:extLst>
              <a:ext uri="{FF2B5EF4-FFF2-40B4-BE49-F238E27FC236}">
                <a16:creationId xmlns:a16="http://schemas.microsoft.com/office/drawing/2014/main" id="{7AB7BDB5-BE0D-446B-AA57-16A1D859E52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V="1">
            <a:off x="3048" y="1"/>
            <a:ext cx="5236971" cy="6858000"/>
            <a:chOff x="20829" y="1"/>
            <a:chExt cx="5236971" cy="6857999"/>
          </a:xfrm>
        </p:grpSpPr>
        <p:pic>
          <p:nvPicPr>
            <p:cNvPr id="20" name="Picture 19">
              <a:extLst>
                <a:ext uri="{FF2B5EF4-FFF2-40B4-BE49-F238E27FC236}">
                  <a16:creationId xmlns:a16="http://schemas.microsoft.com/office/drawing/2014/main" id="{8908FD00-E296-493C-89F7-EE7DB15D200A}"/>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duotone>
                <a:schemeClr val="accent6">
                  <a:shade val="45000"/>
                  <a:satMod val="135000"/>
                </a:schemeClr>
                <a:prstClr val="white"/>
              </a:duotone>
              <a:alphaModFix amt="10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21" name="Picture 20">
              <a:extLst>
                <a:ext uri="{FF2B5EF4-FFF2-40B4-BE49-F238E27FC236}">
                  <a16:creationId xmlns:a16="http://schemas.microsoft.com/office/drawing/2014/main" id="{0E9000E1-E55C-4724-B0E8-CC588826F51A}"/>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duotone>
                <a:schemeClr val="accent6">
                  <a:shade val="45000"/>
                  <a:satMod val="135000"/>
                </a:schemeClr>
                <a:prstClr val="white"/>
              </a:duotone>
              <a:alphaModFix amt="10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8" name="Title 7">
            <a:extLst>
              <a:ext uri="{FF2B5EF4-FFF2-40B4-BE49-F238E27FC236}">
                <a16:creationId xmlns:a16="http://schemas.microsoft.com/office/drawing/2014/main" id="{8D9F1330-A76B-436E-97C3-27A28ADE20B4}"/>
              </a:ext>
            </a:extLst>
          </p:cNvPr>
          <p:cNvSpPr>
            <a:spLocks noGrp="1"/>
          </p:cNvSpPr>
          <p:nvPr>
            <p:ph type="title"/>
          </p:nvPr>
        </p:nvSpPr>
        <p:spPr>
          <a:xfrm>
            <a:off x="838201" y="559813"/>
            <a:ext cx="3352799" cy="5577934"/>
          </a:xfrm>
        </p:spPr>
        <p:txBody>
          <a:bodyPr>
            <a:normAutofit/>
          </a:bodyPr>
          <a:lstStyle/>
          <a:p>
            <a:r>
              <a:rPr lang="en-US" sz="4000"/>
              <a:t>Bourdieu and historical change</a:t>
            </a:r>
          </a:p>
        </p:txBody>
      </p:sp>
      <p:graphicFrame>
        <p:nvGraphicFramePr>
          <p:cNvPr id="11" name="Content Placeholder 8">
            <a:extLst>
              <a:ext uri="{FF2B5EF4-FFF2-40B4-BE49-F238E27FC236}">
                <a16:creationId xmlns:a16="http://schemas.microsoft.com/office/drawing/2014/main" id="{423AD9B9-E2C3-F970-D331-853F413F1CDC}"/>
              </a:ext>
            </a:extLst>
          </p:cNvPr>
          <p:cNvGraphicFramePr>
            <a:graphicFrameLocks noGrp="1"/>
          </p:cNvGraphicFramePr>
          <p:nvPr>
            <p:ph idx="1"/>
            <p:extLst>
              <p:ext uri="{D42A27DB-BD31-4B8C-83A1-F6EECF244321}">
                <p14:modId xmlns:p14="http://schemas.microsoft.com/office/powerpoint/2010/main" val="371541187"/>
              </p:ext>
            </p:extLst>
          </p:nvPr>
        </p:nvGraphicFramePr>
        <p:xfrm>
          <a:off x="4807223" y="457200"/>
          <a:ext cx="7003777" cy="58436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275818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0" name="Rectangle 19">
            <a:extLst>
              <a:ext uri="{FF2B5EF4-FFF2-40B4-BE49-F238E27FC236}">
                <a16:creationId xmlns:a16="http://schemas.microsoft.com/office/drawing/2014/main" id="{7462BFBC-0E19-4E6F-B0C7-CD5C519BC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grpSp>
        <p:nvGrpSpPr>
          <p:cNvPr id="21" name="Group 20">
            <a:extLst>
              <a:ext uri="{FF2B5EF4-FFF2-40B4-BE49-F238E27FC236}">
                <a16:creationId xmlns:a16="http://schemas.microsoft.com/office/drawing/2014/main" id="{F2C2A007-4AE9-49C4-B364-5FDF345962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V="1">
            <a:off x="0" y="1"/>
            <a:ext cx="5236971" cy="6858000"/>
            <a:chOff x="20829" y="1"/>
            <a:chExt cx="5236971" cy="6857999"/>
          </a:xfrm>
        </p:grpSpPr>
        <p:pic>
          <p:nvPicPr>
            <p:cNvPr id="13" name="Picture 12">
              <a:extLst>
                <a:ext uri="{FF2B5EF4-FFF2-40B4-BE49-F238E27FC236}">
                  <a16:creationId xmlns:a16="http://schemas.microsoft.com/office/drawing/2014/main" id="{7078F960-6916-4F42-8EF7-539F7BCF6E1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22" name="Picture 21">
              <a:extLst>
                <a:ext uri="{FF2B5EF4-FFF2-40B4-BE49-F238E27FC236}">
                  <a16:creationId xmlns:a16="http://schemas.microsoft.com/office/drawing/2014/main" id="{5DDD393C-0974-429B-BE40-48457E19E48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2">
              <a:alphaModFix amt="8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16" name="Rectangle 15">
            <a:extLst>
              <a:ext uri="{FF2B5EF4-FFF2-40B4-BE49-F238E27FC236}">
                <a16:creationId xmlns:a16="http://schemas.microsoft.com/office/drawing/2014/main" id="{D813CD98-5EBE-426D-A4AC-FA5518B099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276" y="685800"/>
            <a:ext cx="108204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453545A-B2D3-41EE-A91C-DBF43402DD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276" y="685800"/>
            <a:ext cx="10820400" cy="54864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C5B1432-A315-B5FC-E6F5-8259559A0FF3}"/>
              </a:ext>
            </a:extLst>
          </p:cNvPr>
          <p:cNvSpPr>
            <a:spLocks noGrp="1"/>
          </p:cNvSpPr>
          <p:nvPr>
            <p:ph type="title"/>
          </p:nvPr>
        </p:nvSpPr>
        <p:spPr>
          <a:xfrm>
            <a:off x="1143318" y="914400"/>
            <a:ext cx="4952681" cy="5105400"/>
          </a:xfrm>
        </p:spPr>
        <p:txBody>
          <a:bodyPr anchor="ctr">
            <a:normAutofit/>
          </a:bodyPr>
          <a:lstStyle/>
          <a:p>
            <a:r>
              <a:rPr lang="en-US" dirty="0"/>
              <a:t>Bourdieu</a:t>
            </a:r>
          </a:p>
        </p:txBody>
      </p:sp>
      <p:sp>
        <p:nvSpPr>
          <p:cNvPr id="3" name="Content Placeholder 2">
            <a:extLst>
              <a:ext uri="{FF2B5EF4-FFF2-40B4-BE49-F238E27FC236}">
                <a16:creationId xmlns:a16="http://schemas.microsoft.com/office/drawing/2014/main" id="{413CF27C-1282-A917-1586-E875D31014C6}"/>
              </a:ext>
            </a:extLst>
          </p:cNvPr>
          <p:cNvSpPr>
            <a:spLocks noGrp="1"/>
          </p:cNvSpPr>
          <p:nvPr>
            <p:ph idx="1"/>
          </p:nvPr>
        </p:nvSpPr>
        <p:spPr>
          <a:xfrm>
            <a:off x="6324601" y="914400"/>
            <a:ext cx="4800600" cy="5105400"/>
          </a:xfrm>
        </p:spPr>
        <p:txBody>
          <a:bodyPr anchor="ctr">
            <a:normAutofit/>
          </a:bodyPr>
          <a:lstStyle/>
          <a:p>
            <a:r>
              <a:rPr lang="en-US" sz="2400" dirty="0"/>
              <a:t>Habitus – tends towards reproduction of social structures and dispositions, but it is not immutable. </a:t>
            </a:r>
          </a:p>
        </p:txBody>
      </p:sp>
    </p:spTree>
    <p:extLst>
      <p:ext uri="{BB962C8B-B14F-4D97-AF65-F5344CB8AC3E}">
        <p14:creationId xmlns:p14="http://schemas.microsoft.com/office/powerpoint/2010/main" val="28988577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7" name="Rectangle 10246">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10249" name="Picture 10248">
            <a:extLst>
              <a:ext uri="{FF2B5EF4-FFF2-40B4-BE49-F238E27FC236}">
                <a16:creationId xmlns:a16="http://schemas.microsoft.com/office/drawing/2014/main" id="{BC526B7A-4801-4FD1-95C8-03AF22629E8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 useBgFill="1">
        <p:nvSpPr>
          <p:cNvPr id="10251" name="Rectangle 10250">
            <a:extLst>
              <a:ext uri="{FF2B5EF4-FFF2-40B4-BE49-F238E27FC236}">
                <a16:creationId xmlns:a16="http://schemas.microsoft.com/office/drawing/2014/main" id="{A4FB2F27-3F7D-440E-A905-86607A926A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0253" name="Rectangle 10252">
            <a:extLst>
              <a:ext uri="{FF2B5EF4-FFF2-40B4-BE49-F238E27FC236}">
                <a16:creationId xmlns:a16="http://schemas.microsoft.com/office/drawing/2014/main" id="{AF678C14-A033-4139-BCA9-8382B03964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255" name="Group 10254">
            <a:extLst>
              <a:ext uri="{FF2B5EF4-FFF2-40B4-BE49-F238E27FC236}">
                <a16:creationId xmlns:a16="http://schemas.microsoft.com/office/drawing/2014/main" id="{3489A2D2-B3AA-488C-B20E-15DBB97548C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V="1">
            <a:off x="8194385" y="0"/>
            <a:ext cx="3997615" cy="6816079"/>
            <a:chOff x="8059620" y="41922"/>
            <a:chExt cx="3997615" cy="6816077"/>
          </a:xfrm>
        </p:grpSpPr>
        <p:pic>
          <p:nvPicPr>
            <p:cNvPr id="10256" name="Picture 10255">
              <a:extLst>
                <a:ext uri="{FF2B5EF4-FFF2-40B4-BE49-F238E27FC236}">
                  <a16:creationId xmlns:a16="http://schemas.microsoft.com/office/drawing/2014/main" id="{7C8EAD1A-FDD8-42C1-BC99-CCB0CC628B0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3">
              <a:duotone>
                <a:schemeClr val="accent6">
                  <a:shade val="45000"/>
                  <a:satMod val="135000"/>
                </a:schemeClr>
                <a:prstClr val="white"/>
              </a:duotone>
              <a:alphaModFix amt="7000"/>
              <a:extLst>
                <a:ext uri="{28A0092B-C50C-407E-A947-70E740481C1C}">
                  <a14:useLocalDpi xmlns:a14="http://schemas.microsoft.com/office/drawing/2010/main" val="0"/>
                </a:ext>
              </a:extLst>
            </a:blip>
            <a:srcRect l="22818" b="17291"/>
            <a:stretch/>
          </p:blipFill>
          <p:spPr>
            <a:xfrm flipH="1">
              <a:off x="8059620" y="1345934"/>
              <a:ext cx="3997615" cy="5512065"/>
            </a:xfrm>
            <a:prstGeom prst="rect">
              <a:avLst/>
            </a:prstGeom>
          </p:spPr>
        </p:pic>
        <p:pic>
          <p:nvPicPr>
            <p:cNvPr id="10257" name="Picture 10256">
              <a:extLst>
                <a:ext uri="{FF2B5EF4-FFF2-40B4-BE49-F238E27FC236}">
                  <a16:creationId xmlns:a16="http://schemas.microsoft.com/office/drawing/2014/main" id="{E897C8CE-9AE7-4BB3-B76A-13264EA74AC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3">
              <a:duotone>
                <a:schemeClr val="accent6">
                  <a:shade val="45000"/>
                  <a:satMod val="135000"/>
                </a:schemeClr>
                <a:prstClr val="white"/>
              </a:duotone>
              <a:alphaModFix amt="15000"/>
              <a:extLst>
                <a:ext uri="{28A0092B-C50C-407E-A947-70E740481C1C}">
                  <a14:useLocalDpi xmlns:a14="http://schemas.microsoft.com/office/drawing/2010/main" val="0"/>
                </a:ext>
              </a:extLst>
            </a:blip>
            <a:srcRect r="40690"/>
            <a:stretch/>
          </p:blipFill>
          <p:spPr>
            <a:xfrm>
              <a:off x="8915400" y="41922"/>
              <a:ext cx="3141835" cy="6816077"/>
            </a:xfrm>
            <a:prstGeom prst="rect">
              <a:avLst/>
            </a:prstGeom>
          </p:spPr>
        </p:pic>
      </p:grpSp>
      <p:sp>
        <p:nvSpPr>
          <p:cNvPr id="2" name="Title 1">
            <a:extLst>
              <a:ext uri="{FF2B5EF4-FFF2-40B4-BE49-F238E27FC236}">
                <a16:creationId xmlns:a16="http://schemas.microsoft.com/office/drawing/2014/main" id="{B0C2E494-3BF5-3B0D-CC5B-42620380950F}"/>
              </a:ext>
            </a:extLst>
          </p:cNvPr>
          <p:cNvSpPr>
            <a:spLocks noGrp="1"/>
          </p:cNvSpPr>
          <p:nvPr>
            <p:ph type="title"/>
          </p:nvPr>
        </p:nvSpPr>
        <p:spPr>
          <a:xfrm>
            <a:off x="838200" y="461339"/>
            <a:ext cx="10606072" cy="1900861"/>
          </a:xfrm>
        </p:spPr>
        <p:txBody>
          <a:bodyPr vert="horz" lIns="91440" tIns="45720" rIns="91440" bIns="45720" rtlCol="0" anchor="ctr">
            <a:normAutofit/>
          </a:bodyPr>
          <a:lstStyle/>
          <a:p>
            <a:pPr>
              <a:lnSpc>
                <a:spcPct val="90000"/>
              </a:lnSpc>
            </a:pPr>
            <a:r>
              <a:rPr lang="en-US" sz="4100"/>
              <a:t>Michel de Certeau</a:t>
            </a:r>
            <a:br>
              <a:rPr lang="en-US" sz="4100"/>
            </a:br>
            <a:r>
              <a:rPr lang="en-US" sz="4100"/>
              <a:t>(1925-1986)</a:t>
            </a:r>
            <a:br>
              <a:rPr lang="en-US" sz="4100"/>
            </a:br>
            <a:r>
              <a:rPr lang="en-US" sz="4100"/>
              <a:t>Jesuit priest, interdisciplinary</a:t>
            </a:r>
          </a:p>
        </p:txBody>
      </p:sp>
      <p:sp>
        <p:nvSpPr>
          <p:cNvPr id="4" name="Content Placeholder 3">
            <a:extLst>
              <a:ext uri="{FF2B5EF4-FFF2-40B4-BE49-F238E27FC236}">
                <a16:creationId xmlns:a16="http://schemas.microsoft.com/office/drawing/2014/main" id="{D9866516-94DC-B863-2BF9-37E8D5696312}"/>
              </a:ext>
            </a:extLst>
          </p:cNvPr>
          <p:cNvSpPr>
            <a:spLocks noGrp="1"/>
          </p:cNvSpPr>
          <p:nvPr>
            <p:ph sz="half" idx="1"/>
          </p:nvPr>
        </p:nvSpPr>
        <p:spPr>
          <a:xfrm>
            <a:off x="838200" y="2590802"/>
            <a:ext cx="4647901" cy="3423812"/>
          </a:xfrm>
        </p:spPr>
        <p:txBody>
          <a:bodyPr vert="horz" lIns="91440" tIns="45720" rIns="91440" bIns="45720" rtlCol="0">
            <a:normAutofit/>
          </a:bodyPr>
          <a:lstStyle/>
          <a:p>
            <a:r>
              <a:rPr lang="en-US" sz="1800"/>
              <a:t>Developed an influential theory of everyday practices in his seminal work </a:t>
            </a:r>
            <a:r>
              <a:rPr lang="en-US" sz="1800" i="1"/>
              <a:t>The Practice of Everyday Life</a:t>
            </a:r>
            <a:r>
              <a:rPr lang="en-US" sz="1800"/>
              <a:t> (1980). </a:t>
            </a:r>
          </a:p>
          <a:p>
            <a:r>
              <a:rPr lang="en-US" sz="1800"/>
              <a:t>Insights into how individuals navigate, use, and subtly subvert the structures and systems imposed on them. </a:t>
            </a:r>
          </a:p>
        </p:txBody>
      </p:sp>
      <p:pic>
        <p:nvPicPr>
          <p:cNvPr id="10242" name="Picture 2" descr="Michel de Certeau - Books &amp; ideas">
            <a:extLst>
              <a:ext uri="{FF2B5EF4-FFF2-40B4-BE49-F238E27FC236}">
                <a16:creationId xmlns:a16="http://schemas.microsoft.com/office/drawing/2014/main" id="{1EAD602E-C6D7-4B8F-29E9-EA9E4B10F32A}"/>
              </a:ext>
            </a:extLst>
          </p:cNvPr>
          <p:cNvPicPr>
            <a:picLocks noGrp="1" noChangeAspect="1" noChangeArrowheads="1"/>
          </p:cNvPicPr>
          <p:nvPr>
            <p:ph sz="half" idx="2"/>
          </p:nvPr>
        </p:nvPicPr>
        <p:blipFill rotWithShape="1">
          <a:blip r:embed="rId4">
            <a:extLst>
              <a:ext uri="{28A0092B-C50C-407E-A947-70E740481C1C}">
                <a14:useLocalDpi xmlns:a14="http://schemas.microsoft.com/office/drawing/2010/main" val="0"/>
              </a:ext>
            </a:extLst>
          </a:blip>
          <a:srcRect r="3" b="28753"/>
          <a:stretch/>
        </p:blipFill>
        <p:spPr bwMode="auto">
          <a:xfrm>
            <a:off x="6626806" y="2590801"/>
            <a:ext cx="4817466" cy="3423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224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71" name="Rectangle 11270">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11273" name="Picture 11272">
            <a:extLst>
              <a:ext uri="{FF2B5EF4-FFF2-40B4-BE49-F238E27FC236}">
                <a16:creationId xmlns:a16="http://schemas.microsoft.com/office/drawing/2014/main" id="{BC526B7A-4801-4FD1-95C8-03AF22629E8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 useBgFill="1">
        <p:nvSpPr>
          <p:cNvPr id="11275" name="Rectangle 11274">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277" name="Rectangle 11276">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1279" name="Group 11278">
            <a:extLst>
              <a:ext uri="{FF2B5EF4-FFF2-40B4-BE49-F238E27FC236}">
                <a16:creationId xmlns:a16="http://schemas.microsoft.com/office/drawing/2014/main" id="{545001F7-3F8F-4035-8348-1B9798C77D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5236971" cy="6858000"/>
            <a:chOff x="20829" y="1"/>
            <a:chExt cx="5236971" cy="6857999"/>
          </a:xfrm>
        </p:grpSpPr>
        <p:pic>
          <p:nvPicPr>
            <p:cNvPr id="11280" name="Picture 11279">
              <a:extLst>
                <a:ext uri="{FF2B5EF4-FFF2-40B4-BE49-F238E27FC236}">
                  <a16:creationId xmlns:a16="http://schemas.microsoft.com/office/drawing/2014/main" id="{0A49B481-5581-4AF6-AFFC-BB62F86A3B0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11281" name="Picture 11280">
              <a:extLst>
                <a:ext uri="{FF2B5EF4-FFF2-40B4-BE49-F238E27FC236}">
                  <a16:creationId xmlns:a16="http://schemas.microsoft.com/office/drawing/2014/main" id="{CA289CF0-18E2-49F0-8C1F-511C4BA4809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3">
              <a:alphaModFix amt="8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11283" name="Rectangle 11282">
            <a:extLst>
              <a:ext uri="{FF2B5EF4-FFF2-40B4-BE49-F238E27FC236}">
                <a16:creationId xmlns:a16="http://schemas.microsoft.com/office/drawing/2014/main" id="{0DADC141-2CF4-4D22-BFEF-05FB358E4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85" name="Rectangle 11284">
            <a:extLst>
              <a:ext uri="{FF2B5EF4-FFF2-40B4-BE49-F238E27FC236}">
                <a16:creationId xmlns:a16="http://schemas.microsoft.com/office/drawing/2014/main" id="{F43A66C0-8F79-4D55-8A61-9E980D5FEE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17C4D2D-A45D-7BF8-8549-78432D5D961F}"/>
              </a:ext>
            </a:extLst>
          </p:cNvPr>
          <p:cNvSpPr>
            <a:spLocks noGrp="1"/>
          </p:cNvSpPr>
          <p:nvPr>
            <p:ph type="title"/>
          </p:nvPr>
        </p:nvSpPr>
        <p:spPr>
          <a:xfrm>
            <a:off x="1143000" y="1066800"/>
            <a:ext cx="5410200" cy="1205345"/>
          </a:xfrm>
        </p:spPr>
        <p:txBody>
          <a:bodyPr vert="horz" lIns="91440" tIns="45720" rIns="91440" bIns="45720" rtlCol="0" anchor="ctr">
            <a:normAutofit/>
          </a:bodyPr>
          <a:lstStyle/>
          <a:p>
            <a:r>
              <a:rPr lang="en-US" sz="3600" dirty="0" err="1"/>
              <a:t>Certeau</a:t>
            </a:r>
            <a:br>
              <a:rPr lang="en-US" sz="3600" dirty="0"/>
            </a:br>
            <a:r>
              <a:rPr lang="en-US" sz="3600" i="1" dirty="0"/>
              <a:t>Practice of Everyday Life</a:t>
            </a:r>
            <a:endParaRPr lang="en-US" sz="3600" dirty="0"/>
          </a:p>
        </p:txBody>
      </p:sp>
      <p:sp>
        <p:nvSpPr>
          <p:cNvPr id="3" name="Content Placeholder 2">
            <a:extLst>
              <a:ext uri="{FF2B5EF4-FFF2-40B4-BE49-F238E27FC236}">
                <a16:creationId xmlns:a16="http://schemas.microsoft.com/office/drawing/2014/main" id="{AEF009E2-D89F-7E39-83AE-E38EFA7C3068}"/>
              </a:ext>
            </a:extLst>
          </p:cNvPr>
          <p:cNvSpPr>
            <a:spLocks noGrp="1"/>
          </p:cNvSpPr>
          <p:nvPr>
            <p:ph sz="half" idx="1"/>
          </p:nvPr>
        </p:nvSpPr>
        <p:spPr>
          <a:xfrm>
            <a:off x="1143000" y="2521527"/>
            <a:ext cx="5410200" cy="3269673"/>
          </a:xfrm>
        </p:spPr>
        <p:txBody>
          <a:bodyPr vert="horz" lIns="91440" tIns="45720" rIns="91440" bIns="45720" rtlCol="0">
            <a:noAutofit/>
          </a:bodyPr>
          <a:lstStyle/>
          <a:p>
            <a:pPr>
              <a:buFont typeface="Arial" panose="020B0604020202020204" pitchFamily="34" charset="0"/>
              <a:buChar char="•"/>
            </a:pPr>
            <a:r>
              <a:rPr lang="en-GB" sz="1600" b="1" dirty="0"/>
              <a:t>Strategies</a:t>
            </a:r>
            <a:r>
              <a:rPr lang="en-GB" sz="1600" dirty="0"/>
              <a:t>: Associated with institutions and structures of power. They're deliberate, established frameworks used to control or create places. Institutions use strategies to maintain their power and regulate individuals' behaviour.</a:t>
            </a:r>
          </a:p>
          <a:p>
            <a:pPr>
              <a:buFont typeface="Arial" panose="020B0604020202020204" pitchFamily="34" charset="0"/>
              <a:buChar char="•"/>
            </a:pPr>
            <a:r>
              <a:rPr lang="en-GB" sz="1600" b="1" dirty="0"/>
              <a:t>Tactics</a:t>
            </a:r>
            <a:r>
              <a:rPr lang="en-GB" sz="1600" dirty="0"/>
              <a:t>: These are employed by individuals and represent ways of operating within systems without owning or controlling them. Tactics are the subtle, clever, and sometimes subversive practices people use in their daily lives to navigate, resist, or repurpose the strategic structures imposed on them.</a:t>
            </a:r>
          </a:p>
        </p:txBody>
      </p:sp>
      <p:pic>
        <p:nvPicPr>
          <p:cNvPr id="11266" name="Picture 2" descr="The Practice Of Everyday Life by Certeau, Michel De">
            <a:extLst>
              <a:ext uri="{FF2B5EF4-FFF2-40B4-BE49-F238E27FC236}">
                <a16:creationId xmlns:a16="http://schemas.microsoft.com/office/drawing/2014/main" id="{68309C82-C6AE-9A74-B90B-1645F4451BEC}"/>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tretch>
            <a:fillRect/>
          </a:stretch>
        </p:blipFill>
        <p:spPr bwMode="auto">
          <a:xfrm>
            <a:off x="7495013" y="990600"/>
            <a:ext cx="3240398"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33404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71" name="Rectangle 11270">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11273" name="Picture 11272">
            <a:extLst>
              <a:ext uri="{FF2B5EF4-FFF2-40B4-BE49-F238E27FC236}">
                <a16:creationId xmlns:a16="http://schemas.microsoft.com/office/drawing/2014/main" id="{BC526B7A-4801-4FD1-95C8-03AF22629E8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 useBgFill="1">
        <p:nvSpPr>
          <p:cNvPr id="11275" name="Rectangle 11274">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277" name="Rectangle 11276">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1279" name="Group 11278">
            <a:extLst>
              <a:ext uri="{FF2B5EF4-FFF2-40B4-BE49-F238E27FC236}">
                <a16:creationId xmlns:a16="http://schemas.microsoft.com/office/drawing/2014/main" id="{545001F7-3F8F-4035-8348-1B9798C77D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5236971" cy="6858000"/>
            <a:chOff x="20829" y="1"/>
            <a:chExt cx="5236971" cy="6857999"/>
          </a:xfrm>
        </p:grpSpPr>
        <p:pic>
          <p:nvPicPr>
            <p:cNvPr id="11280" name="Picture 11279">
              <a:extLst>
                <a:ext uri="{FF2B5EF4-FFF2-40B4-BE49-F238E27FC236}">
                  <a16:creationId xmlns:a16="http://schemas.microsoft.com/office/drawing/2014/main" id="{0A49B481-5581-4AF6-AFFC-BB62F86A3B0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11281" name="Picture 11280">
              <a:extLst>
                <a:ext uri="{FF2B5EF4-FFF2-40B4-BE49-F238E27FC236}">
                  <a16:creationId xmlns:a16="http://schemas.microsoft.com/office/drawing/2014/main" id="{CA289CF0-18E2-49F0-8C1F-511C4BA4809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3">
              <a:alphaModFix amt="8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11283" name="Rectangle 11282">
            <a:extLst>
              <a:ext uri="{FF2B5EF4-FFF2-40B4-BE49-F238E27FC236}">
                <a16:creationId xmlns:a16="http://schemas.microsoft.com/office/drawing/2014/main" id="{0DADC141-2CF4-4D22-BFEF-05FB358E4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85" name="Rectangle 11284">
            <a:extLst>
              <a:ext uri="{FF2B5EF4-FFF2-40B4-BE49-F238E27FC236}">
                <a16:creationId xmlns:a16="http://schemas.microsoft.com/office/drawing/2014/main" id="{F43A66C0-8F79-4D55-8A61-9E980D5FEE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17C4D2D-A45D-7BF8-8549-78432D5D961F}"/>
              </a:ext>
            </a:extLst>
          </p:cNvPr>
          <p:cNvSpPr>
            <a:spLocks noGrp="1"/>
          </p:cNvSpPr>
          <p:nvPr>
            <p:ph type="title"/>
          </p:nvPr>
        </p:nvSpPr>
        <p:spPr>
          <a:xfrm>
            <a:off x="1143000" y="1066800"/>
            <a:ext cx="5410200" cy="1997075"/>
          </a:xfrm>
        </p:spPr>
        <p:txBody>
          <a:bodyPr vert="horz" lIns="91440" tIns="45720" rIns="91440" bIns="45720" rtlCol="0" anchor="ctr">
            <a:normAutofit/>
          </a:bodyPr>
          <a:lstStyle/>
          <a:p>
            <a:r>
              <a:rPr lang="en-US" sz="3600"/>
              <a:t>Certeau</a:t>
            </a:r>
            <a:br>
              <a:rPr lang="en-US" sz="3600" dirty="0"/>
            </a:br>
            <a:r>
              <a:rPr lang="en-US" sz="3600" i="1" dirty="0"/>
              <a:t>Practice of Everyday Life</a:t>
            </a:r>
            <a:endParaRPr lang="en-US" sz="3600" dirty="0"/>
          </a:p>
        </p:txBody>
      </p:sp>
      <p:sp>
        <p:nvSpPr>
          <p:cNvPr id="3" name="Content Placeholder 2">
            <a:extLst>
              <a:ext uri="{FF2B5EF4-FFF2-40B4-BE49-F238E27FC236}">
                <a16:creationId xmlns:a16="http://schemas.microsoft.com/office/drawing/2014/main" id="{AEF009E2-D89F-7E39-83AE-E38EFA7C3068}"/>
              </a:ext>
            </a:extLst>
          </p:cNvPr>
          <p:cNvSpPr>
            <a:spLocks noGrp="1"/>
          </p:cNvSpPr>
          <p:nvPr>
            <p:ph sz="half" idx="1"/>
          </p:nvPr>
        </p:nvSpPr>
        <p:spPr>
          <a:xfrm>
            <a:off x="1143000" y="3200400"/>
            <a:ext cx="5410200" cy="2590800"/>
          </a:xfrm>
        </p:spPr>
        <p:txBody>
          <a:bodyPr vert="horz" lIns="91440" tIns="45720" rIns="91440" bIns="45720" rtlCol="0">
            <a:normAutofit/>
          </a:bodyPr>
          <a:lstStyle/>
          <a:p>
            <a:r>
              <a:rPr lang="en-US" sz="1800" b="1" dirty="0"/>
              <a:t>Consumption as Production</a:t>
            </a:r>
            <a:r>
              <a:rPr lang="en-US" sz="1800" dirty="0"/>
              <a:t>: Unlike traditional models which see consumers as passive recipients, de </a:t>
            </a:r>
            <a:r>
              <a:rPr lang="en-US" sz="1800" dirty="0" err="1"/>
              <a:t>Certeau</a:t>
            </a:r>
            <a:r>
              <a:rPr lang="en-US" sz="1800" dirty="0"/>
              <a:t> argued that consumers are active producers of meaning. Through their daily practices (like reading, walking, cooking), individuals reinterpret and transform the meanings intended by dominant systems.</a:t>
            </a:r>
          </a:p>
        </p:txBody>
      </p:sp>
      <p:pic>
        <p:nvPicPr>
          <p:cNvPr id="11266" name="Picture 2" descr="The Practice Of Everyday Life by Certeau, Michel De">
            <a:extLst>
              <a:ext uri="{FF2B5EF4-FFF2-40B4-BE49-F238E27FC236}">
                <a16:creationId xmlns:a16="http://schemas.microsoft.com/office/drawing/2014/main" id="{68309C82-C6AE-9A74-B90B-1645F4451BEC}"/>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tretch>
            <a:fillRect/>
          </a:stretch>
        </p:blipFill>
        <p:spPr bwMode="auto">
          <a:xfrm>
            <a:off x="7495013" y="990600"/>
            <a:ext cx="3240398"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54589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71" name="Rectangle 11270">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11273" name="Picture 11272">
            <a:extLst>
              <a:ext uri="{FF2B5EF4-FFF2-40B4-BE49-F238E27FC236}">
                <a16:creationId xmlns:a16="http://schemas.microsoft.com/office/drawing/2014/main" id="{BC526B7A-4801-4FD1-95C8-03AF22629E8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 useBgFill="1">
        <p:nvSpPr>
          <p:cNvPr id="11275" name="Rectangle 11274">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277" name="Rectangle 11276">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1279" name="Group 11278">
            <a:extLst>
              <a:ext uri="{FF2B5EF4-FFF2-40B4-BE49-F238E27FC236}">
                <a16:creationId xmlns:a16="http://schemas.microsoft.com/office/drawing/2014/main" id="{545001F7-3F8F-4035-8348-1B9798C77D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5236971" cy="6858000"/>
            <a:chOff x="20829" y="1"/>
            <a:chExt cx="5236971" cy="6857999"/>
          </a:xfrm>
        </p:grpSpPr>
        <p:pic>
          <p:nvPicPr>
            <p:cNvPr id="11280" name="Picture 11279">
              <a:extLst>
                <a:ext uri="{FF2B5EF4-FFF2-40B4-BE49-F238E27FC236}">
                  <a16:creationId xmlns:a16="http://schemas.microsoft.com/office/drawing/2014/main" id="{0A49B481-5581-4AF6-AFFC-BB62F86A3B0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11281" name="Picture 11280">
              <a:extLst>
                <a:ext uri="{FF2B5EF4-FFF2-40B4-BE49-F238E27FC236}">
                  <a16:creationId xmlns:a16="http://schemas.microsoft.com/office/drawing/2014/main" id="{CA289CF0-18E2-49F0-8C1F-511C4BA4809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3">
              <a:alphaModFix amt="8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11283" name="Rectangle 11282">
            <a:extLst>
              <a:ext uri="{FF2B5EF4-FFF2-40B4-BE49-F238E27FC236}">
                <a16:creationId xmlns:a16="http://schemas.microsoft.com/office/drawing/2014/main" id="{0DADC141-2CF4-4D22-BFEF-05FB358E4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85" name="Rectangle 11284">
            <a:extLst>
              <a:ext uri="{FF2B5EF4-FFF2-40B4-BE49-F238E27FC236}">
                <a16:creationId xmlns:a16="http://schemas.microsoft.com/office/drawing/2014/main" id="{F43A66C0-8F79-4D55-8A61-9E980D5FEE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17C4D2D-A45D-7BF8-8549-78432D5D961F}"/>
              </a:ext>
            </a:extLst>
          </p:cNvPr>
          <p:cNvSpPr>
            <a:spLocks noGrp="1"/>
          </p:cNvSpPr>
          <p:nvPr>
            <p:ph type="title"/>
          </p:nvPr>
        </p:nvSpPr>
        <p:spPr>
          <a:xfrm>
            <a:off x="1143000" y="1066800"/>
            <a:ext cx="5410200" cy="1997075"/>
          </a:xfrm>
        </p:spPr>
        <p:txBody>
          <a:bodyPr vert="horz" lIns="91440" tIns="45720" rIns="91440" bIns="45720" rtlCol="0" anchor="ctr">
            <a:normAutofit/>
          </a:bodyPr>
          <a:lstStyle/>
          <a:p>
            <a:r>
              <a:rPr lang="en-US" sz="3600"/>
              <a:t>Certeau</a:t>
            </a:r>
            <a:br>
              <a:rPr lang="en-US" sz="3600" dirty="0"/>
            </a:br>
            <a:r>
              <a:rPr lang="en-US" sz="3600" i="1" dirty="0"/>
              <a:t>Practice of Everyday Life</a:t>
            </a:r>
            <a:endParaRPr lang="en-US" sz="3600" dirty="0"/>
          </a:p>
        </p:txBody>
      </p:sp>
      <p:sp>
        <p:nvSpPr>
          <p:cNvPr id="3" name="Content Placeholder 2">
            <a:extLst>
              <a:ext uri="{FF2B5EF4-FFF2-40B4-BE49-F238E27FC236}">
                <a16:creationId xmlns:a16="http://schemas.microsoft.com/office/drawing/2014/main" id="{AEF009E2-D89F-7E39-83AE-E38EFA7C3068}"/>
              </a:ext>
            </a:extLst>
          </p:cNvPr>
          <p:cNvSpPr>
            <a:spLocks noGrp="1"/>
          </p:cNvSpPr>
          <p:nvPr>
            <p:ph sz="half" idx="1"/>
          </p:nvPr>
        </p:nvSpPr>
        <p:spPr>
          <a:xfrm>
            <a:off x="1143000" y="3200400"/>
            <a:ext cx="5410200" cy="2590800"/>
          </a:xfrm>
        </p:spPr>
        <p:txBody>
          <a:bodyPr vert="horz" lIns="91440" tIns="45720" rIns="91440" bIns="45720" rtlCol="0">
            <a:normAutofit/>
          </a:bodyPr>
          <a:lstStyle/>
          <a:p>
            <a:r>
              <a:rPr lang="en-US" sz="1800" b="1"/>
              <a:t>Spatial Practices</a:t>
            </a:r>
            <a:r>
              <a:rPr lang="en-US" sz="1800"/>
              <a:t>: De Certeau was particularly interested in how people navigate urban spaces. He viewed walking in the city as a tactical practice where pedestrians can resist the strategic structures of urban planning by choosing their paths and creating their narratives.</a:t>
            </a:r>
            <a:endParaRPr lang="en-US" sz="1800" dirty="0"/>
          </a:p>
        </p:txBody>
      </p:sp>
      <p:pic>
        <p:nvPicPr>
          <p:cNvPr id="11266" name="Picture 2" descr="The Practice Of Everyday Life by Certeau, Michel De">
            <a:extLst>
              <a:ext uri="{FF2B5EF4-FFF2-40B4-BE49-F238E27FC236}">
                <a16:creationId xmlns:a16="http://schemas.microsoft.com/office/drawing/2014/main" id="{68309C82-C6AE-9A74-B90B-1645F4451BEC}"/>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tretch>
            <a:fillRect/>
          </a:stretch>
        </p:blipFill>
        <p:spPr bwMode="auto">
          <a:xfrm>
            <a:off x="7495013" y="990600"/>
            <a:ext cx="3240398"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9920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1033" name="Picture 1032">
            <a:extLst>
              <a:ext uri="{FF2B5EF4-FFF2-40B4-BE49-F238E27FC236}">
                <a16:creationId xmlns:a16="http://schemas.microsoft.com/office/drawing/2014/main" id="{BC526B7A-4801-4FD1-95C8-03AF22629E8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 useBgFill="1">
        <p:nvSpPr>
          <p:cNvPr id="1035" name="Rectangle 1034">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037" name="Rectangle 1036">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039" name="Group 1038">
            <a:extLst>
              <a:ext uri="{FF2B5EF4-FFF2-40B4-BE49-F238E27FC236}">
                <a16:creationId xmlns:a16="http://schemas.microsoft.com/office/drawing/2014/main" id="{545001F7-3F8F-4035-8348-1B9798C77D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5236971" cy="6858000"/>
            <a:chOff x="20829" y="1"/>
            <a:chExt cx="5236971" cy="6857999"/>
          </a:xfrm>
        </p:grpSpPr>
        <p:pic>
          <p:nvPicPr>
            <p:cNvPr id="1040" name="Picture 1039">
              <a:extLst>
                <a:ext uri="{FF2B5EF4-FFF2-40B4-BE49-F238E27FC236}">
                  <a16:creationId xmlns:a16="http://schemas.microsoft.com/office/drawing/2014/main" id="{0A49B481-5581-4AF6-AFFC-BB62F86A3B0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1041" name="Picture 1040">
              <a:extLst>
                <a:ext uri="{FF2B5EF4-FFF2-40B4-BE49-F238E27FC236}">
                  <a16:creationId xmlns:a16="http://schemas.microsoft.com/office/drawing/2014/main" id="{CA289CF0-18E2-49F0-8C1F-511C4BA4809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3">
              <a:alphaModFix amt="8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1043" name="Rectangle 1042">
            <a:extLst>
              <a:ext uri="{FF2B5EF4-FFF2-40B4-BE49-F238E27FC236}">
                <a16:creationId xmlns:a16="http://schemas.microsoft.com/office/drawing/2014/main" id="{0DADC141-2CF4-4D22-BFEF-05FB358E4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5" name="Rectangle 1044">
            <a:extLst>
              <a:ext uri="{FF2B5EF4-FFF2-40B4-BE49-F238E27FC236}">
                <a16:creationId xmlns:a16="http://schemas.microsoft.com/office/drawing/2014/main" id="{F43A66C0-8F79-4D55-8A61-9E980D5FEE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1">
            <a:extLst>
              <a:ext uri="{FF2B5EF4-FFF2-40B4-BE49-F238E27FC236}">
                <a16:creationId xmlns:a16="http://schemas.microsoft.com/office/drawing/2014/main" id="{14CCB6F6-9E27-DC83-2228-366BFEDDF212}"/>
              </a:ext>
            </a:extLst>
          </p:cNvPr>
          <p:cNvSpPr>
            <a:spLocks noGrp="1"/>
          </p:cNvSpPr>
          <p:nvPr>
            <p:ph type="title"/>
          </p:nvPr>
        </p:nvSpPr>
        <p:spPr>
          <a:xfrm>
            <a:off x="1143000" y="1066800"/>
            <a:ext cx="5410200" cy="1997075"/>
          </a:xfrm>
        </p:spPr>
        <p:txBody>
          <a:bodyPr vert="horz" lIns="91440" tIns="45720" rIns="91440" bIns="45720" rtlCol="0" anchor="ctr">
            <a:normAutofit/>
          </a:bodyPr>
          <a:lstStyle/>
          <a:p>
            <a:r>
              <a:rPr lang="en-US" sz="3600"/>
              <a:t>Definitions</a:t>
            </a:r>
          </a:p>
        </p:txBody>
      </p:sp>
      <p:sp>
        <p:nvSpPr>
          <p:cNvPr id="13" name="Content Placeholder 12">
            <a:extLst>
              <a:ext uri="{FF2B5EF4-FFF2-40B4-BE49-F238E27FC236}">
                <a16:creationId xmlns:a16="http://schemas.microsoft.com/office/drawing/2014/main" id="{C2384E9C-D2AC-FA69-4FA1-00F504B354DC}"/>
              </a:ext>
            </a:extLst>
          </p:cNvPr>
          <p:cNvSpPr>
            <a:spLocks noGrp="1"/>
          </p:cNvSpPr>
          <p:nvPr>
            <p:ph sz="half" idx="1"/>
          </p:nvPr>
        </p:nvSpPr>
        <p:spPr>
          <a:xfrm>
            <a:off x="1143000" y="2590800"/>
            <a:ext cx="5410200" cy="3200400"/>
          </a:xfrm>
        </p:spPr>
        <p:txBody>
          <a:bodyPr vert="horz" lIns="91440" tIns="45720" rIns="91440" bIns="45720" rtlCol="0">
            <a:normAutofit/>
          </a:bodyPr>
          <a:lstStyle/>
          <a:p>
            <a:pPr>
              <a:lnSpc>
                <a:spcPct val="100000"/>
              </a:lnSpc>
            </a:pPr>
            <a:r>
              <a:rPr lang="en-US" sz="1600" b="1" dirty="0"/>
              <a:t>Structuralism</a:t>
            </a:r>
            <a:r>
              <a:rPr lang="en-US" sz="1600" dirty="0"/>
              <a:t> is a theoretical paradigm positing that elements of human culture must be understood in terms of their relationship to a larger, overarching system or structure.</a:t>
            </a:r>
          </a:p>
          <a:p>
            <a:pPr>
              <a:lnSpc>
                <a:spcPct val="100000"/>
              </a:lnSpc>
            </a:pPr>
            <a:r>
              <a:rPr lang="en-US" sz="1600" b="1" dirty="0"/>
              <a:t>Key Points</a:t>
            </a:r>
            <a:r>
              <a:rPr lang="en-US" sz="1600" dirty="0"/>
              <a:t>:</a:t>
            </a:r>
          </a:p>
          <a:p>
            <a:pPr lvl="1">
              <a:lnSpc>
                <a:spcPct val="100000"/>
              </a:lnSpc>
            </a:pPr>
            <a:r>
              <a:rPr lang="en-US" sz="1600" dirty="0"/>
              <a:t>Emerged in early 20th-century France.</a:t>
            </a:r>
          </a:p>
          <a:p>
            <a:pPr lvl="1">
              <a:lnSpc>
                <a:spcPct val="100000"/>
              </a:lnSpc>
            </a:pPr>
            <a:r>
              <a:rPr lang="en-US" sz="1600" dirty="0"/>
              <a:t>It examines underlying structures that govern the ways elements relate to one another.</a:t>
            </a:r>
          </a:p>
          <a:p>
            <a:pPr lvl="1">
              <a:lnSpc>
                <a:spcPct val="100000"/>
              </a:lnSpc>
            </a:pPr>
            <a:r>
              <a:rPr lang="en-US" sz="1600" dirty="0"/>
              <a:t>Opposed to explaining phenomena by its content, but by the structures that govern its existence.</a:t>
            </a:r>
          </a:p>
          <a:p>
            <a:pPr>
              <a:lnSpc>
                <a:spcPct val="100000"/>
              </a:lnSpc>
            </a:pPr>
            <a:endParaRPr lang="en-US" sz="1400" dirty="0"/>
          </a:p>
        </p:txBody>
      </p:sp>
      <p:pic>
        <p:nvPicPr>
          <p:cNvPr id="1026" name="Picture 2" descr="Structuralism, from Linguistics to Anthropology (Chapter 9) - History and  Theory in Anthropology">
            <a:extLst>
              <a:ext uri="{FF2B5EF4-FFF2-40B4-BE49-F238E27FC236}">
                <a16:creationId xmlns:a16="http://schemas.microsoft.com/office/drawing/2014/main" id="{1E1B619B-403F-F3F1-D0BC-6F50CD320BA9}"/>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tretch>
            <a:fillRect/>
          </a:stretch>
        </p:blipFill>
        <p:spPr bwMode="auto">
          <a:xfrm>
            <a:off x="6553200" y="1556657"/>
            <a:ext cx="4666825" cy="37044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52132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71" name="Rectangle 11270">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11273" name="Picture 11272">
            <a:extLst>
              <a:ext uri="{FF2B5EF4-FFF2-40B4-BE49-F238E27FC236}">
                <a16:creationId xmlns:a16="http://schemas.microsoft.com/office/drawing/2014/main" id="{BC526B7A-4801-4FD1-95C8-03AF22629E8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 useBgFill="1">
        <p:nvSpPr>
          <p:cNvPr id="11275" name="Rectangle 11274">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277" name="Rectangle 11276">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1279" name="Group 11278">
            <a:extLst>
              <a:ext uri="{FF2B5EF4-FFF2-40B4-BE49-F238E27FC236}">
                <a16:creationId xmlns:a16="http://schemas.microsoft.com/office/drawing/2014/main" id="{545001F7-3F8F-4035-8348-1B9798C77D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5236971" cy="6858000"/>
            <a:chOff x="20829" y="1"/>
            <a:chExt cx="5236971" cy="6857999"/>
          </a:xfrm>
        </p:grpSpPr>
        <p:pic>
          <p:nvPicPr>
            <p:cNvPr id="11280" name="Picture 11279">
              <a:extLst>
                <a:ext uri="{FF2B5EF4-FFF2-40B4-BE49-F238E27FC236}">
                  <a16:creationId xmlns:a16="http://schemas.microsoft.com/office/drawing/2014/main" id="{0A49B481-5581-4AF6-AFFC-BB62F86A3B0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11281" name="Picture 11280">
              <a:extLst>
                <a:ext uri="{FF2B5EF4-FFF2-40B4-BE49-F238E27FC236}">
                  <a16:creationId xmlns:a16="http://schemas.microsoft.com/office/drawing/2014/main" id="{CA289CF0-18E2-49F0-8C1F-511C4BA4809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3">
              <a:alphaModFix amt="8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11283" name="Rectangle 11282">
            <a:extLst>
              <a:ext uri="{FF2B5EF4-FFF2-40B4-BE49-F238E27FC236}">
                <a16:creationId xmlns:a16="http://schemas.microsoft.com/office/drawing/2014/main" id="{0DADC141-2CF4-4D22-BFEF-05FB358E4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85" name="Rectangle 11284">
            <a:extLst>
              <a:ext uri="{FF2B5EF4-FFF2-40B4-BE49-F238E27FC236}">
                <a16:creationId xmlns:a16="http://schemas.microsoft.com/office/drawing/2014/main" id="{F43A66C0-8F79-4D55-8A61-9E980D5FEE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17C4D2D-A45D-7BF8-8549-78432D5D961F}"/>
              </a:ext>
            </a:extLst>
          </p:cNvPr>
          <p:cNvSpPr>
            <a:spLocks noGrp="1"/>
          </p:cNvSpPr>
          <p:nvPr>
            <p:ph type="title"/>
          </p:nvPr>
        </p:nvSpPr>
        <p:spPr>
          <a:xfrm>
            <a:off x="1143000" y="1066800"/>
            <a:ext cx="5410200" cy="1997075"/>
          </a:xfrm>
        </p:spPr>
        <p:txBody>
          <a:bodyPr vert="horz" lIns="91440" tIns="45720" rIns="91440" bIns="45720" rtlCol="0" anchor="ctr">
            <a:normAutofit/>
          </a:bodyPr>
          <a:lstStyle/>
          <a:p>
            <a:r>
              <a:rPr lang="en-US" sz="3600"/>
              <a:t>Certeau</a:t>
            </a:r>
            <a:br>
              <a:rPr lang="en-US" sz="3600" dirty="0"/>
            </a:br>
            <a:r>
              <a:rPr lang="en-US" sz="3600" i="1" dirty="0"/>
              <a:t>Practice of Everyday Life</a:t>
            </a:r>
            <a:endParaRPr lang="en-US" sz="3600" dirty="0"/>
          </a:p>
        </p:txBody>
      </p:sp>
      <p:sp>
        <p:nvSpPr>
          <p:cNvPr id="3" name="Content Placeholder 2">
            <a:extLst>
              <a:ext uri="{FF2B5EF4-FFF2-40B4-BE49-F238E27FC236}">
                <a16:creationId xmlns:a16="http://schemas.microsoft.com/office/drawing/2014/main" id="{AEF009E2-D89F-7E39-83AE-E38EFA7C3068}"/>
              </a:ext>
            </a:extLst>
          </p:cNvPr>
          <p:cNvSpPr>
            <a:spLocks noGrp="1"/>
          </p:cNvSpPr>
          <p:nvPr>
            <p:ph sz="half" idx="1"/>
          </p:nvPr>
        </p:nvSpPr>
        <p:spPr>
          <a:xfrm>
            <a:off x="1143000" y="3200400"/>
            <a:ext cx="5410200" cy="2590800"/>
          </a:xfrm>
        </p:spPr>
        <p:txBody>
          <a:bodyPr vert="horz" lIns="91440" tIns="45720" rIns="91440" bIns="45720" rtlCol="0">
            <a:normAutofit/>
          </a:bodyPr>
          <a:lstStyle/>
          <a:p>
            <a:r>
              <a:rPr lang="en-US" sz="1800" b="1" dirty="0"/>
              <a:t>The ‘Scriptural Economy’</a:t>
            </a:r>
            <a:r>
              <a:rPr lang="en-US" sz="1800" dirty="0"/>
              <a:t>: In the age of mass media and mass production, de </a:t>
            </a:r>
            <a:r>
              <a:rPr lang="en-US" sz="1800" dirty="0" err="1"/>
              <a:t>Certeau</a:t>
            </a:r>
            <a:r>
              <a:rPr lang="en-US" sz="1800" dirty="0"/>
              <a:t> recognized a dominant culture of writing and print. He explored how individuals "read" these scripts (e.g., media, advertisements) and how they might subvert or play with these intended meanings.</a:t>
            </a:r>
          </a:p>
        </p:txBody>
      </p:sp>
      <p:pic>
        <p:nvPicPr>
          <p:cNvPr id="11266" name="Picture 2" descr="The Practice Of Everyday Life by Certeau, Michel De">
            <a:extLst>
              <a:ext uri="{FF2B5EF4-FFF2-40B4-BE49-F238E27FC236}">
                <a16:creationId xmlns:a16="http://schemas.microsoft.com/office/drawing/2014/main" id="{68309C82-C6AE-9A74-B90B-1645F4451BEC}"/>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tretch>
            <a:fillRect/>
          </a:stretch>
        </p:blipFill>
        <p:spPr bwMode="auto">
          <a:xfrm>
            <a:off x="7495013" y="990600"/>
            <a:ext cx="3240398"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6772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452EB15-9BE2-7CD4-865C-3F68CF26D65C}"/>
              </a:ext>
            </a:extLst>
          </p:cNvPr>
          <p:cNvSpPr>
            <a:spLocks noGrp="1"/>
          </p:cNvSpPr>
          <p:nvPr>
            <p:ph type="title"/>
          </p:nvPr>
        </p:nvSpPr>
        <p:spPr/>
        <p:txBody>
          <a:bodyPr/>
          <a:lstStyle/>
          <a:p>
            <a:r>
              <a:rPr lang="en-US" dirty="0" err="1"/>
              <a:t>Certeau’s</a:t>
            </a:r>
            <a:r>
              <a:rPr lang="en-US" dirty="0"/>
              <a:t> readings of Foucault and Bourdieu</a:t>
            </a:r>
          </a:p>
        </p:txBody>
      </p:sp>
      <p:sp>
        <p:nvSpPr>
          <p:cNvPr id="6" name="Text Placeholder 5">
            <a:extLst>
              <a:ext uri="{FF2B5EF4-FFF2-40B4-BE49-F238E27FC236}">
                <a16:creationId xmlns:a16="http://schemas.microsoft.com/office/drawing/2014/main" id="{A61AF1EB-36FB-D823-D750-DC32EE060FA6}"/>
              </a:ext>
            </a:extLst>
          </p:cNvPr>
          <p:cNvSpPr>
            <a:spLocks noGrp="1"/>
          </p:cNvSpPr>
          <p:nvPr>
            <p:ph type="body" idx="1"/>
          </p:nvPr>
        </p:nvSpPr>
        <p:spPr/>
        <p:txBody>
          <a:bodyPr/>
          <a:lstStyle/>
          <a:p>
            <a:r>
              <a:rPr lang="en-US" dirty="0"/>
              <a:t>Foucault</a:t>
            </a:r>
          </a:p>
        </p:txBody>
      </p:sp>
      <p:sp>
        <p:nvSpPr>
          <p:cNvPr id="7" name="Content Placeholder 6">
            <a:extLst>
              <a:ext uri="{FF2B5EF4-FFF2-40B4-BE49-F238E27FC236}">
                <a16:creationId xmlns:a16="http://schemas.microsoft.com/office/drawing/2014/main" id="{3ECA37AE-1455-2200-BB9E-A5126E8B0619}"/>
              </a:ext>
            </a:extLst>
          </p:cNvPr>
          <p:cNvSpPr>
            <a:spLocks noGrp="1"/>
          </p:cNvSpPr>
          <p:nvPr>
            <p:ph sz="half" idx="2"/>
          </p:nvPr>
        </p:nvSpPr>
        <p:spPr/>
        <p:txBody>
          <a:bodyPr>
            <a:normAutofit fontScale="70000" lnSpcReduction="20000"/>
          </a:bodyPr>
          <a:lstStyle/>
          <a:p>
            <a:r>
              <a:rPr lang="en-US" dirty="0"/>
              <a:t>Discourses are too </a:t>
            </a:r>
            <a:r>
              <a:rPr lang="en-US" dirty="0" err="1"/>
              <a:t>totalising</a:t>
            </a:r>
            <a:r>
              <a:rPr lang="en-US" dirty="0"/>
              <a:t>.</a:t>
            </a:r>
          </a:p>
          <a:p>
            <a:r>
              <a:rPr lang="en-US" dirty="0"/>
              <a:t>No agency since agency itself is created through discipline</a:t>
            </a:r>
          </a:p>
          <a:p>
            <a:r>
              <a:rPr lang="en-US" dirty="0"/>
              <a:t>Can no longer talk about ‘repression’ if there is nothing left to repress.</a:t>
            </a:r>
          </a:p>
        </p:txBody>
      </p:sp>
      <p:sp>
        <p:nvSpPr>
          <p:cNvPr id="8" name="Text Placeholder 7">
            <a:extLst>
              <a:ext uri="{FF2B5EF4-FFF2-40B4-BE49-F238E27FC236}">
                <a16:creationId xmlns:a16="http://schemas.microsoft.com/office/drawing/2014/main" id="{5C6B591F-C263-25E9-28F8-0DAA7F606191}"/>
              </a:ext>
            </a:extLst>
          </p:cNvPr>
          <p:cNvSpPr>
            <a:spLocks noGrp="1"/>
          </p:cNvSpPr>
          <p:nvPr>
            <p:ph type="body" sz="quarter" idx="3"/>
          </p:nvPr>
        </p:nvSpPr>
        <p:spPr/>
        <p:txBody>
          <a:bodyPr/>
          <a:lstStyle/>
          <a:p>
            <a:r>
              <a:rPr lang="en-US" dirty="0"/>
              <a:t>Bourdieu</a:t>
            </a:r>
          </a:p>
        </p:txBody>
      </p:sp>
      <p:sp>
        <p:nvSpPr>
          <p:cNvPr id="9" name="Content Placeholder 8">
            <a:extLst>
              <a:ext uri="{FF2B5EF4-FFF2-40B4-BE49-F238E27FC236}">
                <a16:creationId xmlns:a16="http://schemas.microsoft.com/office/drawing/2014/main" id="{48076E1B-E9E1-151E-1475-E29A0C2E464C}"/>
              </a:ext>
            </a:extLst>
          </p:cNvPr>
          <p:cNvSpPr>
            <a:spLocks noGrp="1"/>
          </p:cNvSpPr>
          <p:nvPr>
            <p:ph sz="quarter" idx="4"/>
          </p:nvPr>
        </p:nvSpPr>
        <p:spPr/>
        <p:txBody>
          <a:bodyPr>
            <a:normAutofit fontScale="70000" lnSpcReduction="20000"/>
          </a:bodyPr>
          <a:lstStyle/>
          <a:p>
            <a:r>
              <a:rPr lang="en-US" dirty="0"/>
              <a:t>Habitus – ‘cake and eat it’ problem. Muddles how agency and structure interact.</a:t>
            </a:r>
          </a:p>
          <a:p>
            <a:r>
              <a:rPr lang="en-US" dirty="0"/>
              <a:t>B is aware of the ‘god-view’ problem of social scientific research and how it over-</a:t>
            </a:r>
            <a:r>
              <a:rPr lang="en-US" dirty="0" err="1"/>
              <a:t>systematises</a:t>
            </a:r>
            <a:r>
              <a:rPr lang="en-US" dirty="0"/>
              <a:t> complex social practice.</a:t>
            </a:r>
          </a:p>
          <a:p>
            <a:r>
              <a:rPr lang="en-US" dirty="0"/>
              <a:t>Yet his habitus shows how improvisations (dear to C) are themselves regulated unbeknownst to agents.</a:t>
            </a:r>
          </a:p>
        </p:txBody>
      </p:sp>
    </p:spTree>
    <p:extLst>
      <p:ext uri="{BB962C8B-B14F-4D97-AF65-F5344CB8AC3E}">
        <p14:creationId xmlns:p14="http://schemas.microsoft.com/office/powerpoint/2010/main" val="12817112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91AA5-BB0C-8CB9-A06F-7EB6847389E3}"/>
              </a:ext>
            </a:extLst>
          </p:cNvPr>
          <p:cNvSpPr>
            <a:spLocks noGrp="1"/>
          </p:cNvSpPr>
          <p:nvPr>
            <p:ph type="title"/>
          </p:nvPr>
        </p:nvSpPr>
        <p:spPr/>
        <p:txBody>
          <a:bodyPr>
            <a:normAutofit fontScale="90000"/>
          </a:bodyPr>
          <a:lstStyle/>
          <a:p>
            <a:r>
              <a:rPr lang="en-US" dirty="0" err="1"/>
              <a:t>Certeau</a:t>
            </a:r>
            <a:br>
              <a:rPr lang="en-US" dirty="0"/>
            </a:br>
            <a:r>
              <a:rPr lang="en-US" dirty="0"/>
              <a:t>Sources of inventiveness and change</a:t>
            </a:r>
          </a:p>
        </p:txBody>
      </p:sp>
      <p:sp>
        <p:nvSpPr>
          <p:cNvPr id="7" name="Content Placeholder 6">
            <a:extLst>
              <a:ext uri="{FF2B5EF4-FFF2-40B4-BE49-F238E27FC236}">
                <a16:creationId xmlns:a16="http://schemas.microsoft.com/office/drawing/2014/main" id="{B4285B8F-50FE-F6F3-49FD-4D108982FCAB}"/>
              </a:ext>
            </a:extLst>
          </p:cNvPr>
          <p:cNvSpPr>
            <a:spLocks noGrp="1"/>
          </p:cNvSpPr>
          <p:nvPr>
            <p:ph idx="1"/>
          </p:nvPr>
        </p:nvSpPr>
        <p:spPr/>
        <p:txBody>
          <a:bodyPr>
            <a:normAutofit fontScale="70000" lnSpcReduction="20000"/>
          </a:bodyPr>
          <a:lstStyle/>
          <a:p>
            <a:r>
              <a:rPr lang="en-GB" b="1" dirty="0"/>
              <a:t>Cultural Scripting</a:t>
            </a:r>
            <a:r>
              <a:rPr lang="en-GB" dirty="0"/>
              <a:t>: De </a:t>
            </a:r>
            <a:r>
              <a:rPr lang="en-GB" dirty="0" err="1"/>
              <a:t>Certeau</a:t>
            </a:r>
            <a:r>
              <a:rPr lang="en-GB" dirty="0"/>
              <a:t> believed that individuals' actions are shaped by the cultural scripts they've been exposed to. These scripts stem from media, literature, traditions, and other cultural products. While individuals might be influenced by these scripts, they don't passively accept them. Instead, they actively reinterpret and adapt these scripts in their daily lives.</a:t>
            </a:r>
          </a:p>
          <a:p>
            <a:r>
              <a:rPr lang="en-GB" b="1" dirty="0"/>
              <a:t>Necessity and Opportunity</a:t>
            </a:r>
            <a:r>
              <a:rPr lang="en-GB" dirty="0"/>
              <a:t>: Tactics often arise out of necessity, in response to specific situations and challenges that individuals face. They might develop tactics as a way to navigate or negotiate the systems that constrain them. For instance, someone might find a shortcut through the city not because they want to defy urban planning, but because it's the quickest way to their destination.</a:t>
            </a:r>
          </a:p>
          <a:p>
            <a:r>
              <a:rPr lang="en-GB" b="1" dirty="0"/>
              <a:t>Creative Resistance</a:t>
            </a:r>
            <a:r>
              <a:rPr lang="en-GB" dirty="0"/>
              <a:t>: While some tactics arise from practical needs, others might emerge as subtle acts of resistance against dominant systems. This form of resistance is often creative, as individuals find ways to subvert or play with the rules imposed on them.</a:t>
            </a:r>
          </a:p>
          <a:p>
            <a:endParaRPr lang="en-US" dirty="0"/>
          </a:p>
        </p:txBody>
      </p:sp>
    </p:spTree>
    <p:extLst>
      <p:ext uri="{BB962C8B-B14F-4D97-AF65-F5344CB8AC3E}">
        <p14:creationId xmlns:p14="http://schemas.microsoft.com/office/powerpoint/2010/main" val="12502344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91AA5-BB0C-8CB9-A06F-7EB6847389E3}"/>
              </a:ext>
            </a:extLst>
          </p:cNvPr>
          <p:cNvSpPr>
            <a:spLocks noGrp="1"/>
          </p:cNvSpPr>
          <p:nvPr>
            <p:ph type="title"/>
          </p:nvPr>
        </p:nvSpPr>
        <p:spPr/>
        <p:txBody>
          <a:bodyPr>
            <a:normAutofit fontScale="90000"/>
          </a:bodyPr>
          <a:lstStyle/>
          <a:p>
            <a:r>
              <a:rPr lang="en-US" dirty="0" err="1"/>
              <a:t>Certeau</a:t>
            </a:r>
            <a:br>
              <a:rPr lang="en-US" dirty="0"/>
            </a:br>
            <a:r>
              <a:rPr lang="en-US" dirty="0"/>
              <a:t>Sources of inventiveness and change</a:t>
            </a:r>
          </a:p>
        </p:txBody>
      </p:sp>
      <p:sp>
        <p:nvSpPr>
          <p:cNvPr id="7" name="Content Placeholder 6">
            <a:extLst>
              <a:ext uri="{FF2B5EF4-FFF2-40B4-BE49-F238E27FC236}">
                <a16:creationId xmlns:a16="http://schemas.microsoft.com/office/drawing/2014/main" id="{B4285B8F-50FE-F6F3-49FD-4D108982FCAB}"/>
              </a:ext>
            </a:extLst>
          </p:cNvPr>
          <p:cNvSpPr>
            <a:spLocks noGrp="1"/>
          </p:cNvSpPr>
          <p:nvPr>
            <p:ph idx="1"/>
          </p:nvPr>
        </p:nvSpPr>
        <p:spPr/>
        <p:txBody>
          <a:bodyPr>
            <a:normAutofit fontScale="77500" lnSpcReduction="20000"/>
          </a:bodyPr>
          <a:lstStyle/>
          <a:p>
            <a:r>
              <a:rPr lang="en-GB" b="1" dirty="0"/>
              <a:t>Historical and Sociocultural Context</a:t>
            </a:r>
            <a:r>
              <a:rPr lang="en-GB" dirty="0"/>
              <a:t>: The tactics individuals employ are also shaped by their historical and sociocultural context. The challenges faced by someone in a postcolonial nation, for instance, would differ from those in a metropolitan centre, leading to different tactical responses.</a:t>
            </a:r>
          </a:p>
          <a:p>
            <a:r>
              <a:rPr lang="en-GB" b="1" dirty="0"/>
              <a:t>Individual Dispositions</a:t>
            </a:r>
            <a:r>
              <a:rPr lang="en-GB" dirty="0"/>
              <a:t>: While it's not purely about individual agency, personal dispositions, experiences, and histories do play a role in how one responds to strategies. Two individuals in the same system might employ different tactics based on their personalities, past experiences, and individual goals.</a:t>
            </a:r>
          </a:p>
          <a:p>
            <a:r>
              <a:rPr lang="en-GB" b="1" dirty="0"/>
              <a:t>Community and Shared Practices</a:t>
            </a:r>
            <a:r>
              <a:rPr lang="en-GB" dirty="0"/>
              <a:t>: Tactics can also be influenced by community practices and shared experiences. Within certain communities, specific tactics might be passed down, shared, or developed collectively as ways to navigate dominant structures.</a:t>
            </a:r>
          </a:p>
          <a:p>
            <a:endParaRPr lang="en-US" dirty="0"/>
          </a:p>
        </p:txBody>
      </p:sp>
    </p:spTree>
    <p:extLst>
      <p:ext uri="{BB962C8B-B14F-4D97-AF65-F5344CB8AC3E}">
        <p14:creationId xmlns:p14="http://schemas.microsoft.com/office/powerpoint/2010/main" val="30593366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7" name="Rectangle 15366">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15369" name="Picture 15368">
            <a:extLst>
              <a:ext uri="{FF2B5EF4-FFF2-40B4-BE49-F238E27FC236}">
                <a16:creationId xmlns:a16="http://schemas.microsoft.com/office/drawing/2014/main" id="{BC526B7A-4801-4FD1-95C8-03AF22629E8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 useBgFill="1">
        <p:nvSpPr>
          <p:cNvPr id="15371" name="Rectangle 15370">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5373" name="Rectangle 15372">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15375" name="Group 15374">
            <a:extLst>
              <a:ext uri="{FF2B5EF4-FFF2-40B4-BE49-F238E27FC236}">
                <a16:creationId xmlns:a16="http://schemas.microsoft.com/office/drawing/2014/main" id="{545001F7-3F8F-4035-8348-1B9798C77D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5236971" cy="6858000"/>
            <a:chOff x="20829" y="1"/>
            <a:chExt cx="5236971" cy="6857999"/>
          </a:xfrm>
        </p:grpSpPr>
        <p:pic>
          <p:nvPicPr>
            <p:cNvPr id="15376" name="Picture 15375">
              <a:extLst>
                <a:ext uri="{FF2B5EF4-FFF2-40B4-BE49-F238E27FC236}">
                  <a16:creationId xmlns:a16="http://schemas.microsoft.com/office/drawing/2014/main" id="{0A49B481-5581-4AF6-AFFC-BB62F86A3B0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alphaModFix amt="15000"/>
              <a:extLst>
                <a:ext uri="{28A0092B-C50C-407E-A947-70E740481C1C}">
                  <a14:useLocalDpi xmlns:a14="http://schemas.microsoft.com/office/drawing/2010/main" val="0"/>
                </a:ext>
              </a:extLst>
            </a:blip>
            <a:stretch>
              <a:fillRect/>
            </a:stretch>
          </p:blipFill>
          <p:spPr>
            <a:xfrm>
              <a:off x="20829" y="692703"/>
              <a:ext cx="5236971" cy="6165297"/>
            </a:xfrm>
            <a:prstGeom prst="rect">
              <a:avLst/>
            </a:prstGeom>
          </p:spPr>
        </p:pic>
        <p:pic>
          <p:nvPicPr>
            <p:cNvPr id="15377" name="Picture 15376">
              <a:extLst>
                <a:ext uri="{FF2B5EF4-FFF2-40B4-BE49-F238E27FC236}">
                  <a16:creationId xmlns:a16="http://schemas.microsoft.com/office/drawing/2014/main" id="{CA289CF0-18E2-49F0-8C1F-511C4BA4809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3">
              <a:alphaModFix amt="8000"/>
              <a:extLst>
                <a:ext uri="{28A0092B-C50C-407E-A947-70E740481C1C}">
                  <a14:useLocalDpi xmlns:a14="http://schemas.microsoft.com/office/drawing/2010/main" val="0"/>
                </a:ext>
              </a:extLst>
            </a:blip>
            <a:srcRect l="19154" b="19117"/>
            <a:stretch/>
          </p:blipFill>
          <p:spPr>
            <a:xfrm rot="5400000">
              <a:off x="393956" y="-373126"/>
              <a:ext cx="4197222" cy="4943475"/>
            </a:xfrm>
            <a:prstGeom prst="rect">
              <a:avLst/>
            </a:prstGeom>
          </p:spPr>
        </p:pic>
      </p:grpSp>
      <p:sp>
        <p:nvSpPr>
          <p:cNvPr id="15379" name="Rectangle 15378">
            <a:extLst>
              <a:ext uri="{FF2B5EF4-FFF2-40B4-BE49-F238E27FC236}">
                <a16:creationId xmlns:a16="http://schemas.microsoft.com/office/drawing/2014/main" id="{0DADC141-2CF4-4D22-BFEF-05FB358E4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81" name="Rectangle 15380">
            <a:extLst>
              <a:ext uri="{FF2B5EF4-FFF2-40B4-BE49-F238E27FC236}">
                <a16:creationId xmlns:a16="http://schemas.microsoft.com/office/drawing/2014/main" id="{F43A66C0-8F79-4D55-8A61-9E980D5FEE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1228" y="685800"/>
            <a:ext cx="10820400" cy="54864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9C38D12-A6B5-37F6-ED39-3F846457F82C}"/>
              </a:ext>
            </a:extLst>
          </p:cNvPr>
          <p:cNvSpPr>
            <a:spLocks noGrp="1"/>
          </p:cNvSpPr>
          <p:nvPr>
            <p:ph type="title"/>
          </p:nvPr>
        </p:nvSpPr>
        <p:spPr>
          <a:xfrm>
            <a:off x="1143000" y="1066800"/>
            <a:ext cx="5410200" cy="1997075"/>
          </a:xfrm>
        </p:spPr>
        <p:txBody>
          <a:bodyPr vert="horz" lIns="91440" tIns="45720" rIns="91440" bIns="45720" rtlCol="0" anchor="ctr">
            <a:normAutofit/>
          </a:bodyPr>
          <a:lstStyle/>
          <a:p>
            <a:pPr>
              <a:lnSpc>
                <a:spcPct val="90000"/>
              </a:lnSpc>
            </a:pPr>
            <a:r>
              <a:rPr lang="en-US" sz="3300"/>
              <a:t>Roger Chartier</a:t>
            </a:r>
            <a:br>
              <a:rPr lang="en-US" sz="3300"/>
            </a:br>
            <a:r>
              <a:rPr lang="en-US" sz="3300"/>
              <a:t>(1945-- )</a:t>
            </a:r>
            <a:br>
              <a:rPr lang="en-US" sz="3300"/>
            </a:br>
            <a:r>
              <a:rPr lang="en-US" sz="3300"/>
              <a:t>Cultural Historian</a:t>
            </a:r>
            <a:br>
              <a:rPr lang="en-US" sz="3300"/>
            </a:br>
            <a:endParaRPr lang="en-US" sz="3300"/>
          </a:p>
        </p:txBody>
      </p:sp>
      <p:sp>
        <p:nvSpPr>
          <p:cNvPr id="4" name="Content Placeholder 3">
            <a:extLst>
              <a:ext uri="{FF2B5EF4-FFF2-40B4-BE49-F238E27FC236}">
                <a16:creationId xmlns:a16="http://schemas.microsoft.com/office/drawing/2014/main" id="{C51934EA-9CE2-0174-C110-BB032F761D7F}"/>
              </a:ext>
            </a:extLst>
          </p:cNvPr>
          <p:cNvSpPr>
            <a:spLocks noGrp="1"/>
          </p:cNvSpPr>
          <p:nvPr>
            <p:ph sz="half" idx="1"/>
          </p:nvPr>
        </p:nvSpPr>
        <p:spPr>
          <a:xfrm>
            <a:off x="1143000" y="3200400"/>
            <a:ext cx="5410200" cy="2590800"/>
          </a:xfrm>
        </p:spPr>
        <p:txBody>
          <a:bodyPr vert="horz" lIns="91440" tIns="45720" rIns="91440" bIns="45720" rtlCol="0">
            <a:normAutofit/>
          </a:bodyPr>
          <a:lstStyle/>
          <a:p>
            <a:r>
              <a:rPr lang="en-US" sz="1800" dirty="0"/>
              <a:t>Textual Practices</a:t>
            </a:r>
          </a:p>
          <a:p>
            <a:r>
              <a:rPr lang="en-US" sz="1800" i="1" dirty="0"/>
              <a:t>Cultural Origins of the French Revolution </a:t>
            </a:r>
            <a:r>
              <a:rPr lang="en-US" sz="1800" dirty="0"/>
              <a:t>(1991)</a:t>
            </a:r>
          </a:p>
          <a:p>
            <a:r>
              <a:rPr lang="en-US" sz="1800" dirty="0"/>
              <a:t>Change of reading practices across 18</a:t>
            </a:r>
            <a:r>
              <a:rPr lang="en-US" sz="1800" baseline="30000" dirty="0"/>
              <a:t>th</a:t>
            </a:r>
            <a:r>
              <a:rPr lang="en-US" sz="1800" dirty="0"/>
              <a:t> century</a:t>
            </a:r>
          </a:p>
          <a:p>
            <a:pPr lvl="1"/>
            <a:r>
              <a:rPr lang="en-US" sz="1400" dirty="0"/>
              <a:t>From intensive to extensive</a:t>
            </a:r>
          </a:p>
          <a:p>
            <a:pPr lvl="1"/>
            <a:r>
              <a:rPr lang="en-US" sz="1400" dirty="0"/>
              <a:t>From reverential to critical, even disrespectful</a:t>
            </a:r>
          </a:p>
          <a:p>
            <a:pPr lvl="1"/>
            <a:r>
              <a:rPr lang="en-US" sz="1400" dirty="0"/>
              <a:t>From ritual to individual opinions</a:t>
            </a:r>
          </a:p>
          <a:p>
            <a:pPr lvl="1"/>
            <a:r>
              <a:rPr lang="en-US" sz="1400" dirty="0" err="1"/>
              <a:t>Desacralisation</a:t>
            </a:r>
            <a:endParaRPr lang="en-US" sz="1400" dirty="0"/>
          </a:p>
          <a:p>
            <a:pPr lvl="1"/>
            <a:endParaRPr lang="en-US" sz="1400" dirty="0"/>
          </a:p>
        </p:txBody>
      </p:sp>
      <p:pic>
        <p:nvPicPr>
          <p:cNvPr id="15362" name="Picture 2" descr="Roger Chartier | Penn Arts &amp; Sciences Department of History">
            <a:extLst>
              <a:ext uri="{FF2B5EF4-FFF2-40B4-BE49-F238E27FC236}">
                <a16:creationId xmlns:a16="http://schemas.microsoft.com/office/drawing/2014/main" id="{BC5665E0-BCFD-9E2E-D23C-7593616F16A0}"/>
              </a:ext>
            </a:extLst>
          </p:cNvPr>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tretch>
            <a:fillRect/>
          </a:stretch>
        </p:blipFill>
        <p:spPr bwMode="auto">
          <a:xfrm>
            <a:off x="7271044" y="990600"/>
            <a:ext cx="3688336"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98775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6A88B-F1EB-8858-1345-056042600EE3}"/>
              </a:ext>
            </a:extLst>
          </p:cNvPr>
          <p:cNvSpPr>
            <a:spLocks noGrp="1"/>
          </p:cNvSpPr>
          <p:nvPr>
            <p:ph type="title"/>
          </p:nvPr>
        </p:nvSpPr>
        <p:spPr/>
        <p:txBody>
          <a:bodyPr>
            <a:normAutofit fontScale="90000"/>
          </a:bodyPr>
          <a:lstStyle/>
          <a:p>
            <a:r>
              <a:rPr lang="en-US" dirty="0"/>
              <a:t>Practice and Discourse – Three interpretations of the origins of the French Revolution</a:t>
            </a:r>
          </a:p>
        </p:txBody>
      </p:sp>
      <p:sp>
        <p:nvSpPr>
          <p:cNvPr id="3" name="Content Placeholder 2">
            <a:extLst>
              <a:ext uri="{FF2B5EF4-FFF2-40B4-BE49-F238E27FC236}">
                <a16:creationId xmlns:a16="http://schemas.microsoft.com/office/drawing/2014/main" id="{6121F22B-BA1E-8455-7C80-29160EC46918}"/>
              </a:ext>
            </a:extLst>
          </p:cNvPr>
          <p:cNvSpPr>
            <a:spLocks noGrp="1"/>
          </p:cNvSpPr>
          <p:nvPr>
            <p:ph idx="1"/>
          </p:nvPr>
        </p:nvSpPr>
        <p:spPr/>
        <p:txBody>
          <a:bodyPr>
            <a:normAutofit fontScale="77500" lnSpcReduction="20000"/>
          </a:bodyPr>
          <a:lstStyle/>
          <a:p>
            <a:r>
              <a:rPr lang="en-US" dirty="0"/>
              <a:t>Robert Darnton’s study of political libels</a:t>
            </a:r>
          </a:p>
          <a:p>
            <a:pPr lvl="1"/>
            <a:r>
              <a:rPr lang="en-US" i="1" dirty="0"/>
              <a:t>Forbidden Bestsellers of Pre-revolutionary France </a:t>
            </a:r>
            <a:r>
              <a:rPr lang="en-US" dirty="0"/>
              <a:t>(1995)</a:t>
            </a:r>
            <a:endParaRPr lang="en-US" i="1" dirty="0"/>
          </a:p>
          <a:p>
            <a:pPr lvl="1"/>
            <a:r>
              <a:rPr lang="en-US" dirty="0"/>
              <a:t>Narrative frames, material objects collected on shelves as collectors’ items</a:t>
            </a:r>
          </a:p>
          <a:p>
            <a:pPr lvl="1"/>
            <a:endParaRPr lang="en-US" i="1" dirty="0"/>
          </a:p>
          <a:p>
            <a:r>
              <a:rPr lang="en-US" dirty="0"/>
              <a:t>Roger </a:t>
            </a:r>
            <a:r>
              <a:rPr lang="en-US" dirty="0" err="1"/>
              <a:t>Chartier</a:t>
            </a:r>
            <a:endParaRPr lang="en-US" dirty="0"/>
          </a:p>
          <a:p>
            <a:pPr lvl="1"/>
            <a:r>
              <a:rPr lang="en-US" i="1" dirty="0"/>
              <a:t>Cultural Origins of the French Revolution </a:t>
            </a:r>
            <a:r>
              <a:rPr lang="en-US" dirty="0"/>
              <a:t>(1991)</a:t>
            </a:r>
            <a:endParaRPr lang="en-US" i="1" dirty="0"/>
          </a:p>
          <a:p>
            <a:pPr lvl="1"/>
            <a:r>
              <a:rPr lang="en-US" dirty="0" err="1"/>
              <a:t>Descralisation</a:t>
            </a:r>
            <a:r>
              <a:rPr lang="en-US" dirty="0"/>
              <a:t> via reading practices; critical of authority</a:t>
            </a:r>
          </a:p>
          <a:p>
            <a:pPr lvl="1"/>
            <a:endParaRPr lang="en-US" dirty="0"/>
          </a:p>
          <a:p>
            <a:r>
              <a:rPr lang="en-US" dirty="0"/>
              <a:t>Keith Baker</a:t>
            </a:r>
          </a:p>
          <a:p>
            <a:pPr lvl="1"/>
            <a:r>
              <a:rPr lang="en-US" i="1" dirty="0"/>
              <a:t>Inventing the French Revolution </a:t>
            </a:r>
            <a:r>
              <a:rPr lang="en-US" dirty="0"/>
              <a:t>1990)</a:t>
            </a:r>
            <a:endParaRPr lang="en-US" i="1" dirty="0"/>
          </a:p>
          <a:p>
            <a:pPr lvl="1"/>
            <a:r>
              <a:rPr lang="en-US" dirty="0"/>
              <a:t>Discourses: will, reason, justice. </a:t>
            </a:r>
          </a:p>
          <a:p>
            <a:pPr lvl="1"/>
            <a:r>
              <a:rPr lang="en-US" dirty="0"/>
              <a:t>’Public opinion’ becomes an authority (over monarchy)</a:t>
            </a:r>
          </a:p>
          <a:p>
            <a:pPr lvl="1"/>
            <a:endParaRPr lang="en-US" dirty="0"/>
          </a:p>
        </p:txBody>
      </p:sp>
    </p:spTree>
    <p:extLst>
      <p:ext uri="{BB962C8B-B14F-4D97-AF65-F5344CB8AC3E}">
        <p14:creationId xmlns:p14="http://schemas.microsoft.com/office/powerpoint/2010/main" val="42494374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9" name="Rectangle 2068">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2070" name="Picture 2069">
            <a:extLst>
              <a:ext uri="{FF2B5EF4-FFF2-40B4-BE49-F238E27FC236}">
                <a16:creationId xmlns:a16="http://schemas.microsoft.com/office/drawing/2014/main" id="{BC526B7A-4801-4FD1-95C8-03AF22629E8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 useBgFill="1">
        <p:nvSpPr>
          <p:cNvPr id="2071" name="Rectangle 2070">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072" name="Rectangle 2071">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2073" name="Group 2072">
            <a:extLst>
              <a:ext uri="{FF2B5EF4-FFF2-40B4-BE49-F238E27FC236}">
                <a16:creationId xmlns:a16="http://schemas.microsoft.com/office/drawing/2014/main" id="{8ED5E97A-D21B-4AA4-83CF-DA3A380E30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0" y="0"/>
            <a:ext cx="7724071" cy="6858000"/>
            <a:chOff x="4464881" y="0"/>
            <a:chExt cx="7724071" cy="6858000"/>
          </a:xfrm>
        </p:grpSpPr>
        <p:pic>
          <p:nvPicPr>
            <p:cNvPr id="2064" name="Picture 2063">
              <a:extLst>
                <a:ext uri="{FF2B5EF4-FFF2-40B4-BE49-F238E27FC236}">
                  <a16:creationId xmlns:a16="http://schemas.microsoft.com/office/drawing/2014/main" id="{8AF5706D-4464-450F-93F4-853EDF68CE4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duotone>
                <a:schemeClr val="accent6">
                  <a:shade val="45000"/>
                  <a:satMod val="135000"/>
                </a:schemeClr>
                <a:prstClr val="white"/>
              </a:duotone>
              <a:alphaModFix amt="15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2065" name="Picture 2064">
              <a:extLst>
                <a:ext uri="{FF2B5EF4-FFF2-40B4-BE49-F238E27FC236}">
                  <a16:creationId xmlns:a16="http://schemas.microsoft.com/office/drawing/2014/main" id="{3E0FB244-C158-43A9-AD7A-05DC5BBF6D3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4">
              <a:duotone>
                <a:schemeClr val="accent6">
                  <a:shade val="45000"/>
                  <a:satMod val="135000"/>
                </a:schemeClr>
                <a:prstClr val="white"/>
              </a:duotone>
              <a:alphaModFix amt="7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le 1">
            <a:extLst>
              <a:ext uri="{FF2B5EF4-FFF2-40B4-BE49-F238E27FC236}">
                <a16:creationId xmlns:a16="http://schemas.microsoft.com/office/drawing/2014/main" id="{DF9D1149-3E29-3B2D-DE44-1048FDDAADBC}"/>
              </a:ext>
            </a:extLst>
          </p:cNvPr>
          <p:cNvSpPr>
            <a:spLocks noGrp="1"/>
          </p:cNvSpPr>
          <p:nvPr>
            <p:ph type="title"/>
          </p:nvPr>
        </p:nvSpPr>
        <p:spPr>
          <a:xfrm>
            <a:off x="838200" y="586992"/>
            <a:ext cx="5638800" cy="2461008"/>
          </a:xfrm>
        </p:spPr>
        <p:txBody>
          <a:bodyPr vert="horz" lIns="91440" tIns="45720" rIns="91440" bIns="45720" rtlCol="0" anchor="ctr">
            <a:normAutofit/>
          </a:bodyPr>
          <a:lstStyle/>
          <a:p>
            <a:r>
              <a:rPr lang="en-US"/>
              <a:t>Claude Lévi-Strauss (1908-2009)</a:t>
            </a:r>
            <a:br>
              <a:rPr lang="en-US"/>
            </a:br>
            <a:r>
              <a:rPr lang="en-US"/>
              <a:t>Cultural Anthropology</a:t>
            </a:r>
            <a:endParaRPr lang="en-US" dirty="0"/>
          </a:p>
        </p:txBody>
      </p:sp>
      <p:sp>
        <p:nvSpPr>
          <p:cNvPr id="3" name="Content Placeholder 2">
            <a:extLst>
              <a:ext uri="{FF2B5EF4-FFF2-40B4-BE49-F238E27FC236}">
                <a16:creationId xmlns:a16="http://schemas.microsoft.com/office/drawing/2014/main" id="{CD14DDDF-007B-1BA8-0AAA-F85CF7647FEF}"/>
              </a:ext>
            </a:extLst>
          </p:cNvPr>
          <p:cNvSpPr>
            <a:spLocks noGrp="1"/>
          </p:cNvSpPr>
          <p:nvPr>
            <p:ph sz="half" idx="1"/>
          </p:nvPr>
        </p:nvSpPr>
        <p:spPr>
          <a:xfrm>
            <a:off x="838200" y="3124200"/>
            <a:ext cx="5638437" cy="3156166"/>
          </a:xfrm>
        </p:spPr>
        <p:txBody>
          <a:bodyPr vert="horz" lIns="91440" tIns="45720" rIns="91440" bIns="45720" rtlCol="0" anchor="ctr">
            <a:normAutofit/>
          </a:bodyPr>
          <a:lstStyle/>
          <a:p>
            <a:r>
              <a:rPr lang="en-US" sz="1800" dirty="0"/>
              <a:t>Notable Works: </a:t>
            </a:r>
          </a:p>
          <a:p>
            <a:pPr lvl="1"/>
            <a:r>
              <a:rPr lang="en-US" sz="1800" i="1" u="sng" dirty="0"/>
              <a:t>Tristes </a:t>
            </a:r>
            <a:r>
              <a:rPr lang="en-US" sz="1800" i="1" u="sng" dirty="0" err="1"/>
              <a:t>Tropiques</a:t>
            </a:r>
            <a:r>
              <a:rPr lang="en-US" sz="1800" i="1" dirty="0"/>
              <a:t> </a:t>
            </a:r>
            <a:r>
              <a:rPr lang="en-US" sz="1800" dirty="0"/>
              <a:t>(1955/61)</a:t>
            </a:r>
            <a:endParaRPr lang="en-US" sz="1800" u="sng" dirty="0"/>
          </a:p>
          <a:p>
            <a:pPr lvl="1"/>
            <a:r>
              <a:rPr lang="en-US" sz="1800" i="1" dirty="0"/>
              <a:t>The Savage Mind </a:t>
            </a:r>
            <a:r>
              <a:rPr lang="en-US" sz="1800" dirty="0"/>
              <a:t>(1962/66)</a:t>
            </a:r>
            <a:endParaRPr lang="en-US" sz="1800" i="1" dirty="0"/>
          </a:p>
          <a:p>
            <a:r>
              <a:rPr lang="en-US" sz="1800" dirty="0"/>
              <a:t>Founder of structural anthropology, focusing on kinship and myth.</a:t>
            </a:r>
          </a:p>
        </p:txBody>
      </p:sp>
      <p:pic>
        <p:nvPicPr>
          <p:cNvPr id="2050" name="Picture 2" descr="Apunts de Viatge: Claude Lévi-Strauss">
            <a:extLst>
              <a:ext uri="{FF2B5EF4-FFF2-40B4-BE49-F238E27FC236}">
                <a16:creationId xmlns:a16="http://schemas.microsoft.com/office/drawing/2014/main" id="{A3D390BE-F9BD-13A3-E206-96F7FFB79CFC}"/>
              </a:ext>
            </a:extLst>
          </p:cNvPr>
          <p:cNvPicPr>
            <a:picLocks noGrp="1" noChangeAspect="1" noChangeArrowheads="1"/>
          </p:cNvPicPr>
          <p:nvPr>
            <p:ph sz="half" idx="2"/>
          </p:nvPr>
        </p:nvPicPr>
        <p:blipFill rotWithShape="1">
          <a:blip r:embed="rId5">
            <a:extLst>
              <a:ext uri="{28A0092B-C50C-407E-A947-70E740481C1C}">
                <a14:useLocalDpi xmlns:a14="http://schemas.microsoft.com/office/drawing/2010/main" val="0"/>
              </a:ext>
            </a:extLst>
          </a:blip>
          <a:srcRect l="33072" r="10571" b="-1"/>
          <a:stretch/>
        </p:blipFill>
        <p:spPr bwMode="auto">
          <a:xfrm>
            <a:off x="6861048" y="1"/>
            <a:ext cx="533095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4332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9" name="Rectangle 3078">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3081" name="Picture 3080">
            <a:extLst>
              <a:ext uri="{FF2B5EF4-FFF2-40B4-BE49-F238E27FC236}">
                <a16:creationId xmlns:a16="http://schemas.microsoft.com/office/drawing/2014/main" id="{BC526B7A-4801-4FD1-95C8-03AF22629E8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 useBgFill="1">
        <p:nvSpPr>
          <p:cNvPr id="3083" name="Rectangle 3082">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3085" name="Rectangle 3084">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3087" name="Group 3086">
            <a:extLst>
              <a:ext uri="{FF2B5EF4-FFF2-40B4-BE49-F238E27FC236}">
                <a16:creationId xmlns:a16="http://schemas.microsoft.com/office/drawing/2014/main" id="{8D6FD602-3113-4FC4-982F-15099614D2A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3048" y="0"/>
            <a:ext cx="7724071" cy="6858000"/>
            <a:chOff x="4464881" y="0"/>
            <a:chExt cx="7724071" cy="6858000"/>
          </a:xfrm>
        </p:grpSpPr>
        <p:pic>
          <p:nvPicPr>
            <p:cNvPr id="3088" name="Picture 3087">
              <a:extLst>
                <a:ext uri="{FF2B5EF4-FFF2-40B4-BE49-F238E27FC236}">
                  <a16:creationId xmlns:a16="http://schemas.microsoft.com/office/drawing/2014/main" id="{8B8C81AF-BEDB-486F-AB26-181C63BF140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duotone>
                <a:schemeClr val="accent6">
                  <a:shade val="45000"/>
                  <a:satMod val="135000"/>
                </a:schemeClr>
                <a:prstClr val="white"/>
              </a:duotone>
              <a:alphaModFix amt="15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3089" name="Picture 3088">
              <a:extLst>
                <a:ext uri="{FF2B5EF4-FFF2-40B4-BE49-F238E27FC236}">
                  <a16:creationId xmlns:a16="http://schemas.microsoft.com/office/drawing/2014/main" id="{E08D8EF1-80CA-4FAD-BD38-F379CECC367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4">
              <a:duotone>
                <a:schemeClr val="accent6">
                  <a:shade val="45000"/>
                  <a:satMod val="135000"/>
                </a:schemeClr>
                <a:prstClr val="white"/>
              </a:duotone>
              <a:alphaModFix amt="7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le 1">
            <a:extLst>
              <a:ext uri="{FF2B5EF4-FFF2-40B4-BE49-F238E27FC236}">
                <a16:creationId xmlns:a16="http://schemas.microsoft.com/office/drawing/2014/main" id="{F522D405-E261-4F64-C237-8F3D62E3E4CC}"/>
              </a:ext>
            </a:extLst>
          </p:cNvPr>
          <p:cNvSpPr>
            <a:spLocks noGrp="1"/>
          </p:cNvSpPr>
          <p:nvPr>
            <p:ph type="title"/>
          </p:nvPr>
        </p:nvSpPr>
        <p:spPr>
          <a:xfrm>
            <a:off x="5638800" y="586992"/>
            <a:ext cx="5867400" cy="853881"/>
          </a:xfrm>
        </p:spPr>
        <p:txBody>
          <a:bodyPr vert="horz" lIns="91440" tIns="45720" rIns="91440" bIns="45720" rtlCol="0" anchor="ctr">
            <a:normAutofit/>
          </a:bodyPr>
          <a:lstStyle/>
          <a:p>
            <a:r>
              <a:rPr lang="en-US" dirty="0"/>
              <a:t>Tristes </a:t>
            </a:r>
            <a:r>
              <a:rPr lang="en-US" dirty="0" err="1"/>
              <a:t>Tropiques</a:t>
            </a:r>
            <a:endParaRPr lang="en-US" dirty="0"/>
          </a:p>
        </p:txBody>
      </p:sp>
      <p:pic>
        <p:nvPicPr>
          <p:cNvPr id="3074" name="Picture 2" descr="Tristes Tropiques by Claude Lévi-Strauss | Goodreads">
            <a:extLst>
              <a:ext uri="{FF2B5EF4-FFF2-40B4-BE49-F238E27FC236}">
                <a16:creationId xmlns:a16="http://schemas.microsoft.com/office/drawing/2014/main" id="{60808A0A-955B-45C3-5FF2-246903B18C6D}"/>
              </a:ext>
            </a:extLst>
          </p:cNvPr>
          <p:cNvPicPr>
            <a:picLocks noGrp="1" noChangeAspect="1" noChangeArrowheads="1"/>
          </p:cNvPicPr>
          <p:nvPr>
            <p:ph sz="half" idx="2"/>
          </p:nvPr>
        </p:nvPicPr>
        <p:blipFill>
          <a:blip r:embed="rId5">
            <a:extLst>
              <a:ext uri="{28A0092B-C50C-407E-A947-70E740481C1C}">
                <a14:useLocalDpi xmlns:a14="http://schemas.microsoft.com/office/drawing/2010/main" val="0"/>
              </a:ext>
            </a:extLst>
          </a:blip>
          <a:stretch>
            <a:fillRect/>
          </a:stretch>
        </p:blipFill>
        <p:spPr bwMode="auto">
          <a:xfrm>
            <a:off x="1049222" y="613741"/>
            <a:ext cx="3839060" cy="5716862"/>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5">
            <a:extLst>
              <a:ext uri="{FF2B5EF4-FFF2-40B4-BE49-F238E27FC236}">
                <a16:creationId xmlns:a16="http://schemas.microsoft.com/office/drawing/2014/main" id="{338178C5-6355-A93C-7646-0609F40DAE11}"/>
              </a:ext>
            </a:extLst>
          </p:cNvPr>
          <p:cNvSpPr>
            <a:spLocks noGrp="1"/>
          </p:cNvSpPr>
          <p:nvPr>
            <p:ph sz="half" idx="1"/>
          </p:nvPr>
        </p:nvSpPr>
        <p:spPr>
          <a:xfrm>
            <a:off x="5638860" y="1440874"/>
            <a:ext cx="5867022" cy="4899602"/>
          </a:xfrm>
        </p:spPr>
        <p:txBody>
          <a:bodyPr vert="horz" lIns="91440" tIns="45720" rIns="91440" bIns="45720" rtlCol="0">
            <a:normAutofit/>
          </a:bodyPr>
          <a:lstStyle/>
          <a:p>
            <a:r>
              <a:rPr lang="en-GB" sz="1500" dirty="0"/>
              <a:t>Doubts about the enterprise of cultural anthropology.</a:t>
            </a:r>
          </a:p>
          <a:p>
            <a:r>
              <a:rPr lang="en-GB" sz="1500" dirty="0"/>
              <a:t>A blend of personal memoir, travelogue, and anthropological exploration.</a:t>
            </a:r>
          </a:p>
          <a:p>
            <a:r>
              <a:rPr lang="en-GB" sz="1500" dirty="0"/>
              <a:t>Opening: ‘I hate travelling and explorers.’ — The paradoxical opening line that sets the tone for the introspective journey.</a:t>
            </a:r>
          </a:p>
          <a:p>
            <a:r>
              <a:rPr lang="en-GB" sz="1500" dirty="0"/>
              <a:t>Lévi-Strauss's travels and fieldwork in Brazil's interior, primarily with indigenous tribes such as the Nambikwara and </a:t>
            </a:r>
            <a:r>
              <a:rPr lang="en-GB" sz="1500" dirty="0" err="1"/>
              <a:t>Tupi-Kawahib</a:t>
            </a:r>
            <a:r>
              <a:rPr lang="en-GB" sz="1500" dirty="0"/>
              <a:t>.</a:t>
            </a:r>
          </a:p>
          <a:p>
            <a:r>
              <a:rPr lang="en-GB" sz="1500" dirty="0"/>
              <a:t>Uses his experiences to reflect on the nature and purpose of anthropology, emphasizing its role in understanding human societies and cultures.</a:t>
            </a:r>
          </a:p>
          <a:p>
            <a:r>
              <a:rPr lang="en-GB" sz="1500" dirty="0"/>
              <a:t>Culture is a means to mediate and make sense of the natural world, </a:t>
            </a:r>
            <a:r>
              <a:rPr lang="en-GB" sz="1500" b="1" u="sng" dirty="0"/>
              <a:t>but its expressions (in rituals, myths, kinship) have universal structures</a:t>
            </a:r>
            <a:r>
              <a:rPr lang="en-GB" sz="1500" dirty="0"/>
              <a:t>.</a:t>
            </a:r>
            <a:endParaRPr lang="en-US" sz="1500" dirty="0"/>
          </a:p>
        </p:txBody>
      </p:sp>
    </p:spTree>
    <p:extLst>
      <p:ext uri="{BB962C8B-B14F-4D97-AF65-F5344CB8AC3E}">
        <p14:creationId xmlns:p14="http://schemas.microsoft.com/office/powerpoint/2010/main" val="19854816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C49F0-85EC-9F07-17DD-81CE628118F0}"/>
              </a:ext>
            </a:extLst>
          </p:cNvPr>
          <p:cNvSpPr>
            <a:spLocks noGrp="1"/>
          </p:cNvSpPr>
          <p:nvPr>
            <p:ph type="title"/>
          </p:nvPr>
        </p:nvSpPr>
        <p:spPr/>
        <p:txBody>
          <a:bodyPr/>
          <a:lstStyle/>
          <a:p>
            <a:r>
              <a:rPr lang="en-US" dirty="0"/>
              <a:t>Lévi-Strauss - Myths</a:t>
            </a:r>
          </a:p>
        </p:txBody>
      </p:sp>
      <p:sp>
        <p:nvSpPr>
          <p:cNvPr id="7" name="Text Placeholder 6">
            <a:extLst>
              <a:ext uri="{FF2B5EF4-FFF2-40B4-BE49-F238E27FC236}">
                <a16:creationId xmlns:a16="http://schemas.microsoft.com/office/drawing/2014/main" id="{70224EFA-983D-046B-E2DE-487B8393BF6F}"/>
              </a:ext>
            </a:extLst>
          </p:cNvPr>
          <p:cNvSpPr>
            <a:spLocks noGrp="1"/>
          </p:cNvSpPr>
          <p:nvPr>
            <p:ph type="body" idx="1"/>
          </p:nvPr>
        </p:nvSpPr>
        <p:spPr/>
        <p:txBody>
          <a:bodyPr/>
          <a:lstStyle/>
          <a:p>
            <a:r>
              <a:rPr lang="en-US" dirty="0"/>
              <a:t>Myths</a:t>
            </a:r>
          </a:p>
        </p:txBody>
      </p:sp>
      <p:sp>
        <p:nvSpPr>
          <p:cNvPr id="3" name="Content Placeholder 2">
            <a:extLst>
              <a:ext uri="{FF2B5EF4-FFF2-40B4-BE49-F238E27FC236}">
                <a16:creationId xmlns:a16="http://schemas.microsoft.com/office/drawing/2014/main" id="{D8D662B1-CAF7-EDB0-324E-8600DFB01298}"/>
              </a:ext>
            </a:extLst>
          </p:cNvPr>
          <p:cNvSpPr>
            <a:spLocks noGrp="1"/>
          </p:cNvSpPr>
          <p:nvPr>
            <p:ph sz="half" idx="2"/>
          </p:nvPr>
        </p:nvSpPr>
        <p:spPr/>
        <p:txBody>
          <a:bodyPr>
            <a:normAutofit fontScale="92500"/>
          </a:bodyPr>
          <a:lstStyle/>
          <a:p>
            <a:pPr>
              <a:buFont typeface="Arial" panose="020B0604020202020204" pitchFamily="34" charset="0"/>
              <a:buChar char="•"/>
            </a:pPr>
            <a:r>
              <a:rPr lang="en-GB" dirty="0"/>
              <a:t>Myths from different cultures share similar structures, based on binary opposites (</a:t>
            </a:r>
            <a:r>
              <a:rPr lang="en-GB" dirty="0" err="1"/>
              <a:t>Saussurian</a:t>
            </a:r>
            <a:r>
              <a:rPr lang="en-GB" dirty="0"/>
              <a:t>).</a:t>
            </a:r>
          </a:p>
          <a:p>
            <a:pPr>
              <a:buFont typeface="Arial" panose="020B0604020202020204" pitchFamily="34" charset="0"/>
              <a:buChar char="•"/>
            </a:pPr>
            <a:r>
              <a:rPr lang="en-GB" dirty="0"/>
              <a:t>Myths function to mediate conflicting forces in a society, finding equilibrium.</a:t>
            </a:r>
          </a:p>
          <a:p>
            <a:endParaRPr lang="en-US" dirty="0"/>
          </a:p>
        </p:txBody>
      </p:sp>
      <p:sp>
        <p:nvSpPr>
          <p:cNvPr id="8" name="Text Placeholder 7">
            <a:extLst>
              <a:ext uri="{FF2B5EF4-FFF2-40B4-BE49-F238E27FC236}">
                <a16:creationId xmlns:a16="http://schemas.microsoft.com/office/drawing/2014/main" id="{28B9425C-B4EB-E044-909D-82581DBE987E}"/>
              </a:ext>
            </a:extLst>
          </p:cNvPr>
          <p:cNvSpPr>
            <a:spLocks noGrp="1"/>
          </p:cNvSpPr>
          <p:nvPr>
            <p:ph type="body" sz="quarter" idx="3"/>
          </p:nvPr>
        </p:nvSpPr>
        <p:spPr/>
        <p:txBody>
          <a:bodyPr/>
          <a:lstStyle/>
          <a:p>
            <a:r>
              <a:rPr lang="en-US" dirty="0"/>
              <a:t>Oedipus myth</a:t>
            </a:r>
          </a:p>
        </p:txBody>
      </p:sp>
      <p:sp>
        <p:nvSpPr>
          <p:cNvPr id="4" name="Content Placeholder 3">
            <a:extLst>
              <a:ext uri="{FF2B5EF4-FFF2-40B4-BE49-F238E27FC236}">
                <a16:creationId xmlns:a16="http://schemas.microsoft.com/office/drawing/2014/main" id="{00DBDFA2-5513-A58F-EA1D-DE8E68129511}"/>
              </a:ext>
            </a:extLst>
          </p:cNvPr>
          <p:cNvSpPr>
            <a:spLocks noGrp="1"/>
          </p:cNvSpPr>
          <p:nvPr>
            <p:ph sz="quarter" idx="4"/>
          </p:nvPr>
        </p:nvSpPr>
        <p:spPr/>
        <p:txBody>
          <a:bodyPr>
            <a:normAutofit fontScale="92500"/>
          </a:bodyPr>
          <a:lstStyle/>
          <a:p>
            <a:r>
              <a:rPr lang="en-US" dirty="0"/>
              <a:t>More concerned with underlying structures than narrative details.</a:t>
            </a:r>
          </a:p>
          <a:p>
            <a:r>
              <a:rPr lang="en-GB" b="1" dirty="0"/>
              <a:t>Binary Oppositions</a:t>
            </a:r>
            <a:r>
              <a:rPr lang="en-GB" dirty="0"/>
              <a:t>: He identified key pairs of opposites, such as life/death, human/divine, and nature/culture, which help to structure the myth</a:t>
            </a:r>
            <a:endParaRPr lang="en-US" dirty="0"/>
          </a:p>
        </p:txBody>
      </p:sp>
    </p:spTree>
    <p:extLst>
      <p:ext uri="{BB962C8B-B14F-4D97-AF65-F5344CB8AC3E}">
        <p14:creationId xmlns:p14="http://schemas.microsoft.com/office/powerpoint/2010/main" val="2427809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C49F0-85EC-9F07-17DD-81CE628118F0}"/>
              </a:ext>
            </a:extLst>
          </p:cNvPr>
          <p:cNvSpPr>
            <a:spLocks noGrp="1"/>
          </p:cNvSpPr>
          <p:nvPr>
            <p:ph type="title"/>
          </p:nvPr>
        </p:nvSpPr>
        <p:spPr/>
        <p:txBody>
          <a:bodyPr/>
          <a:lstStyle/>
          <a:p>
            <a:r>
              <a:rPr lang="en-US" dirty="0"/>
              <a:t>Lévi-Strauss – Oedipus myth</a:t>
            </a:r>
          </a:p>
        </p:txBody>
      </p:sp>
      <p:sp>
        <p:nvSpPr>
          <p:cNvPr id="4" name="Content Placeholder 3">
            <a:extLst>
              <a:ext uri="{FF2B5EF4-FFF2-40B4-BE49-F238E27FC236}">
                <a16:creationId xmlns:a16="http://schemas.microsoft.com/office/drawing/2014/main" id="{00DBDFA2-5513-A58F-EA1D-DE8E68129511}"/>
              </a:ext>
            </a:extLst>
          </p:cNvPr>
          <p:cNvSpPr>
            <a:spLocks noGrp="1"/>
          </p:cNvSpPr>
          <p:nvPr>
            <p:ph idx="1"/>
          </p:nvPr>
        </p:nvSpPr>
        <p:spPr/>
        <p:txBody>
          <a:bodyPr>
            <a:normAutofit fontScale="70000" lnSpcReduction="20000"/>
          </a:bodyPr>
          <a:lstStyle/>
          <a:p>
            <a:r>
              <a:rPr lang="en-US" b="1" dirty="0"/>
              <a:t>From consciousness to social structure</a:t>
            </a:r>
            <a:r>
              <a:rPr lang="en-US" dirty="0"/>
              <a:t>, not the other way around.</a:t>
            </a:r>
          </a:p>
          <a:p>
            <a:r>
              <a:rPr lang="en-GB" b="1" dirty="0"/>
              <a:t>Binary Oppositions (‘raw vs. cooked’)</a:t>
            </a:r>
            <a:r>
              <a:rPr lang="en-GB" dirty="0"/>
              <a:t>: He identified key pairs of opposites, such as life/death, human/divine, and nature/culture, which help to structure myths.</a:t>
            </a:r>
          </a:p>
          <a:p>
            <a:r>
              <a:rPr lang="en-GB" b="1" dirty="0"/>
              <a:t>Nature vs. Culture </a:t>
            </a:r>
            <a:r>
              <a:rPr lang="en-GB" dirty="0"/>
              <a:t>: The Oedipus myth mediates the tension between nature (incestuous desire, as Oedipus unknowingly marries his mother) and culture (the societal taboo against incest).</a:t>
            </a:r>
          </a:p>
          <a:p>
            <a:r>
              <a:rPr lang="en-GB" b="1" dirty="0"/>
              <a:t>Overcoming Ambiguities</a:t>
            </a:r>
            <a:r>
              <a:rPr lang="en-GB" dirty="0"/>
              <a:t>: The myth seeks to resolve inherent contradictions. For example, Oedipus is both son and husband to Jocasta, and both father and brother to his children.</a:t>
            </a:r>
          </a:p>
          <a:p>
            <a:r>
              <a:rPr lang="en-GB" b="1" dirty="0"/>
              <a:t>Universal Patterns</a:t>
            </a:r>
            <a:r>
              <a:rPr lang="en-GB" dirty="0"/>
              <a:t>: Lévi-Strauss believed myths across cultures serve similar purposes, mediating contradictions and reinforcing societal structures.</a:t>
            </a:r>
          </a:p>
          <a:p>
            <a:r>
              <a:rPr lang="en-GB" b="1" dirty="0"/>
              <a:t>Key Insight</a:t>
            </a:r>
            <a:r>
              <a:rPr lang="en-GB" dirty="0"/>
              <a:t>: The true function of the myth is not to tell a particular story but to confront and resolve universal human dilemmas.</a:t>
            </a:r>
          </a:p>
          <a:p>
            <a:endParaRPr lang="en-US" dirty="0"/>
          </a:p>
        </p:txBody>
      </p:sp>
    </p:spTree>
    <p:extLst>
      <p:ext uri="{BB962C8B-B14F-4D97-AF65-F5344CB8AC3E}">
        <p14:creationId xmlns:p14="http://schemas.microsoft.com/office/powerpoint/2010/main" val="1400899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3" name="Rectangle 4102">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4105" name="Picture 4104">
            <a:extLst>
              <a:ext uri="{FF2B5EF4-FFF2-40B4-BE49-F238E27FC236}">
                <a16:creationId xmlns:a16="http://schemas.microsoft.com/office/drawing/2014/main" id="{BC526B7A-4801-4FD1-95C8-03AF22629E8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 useBgFill="1">
        <p:nvSpPr>
          <p:cNvPr id="4107" name="Rectangle 4106">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4109" name="Rectangle 4108">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grpSp>
        <p:nvGrpSpPr>
          <p:cNvPr id="4111" name="Group 4110">
            <a:extLst>
              <a:ext uri="{FF2B5EF4-FFF2-40B4-BE49-F238E27FC236}">
                <a16:creationId xmlns:a16="http://schemas.microsoft.com/office/drawing/2014/main" id="{8ED5E97A-D21B-4AA4-83CF-DA3A380E30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0" y="0"/>
            <a:ext cx="7724071" cy="6858000"/>
            <a:chOff x="4464881" y="0"/>
            <a:chExt cx="7724071" cy="6858000"/>
          </a:xfrm>
        </p:grpSpPr>
        <p:pic>
          <p:nvPicPr>
            <p:cNvPr id="4112" name="Picture 4111">
              <a:extLst>
                <a:ext uri="{FF2B5EF4-FFF2-40B4-BE49-F238E27FC236}">
                  <a16:creationId xmlns:a16="http://schemas.microsoft.com/office/drawing/2014/main" id="{8AF5706D-4464-450F-93F4-853EDF68CE4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duotone>
                <a:schemeClr val="accent6">
                  <a:shade val="45000"/>
                  <a:satMod val="135000"/>
                </a:schemeClr>
                <a:prstClr val="white"/>
              </a:duotone>
              <a:alphaModFix amt="15000"/>
              <a:extLst>
                <a:ext uri="{28A0092B-C50C-407E-A947-70E740481C1C}">
                  <a14:useLocalDpi xmlns:a14="http://schemas.microsoft.com/office/drawing/2010/main" val="0"/>
                </a:ext>
              </a:extLst>
            </a:blip>
            <a:stretch>
              <a:fillRect/>
            </a:stretch>
          </p:blipFill>
          <p:spPr>
            <a:xfrm>
              <a:off x="7073255" y="0"/>
              <a:ext cx="5115697" cy="6858000"/>
            </a:xfrm>
            <a:prstGeom prst="rect">
              <a:avLst/>
            </a:prstGeom>
          </p:spPr>
        </p:pic>
        <p:pic>
          <p:nvPicPr>
            <p:cNvPr id="4113" name="Picture 4112">
              <a:extLst>
                <a:ext uri="{FF2B5EF4-FFF2-40B4-BE49-F238E27FC236}">
                  <a16:creationId xmlns:a16="http://schemas.microsoft.com/office/drawing/2014/main" id="{3E0FB244-C158-43A9-AD7A-05DC5BBF6D3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4">
              <a:duotone>
                <a:schemeClr val="accent6">
                  <a:shade val="45000"/>
                  <a:satMod val="135000"/>
                </a:schemeClr>
                <a:prstClr val="white"/>
              </a:duotone>
              <a:alphaModFix amt="7000"/>
              <a:extLst>
                <a:ext uri="{28A0092B-C50C-407E-A947-70E740481C1C}">
                  <a14:useLocalDpi xmlns:a14="http://schemas.microsoft.com/office/drawing/2010/main" val="0"/>
                </a:ext>
              </a:extLst>
            </a:blip>
            <a:stretch>
              <a:fillRect/>
            </a:stretch>
          </p:blipFill>
          <p:spPr>
            <a:xfrm rot="16200000">
              <a:off x="5412135" y="-947254"/>
              <a:ext cx="5562598" cy="7457106"/>
            </a:xfrm>
            <a:prstGeom prst="rect">
              <a:avLst/>
            </a:prstGeom>
            <a:effectLst>
              <a:softEdge rad="0"/>
            </a:effectLst>
          </p:spPr>
        </p:pic>
      </p:grpSp>
      <p:sp>
        <p:nvSpPr>
          <p:cNvPr id="2" name="Title 1">
            <a:extLst>
              <a:ext uri="{FF2B5EF4-FFF2-40B4-BE49-F238E27FC236}">
                <a16:creationId xmlns:a16="http://schemas.microsoft.com/office/drawing/2014/main" id="{7D4250A7-0446-08A8-4667-76D85CDA2E28}"/>
              </a:ext>
            </a:extLst>
          </p:cNvPr>
          <p:cNvSpPr>
            <a:spLocks noGrp="1"/>
          </p:cNvSpPr>
          <p:nvPr>
            <p:ph type="title"/>
          </p:nvPr>
        </p:nvSpPr>
        <p:spPr>
          <a:xfrm>
            <a:off x="838200" y="586992"/>
            <a:ext cx="5638800" cy="2461008"/>
          </a:xfrm>
        </p:spPr>
        <p:txBody>
          <a:bodyPr vert="horz" lIns="91440" tIns="45720" rIns="91440" bIns="45720" rtlCol="0" anchor="ctr">
            <a:normAutofit/>
          </a:bodyPr>
          <a:lstStyle/>
          <a:p>
            <a:r>
              <a:rPr lang="en-US" dirty="0"/>
              <a:t>Roland Barthes </a:t>
            </a:r>
            <a:br>
              <a:rPr lang="en-US" dirty="0"/>
            </a:br>
            <a:r>
              <a:rPr lang="en-US" dirty="0"/>
              <a:t>(1915-1980)</a:t>
            </a:r>
            <a:br>
              <a:rPr lang="en-US" dirty="0"/>
            </a:br>
            <a:r>
              <a:rPr lang="en-US" dirty="0"/>
              <a:t>Literary Theorist</a:t>
            </a:r>
          </a:p>
        </p:txBody>
      </p:sp>
      <p:sp>
        <p:nvSpPr>
          <p:cNvPr id="4" name="Content Placeholder 3">
            <a:extLst>
              <a:ext uri="{FF2B5EF4-FFF2-40B4-BE49-F238E27FC236}">
                <a16:creationId xmlns:a16="http://schemas.microsoft.com/office/drawing/2014/main" id="{54D0BEE1-261A-6745-A773-01E4A6E4FF05}"/>
              </a:ext>
            </a:extLst>
          </p:cNvPr>
          <p:cNvSpPr>
            <a:spLocks noGrp="1"/>
          </p:cNvSpPr>
          <p:nvPr>
            <p:ph sz="half" idx="1"/>
          </p:nvPr>
        </p:nvSpPr>
        <p:spPr>
          <a:xfrm>
            <a:off x="838200" y="3124200"/>
            <a:ext cx="5638437" cy="3156166"/>
          </a:xfrm>
        </p:spPr>
        <p:txBody>
          <a:bodyPr vert="horz" lIns="91440" tIns="45720" rIns="91440" bIns="45720" rtlCol="0" anchor="ctr">
            <a:normAutofit/>
          </a:bodyPr>
          <a:lstStyle/>
          <a:p>
            <a:r>
              <a:rPr lang="en-GB" sz="1800" dirty="0"/>
              <a:t>Notable Works: </a:t>
            </a:r>
            <a:r>
              <a:rPr lang="en-GB" sz="1800" i="1" dirty="0"/>
              <a:t>Mythologies</a:t>
            </a:r>
            <a:r>
              <a:rPr lang="en-GB" sz="1800" dirty="0"/>
              <a:t>, </a:t>
            </a:r>
            <a:r>
              <a:rPr lang="en-GB" sz="1800" i="1" dirty="0"/>
              <a:t>S/Z</a:t>
            </a:r>
            <a:r>
              <a:rPr lang="en-GB" sz="1800" dirty="0"/>
              <a:t>, </a:t>
            </a:r>
            <a:r>
              <a:rPr lang="en-GB" sz="1800" i="1" dirty="0"/>
              <a:t>Camera Lucida</a:t>
            </a:r>
            <a:endParaRPr lang="en-GB" sz="1800" dirty="0"/>
          </a:p>
          <a:p>
            <a:endParaRPr lang="en-GB" sz="1800" dirty="0"/>
          </a:p>
          <a:p>
            <a:r>
              <a:rPr lang="en-GB" sz="1800" dirty="0"/>
              <a:t>Analysed structures in various fields from literature to fashion.</a:t>
            </a:r>
            <a:endParaRPr lang="en-US" sz="1800" dirty="0"/>
          </a:p>
        </p:txBody>
      </p:sp>
      <p:pic>
        <p:nvPicPr>
          <p:cNvPr id="4098" name="Picture 2" descr="A Cruel Country | The New Yorker">
            <a:extLst>
              <a:ext uri="{FF2B5EF4-FFF2-40B4-BE49-F238E27FC236}">
                <a16:creationId xmlns:a16="http://schemas.microsoft.com/office/drawing/2014/main" id="{0010A8FD-B1A7-4FD4-ECCF-55A193946109}"/>
              </a:ext>
            </a:extLst>
          </p:cNvPr>
          <p:cNvPicPr>
            <a:picLocks noGrp="1" noChangeAspect="1" noChangeArrowheads="1"/>
          </p:cNvPicPr>
          <p:nvPr>
            <p:ph sz="half" idx="2"/>
          </p:nvPr>
        </p:nvPicPr>
        <p:blipFill rotWithShape="1">
          <a:blip r:embed="rId5">
            <a:extLst>
              <a:ext uri="{28A0092B-C50C-407E-A947-70E740481C1C}">
                <a14:useLocalDpi xmlns:a14="http://schemas.microsoft.com/office/drawing/2010/main" val="0"/>
              </a:ext>
            </a:extLst>
          </a:blip>
          <a:srcRect l="12518" r="9749"/>
          <a:stretch/>
        </p:blipFill>
        <p:spPr bwMode="auto">
          <a:xfrm>
            <a:off x="6861048" y="1"/>
            <a:ext cx="533095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4191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5A67B-698C-5C0B-D7A4-95E124B861AD}"/>
              </a:ext>
            </a:extLst>
          </p:cNvPr>
          <p:cNvSpPr>
            <a:spLocks noGrp="1"/>
          </p:cNvSpPr>
          <p:nvPr>
            <p:ph type="title"/>
          </p:nvPr>
        </p:nvSpPr>
        <p:spPr/>
        <p:txBody>
          <a:bodyPr>
            <a:normAutofit fontScale="90000"/>
          </a:bodyPr>
          <a:lstStyle/>
          <a:p>
            <a:r>
              <a:rPr lang="en-US" dirty="0"/>
              <a:t>Barthes</a:t>
            </a:r>
            <a:br>
              <a:rPr lang="en-US" dirty="0"/>
            </a:br>
            <a:r>
              <a:rPr lang="en-US" i="1" dirty="0"/>
              <a:t>From structuralism to post-structuralism</a:t>
            </a:r>
            <a:endParaRPr lang="en-US" dirty="0"/>
          </a:p>
        </p:txBody>
      </p:sp>
      <p:sp>
        <p:nvSpPr>
          <p:cNvPr id="3" name="Content Placeholder 2">
            <a:extLst>
              <a:ext uri="{FF2B5EF4-FFF2-40B4-BE49-F238E27FC236}">
                <a16:creationId xmlns:a16="http://schemas.microsoft.com/office/drawing/2014/main" id="{766E99DC-EB41-DBF2-C2BC-D6C3E1DCD1C4}"/>
              </a:ext>
            </a:extLst>
          </p:cNvPr>
          <p:cNvSpPr>
            <a:spLocks noGrp="1"/>
          </p:cNvSpPr>
          <p:nvPr>
            <p:ph sz="half" idx="1"/>
          </p:nvPr>
        </p:nvSpPr>
        <p:spPr/>
        <p:txBody>
          <a:bodyPr>
            <a:normAutofit fontScale="92500" lnSpcReduction="10000"/>
          </a:bodyPr>
          <a:lstStyle/>
          <a:p>
            <a:r>
              <a:rPr lang="en-US" dirty="0"/>
              <a:t>Structuralist mode</a:t>
            </a:r>
          </a:p>
          <a:p>
            <a:pPr lvl="1"/>
            <a:r>
              <a:rPr lang="en-GB" dirty="0"/>
              <a:t>Studied signs and symbols, both individually and grouped in sign systems.</a:t>
            </a:r>
          </a:p>
          <a:p>
            <a:pPr lvl="1"/>
            <a:r>
              <a:rPr lang="en-GB" dirty="0"/>
              <a:t>Identified their underlying messages of norms and power</a:t>
            </a:r>
          </a:p>
          <a:p>
            <a:pPr lvl="1"/>
            <a:r>
              <a:rPr lang="en-GB" dirty="0"/>
              <a:t>Citroën DS car: French prestige and technical prowess; modernity in the making</a:t>
            </a:r>
          </a:p>
          <a:p>
            <a:pPr lvl="1"/>
            <a:r>
              <a:rPr lang="en-GB" dirty="0"/>
              <a:t>Driving as exciting, something beyond functionality</a:t>
            </a:r>
            <a:endParaRPr lang="en-US" dirty="0"/>
          </a:p>
        </p:txBody>
      </p:sp>
      <p:pic>
        <p:nvPicPr>
          <p:cNvPr id="5122" name="Picture 2" descr="60 years of the Citroën DS | History Today">
            <a:extLst>
              <a:ext uri="{FF2B5EF4-FFF2-40B4-BE49-F238E27FC236}">
                <a16:creationId xmlns:a16="http://schemas.microsoft.com/office/drawing/2014/main" id="{39B09400-F5AC-9D56-1BFE-9BCCF45BA7A5}"/>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571456" y="2229644"/>
            <a:ext cx="4762500" cy="3543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34327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CC044-63F3-2774-5925-A9E78B663104}"/>
              </a:ext>
            </a:extLst>
          </p:cNvPr>
          <p:cNvSpPr>
            <a:spLocks noGrp="1"/>
          </p:cNvSpPr>
          <p:nvPr>
            <p:ph type="title"/>
          </p:nvPr>
        </p:nvSpPr>
        <p:spPr/>
        <p:txBody>
          <a:bodyPr/>
          <a:lstStyle/>
          <a:p>
            <a:r>
              <a:rPr lang="en-US" dirty="0"/>
              <a:t>Barthes</a:t>
            </a:r>
          </a:p>
        </p:txBody>
      </p:sp>
      <p:sp>
        <p:nvSpPr>
          <p:cNvPr id="3" name="Content Placeholder 2">
            <a:extLst>
              <a:ext uri="{FF2B5EF4-FFF2-40B4-BE49-F238E27FC236}">
                <a16:creationId xmlns:a16="http://schemas.microsoft.com/office/drawing/2014/main" id="{9E5D5A87-B30C-3C9F-9369-33B36E468C23}"/>
              </a:ext>
            </a:extLst>
          </p:cNvPr>
          <p:cNvSpPr>
            <a:spLocks noGrp="1"/>
          </p:cNvSpPr>
          <p:nvPr>
            <p:ph sz="half" idx="1"/>
          </p:nvPr>
        </p:nvSpPr>
        <p:spPr/>
        <p:txBody>
          <a:bodyPr/>
          <a:lstStyle/>
          <a:p>
            <a:r>
              <a:rPr lang="en-US" dirty="0"/>
              <a:t>Post-structuralist mode</a:t>
            </a:r>
          </a:p>
          <a:p>
            <a:r>
              <a:rPr lang="en-US" dirty="0"/>
              <a:t>Considered how signs can be read in different ways</a:t>
            </a:r>
          </a:p>
          <a:p>
            <a:r>
              <a:rPr lang="en-US" dirty="0"/>
              <a:t>Structures/system are unstable</a:t>
            </a:r>
          </a:p>
          <a:p>
            <a:r>
              <a:rPr lang="en-US" dirty="0"/>
              <a:t>Dynamic relationship between text and reader</a:t>
            </a:r>
          </a:p>
          <a:p>
            <a:r>
              <a:rPr lang="en-US" i="1" dirty="0"/>
              <a:t>Moby Dick</a:t>
            </a:r>
            <a:r>
              <a:rPr lang="en-US" dirty="0"/>
              <a:t>, Herman Melville</a:t>
            </a:r>
            <a:endParaRPr lang="en-US" i="1" dirty="0"/>
          </a:p>
          <a:p>
            <a:endParaRPr lang="en-US" dirty="0"/>
          </a:p>
        </p:txBody>
      </p:sp>
      <p:sp>
        <p:nvSpPr>
          <p:cNvPr id="4" name="Content Placeholder 3">
            <a:extLst>
              <a:ext uri="{FF2B5EF4-FFF2-40B4-BE49-F238E27FC236}">
                <a16:creationId xmlns:a16="http://schemas.microsoft.com/office/drawing/2014/main" id="{517A379D-4620-90FB-133B-C0C346A3A2E8}"/>
              </a:ext>
            </a:extLst>
          </p:cNvPr>
          <p:cNvSpPr>
            <a:spLocks noGrp="1"/>
          </p:cNvSpPr>
          <p:nvPr>
            <p:ph sz="half" idx="2"/>
          </p:nvPr>
        </p:nvSpPr>
        <p:spPr/>
        <p:txBody>
          <a:bodyPr/>
          <a:lstStyle/>
          <a:p>
            <a:r>
              <a:rPr lang="en-US" i="1" dirty="0"/>
              <a:t>Moby Dick</a:t>
            </a:r>
            <a:endParaRPr lang="en-US" dirty="0"/>
          </a:p>
          <a:p>
            <a:r>
              <a:rPr lang="en-US" dirty="0"/>
              <a:t>Put aside author’s intentions or background</a:t>
            </a:r>
          </a:p>
          <a:p>
            <a:r>
              <a:rPr lang="en-US" dirty="0"/>
              <a:t>How do readers create meaning</a:t>
            </a:r>
          </a:p>
          <a:p>
            <a:r>
              <a:rPr lang="en-US" dirty="0"/>
              <a:t>How texts interacts with other cultural symbols</a:t>
            </a:r>
          </a:p>
          <a:p>
            <a:r>
              <a:rPr lang="en-US" dirty="0"/>
              <a:t>Enter: History!</a:t>
            </a:r>
          </a:p>
        </p:txBody>
      </p:sp>
    </p:spTree>
    <p:extLst>
      <p:ext uri="{BB962C8B-B14F-4D97-AF65-F5344CB8AC3E}">
        <p14:creationId xmlns:p14="http://schemas.microsoft.com/office/powerpoint/2010/main" val="4123470214"/>
      </p:ext>
    </p:extLst>
  </p:cSld>
  <p:clrMapOvr>
    <a:masterClrMapping/>
  </p:clrMapOvr>
</p:sld>
</file>

<file path=ppt/theme/theme1.xml><?xml version="1.0" encoding="utf-8"?>
<a:theme xmlns:a="http://schemas.openxmlformats.org/drawingml/2006/main" name="DappledVTI">
  <a:themeElements>
    <a:clrScheme name="AnalogousFromDarkSeedLeftStep">
      <a:dk1>
        <a:srgbClr val="000000"/>
      </a:dk1>
      <a:lt1>
        <a:srgbClr val="FFFFFF"/>
      </a:lt1>
      <a:dk2>
        <a:srgbClr val="412425"/>
      </a:dk2>
      <a:lt2>
        <a:srgbClr val="E8E2E5"/>
      </a:lt2>
      <a:accent1>
        <a:srgbClr val="20B66C"/>
      </a:accent1>
      <a:accent2>
        <a:srgbClr val="14BA23"/>
      </a:accent2>
      <a:accent3>
        <a:srgbClr val="52B620"/>
      </a:accent3>
      <a:accent4>
        <a:srgbClr val="87AF13"/>
      </a:accent4>
      <a:accent5>
        <a:srgbClr val="B79F21"/>
      </a:accent5>
      <a:accent6>
        <a:srgbClr val="D56717"/>
      </a:accent6>
      <a:hlink>
        <a:srgbClr val="85862C"/>
      </a:hlink>
      <a:folHlink>
        <a:srgbClr val="7F7F7F"/>
      </a:folHlink>
    </a:clrScheme>
    <a:fontScheme name="Custom 67">
      <a:majorFont>
        <a:latin typeface="Sabon Next LT"/>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ppledVTI" id="{204FEFAB-F02B-4FE8-B509-C50A618B972D}" vid="{7EAEADA8-5A8E-45B2-B0E4-448EC7E7A94F}"/>
    </a:ext>
  </a:extLst>
</a:theme>
</file>

<file path=docProps/app.xml><?xml version="1.0" encoding="utf-8"?>
<Properties xmlns="http://schemas.openxmlformats.org/officeDocument/2006/extended-properties" xmlns:vt="http://schemas.openxmlformats.org/officeDocument/2006/docPropsVTypes">
  <TotalTime>534</TotalTime>
  <Words>1801</Words>
  <Application>Microsoft Macintosh PowerPoint</Application>
  <PresentationFormat>Widescreen</PresentationFormat>
  <Paragraphs>133</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Avenir Next LT Pro</vt:lpstr>
      <vt:lpstr>AvenirNext LT Pro Medium</vt:lpstr>
      <vt:lpstr>Sabon Next LT</vt:lpstr>
      <vt:lpstr>DappledVTI</vt:lpstr>
      <vt:lpstr>Structure</vt:lpstr>
      <vt:lpstr>Definitions</vt:lpstr>
      <vt:lpstr>Claude Lévi-Strauss (1908-2009) Cultural Anthropology</vt:lpstr>
      <vt:lpstr>Tristes Tropiques</vt:lpstr>
      <vt:lpstr>Lévi-Strauss - Myths</vt:lpstr>
      <vt:lpstr>Lévi-Strauss – Oedipus myth</vt:lpstr>
      <vt:lpstr>Roland Barthes  (1915-1980) Literary Theorist</vt:lpstr>
      <vt:lpstr>Barthes From structuralism to post-structuralism</vt:lpstr>
      <vt:lpstr>Barthes</vt:lpstr>
      <vt:lpstr>Pierre Bourdieu  (1930-2002) Sociologist</vt:lpstr>
      <vt:lpstr>Bourdieu - Habitus</vt:lpstr>
      <vt:lpstr>Bourdieu - Field</vt:lpstr>
      <vt:lpstr>Bourdieu - Doxa</vt:lpstr>
      <vt:lpstr>Bourdieu and historical change</vt:lpstr>
      <vt:lpstr>Bourdieu</vt:lpstr>
      <vt:lpstr>Michel de Certeau (1925-1986) Jesuit priest, interdisciplinary</vt:lpstr>
      <vt:lpstr>Certeau Practice of Everyday Life</vt:lpstr>
      <vt:lpstr>Certeau Practice of Everyday Life</vt:lpstr>
      <vt:lpstr>Certeau Practice of Everyday Life</vt:lpstr>
      <vt:lpstr>Certeau Practice of Everyday Life</vt:lpstr>
      <vt:lpstr>Certeau’s readings of Foucault and Bourdieu</vt:lpstr>
      <vt:lpstr>Certeau Sources of inventiveness and change</vt:lpstr>
      <vt:lpstr>Certeau Sources of inventiveness and change</vt:lpstr>
      <vt:lpstr>Roger Chartier (1945-- ) Cultural Historian </vt:lpstr>
      <vt:lpstr>Practice and Discourse – Three interpretations of the origins of the French Revolution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Structure</dc:title>
  <dc:creator>Walton, Charles</dc:creator>
  <cp:lastModifiedBy>Walton, Charles</cp:lastModifiedBy>
  <cp:revision>2</cp:revision>
  <dcterms:created xsi:type="dcterms:W3CDTF">2023-10-30T07:49:31Z</dcterms:created>
  <dcterms:modified xsi:type="dcterms:W3CDTF">2023-10-30T18:10:57Z</dcterms:modified>
</cp:coreProperties>
</file>