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311" r:id="rId3"/>
    <p:sldId id="281" r:id="rId4"/>
    <p:sldId id="297" r:id="rId5"/>
    <p:sldId id="298" r:id="rId6"/>
    <p:sldId id="299" r:id="rId7"/>
    <p:sldId id="300" r:id="rId8"/>
    <p:sldId id="280" r:id="rId9"/>
    <p:sldId id="290" r:id="rId10"/>
    <p:sldId id="278" r:id="rId11"/>
    <p:sldId id="301" r:id="rId12"/>
    <p:sldId id="302" r:id="rId13"/>
    <p:sldId id="303" r:id="rId14"/>
    <p:sldId id="305" r:id="rId15"/>
    <p:sldId id="304" r:id="rId16"/>
    <p:sldId id="306" r:id="rId17"/>
    <p:sldId id="258" r:id="rId18"/>
    <p:sldId id="307" r:id="rId19"/>
    <p:sldId id="309" r:id="rId20"/>
    <p:sldId id="310" r:id="rId21"/>
    <p:sldId id="268" r:id="rId22"/>
    <p:sldId id="308" r:id="rId23"/>
    <p:sldId id="257" r:id="rId24"/>
    <p:sldId id="259" r:id="rId25"/>
    <p:sldId id="260" r:id="rId26"/>
    <p:sldId id="261" r:id="rId27"/>
    <p:sldId id="262" r:id="rId28"/>
    <p:sldId id="264" r:id="rId29"/>
    <p:sldId id="265" r:id="rId30"/>
    <p:sldId id="266" r:id="rId31"/>
    <p:sldId id="267" r:id="rId32"/>
    <p:sldId id="273" r:id="rId33"/>
    <p:sldId id="269" r:id="rId34"/>
    <p:sldId id="271" r:id="rId35"/>
    <p:sldId id="272" r:id="rId36"/>
    <p:sldId id="274" r:id="rId3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58" autoAdjust="0"/>
    <p:restoredTop sz="94660"/>
  </p:normalViewPr>
  <p:slideViewPr>
    <p:cSldViewPr snapToGrid="0">
      <p:cViewPr varScale="1">
        <p:scale>
          <a:sx n="116" d="100"/>
          <a:sy n="116" d="100"/>
        </p:scale>
        <p:origin x="400"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079FD1A0-78F0-465F-AD16-98592168312C}" type="datetimeFigureOut">
              <a:rPr lang="en-GB" smtClean="0"/>
              <a:t>01/11/2022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7E2AC7F-7D7F-40F1-AF1C-0C84A42AD795}" type="slidenum">
              <a:rPr lang="en-GB" smtClean="0"/>
              <a:t>‹#›</a:t>
            </a:fld>
            <a:endParaRPr lang="en-GB"/>
          </a:p>
        </p:txBody>
      </p:sp>
    </p:spTree>
    <p:extLst>
      <p:ext uri="{BB962C8B-B14F-4D97-AF65-F5344CB8AC3E}">
        <p14:creationId xmlns:p14="http://schemas.microsoft.com/office/powerpoint/2010/main" val="11140960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79FD1A0-78F0-465F-AD16-98592168312C}" type="datetimeFigureOut">
              <a:rPr lang="en-GB" smtClean="0"/>
              <a:t>01/11/2022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7E2AC7F-7D7F-40F1-AF1C-0C84A42AD795}" type="slidenum">
              <a:rPr lang="en-GB" smtClean="0"/>
              <a:t>‹#›</a:t>
            </a:fld>
            <a:endParaRPr lang="en-GB"/>
          </a:p>
        </p:txBody>
      </p:sp>
    </p:spTree>
    <p:extLst>
      <p:ext uri="{BB962C8B-B14F-4D97-AF65-F5344CB8AC3E}">
        <p14:creationId xmlns:p14="http://schemas.microsoft.com/office/powerpoint/2010/main" val="32773810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79FD1A0-78F0-465F-AD16-98592168312C}" type="datetimeFigureOut">
              <a:rPr lang="en-GB" smtClean="0"/>
              <a:t>01/11/2022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7E2AC7F-7D7F-40F1-AF1C-0C84A42AD795}" type="slidenum">
              <a:rPr lang="en-GB" smtClean="0"/>
              <a:t>‹#›</a:t>
            </a:fld>
            <a:endParaRPr lang="en-GB"/>
          </a:p>
        </p:txBody>
      </p:sp>
    </p:spTree>
    <p:extLst>
      <p:ext uri="{BB962C8B-B14F-4D97-AF65-F5344CB8AC3E}">
        <p14:creationId xmlns:p14="http://schemas.microsoft.com/office/powerpoint/2010/main" val="9929669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79FD1A0-78F0-465F-AD16-98592168312C}" type="datetimeFigureOut">
              <a:rPr lang="en-GB" smtClean="0"/>
              <a:t>01/11/2022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7E2AC7F-7D7F-40F1-AF1C-0C84A42AD795}" type="slidenum">
              <a:rPr lang="en-GB" smtClean="0"/>
              <a:t>‹#›</a:t>
            </a:fld>
            <a:endParaRPr lang="en-GB"/>
          </a:p>
        </p:txBody>
      </p:sp>
    </p:spTree>
    <p:extLst>
      <p:ext uri="{BB962C8B-B14F-4D97-AF65-F5344CB8AC3E}">
        <p14:creationId xmlns:p14="http://schemas.microsoft.com/office/powerpoint/2010/main" val="22669308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79FD1A0-78F0-465F-AD16-98592168312C}" type="datetimeFigureOut">
              <a:rPr lang="en-GB" smtClean="0"/>
              <a:t>01/11/2022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7E2AC7F-7D7F-40F1-AF1C-0C84A42AD795}" type="slidenum">
              <a:rPr lang="en-GB" smtClean="0"/>
              <a:t>‹#›</a:t>
            </a:fld>
            <a:endParaRPr lang="en-GB"/>
          </a:p>
        </p:txBody>
      </p:sp>
    </p:spTree>
    <p:extLst>
      <p:ext uri="{BB962C8B-B14F-4D97-AF65-F5344CB8AC3E}">
        <p14:creationId xmlns:p14="http://schemas.microsoft.com/office/powerpoint/2010/main" val="18774674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079FD1A0-78F0-465F-AD16-98592168312C}" type="datetimeFigureOut">
              <a:rPr lang="en-GB" smtClean="0"/>
              <a:t>01/11/2022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7E2AC7F-7D7F-40F1-AF1C-0C84A42AD795}" type="slidenum">
              <a:rPr lang="en-GB" smtClean="0"/>
              <a:t>‹#›</a:t>
            </a:fld>
            <a:endParaRPr lang="en-GB"/>
          </a:p>
        </p:txBody>
      </p:sp>
    </p:spTree>
    <p:extLst>
      <p:ext uri="{BB962C8B-B14F-4D97-AF65-F5344CB8AC3E}">
        <p14:creationId xmlns:p14="http://schemas.microsoft.com/office/powerpoint/2010/main" val="2191706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079FD1A0-78F0-465F-AD16-98592168312C}" type="datetimeFigureOut">
              <a:rPr lang="en-GB" smtClean="0"/>
              <a:t>01/11/2022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7E2AC7F-7D7F-40F1-AF1C-0C84A42AD795}" type="slidenum">
              <a:rPr lang="en-GB" smtClean="0"/>
              <a:t>‹#›</a:t>
            </a:fld>
            <a:endParaRPr lang="en-GB"/>
          </a:p>
        </p:txBody>
      </p:sp>
    </p:spTree>
    <p:extLst>
      <p:ext uri="{BB962C8B-B14F-4D97-AF65-F5344CB8AC3E}">
        <p14:creationId xmlns:p14="http://schemas.microsoft.com/office/powerpoint/2010/main" val="22001970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079FD1A0-78F0-465F-AD16-98592168312C}" type="datetimeFigureOut">
              <a:rPr lang="en-GB" smtClean="0"/>
              <a:t>01/11/2022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7E2AC7F-7D7F-40F1-AF1C-0C84A42AD795}" type="slidenum">
              <a:rPr lang="en-GB" smtClean="0"/>
              <a:t>‹#›</a:t>
            </a:fld>
            <a:endParaRPr lang="en-GB"/>
          </a:p>
        </p:txBody>
      </p:sp>
    </p:spTree>
    <p:extLst>
      <p:ext uri="{BB962C8B-B14F-4D97-AF65-F5344CB8AC3E}">
        <p14:creationId xmlns:p14="http://schemas.microsoft.com/office/powerpoint/2010/main" val="9713287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79FD1A0-78F0-465F-AD16-98592168312C}" type="datetimeFigureOut">
              <a:rPr lang="en-GB" smtClean="0"/>
              <a:t>01/11/2022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7E2AC7F-7D7F-40F1-AF1C-0C84A42AD795}" type="slidenum">
              <a:rPr lang="en-GB" smtClean="0"/>
              <a:t>‹#›</a:t>
            </a:fld>
            <a:endParaRPr lang="en-GB"/>
          </a:p>
        </p:txBody>
      </p:sp>
    </p:spTree>
    <p:extLst>
      <p:ext uri="{BB962C8B-B14F-4D97-AF65-F5344CB8AC3E}">
        <p14:creationId xmlns:p14="http://schemas.microsoft.com/office/powerpoint/2010/main" val="3657120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079FD1A0-78F0-465F-AD16-98592168312C}" type="datetimeFigureOut">
              <a:rPr lang="en-GB" smtClean="0"/>
              <a:t>01/11/2022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7E2AC7F-7D7F-40F1-AF1C-0C84A42AD795}" type="slidenum">
              <a:rPr lang="en-GB" smtClean="0"/>
              <a:t>‹#›</a:t>
            </a:fld>
            <a:endParaRPr lang="en-GB"/>
          </a:p>
        </p:txBody>
      </p:sp>
    </p:spTree>
    <p:extLst>
      <p:ext uri="{BB962C8B-B14F-4D97-AF65-F5344CB8AC3E}">
        <p14:creationId xmlns:p14="http://schemas.microsoft.com/office/powerpoint/2010/main" val="16647228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079FD1A0-78F0-465F-AD16-98592168312C}" type="datetimeFigureOut">
              <a:rPr lang="en-GB" smtClean="0"/>
              <a:t>01/11/2022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7E2AC7F-7D7F-40F1-AF1C-0C84A42AD795}" type="slidenum">
              <a:rPr lang="en-GB" smtClean="0"/>
              <a:t>‹#›</a:t>
            </a:fld>
            <a:endParaRPr lang="en-GB"/>
          </a:p>
        </p:txBody>
      </p:sp>
    </p:spTree>
    <p:extLst>
      <p:ext uri="{BB962C8B-B14F-4D97-AF65-F5344CB8AC3E}">
        <p14:creationId xmlns:p14="http://schemas.microsoft.com/office/powerpoint/2010/main" val="19812448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9FD1A0-78F0-465F-AD16-98592168312C}" type="datetimeFigureOut">
              <a:rPr lang="en-GB" smtClean="0"/>
              <a:t>01/11/2022</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7E2AC7F-7D7F-40F1-AF1C-0C84A42AD795}" type="slidenum">
              <a:rPr lang="en-GB" smtClean="0"/>
              <a:t>‹#›</a:t>
            </a:fld>
            <a:endParaRPr lang="en-GB"/>
          </a:p>
        </p:txBody>
      </p:sp>
    </p:spTree>
    <p:extLst>
      <p:ext uri="{BB962C8B-B14F-4D97-AF65-F5344CB8AC3E}">
        <p14:creationId xmlns:p14="http://schemas.microsoft.com/office/powerpoint/2010/main" val="7090397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4.tiff"/><Relationship Id="rId2" Type="http://schemas.openxmlformats.org/officeDocument/2006/relationships/image" Target="../media/image3.tif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tif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www.history.upenn.edu/publications/1994/roger-chartier" TargetMode="External"/><Relationship Id="rId2" Type="http://schemas.openxmlformats.org/officeDocument/2006/relationships/image" Target="../media/image7.tiff"/><Relationship Id="rId1" Type="http://schemas.openxmlformats.org/officeDocument/2006/relationships/slideLayout" Target="../slideLayouts/slideLayout2.xml"/><Relationship Id="rId4" Type="http://schemas.openxmlformats.org/officeDocument/2006/relationships/hyperlink" Target="http://www.history.upenn.edu/publications/1996/roger-chartier"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Practice</a:t>
            </a:r>
          </a:p>
        </p:txBody>
      </p:sp>
      <p:sp>
        <p:nvSpPr>
          <p:cNvPr id="3" name="Subtitle 2"/>
          <p:cNvSpPr>
            <a:spLocks noGrp="1"/>
          </p:cNvSpPr>
          <p:nvPr>
            <p:ph type="subTitle" idx="1"/>
          </p:nvPr>
        </p:nvSpPr>
        <p:spPr/>
        <p:txBody>
          <a:bodyPr/>
          <a:lstStyle/>
          <a:p>
            <a:r>
              <a:rPr lang="en-GB" dirty="0"/>
              <a:t>Theory, Skills and Methods</a:t>
            </a:r>
          </a:p>
          <a:p>
            <a:r>
              <a:rPr lang="en-GB" dirty="0"/>
              <a:t>Dr Claudia Stein </a:t>
            </a:r>
          </a:p>
          <a:p>
            <a:r>
              <a:rPr lang="en-GB" dirty="0"/>
              <a:t>2021/22</a:t>
            </a:r>
          </a:p>
        </p:txBody>
      </p:sp>
    </p:spTree>
    <p:extLst>
      <p:ext uri="{BB962C8B-B14F-4D97-AF65-F5344CB8AC3E}">
        <p14:creationId xmlns:p14="http://schemas.microsoft.com/office/powerpoint/2010/main" val="5141395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976308" y="0"/>
            <a:ext cx="6659694" cy="8956298"/>
          </a:xfrm>
          <a:prstGeom prst="rect">
            <a:avLst/>
          </a:prstGeom>
          <a:noFill/>
        </p:spPr>
        <p:txBody>
          <a:bodyPr wrap="square" rtlCol="0">
            <a:spAutoFit/>
          </a:bodyPr>
          <a:lstStyle/>
          <a:p>
            <a:r>
              <a:rPr lang="en-US" b="1" dirty="0"/>
              <a:t>Consequences of linguistic theoretical thinking</a:t>
            </a:r>
          </a:p>
          <a:p>
            <a:endParaRPr lang="en-US" b="1" dirty="0"/>
          </a:p>
          <a:p>
            <a:pPr marL="285750" indent="-285750">
              <a:buFont typeface="Wingdings" charset="2"/>
              <a:buChar char="v"/>
            </a:pPr>
            <a:r>
              <a:rPr lang="en-US" dirty="0"/>
              <a:t>Our relationship to knowledge becomes uncertain because the ‘meaning’ (‘concept’ or ‘signified’) and the ‘signifier’ (sound/image/written word) are separated and their link is arbitrary. They are ‘made-up’ by humans and rely the internal structure of a language which only allows you to say certain things at a certain moment in time (languages changes throughout time !)</a:t>
            </a:r>
          </a:p>
          <a:p>
            <a:pPr marL="285750" indent="-285750">
              <a:buFont typeface="Wingdings" charset="2"/>
              <a:buChar char="v"/>
            </a:pPr>
            <a:endParaRPr lang="en-US" dirty="0"/>
          </a:p>
          <a:p>
            <a:pPr marL="285750" indent="-285750">
              <a:buFont typeface="Wingdings" charset="2"/>
              <a:buChar char="v"/>
            </a:pPr>
            <a:r>
              <a:rPr lang="en-US" dirty="0"/>
              <a:t>The notion of arbitrariness of the sign deeply challenges the modernist understanding of truth: if signs relate only to each other within an own structure, how could language be deemed to refer to the world out there? How could language ever refer to a ‘universal reality’ if the speaker is locked into a system and structure of language?</a:t>
            </a:r>
          </a:p>
          <a:p>
            <a:pPr marL="285750" indent="-285750">
              <a:buFont typeface="Wingdings" charset="2"/>
              <a:buChar char="v"/>
            </a:pPr>
            <a:endParaRPr lang="en-US" dirty="0"/>
          </a:p>
          <a:p>
            <a:pPr marL="285750" indent="-285750">
              <a:buFont typeface="Wingdings" charset="2"/>
              <a:buChar char="v"/>
            </a:pPr>
            <a:r>
              <a:rPr lang="en-US" dirty="0"/>
              <a:t>Thus, there is no reality; there is merely a representation of language  </a:t>
            </a:r>
          </a:p>
          <a:p>
            <a:pPr marL="285750" indent="-285750">
              <a:buFont typeface="Wingdings" charset="2"/>
              <a:buChar char="v"/>
            </a:pPr>
            <a:endParaRPr lang="en-US" dirty="0"/>
          </a:p>
          <a:p>
            <a:pPr marL="285750" indent="-285750">
              <a:buFont typeface="Wingdings" charset="2"/>
              <a:buChar char="v"/>
            </a:pPr>
            <a:r>
              <a:rPr lang="en-US" dirty="0"/>
              <a:t>Can anyone speak ‘the truth’?  </a:t>
            </a:r>
          </a:p>
          <a:p>
            <a:pPr marL="285750" indent="-285750">
              <a:buFont typeface="Wingdings" charset="2"/>
              <a:buChar char="v"/>
            </a:pPr>
            <a:endParaRPr lang="en-US" dirty="0"/>
          </a:p>
          <a:p>
            <a:pPr marL="285750" indent="-285750">
              <a:buFont typeface="Wingdings" charset="2"/>
              <a:buChar char="v"/>
            </a:pPr>
            <a:endParaRPr lang="en-US" dirty="0"/>
          </a:p>
          <a:p>
            <a:endParaRPr lang="en-US" dirty="0"/>
          </a:p>
          <a:p>
            <a:pPr marL="285750" indent="-285750">
              <a:buFont typeface="Wingdings" charset="2"/>
              <a:buChar char="v"/>
            </a:pPr>
            <a:endParaRPr lang="en-US" dirty="0"/>
          </a:p>
          <a:p>
            <a:pPr marL="742950" lvl="1" indent="-285750">
              <a:buFont typeface="Wingdings" charset="2"/>
              <a:buChar char="v"/>
            </a:pPr>
            <a:endParaRPr lang="en-US" dirty="0"/>
          </a:p>
          <a:p>
            <a:pPr marL="285750" indent="-285750">
              <a:buFont typeface="Wingdings" charset="2"/>
              <a:buChar char="v"/>
            </a:pPr>
            <a:endParaRPr lang="en-US" dirty="0"/>
          </a:p>
          <a:p>
            <a:pPr marL="285750" indent="-285750">
              <a:buFont typeface="Wingdings" charset="2"/>
              <a:buChar char="v"/>
            </a:pPr>
            <a:endParaRPr lang="en-US" dirty="0"/>
          </a:p>
          <a:p>
            <a:endParaRPr lang="en-US" dirty="0"/>
          </a:p>
          <a:p>
            <a:pPr marL="285750" indent="-285750">
              <a:buFont typeface="Wingdings" charset="2"/>
              <a:buChar char="v"/>
            </a:pPr>
            <a:endParaRPr lang="en-US" dirty="0"/>
          </a:p>
          <a:p>
            <a:endParaRPr lang="en-US" dirty="0"/>
          </a:p>
        </p:txBody>
      </p:sp>
      <p:pic>
        <p:nvPicPr>
          <p:cNvPr id="4" name="Picture 3" descr="Saussur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27238" y="460723"/>
            <a:ext cx="2440762" cy="196308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7996811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0E7A4C5-D797-3641-AA68-FD009AEF18D1}"/>
              </a:ext>
            </a:extLst>
          </p:cNvPr>
          <p:cNvPicPr>
            <a:picLocks noChangeAspect="1"/>
          </p:cNvPicPr>
          <p:nvPr/>
        </p:nvPicPr>
        <p:blipFill>
          <a:blip r:embed="rId2"/>
          <a:stretch>
            <a:fillRect/>
          </a:stretch>
        </p:blipFill>
        <p:spPr>
          <a:xfrm>
            <a:off x="889849" y="1108002"/>
            <a:ext cx="3551156" cy="5472000"/>
          </a:xfrm>
          <a:prstGeom prst="rect">
            <a:avLst/>
          </a:prstGeom>
        </p:spPr>
      </p:pic>
      <p:pic>
        <p:nvPicPr>
          <p:cNvPr id="5" name="Picture 4">
            <a:extLst>
              <a:ext uri="{FF2B5EF4-FFF2-40B4-BE49-F238E27FC236}">
                <a16:creationId xmlns:a16="http://schemas.microsoft.com/office/drawing/2014/main" id="{ACAA4D28-2993-9C45-AF58-6B3998D72E2C}"/>
              </a:ext>
            </a:extLst>
          </p:cNvPr>
          <p:cNvPicPr>
            <a:picLocks noChangeAspect="1"/>
          </p:cNvPicPr>
          <p:nvPr/>
        </p:nvPicPr>
        <p:blipFill>
          <a:blip r:embed="rId3"/>
          <a:stretch>
            <a:fillRect/>
          </a:stretch>
        </p:blipFill>
        <p:spPr>
          <a:xfrm>
            <a:off x="7278088" y="242702"/>
            <a:ext cx="4102100" cy="6337300"/>
          </a:xfrm>
          <a:prstGeom prst="rect">
            <a:avLst/>
          </a:prstGeom>
        </p:spPr>
      </p:pic>
      <p:sp>
        <p:nvSpPr>
          <p:cNvPr id="6" name="TextBox 5">
            <a:extLst>
              <a:ext uri="{FF2B5EF4-FFF2-40B4-BE49-F238E27FC236}">
                <a16:creationId xmlns:a16="http://schemas.microsoft.com/office/drawing/2014/main" id="{7C1B0E3E-2116-BF41-9E60-423D08F5B328}"/>
              </a:ext>
            </a:extLst>
          </p:cNvPr>
          <p:cNvSpPr txBox="1"/>
          <p:nvPr/>
        </p:nvSpPr>
        <p:spPr>
          <a:xfrm>
            <a:off x="614363" y="514350"/>
            <a:ext cx="5007781" cy="646331"/>
          </a:xfrm>
          <a:prstGeom prst="rect">
            <a:avLst/>
          </a:prstGeom>
          <a:noFill/>
        </p:spPr>
        <p:txBody>
          <a:bodyPr wrap="none" rtlCol="0">
            <a:spAutoFit/>
          </a:bodyPr>
          <a:lstStyle/>
          <a:p>
            <a:r>
              <a:rPr lang="en-US" b="1" dirty="0"/>
              <a:t>Microhistories focus on ‘practices’ of everyday life </a:t>
            </a:r>
          </a:p>
          <a:p>
            <a:endParaRPr lang="en-US" dirty="0"/>
          </a:p>
        </p:txBody>
      </p:sp>
    </p:spTree>
    <p:extLst>
      <p:ext uri="{BB962C8B-B14F-4D97-AF65-F5344CB8AC3E}">
        <p14:creationId xmlns:p14="http://schemas.microsoft.com/office/powerpoint/2010/main" val="41737707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74C26A4-1AB2-5740-8504-14A80FA423EF}"/>
              </a:ext>
            </a:extLst>
          </p:cNvPr>
          <p:cNvSpPr txBox="1"/>
          <p:nvPr/>
        </p:nvSpPr>
        <p:spPr>
          <a:xfrm>
            <a:off x="2457450" y="2743199"/>
            <a:ext cx="6186488" cy="1384995"/>
          </a:xfrm>
          <a:prstGeom prst="rect">
            <a:avLst/>
          </a:prstGeom>
          <a:noFill/>
        </p:spPr>
        <p:txBody>
          <a:bodyPr wrap="square" rtlCol="0">
            <a:spAutoFit/>
          </a:bodyPr>
          <a:lstStyle/>
          <a:p>
            <a:r>
              <a:rPr lang="en-GB" dirty="0"/>
              <a:t>‘</a:t>
            </a:r>
            <a:r>
              <a:rPr lang="en-GB" sz="2400" dirty="0"/>
              <a:t>Practice is one of the key words of the New cultural history’</a:t>
            </a:r>
          </a:p>
          <a:p>
            <a:r>
              <a:rPr lang="en-GB" dirty="0"/>
              <a:t>(Peter Burke, </a:t>
            </a:r>
            <a:r>
              <a:rPr lang="en-GB" i="1" dirty="0"/>
              <a:t>What is Cultural History</a:t>
            </a:r>
            <a:r>
              <a:rPr lang="en-GB" dirty="0"/>
              <a:t>?)</a:t>
            </a:r>
          </a:p>
          <a:p>
            <a:r>
              <a:rPr lang="en-GB" dirty="0"/>
              <a:t> </a:t>
            </a:r>
          </a:p>
        </p:txBody>
      </p:sp>
      <p:sp>
        <p:nvSpPr>
          <p:cNvPr id="5" name="TextBox 4">
            <a:extLst>
              <a:ext uri="{FF2B5EF4-FFF2-40B4-BE49-F238E27FC236}">
                <a16:creationId xmlns:a16="http://schemas.microsoft.com/office/drawing/2014/main" id="{01454226-15A6-CC41-BA27-F949B082A868}"/>
              </a:ext>
            </a:extLst>
          </p:cNvPr>
          <p:cNvSpPr txBox="1"/>
          <p:nvPr/>
        </p:nvSpPr>
        <p:spPr>
          <a:xfrm>
            <a:off x="1885950" y="800100"/>
            <a:ext cx="9501188" cy="954107"/>
          </a:xfrm>
          <a:prstGeom prst="rect">
            <a:avLst/>
          </a:prstGeom>
          <a:noFill/>
        </p:spPr>
        <p:txBody>
          <a:bodyPr wrap="square" rtlCol="0">
            <a:spAutoFit/>
          </a:bodyPr>
          <a:lstStyle/>
          <a:p>
            <a:r>
              <a:rPr lang="en-US" sz="2800" b="1" dirty="0"/>
              <a:t>The ‘turn to practice’ in the new cultural history of the 1980s and 1990s </a:t>
            </a:r>
          </a:p>
        </p:txBody>
      </p:sp>
    </p:spTree>
    <p:extLst>
      <p:ext uri="{BB962C8B-B14F-4D97-AF65-F5344CB8AC3E}">
        <p14:creationId xmlns:p14="http://schemas.microsoft.com/office/powerpoint/2010/main" val="389357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D5AFC48-E684-8D40-AED2-8CE7D548242D}"/>
              </a:ext>
            </a:extLst>
          </p:cNvPr>
          <p:cNvSpPr txBox="1"/>
          <p:nvPr/>
        </p:nvSpPr>
        <p:spPr>
          <a:xfrm>
            <a:off x="2600326" y="2114550"/>
            <a:ext cx="7772400" cy="1938992"/>
          </a:xfrm>
          <a:prstGeom prst="rect">
            <a:avLst/>
          </a:prstGeom>
          <a:noFill/>
        </p:spPr>
        <p:txBody>
          <a:bodyPr wrap="square" rtlCol="0">
            <a:spAutoFit/>
          </a:bodyPr>
          <a:lstStyle/>
          <a:p>
            <a:r>
              <a:rPr lang="en-GB" sz="2000" dirty="0"/>
              <a:t>‘If practices are composed of </a:t>
            </a:r>
            <a:r>
              <a:rPr lang="en-GB" sz="2000" b="1" dirty="0"/>
              <a:t>materials</a:t>
            </a:r>
            <a:r>
              <a:rPr lang="en-GB" sz="2000" dirty="0"/>
              <a:t>, </a:t>
            </a:r>
            <a:r>
              <a:rPr lang="en-GB" sz="2000" b="1" dirty="0"/>
              <a:t>meanings</a:t>
            </a:r>
            <a:r>
              <a:rPr lang="en-GB" sz="2000" dirty="0"/>
              <a:t> and </a:t>
            </a:r>
            <a:r>
              <a:rPr lang="en-GB" sz="2000" b="1" dirty="0"/>
              <a:t>competences</a:t>
            </a:r>
            <a:r>
              <a:rPr lang="en-GB" sz="2000" dirty="0"/>
              <a:t>, histories of practices need to take note of the conjunctions of all three elements at once.’</a:t>
            </a:r>
          </a:p>
          <a:p>
            <a:r>
              <a:rPr lang="en-GB" dirty="0"/>
              <a:t>(Shove, Elisabeth et al., </a:t>
            </a:r>
            <a:r>
              <a:rPr lang="en-GB" i="1" dirty="0"/>
              <a:t>The Dynamics of Social Practice. Everyday Life and How it Changes</a:t>
            </a:r>
            <a:r>
              <a:rPr lang="en-GB" dirty="0"/>
              <a:t>, Los Angeles 2012, 29). </a:t>
            </a:r>
          </a:p>
          <a:p>
            <a:r>
              <a:rPr lang="en-GB" sz="2000" dirty="0"/>
              <a:t> </a:t>
            </a:r>
          </a:p>
        </p:txBody>
      </p:sp>
      <p:sp>
        <p:nvSpPr>
          <p:cNvPr id="6" name="TextBox 5">
            <a:extLst>
              <a:ext uri="{FF2B5EF4-FFF2-40B4-BE49-F238E27FC236}">
                <a16:creationId xmlns:a16="http://schemas.microsoft.com/office/drawing/2014/main" id="{99C086AA-2D5C-334F-B8B9-1015DA10DB79}"/>
              </a:ext>
            </a:extLst>
          </p:cNvPr>
          <p:cNvSpPr txBox="1"/>
          <p:nvPr/>
        </p:nvSpPr>
        <p:spPr>
          <a:xfrm>
            <a:off x="2500313" y="1071563"/>
            <a:ext cx="4147161" cy="461665"/>
          </a:xfrm>
          <a:prstGeom prst="rect">
            <a:avLst/>
          </a:prstGeom>
          <a:noFill/>
        </p:spPr>
        <p:txBody>
          <a:bodyPr wrap="none" rtlCol="0">
            <a:spAutoFit/>
          </a:bodyPr>
          <a:lstStyle/>
          <a:p>
            <a:r>
              <a:rPr lang="en-US" sz="2400" b="1" dirty="0"/>
              <a:t>What do ‘practices’ consist of? </a:t>
            </a:r>
          </a:p>
        </p:txBody>
      </p:sp>
    </p:spTree>
    <p:extLst>
      <p:ext uri="{BB962C8B-B14F-4D97-AF65-F5344CB8AC3E}">
        <p14:creationId xmlns:p14="http://schemas.microsoft.com/office/powerpoint/2010/main" val="10021779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1903C3C-2F7F-5441-93F0-A0D5BE196609}"/>
              </a:ext>
            </a:extLst>
          </p:cNvPr>
          <p:cNvPicPr>
            <a:picLocks noChangeAspect="1"/>
          </p:cNvPicPr>
          <p:nvPr/>
        </p:nvPicPr>
        <p:blipFill>
          <a:blip r:embed="rId2"/>
          <a:stretch>
            <a:fillRect/>
          </a:stretch>
        </p:blipFill>
        <p:spPr>
          <a:xfrm>
            <a:off x="687303" y="1274422"/>
            <a:ext cx="4279900" cy="4267200"/>
          </a:xfrm>
          <a:prstGeom prst="rect">
            <a:avLst/>
          </a:prstGeom>
        </p:spPr>
      </p:pic>
      <p:sp>
        <p:nvSpPr>
          <p:cNvPr id="5" name="TextBox 4">
            <a:extLst>
              <a:ext uri="{FF2B5EF4-FFF2-40B4-BE49-F238E27FC236}">
                <a16:creationId xmlns:a16="http://schemas.microsoft.com/office/drawing/2014/main" id="{0972488E-6090-F644-B9EF-A2C212A2ED5D}"/>
              </a:ext>
            </a:extLst>
          </p:cNvPr>
          <p:cNvSpPr txBox="1"/>
          <p:nvPr/>
        </p:nvSpPr>
        <p:spPr>
          <a:xfrm>
            <a:off x="1100138" y="5900738"/>
            <a:ext cx="3357562" cy="369332"/>
          </a:xfrm>
          <a:prstGeom prst="rect">
            <a:avLst/>
          </a:prstGeom>
          <a:noFill/>
        </p:spPr>
        <p:txBody>
          <a:bodyPr wrap="square" rtlCol="0">
            <a:spAutoFit/>
          </a:bodyPr>
          <a:lstStyle/>
          <a:p>
            <a:r>
              <a:rPr lang="en-US" dirty="0"/>
              <a:t>Michel de </a:t>
            </a:r>
            <a:r>
              <a:rPr lang="en-US" dirty="0" err="1"/>
              <a:t>Certeau</a:t>
            </a:r>
            <a:r>
              <a:rPr lang="en-US" dirty="0"/>
              <a:t>, 1925-1980</a:t>
            </a:r>
          </a:p>
        </p:txBody>
      </p:sp>
      <p:sp>
        <p:nvSpPr>
          <p:cNvPr id="6" name="TextBox 5">
            <a:extLst>
              <a:ext uri="{FF2B5EF4-FFF2-40B4-BE49-F238E27FC236}">
                <a16:creationId xmlns:a16="http://schemas.microsoft.com/office/drawing/2014/main" id="{A168642D-2BA2-2846-9489-7F4F55E33579}"/>
              </a:ext>
            </a:extLst>
          </p:cNvPr>
          <p:cNvSpPr txBox="1"/>
          <p:nvPr/>
        </p:nvSpPr>
        <p:spPr>
          <a:xfrm>
            <a:off x="6200775" y="2514599"/>
            <a:ext cx="5100638" cy="2031325"/>
          </a:xfrm>
          <a:prstGeom prst="rect">
            <a:avLst/>
          </a:prstGeom>
          <a:noFill/>
        </p:spPr>
        <p:txBody>
          <a:bodyPr wrap="square" rtlCol="0">
            <a:spAutoFit/>
          </a:bodyPr>
          <a:lstStyle/>
          <a:p>
            <a:r>
              <a:rPr lang="en-GB" i="1" dirty="0"/>
              <a:t>The Practice of Everyday Life</a:t>
            </a:r>
            <a:r>
              <a:rPr lang="en-GB" dirty="0"/>
              <a:t>. </a:t>
            </a:r>
          </a:p>
          <a:p>
            <a:r>
              <a:rPr lang="en-GB" dirty="0"/>
              <a:t>Translated by Steven </a:t>
            </a:r>
            <a:r>
              <a:rPr lang="en-GB" dirty="0" err="1"/>
              <a:t>Rendall</a:t>
            </a:r>
            <a:r>
              <a:rPr lang="en-GB" dirty="0"/>
              <a:t>. University of California Press. 1984 (French 1980)</a:t>
            </a:r>
          </a:p>
          <a:p>
            <a:endParaRPr lang="en-GB" dirty="0"/>
          </a:p>
          <a:p>
            <a:r>
              <a:rPr lang="en-GB" i="1" dirty="0"/>
              <a:t>The Writing of History</a:t>
            </a:r>
            <a:r>
              <a:rPr lang="en-GB" dirty="0"/>
              <a:t>. Translated by Tom Conley. Columbia University Press. 1988 (French 1975)</a:t>
            </a:r>
          </a:p>
          <a:p>
            <a:endParaRPr lang="en-GB" dirty="0"/>
          </a:p>
        </p:txBody>
      </p:sp>
    </p:spTree>
    <p:extLst>
      <p:ext uri="{BB962C8B-B14F-4D97-AF65-F5344CB8AC3E}">
        <p14:creationId xmlns:p14="http://schemas.microsoft.com/office/powerpoint/2010/main" val="5733000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DC3B725-0FBD-B74B-ACE3-AF7EF0639E6D}"/>
              </a:ext>
            </a:extLst>
          </p:cNvPr>
          <p:cNvSpPr txBox="1"/>
          <p:nvPr/>
        </p:nvSpPr>
        <p:spPr>
          <a:xfrm>
            <a:off x="628650" y="1343025"/>
            <a:ext cx="10044113" cy="3970318"/>
          </a:xfrm>
          <a:prstGeom prst="rect">
            <a:avLst/>
          </a:prstGeom>
          <a:noFill/>
        </p:spPr>
        <p:txBody>
          <a:bodyPr wrap="square" rtlCol="0">
            <a:spAutoFit/>
          </a:bodyPr>
          <a:lstStyle/>
          <a:p>
            <a:r>
              <a:rPr lang="en-GB" dirty="0"/>
              <a:t>‘De </a:t>
            </a:r>
            <a:r>
              <a:rPr lang="en-GB" dirty="0" err="1"/>
              <a:t>Certeau's</a:t>
            </a:r>
            <a:r>
              <a:rPr lang="en-GB" dirty="0"/>
              <a:t> investigations into the realm of routine practices, or the "arts of doing" such as walking, talking, reading, dwelling, and cooking, were guided by his belief that despite repressive aspects of modern society, there exists an element of creative resistance to these structures enacted by ordinary people. In </a:t>
            </a:r>
            <a:r>
              <a:rPr lang="en-GB" i="1" dirty="0"/>
              <a:t>The Practice of Everyday Life</a:t>
            </a:r>
            <a:r>
              <a:rPr lang="en-GB" dirty="0"/>
              <a:t>, de </a:t>
            </a:r>
            <a:r>
              <a:rPr lang="en-GB" dirty="0" err="1"/>
              <a:t>Certeau</a:t>
            </a:r>
            <a:r>
              <a:rPr lang="en-GB" dirty="0"/>
              <a:t> outlines an important critical distinction between strategies and tactics in this battle of repression and expression. </a:t>
            </a:r>
          </a:p>
          <a:p>
            <a:endParaRPr lang="en-GB" dirty="0"/>
          </a:p>
          <a:p>
            <a:r>
              <a:rPr lang="en-GB" dirty="0"/>
              <a:t>According to him, </a:t>
            </a:r>
            <a:r>
              <a:rPr lang="en-GB" b="1" dirty="0"/>
              <a:t>strategies </a:t>
            </a:r>
            <a:r>
              <a:rPr lang="en-GB" dirty="0"/>
              <a:t>are used by those within organizational power structures, whether small or large, such as the state or municipality, the corporation or the proprietor, a scientific enterprise or the scientist. Strategies are deployed against some external entity to institute a set of relations for official or proper ends, whether adversaries, competitors, clients, customers, or simply subjects. </a:t>
            </a:r>
          </a:p>
          <a:p>
            <a:endParaRPr lang="en-GB" dirty="0"/>
          </a:p>
          <a:p>
            <a:r>
              <a:rPr lang="en-GB" b="1" dirty="0"/>
              <a:t>Tactics</a:t>
            </a:r>
            <a:r>
              <a:rPr lang="en-GB" dirty="0"/>
              <a:t>, on the other hand, are employed by those who are subjugated. By their very nature tactics are defensive and opportunistic, used in more limited ways and seized momentarily within spaces, both physical and psychological, produced and governed by more powerful strategic relations.</a:t>
            </a:r>
            <a:endParaRPr lang="en-US" dirty="0"/>
          </a:p>
        </p:txBody>
      </p:sp>
      <p:sp>
        <p:nvSpPr>
          <p:cNvPr id="5" name="TextBox 4">
            <a:extLst>
              <a:ext uri="{FF2B5EF4-FFF2-40B4-BE49-F238E27FC236}">
                <a16:creationId xmlns:a16="http://schemas.microsoft.com/office/drawing/2014/main" id="{5864419F-4572-834E-B1BF-438651CF8B27}"/>
              </a:ext>
            </a:extLst>
          </p:cNvPr>
          <p:cNvSpPr txBox="1"/>
          <p:nvPr/>
        </p:nvSpPr>
        <p:spPr>
          <a:xfrm>
            <a:off x="628650" y="471488"/>
            <a:ext cx="6554095" cy="461665"/>
          </a:xfrm>
          <a:prstGeom prst="rect">
            <a:avLst/>
          </a:prstGeom>
          <a:noFill/>
        </p:spPr>
        <p:txBody>
          <a:bodyPr wrap="square" rtlCol="0">
            <a:spAutoFit/>
          </a:bodyPr>
          <a:lstStyle/>
          <a:p>
            <a:r>
              <a:rPr lang="en-US" sz="2400" b="1" dirty="0"/>
              <a:t>Everyday routine practices: strategies and tactics</a:t>
            </a:r>
          </a:p>
        </p:txBody>
      </p:sp>
    </p:spTree>
    <p:extLst>
      <p:ext uri="{BB962C8B-B14F-4D97-AF65-F5344CB8AC3E}">
        <p14:creationId xmlns:p14="http://schemas.microsoft.com/office/powerpoint/2010/main" val="36845038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7B832F6-A22F-3F4C-A137-0F1C2E68B332}"/>
              </a:ext>
            </a:extLst>
          </p:cNvPr>
          <p:cNvPicPr>
            <a:picLocks noChangeAspect="1"/>
          </p:cNvPicPr>
          <p:nvPr/>
        </p:nvPicPr>
        <p:blipFill>
          <a:blip r:embed="rId2"/>
          <a:stretch>
            <a:fillRect/>
          </a:stretch>
        </p:blipFill>
        <p:spPr>
          <a:xfrm>
            <a:off x="1087542" y="1087866"/>
            <a:ext cx="3038494" cy="4392000"/>
          </a:xfrm>
          <a:prstGeom prst="rect">
            <a:avLst/>
          </a:prstGeom>
        </p:spPr>
      </p:pic>
      <p:sp>
        <p:nvSpPr>
          <p:cNvPr id="5" name="TextBox 4">
            <a:extLst>
              <a:ext uri="{FF2B5EF4-FFF2-40B4-BE49-F238E27FC236}">
                <a16:creationId xmlns:a16="http://schemas.microsoft.com/office/drawing/2014/main" id="{74EB3D41-5F56-0A4B-ABFA-4EF1595EEECE}"/>
              </a:ext>
            </a:extLst>
          </p:cNvPr>
          <p:cNvSpPr txBox="1"/>
          <p:nvPr/>
        </p:nvSpPr>
        <p:spPr>
          <a:xfrm>
            <a:off x="804232" y="5905040"/>
            <a:ext cx="3345046" cy="369332"/>
          </a:xfrm>
          <a:prstGeom prst="rect">
            <a:avLst/>
          </a:prstGeom>
          <a:noFill/>
        </p:spPr>
        <p:txBody>
          <a:bodyPr wrap="square" rtlCol="0">
            <a:spAutoFit/>
          </a:bodyPr>
          <a:lstStyle/>
          <a:p>
            <a:r>
              <a:rPr lang="en-US" dirty="0"/>
              <a:t>Pierre Bourdieu, 1930-2002</a:t>
            </a:r>
          </a:p>
        </p:txBody>
      </p:sp>
      <p:sp>
        <p:nvSpPr>
          <p:cNvPr id="7" name="TextBox 6">
            <a:extLst>
              <a:ext uri="{FF2B5EF4-FFF2-40B4-BE49-F238E27FC236}">
                <a16:creationId xmlns:a16="http://schemas.microsoft.com/office/drawing/2014/main" id="{EEF66216-9836-E443-9A1E-E121C3BA5B70}"/>
              </a:ext>
            </a:extLst>
          </p:cNvPr>
          <p:cNvSpPr txBox="1"/>
          <p:nvPr/>
        </p:nvSpPr>
        <p:spPr>
          <a:xfrm>
            <a:off x="5442333" y="2203372"/>
            <a:ext cx="5266062" cy="1477328"/>
          </a:xfrm>
          <a:prstGeom prst="rect">
            <a:avLst/>
          </a:prstGeom>
          <a:noFill/>
        </p:spPr>
        <p:txBody>
          <a:bodyPr wrap="square" rtlCol="0">
            <a:spAutoFit/>
          </a:bodyPr>
          <a:lstStyle/>
          <a:p>
            <a:r>
              <a:rPr lang="en-GB" i="1" dirty="0"/>
              <a:t>The Logic of Practice </a:t>
            </a:r>
            <a:r>
              <a:rPr lang="en-GB" dirty="0"/>
              <a:t>(1990) first published in French in 1980)</a:t>
            </a:r>
          </a:p>
          <a:p>
            <a:endParaRPr lang="en-GB" dirty="0"/>
          </a:p>
          <a:p>
            <a:r>
              <a:rPr lang="en-GB" i="1" dirty="0"/>
              <a:t>Distinction: A Social Critique of the Judgement of Taste</a:t>
            </a:r>
            <a:r>
              <a:rPr lang="en-GB" dirty="0"/>
              <a:t> (French, 1979)</a:t>
            </a:r>
            <a:endParaRPr lang="en-US" dirty="0"/>
          </a:p>
        </p:txBody>
      </p:sp>
    </p:spTree>
    <p:extLst>
      <p:ext uri="{BB962C8B-B14F-4D97-AF65-F5344CB8AC3E}">
        <p14:creationId xmlns:p14="http://schemas.microsoft.com/office/powerpoint/2010/main" val="25278789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02971" y="853036"/>
            <a:ext cx="9361516" cy="4907684"/>
          </a:xfrm>
        </p:spPr>
        <p:txBody>
          <a:bodyPr>
            <a:normAutofit fontScale="92500" lnSpcReduction="10000"/>
          </a:bodyPr>
          <a:lstStyle/>
          <a:p>
            <a:pPr marL="0" indent="0">
              <a:lnSpc>
                <a:spcPct val="110000"/>
              </a:lnSpc>
              <a:buNone/>
            </a:pPr>
            <a:r>
              <a:rPr lang="en-GB" dirty="0"/>
              <a:t>The conditionings associated with a particular class of conditions of existence produce </a:t>
            </a:r>
            <a:r>
              <a:rPr lang="en-GB" i="1" dirty="0"/>
              <a:t>habitus</a:t>
            </a:r>
            <a:r>
              <a:rPr lang="en-GB" dirty="0"/>
              <a:t>, systems of durable, transposable dispositions, structured structures predisposed to function as structuring structures, that is, as principles which generate and organize practices and representations that can be objectively adapted to their outcomes without presupposing conscious aiming at ends or an express mastery of the operations necessary in order to attain them.</a:t>
            </a:r>
          </a:p>
          <a:p>
            <a:pPr marL="0" indent="0">
              <a:lnSpc>
                <a:spcPct val="110000"/>
              </a:lnSpc>
              <a:buNone/>
            </a:pPr>
            <a:endParaRPr lang="en-GB" dirty="0"/>
          </a:p>
          <a:p>
            <a:pPr marL="0" indent="0" algn="r">
              <a:lnSpc>
                <a:spcPct val="110000"/>
              </a:lnSpc>
              <a:buNone/>
            </a:pPr>
            <a:r>
              <a:rPr lang="en-GB" sz="2400" dirty="0"/>
              <a:t>-- Pierre Bourdieu, “Structures, </a:t>
            </a:r>
            <a:r>
              <a:rPr lang="en-GB" sz="2400" i="1" dirty="0"/>
              <a:t>habitus</a:t>
            </a:r>
            <a:r>
              <a:rPr lang="en-GB" sz="2400" dirty="0"/>
              <a:t>, practices,” in </a:t>
            </a:r>
            <a:r>
              <a:rPr lang="en-GB" sz="2400" i="1" dirty="0"/>
              <a:t>The Logic of Practice </a:t>
            </a:r>
            <a:r>
              <a:rPr lang="en-GB" sz="2400" dirty="0"/>
              <a:t>(1990, first published in French in 1980), p. 53</a:t>
            </a:r>
          </a:p>
        </p:txBody>
      </p:sp>
    </p:spTree>
    <p:extLst>
      <p:ext uri="{BB962C8B-B14F-4D97-AF65-F5344CB8AC3E}">
        <p14:creationId xmlns:p14="http://schemas.microsoft.com/office/powerpoint/2010/main" val="32629316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767A80E-C10E-5342-AFFA-3580E67F4599}"/>
              </a:ext>
            </a:extLst>
          </p:cNvPr>
          <p:cNvSpPr txBox="1"/>
          <p:nvPr/>
        </p:nvSpPr>
        <p:spPr>
          <a:xfrm>
            <a:off x="2082188" y="1916935"/>
            <a:ext cx="7888077" cy="1200329"/>
          </a:xfrm>
          <a:prstGeom prst="rect">
            <a:avLst/>
          </a:prstGeom>
          <a:noFill/>
        </p:spPr>
        <p:txBody>
          <a:bodyPr wrap="square" rtlCol="0">
            <a:spAutoFit/>
          </a:bodyPr>
          <a:lstStyle/>
          <a:p>
            <a:r>
              <a:rPr lang="en-GB" dirty="0"/>
              <a:t>‘Habitus is ‘the way society becomes deposited in persons in the form of lasting dispositions, or trained capacities and structured propensities to think, feel and act in determinant ways, which then guide them’ </a:t>
            </a:r>
          </a:p>
          <a:p>
            <a:r>
              <a:rPr lang="en-GB" dirty="0"/>
              <a:t>(Wacquant 2005: 316, cited in Navarro 2006: 16)</a:t>
            </a:r>
            <a:endParaRPr lang="en-US" dirty="0"/>
          </a:p>
        </p:txBody>
      </p:sp>
      <p:sp>
        <p:nvSpPr>
          <p:cNvPr id="5" name="TextBox 4">
            <a:extLst>
              <a:ext uri="{FF2B5EF4-FFF2-40B4-BE49-F238E27FC236}">
                <a16:creationId xmlns:a16="http://schemas.microsoft.com/office/drawing/2014/main" id="{49B73B6B-BE72-324C-A25A-A60DDBC33E23}"/>
              </a:ext>
            </a:extLst>
          </p:cNvPr>
          <p:cNvSpPr txBox="1"/>
          <p:nvPr/>
        </p:nvSpPr>
        <p:spPr>
          <a:xfrm>
            <a:off x="2159306" y="1288973"/>
            <a:ext cx="3340402" cy="369332"/>
          </a:xfrm>
          <a:prstGeom prst="rect">
            <a:avLst/>
          </a:prstGeom>
          <a:noFill/>
        </p:spPr>
        <p:txBody>
          <a:bodyPr wrap="none" rtlCol="0">
            <a:spAutoFit/>
          </a:bodyPr>
          <a:lstStyle/>
          <a:p>
            <a:r>
              <a:rPr lang="en-US" b="1" dirty="0"/>
              <a:t>Expressed in a more simple way: </a:t>
            </a:r>
          </a:p>
        </p:txBody>
      </p:sp>
    </p:spTree>
    <p:extLst>
      <p:ext uri="{BB962C8B-B14F-4D97-AF65-F5344CB8AC3E}">
        <p14:creationId xmlns:p14="http://schemas.microsoft.com/office/powerpoint/2010/main" val="304340979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4F09C01-5CA4-454D-A5B5-00C59BB663AB}"/>
              </a:ext>
            </a:extLst>
          </p:cNvPr>
          <p:cNvSpPr txBox="1"/>
          <p:nvPr/>
        </p:nvSpPr>
        <p:spPr>
          <a:xfrm>
            <a:off x="903383" y="859316"/>
            <a:ext cx="9430439" cy="4524315"/>
          </a:xfrm>
          <a:prstGeom prst="rect">
            <a:avLst/>
          </a:prstGeom>
          <a:noFill/>
        </p:spPr>
        <p:txBody>
          <a:bodyPr wrap="square" rtlCol="0">
            <a:spAutoFit/>
          </a:bodyPr>
          <a:lstStyle/>
          <a:p>
            <a:r>
              <a:rPr lang="en-US" dirty="0"/>
              <a:t>Bourdieu extends the idea of capital </a:t>
            </a:r>
            <a:r>
              <a:rPr lang="en-GB" dirty="0"/>
              <a:t>as a way to explain how power in society was transferred and social classes maintained. Karl Marx believed economic capital (money and assets) dictated your position in a social order. Bourdieu believed that ‘cultural capital’ played an important, and subtle role. </a:t>
            </a:r>
            <a:endParaRPr lang="en-US" dirty="0"/>
          </a:p>
          <a:p>
            <a:endParaRPr lang="en-US" dirty="0"/>
          </a:p>
          <a:p>
            <a:endParaRPr lang="en-US" dirty="0"/>
          </a:p>
          <a:p>
            <a:r>
              <a:rPr lang="en-GB" dirty="0"/>
              <a:t>Bourdieu identified three sources of cultural capital: objective, embodied and institutionalised.</a:t>
            </a:r>
          </a:p>
          <a:p>
            <a:endParaRPr lang="en-GB" b="1" dirty="0"/>
          </a:p>
          <a:p>
            <a:r>
              <a:rPr lang="en-GB" b="1" dirty="0"/>
              <a:t>Objective:</a:t>
            </a:r>
            <a:r>
              <a:rPr lang="en-GB" dirty="0"/>
              <a:t> cultural goods, books, works of art</a:t>
            </a:r>
          </a:p>
          <a:p>
            <a:endParaRPr lang="en-GB" b="1" dirty="0"/>
          </a:p>
          <a:p>
            <a:r>
              <a:rPr lang="en-GB" b="1" dirty="0"/>
              <a:t>Embodied:</a:t>
            </a:r>
            <a:r>
              <a:rPr lang="en-GB" dirty="0"/>
              <a:t> language, mannerisms, preferences</a:t>
            </a:r>
          </a:p>
          <a:p>
            <a:endParaRPr lang="en-GB" b="1" dirty="0"/>
          </a:p>
          <a:p>
            <a:r>
              <a:rPr lang="en-GB" b="1" dirty="0"/>
              <a:t>Institutionalised:</a:t>
            </a:r>
            <a:r>
              <a:rPr lang="en-GB" dirty="0"/>
              <a:t> qualifications, education credentials</a:t>
            </a:r>
          </a:p>
          <a:p>
            <a:br>
              <a:rPr lang="en-GB" dirty="0"/>
            </a:br>
            <a:endParaRPr lang="en-GB" dirty="0"/>
          </a:p>
          <a:p>
            <a:endParaRPr lang="en-US" dirty="0"/>
          </a:p>
        </p:txBody>
      </p:sp>
    </p:spTree>
    <p:extLst>
      <p:ext uri="{BB962C8B-B14F-4D97-AF65-F5344CB8AC3E}">
        <p14:creationId xmlns:p14="http://schemas.microsoft.com/office/powerpoint/2010/main" val="21553643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353B1B4-3C35-D840-8654-3962788840EC}"/>
              </a:ext>
            </a:extLst>
          </p:cNvPr>
          <p:cNvSpPr txBox="1"/>
          <p:nvPr/>
        </p:nvSpPr>
        <p:spPr>
          <a:xfrm>
            <a:off x="3393195" y="2181340"/>
            <a:ext cx="5883007" cy="1477328"/>
          </a:xfrm>
          <a:prstGeom prst="rect">
            <a:avLst/>
          </a:prstGeom>
          <a:noFill/>
        </p:spPr>
        <p:txBody>
          <a:bodyPr wrap="square" rtlCol="0">
            <a:spAutoFit/>
          </a:bodyPr>
          <a:lstStyle/>
          <a:p>
            <a:r>
              <a:rPr lang="en-GB" dirty="0"/>
              <a:t>‘Let us never forget, that the subject-object of history is Man. The incredible multifaceted Man, whose complexity cannot be reduced to a simple formula.’</a:t>
            </a:r>
          </a:p>
          <a:p>
            <a:r>
              <a:rPr lang="en-GB" dirty="0"/>
              <a:t> </a:t>
            </a:r>
          </a:p>
          <a:p>
            <a:r>
              <a:rPr lang="en-GB" dirty="0"/>
              <a:t>(Lucien </a:t>
            </a:r>
            <a:r>
              <a:rPr lang="en-GB" dirty="0" err="1"/>
              <a:t>Febvres</a:t>
            </a:r>
            <a:r>
              <a:rPr lang="en-GB" dirty="0"/>
              <a:t>, 1935)</a:t>
            </a:r>
          </a:p>
        </p:txBody>
      </p:sp>
    </p:spTree>
    <p:extLst>
      <p:ext uri="{BB962C8B-B14F-4D97-AF65-F5344CB8AC3E}">
        <p14:creationId xmlns:p14="http://schemas.microsoft.com/office/powerpoint/2010/main" val="302272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8CBCBAE-36D7-C144-A251-6107B79E6B56}"/>
              </a:ext>
            </a:extLst>
          </p:cNvPr>
          <p:cNvPicPr>
            <a:picLocks noChangeAspect="1"/>
          </p:cNvPicPr>
          <p:nvPr/>
        </p:nvPicPr>
        <p:blipFill>
          <a:blip r:embed="rId2"/>
          <a:stretch>
            <a:fillRect/>
          </a:stretch>
        </p:blipFill>
        <p:spPr>
          <a:xfrm>
            <a:off x="585816" y="1080201"/>
            <a:ext cx="2476500" cy="3276600"/>
          </a:xfrm>
          <a:prstGeom prst="rect">
            <a:avLst/>
          </a:prstGeom>
        </p:spPr>
      </p:pic>
      <p:sp>
        <p:nvSpPr>
          <p:cNvPr id="5" name="TextBox 4">
            <a:extLst>
              <a:ext uri="{FF2B5EF4-FFF2-40B4-BE49-F238E27FC236}">
                <a16:creationId xmlns:a16="http://schemas.microsoft.com/office/drawing/2014/main" id="{3F0E972F-C618-AD47-B451-4411A3DB7456}"/>
              </a:ext>
            </a:extLst>
          </p:cNvPr>
          <p:cNvSpPr txBox="1"/>
          <p:nvPr/>
        </p:nvSpPr>
        <p:spPr>
          <a:xfrm>
            <a:off x="672029" y="4649118"/>
            <a:ext cx="2173159" cy="369332"/>
          </a:xfrm>
          <a:prstGeom prst="rect">
            <a:avLst/>
          </a:prstGeom>
          <a:noFill/>
        </p:spPr>
        <p:txBody>
          <a:bodyPr wrap="none" rtlCol="0">
            <a:spAutoFit/>
          </a:bodyPr>
          <a:lstStyle/>
          <a:p>
            <a:r>
              <a:rPr lang="en-US" dirty="0"/>
              <a:t>Roger </a:t>
            </a:r>
            <a:r>
              <a:rPr lang="en-US" dirty="0" err="1"/>
              <a:t>Chartier</a:t>
            </a:r>
            <a:r>
              <a:rPr lang="en-US" dirty="0"/>
              <a:t>, 1945-</a:t>
            </a:r>
          </a:p>
        </p:txBody>
      </p:sp>
      <p:sp>
        <p:nvSpPr>
          <p:cNvPr id="6" name="TextBox 5">
            <a:extLst>
              <a:ext uri="{FF2B5EF4-FFF2-40B4-BE49-F238E27FC236}">
                <a16:creationId xmlns:a16="http://schemas.microsoft.com/office/drawing/2014/main" id="{E33EEAF4-9A9D-AD42-9912-AD7308B34122}"/>
              </a:ext>
            </a:extLst>
          </p:cNvPr>
          <p:cNvSpPr txBox="1"/>
          <p:nvPr/>
        </p:nvSpPr>
        <p:spPr>
          <a:xfrm>
            <a:off x="4285562" y="1575413"/>
            <a:ext cx="6059278" cy="3693319"/>
          </a:xfrm>
          <a:prstGeom prst="rect">
            <a:avLst/>
          </a:prstGeom>
          <a:noFill/>
        </p:spPr>
        <p:txBody>
          <a:bodyPr wrap="square" rtlCol="0">
            <a:spAutoFit/>
          </a:bodyPr>
          <a:lstStyle/>
          <a:p>
            <a:r>
              <a:rPr lang="en-GB" i="1" dirty="0"/>
              <a:t>Cultural History: Between Practices and Representations</a:t>
            </a:r>
            <a:r>
              <a:rPr lang="en-GB" dirty="0"/>
              <a:t> (Cornell University Press, 1989)</a:t>
            </a:r>
            <a:br>
              <a:rPr lang="en-GB" dirty="0"/>
            </a:br>
            <a:endParaRPr lang="en-GB" dirty="0"/>
          </a:p>
          <a:p>
            <a:endParaRPr lang="en-GB" dirty="0"/>
          </a:p>
          <a:p>
            <a:r>
              <a:rPr lang="en-GB" i="1" dirty="0">
                <a:hlinkClick r:id="rId3"/>
              </a:rPr>
              <a:t>The Order of Books: Readers, Authors, and Libraries in Europe Between the 14th and 18th Centuries</a:t>
            </a:r>
            <a:r>
              <a:rPr lang="en-GB" dirty="0"/>
              <a:t> (Stanford University Press, 1994)</a:t>
            </a:r>
          </a:p>
          <a:p>
            <a:endParaRPr lang="en-GB" dirty="0"/>
          </a:p>
          <a:p>
            <a:r>
              <a:rPr lang="en-GB" i="1" dirty="0">
                <a:hlinkClick r:id="rId4"/>
              </a:rPr>
              <a:t>On the Edge of the Cliff: History, Language and Practices (Parallax: Re-visions of Culture and Society)</a:t>
            </a:r>
            <a:r>
              <a:rPr lang="en-GB" dirty="0"/>
              <a:t> (The Johns Hopkins University Press, 1996)</a:t>
            </a:r>
          </a:p>
          <a:p>
            <a:endParaRPr lang="en-GB" dirty="0"/>
          </a:p>
          <a:p>
            <a:endParaRPr lang="en-GB" dirty="0"/>
          </a:p>
        </p:txBody>
      </p:sp>
      <p:sp>
        <p:nvSpPr>
          <p:cNvPr id="7" name="TextBox 6">
            <a:extLst>
              <a:ext uri="{FF2B5EF4-FFF2-40B4-BE49-F238E27FC236}">
                <a16:creationId xmlns:a16="http://schemas.microsoft.com/office/drawing/2014/main" id="{BFFE433A-F406-8E4A-A615-D5C3A9E18B93}"/>
              </a:ext>
            </a:extLst>
          </p:cNvPr>
          <p:cNvSpPr txBox="1"/>
          <p:nvPr/>
        </p:nvSpPr>
        <p:spPr>
          <a:xfrm>
            <a:off x="3899972" y="550843"/>
            <a:ext cx="6821462" cy="461665"/>
          </a:xfrm>
          <a:prstGeom prst="rect">
            <a:avLst/>
          </a:prstGeom>
          <a:noFill/>
        </p:spPr>
        <p:txBody>
          <a:bodyPr wrap="square" rtlCol="0">
            <a:spAutoFit/>
          </a:bodyPr>
          <a:lstStyle/>
          <a:p>
            <a:r>
              <a:rPr lang="en-US" sz="2400" b="1" dirty="0"/>
              <a:t>The relationship between language and practices </a:t>
            </a:r>
          </a:p>
        </p:txBody>
      </p:sp>
    </p:spTree>
    <p:extLst>
      <p:ext uri="{BB962C8B-B14F-4D97-AF65-F5344CB8AC3E}">
        <p14:creationId xmlns:p14="http://schemas.microsoft.com/office/powerpoint/2010/main" val="197110355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99756" y="2016819"/>
            <a:ext cx="7216833" cy="4351338"/>
          </a:xfrm>
        </p:spPr>
        <p:txBody>
          <a:bodyPr/>
          <a:lstStyle/>
          <a:p>
            <a:pPr marL="0" indent="0">
              <a:buNone/>
            </a:pPr>
            <a:r>
              <a:rPr lang="en-GB" dirty="0"/>
              <a:t>“…practices, articulated with but not homologous to discourses, are not reducible to discourses, can be considered the fundamental partitioning principle in all cultural history”</a:t>
            </a:r>
          </a:p>
          <a:p>
            <a:pPr marL="0" indent="0">
              <a:buNone/>
            </a:pPr>
            <a:endParaRPr lang="en-GB" dirty="0"/>
          </a:p>
          <a:p>
            <a:pPr marL="0" indent="0" algn="r">
              <a:buNone/>
            </a:pPr>
            <a:r>
              <a:rPr lang="en-GB" sz="2400" dirty="0"/>
              <a:t>-- </a:t>
            </a:r>
            <a:r>
              <a:rPr lang="en-GB" sz="2400" dirty="0" err="1"/>
              <a:t>Chartier</a:t>
            </a:r>
            <a:r>
              <a:rPr lang="en-GB" sz="2400" dirty="0"/>
              <a:t>, in </a:t>
            </a:r>
            <a:r>
              <a:rPr lang="en-GB" sz="2400" i="1" dirty="0"/>
              <a:t>The Edge of the Cliff</a:t>
            </a:r>
            <a:r>
              <a:rPr lang="en-GB" sz="2400" dirty="0"/>
              <a:t>, 1997</a:t>
            </a:r>
          </a:p>
        </p:txBody>
      </p:sp>
    </p:spTree>
    <p:extLst>
      <p:ext uri="{BB962C8B-B14F-4D97-AF65-F5344CB8AC3E}">
        <p14:creationId xmlns:p14="http://schemas.microsoft.com/office/powerpoint/2010/main" val="184371669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90309695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43050" y="861348"/>
            <a:ext cx="7923415" cy="4351338"/>
          </a:xfrm>
        </p:spPr>
        <p:txBody>
          <a:bodyPr>
            <a:noAutofit/>
          </a:bodyPr>
          <a:lstStyle/>
          <a:p>
            <a:pPr marL="0" indent="0" algn="ctr">
              <a:lnSpc>
                <a:spcPct val="200000"/>
              </a:lnSpc>
              <a:buNone/>
            </a:pPr>
            <a:r>
              <a:rPr lang="en-GB" sz="3600" dirty="0"/>
              <a:t>Practice v. theory</a:t>
            </a:r>
          </a:p>
          <a:p>
            <a:pPr marL="0" indent="0" algn="ctr">
              <a:lnSpc>
                <a:spcPct val="200000"/>
              </a:lnSpc>
              <a:buNone/>
            </a:pPr>
            <a:r>
              <a:rPr lang="en-GB" sz="3600" dirty="0"/>
              <a:t>Practice v. the match</a:t>
            </a:r>
          </a:p>
          <a:p>
            <a:pPr marL="0" indent="0" algn="ctr">
              <a:lnSpc>
                <a:spcPct val="200000"/>
              </a:lnSpc>
              <a:buNone/>
            </a:pPr>
            <a:r>
              <a:rPr lang="en-GB" sz="3600" dirty="0"/>
              <a:t>Practising v. retired</a:t>
            </a:r>
          </a:p>
          <a:p>
            <a:pPr marL="0" indent="0" algn="ctr">
              <a:lnSpc>
                <a:spcPct val="200000"/>
              </a:lnSpc>
              <a:buNone/>
            </a:pPr>
            <a:r>
              <a:rPr lang="en-GB" sz="3600" dirty="0"/>
              <a:t>Practical v. not very useful</a:t>
            </a:r>
          </a:p>
        </p:txBody>
      </p:sp>
    </p:spTree>
    <p:extLst>
      <p:ext uri="{BB962C8B-B14F-4D97-AF65-F5344CB8AC3E}">
        <p14:creationId xmlns:p14="http://schemas.microsoft.com/office/powerpoint/2010/main" val="382733145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883228" y="1471061"/>
            <a:ext cx="8231155" cy="4360571"/>
          </a:xfrm>
        </p:spPr>
        <p:txBody>
          <a:bodyPr>
            <a:normAutofit/>
          </a:bodyPr>
          <a:lstStyle/>
          <a:p>
            <a:pPr marL="514350" indent="-514350" algn="ctr">
              <a:buAutoNum type="arabicPeriod"/>
            </a:pPr>
            <a:r>
              <a:rPr lang="en-GB" sz="3600" dirty="0">
                <a:solidFill>
                  <a:schemeClr val="bg1"/>
                </a:solidFill>
              </a:rPr>
              <a:t>The theory of practice</a:t>
            </a:r>
          </a:p>
          <a:p>
            <a:pPr marL="514350" indent="-514350" algn="ctr">
              <a:buAutoNum type="arabicPeriod"/>
            </a:pPr>
            <a:endParaRPr lang="en-GB" sz="3600" dirty="0">
              <a:solidFill>
                <a:schemeClr val="bg1"/>
              </a:solidFill>
            </a:endParaRPr>
          </a:p>
          <a:p>
            <a:pPr marL="514350" indent="-514350" algn="ctr">
              <a:buAutoNum type="arabicPeriod"/>
            </a:pPr>
            <a:r>
              <a:rPr lang="en-GB" sz="3600" dirty="0">
                <a:solidFill>
                  <a:schemeClr val="bg1"/>
                </a:solidFill>
              </a:rPr>
              <a:t>The theory of practice in practice</a:t>
            </a:r>
          </a:p>
          <a:p>
            <a:pPr marL="514350" indent="-514350" algn="ctr">
              <a:buAutoNum type="arabicPeriod"/>
            </a:pPr>
            <a:endParaRPr lang="en-GB" sz="3600" dirty="0">
              <a:solidFill>
                <a:schemeClr val="bg1"/>
              </a:solidFill>
            </a:endParaRPr>
          </a:p>
          <a:p>
            <a:pPr marL="514350" indent="-514350" algn="ctr">
              <a:buAutoNum type="arabicPeriod"/>
            </a:pPr>
            <a:r>
              <a:rPr lang="en-GB" sz="3600" dirty="0">
                <a:solidFill>
                  <a:schemeClr val="bg1"/>
                </a:solidFill>
              </a:rPr>
              <a:t>The limits of the theory of practice</a:t>
            </a:r>
          </a:p>
          <a:p>
            <a:pPr marL="514350" indent="-514350">
              <a:buAutoNum type="arabicPeriod"/>
            </a:pPr>
            <a:endParaRPr lang="en-GB" dirty="0">
              <a:solidFill>
                <a:schemeClr val="bg1"/>
              </a:solidFill>
            </a:endParaRPr>
          </a:p>
          <a:p>
            <a:pPr marL="514350" indent="-514350">
              <a:buAutoNum type="arabicPeriod"/>
            </a:pPr>
            <a:endParaRPr lang="en-GB" dirty="0">
              <a:solidFill>
                <a:schemeClr val="bg1"/>
              </a:solidFill>
            </a:endParaRPr>
          </a:p>
        </p:txBody>
      </p:sp>
    </p:spTree>
    <p:extLst>
      <p:ext uri="{BB962C8B-B14F-4D97-AF65-F5344CB8AC3E}">
        <p14:creationId xmlns:p14="http://schemas.microsoft.com/office/powerpoint/2010/main" val="15450033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312438" y="1069845"/>
            <a:ext cx="8399106" cy="4612497"/>
          </a:xfrm>
        </p:spPr>
        <p:txBody>
          <a:bodyPr>
            <a:normAutofit/>
          </a:bodyPr>
          <a:lstStyle/>
          <a:p>
            <a:pPr marL="0" indent="0">
              <a:spcBef>
                <a:spcPts val="2400"/>
              </a:spcBef>
              <a:buNone/>
            </a:pPr>
            <a:r>
              <a:rPr lang="fr-FR" dirty="0"/>
              <a:t>Michel de </a:t>
            </a:r>
            <a:r>
              <a:rPr lang="fr-FR" dirty="0" err="1"/>
              <a:t>Certeau</a:t>
            </a:r>
            <a:r>
              <a:rPr lang="fr-FR" dirty="0"/>
              <a:t>, </a:t>
            </a:r>
            <a:r>
              <a:rPr lang="fr-FR" i="1" dirty="0"/>
              <a:t>L'invention du quotidien. Vol. 1, Arts de faire</a:t>
            </a:r>
            <a:r>
              <a:rPr lang="fr-FR" dirty="0"/>
              <a:t> (1980), </a:t>
            </a:r>
            <a:r>
              <a:rPr lang="fr-FR" dirty="0" err="1"/>
              <a:t>translated</a:t>
            </a:r>
            <a:r>
              <a:rPr lang="fr-FR" dirty="0"/>
              <a:t> as </a:t>
            </a:r>
            <a:r>
              <a:rPr lang="fr-FR" i="1" dirty="0"/>
              <a:t>The </a:t>
            </a:r>
            <a:r>
              <a:rPr lang="fr-FR" i="1" dirty="0">
                <a:solidFill>
                  <a:srgbClr val="FF0000"/>
                </a:solidFill>
              </a:rPr>
              <a:t>Practice</a:t>
            </a:r>
            <a:r>
              <a:rPr lang="fr-FR" i="1" dirty="0"/>
              <a:t> of </a:t>
            </a:r>
            <a:r>
              <a:rPr lang="fr-FR" i="1" dirty="0" err="1"/>
              <a:t>Everyday</a:t>
            </a:r>
            <a:r>
              <a:rPr lang="fr-FR" i="1" dirty="0"/>
              <a:t> Life</a:t>
            </a:r>
            <a:r>
              <a:rPr lang="fr-FR" dirty="0"/>
              <a:t>, 1984</a:t>
            </a:r>
          </a:p>
          <a:p>
            <a:pPr marL="0" indent="0">
              <a:spcBef>
                <a:spcPts val="2400"/>
              </a:spcBef>
              <a:buNone/>
            </a:pPr>
            <a:r>
              <a:rPr lang="fr-FR" dirty="0"/>
              <a:t>Pierre Bourdieu, </a:t>
            </a:r>
            <a:r>
              <a:rPr lang="fr-FR" i="1" dirty="0"/>
              <a:t>Le sens pratique</a:t>
            </a:r>
            <a:r>
              <a:rPr lang="fr-FR" dirty="0"/>
              <a:t>, 1980, </a:t>
            </a:r>
            <a:r>
              <a:rPr lang="fr-FR" dirty="0" err="1"/>
              <a:t>translated</a:t>
            </a:r>
            <a:r>
              <a:rPr lang="fr-FR" dirty="0"/>
              <a:t> as </a:t>
            </a:r>
            <a:r>
              <a:rPr lang="fr-FR" i="1" dirty="0"/>
              <a:t>The </a:t>
            </a:r>
            <a:r>
              <a:rPr lang="fr-FR" i="1" dirty="0" err="1"/>
              <a:t>Logic</a:t>
            </a:r>
            <a:r>
              <a:rPr lang="fr-FR" i="1" dirty="0"/>
              <a:t> of </a:t>
            </a:r>
            <a:r>
              <a:rPr lang="fr-FR" i="1" dirty="0">
                <a:solidFill>
                  <a:srgbClr val="FF0000"/>
                </a:solidFill>
              </a:rPr>
              <a:t>Practice</a:t>
            </a:r>
            <a:r>
              <a:rPr lang="fr-FR" dirty="0"/>
              <a:t>, 1990</a:t>
            </a:r>
          </a:p>
          <a:p>
            <a:pPr marL="0" indent="0">
              <a:spcBef>
                <a:spcPts val="2400"/>
              </a:spcBef>
              <a:buNone/>
            </a:pPr>
            <a:r>
              <a:rPr lang="fr-FR" dirty="0"/>
              <a:t>Roger Chartier, « Les historiens et les mythologies », 1992, </a:t>
            </a:r>
            <a:r>
              <a:rPr lang="fr-FR" dirty="0" err="1"/>
              <a:t>translated</a:t>
            </a:r>
            <a:r>
              <a:rPr lang="fr-FR" dirty="0"/>
              <a:t> as « </a:t>
            </a:r>
            <a:r>
              <a:rPr lang="fr-FR" dirty="0" err="1"/>
              <a:t>Discourses</a:t>
            </a:r>
            <a:r>
              <a:rPr lang="fr-FR" dirty="0"/>
              <a:t> and </a:t>
            </a:r>
            <a:r>
              <a:rPr lang="fr-FR" dirty="0">
                <a:solidFill>
                  <a:srgbClr val="FF0000"/>
                </a:solidFill>
              </a:rPr>
              <a:t>Practices</a:t>
            </a:r>
            <a:r>
              <a:rPr lang="fr-FR" dirty="0"/>
              <a:t>: On the </a:t>
            </a:r>
            <a:r>
              <a:rPr lang="fr-FR" dirty="0" err="1"/>
              <a:t>Origins</a:t>
            </a:r>
            <a:r>
              <a:rPr lang="fr-FR" dirty="0"/>
              <a:t> of the French </a:t>
            </a:r>
            <a:r>
              <a:rPr lang="fr-FR" dirty="0" err="1"/>
              <a:t>Revolution</a:t>
            </a:r>
            <a:r>
              <a:rPr lang="fr-FR" dirty="0"/>
              <a:t> », in </a:t>
            </a:r>
            <a:r>
              <a:rPr lang="fr-FR" i="1" dirty="0"/>
              <a:t>On the </a:t>
            </a:r>
            <a:r>
              <a:rPr lang="fr-FR" i="1" dirty="0" err="1"/>
              <a:t>Edge</a:t>
            </a:r>
            <a:r>
              <a:rPr lang="fr-FR" i="1" dirty="0"/>
              <a:t> of the Cliff</a:t>
            </a:r>
            <a:r>
              <a:rPr lang="fr-FR" dirty="0"/>
              <a:t>, 1997</a:t>
            </a:r>
          </a:p>
          <a:p>
            <a:pPr marL="0" indent="0">
              <a:buNone/>
            </a:pPr>
            <a:endParaRPr lang="fr-FR" dirty="0"/>
          </a:p>
          <a:p>
            <a:pPr marL="0" indent="0">
              <a:buNone/>
            </a:pPr>
            <a:endParaRPr lang="fr-FR" dirty="0"/>
          </a:p>
          <a:p>
            <a:pPr marL="0" indent="0">
              <a:buNone/>
            </a:pPr>
            <a:endParaRPr lang="fr-FR" dirty="0"/>
          </a:p>
          <a:p>
            <a:pPr marL="0" indent="0">
              <a:buNone/>
            </a:pPr>
            <a:endParaRPr lang="en-GB" dirty="0"/>
          </a:p>
        </p:txBody>
      </p:sp>
    </p:spTree>
    <p:extLst>
      <p:ext uri="{BB962C8B-B14F-4D97-AF65-F5344CB8AC3E}">
        <p14:creationId xmlns:p14="http://schemas.microsoft.com/office/powerpoint/2010/main" val="349827327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387084" y="1480392"/>
            <a:ext cx="6803571" cy="2970311"/>
          </a:xfrm>
        </p:spPr>
        <p:txBody>
          <a:bodyPr>
            <a:noAutofit/>
          </a:bodyPr>
          <a:lstStyle/>
          <a:p>
            <a:pPr marL="0" indent="0" algn="ctr">
              <a:buNone/>
            </a:pPr>
            <a:r>
              <a:rPr lang="en-GB" sz="4400" dirty="0"/>
              <a:t>Rulers (pre-Foucault)</a:t>
            </a:r>
          </a:p>
          <a:p>
            <a:pPr marL="0" indent="0" algn="ctr">
              <a:buNone/>
            </a:pPr>
            <a:endParaRPr lang="en-GB" sz="4400" dirty="0"/>
          </a:p>
          <a:p>
            <a:pPr marL="0" indent="0" algn="ctr">
              <a:buNone/>
            </a:pPr>
            <a:r>
              <a:rPr lang="en-GB" sz="4400" dirty="0"/>
              <a:t>Techniques (Foucault)</a:t>
            </a:r>
          </a:p>
          <a:p>
            <a:pPr marL="0" indent="0" algn="ctr">
              <a:buNone/>
            </a:pPr>
            <a:endParaRPr lang="en-GB" sz="4400" dirty="0"/>
          </a:p>
          <a:p>
            <a:pPr marL="0" indent="0" algn="ctr">
              <a:buNone/>
            </a:pPr>
            <a:r>
              <a:rPr lang="en-GB" sz="4400" dirty="0"/>
              <a:t>Tactics (</a:t>
            </a:r>
            <a:r>
              <a:rPr lang="en-GB" sz="4400" dirty="0" err="1"/>
              <a:t>Certeau</a:t>
            </a:r>
            <a:r>
              <a:rPr lang="en-GB" sz="4400" dirty="0"/>
              <a:t>)</a:t>
            </a:r>
          </a:p>
        </p:txBody>
      </p:sp>
    </p:spTree>
    <p:extLst>
      <p:ext uri="{BB962C8B-B14F-4D97-AF65-F5344CB8AC3E}">
        <p14:creationId xmlns:p14="http://schemas.microsoft.com/office/powerpoint/2010/main" val="329435826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0090" y="1177231"/>
            <a:ext cx="9585960" cy="4683242"/>
          </a:xfrm>
        </p:spPr>
        <p:txBody>
          <a:bodyPr>
            <a:normAutofit/>
          </a:bodyPr>
          <a:lstStyle/>
          <a:p>
            <a:pPr marL="0" indent="0" algn="ctr">
              <a:buNone/>
            </a:pPr>
            <a:r>
              <a:rPr lang="en-GB" sz="3600" dirty="0"/>
              <a:t>Phrases</a:t>
            </a:r>
          </a:p>
          <a:p>
            <a:pPr marL="0" indent="0" algn="ctr">
              <a:buNone/>
            </a:pPr>
            <a:endParaRPr lang="en-GB" sz="3600" dirty="0"/>
          </a:p>
          <a:p>
            <a:pPr marL="0" indent="0" algn="ctr">
              <a:buNone/>
            </a:pPr>
            <a:r>
              <a:rPr lang="en-GB" sz="3600" dirty="0"/>
              <a:t>Terms</a:t>
            </a:r>
          </a:p>
          <a:p>
            <a:pPr marL="0" indent="0" algn="ctr">
              <a:buNone/>
            </a:pPr>
            <a:endParaRPr lang="en-GB" sz="3600" dirty="0"/>
          </a:p>
          <a:p>
            <a:pPr marL="0" indent="0" algn="ctr">
              <a:buNone/>
            </a:pPr>
            <a:r>
              <a:rPr lang="en-GB" sz="3600" dirty="0"/>
              <a:t>Conditions</a:t>
            </a:r>
          </a:p>
          <a:p>
            <a:pPr marL="0" indent="0" algn="ctr">
              <a:buNone/>
            </a:pPr>
            <a:endParaRPr lang="en-GB" sz="3600" dirty="0"/>
          </a:p>
          <a:p>
            <a:pPr marL="0" indent="0" algn="ctr">
              <a:buNone/>
            </a:pPr>
            <a:r>
              <a:rPr lang="en-GB" sz="3600" dirty="0"/>
              <a:t>Cases</a:t>
            </a:r>
          </a:p>
        </p:txBody>
      </p:sp>
    </p:spTree>
    <p:extLst>
      <p:ext uri="{BB962C8B-B14F-4D97-AF65-F5344CB8AC3E}">
        <p14:creationId xmlns:p14="http://schemas.microsoft.com/office/powerpoint/2010/main" val="240389918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02971" y="853036"/>
            <a:ext cx="9361516" cy="4907684"/>
          </a:xfrm>
        </p:spPr>
        <p:txBody>
          <a:bodyPr>
            <a:normAutofit fontScale="92500" lnSpcReduction="10000"/>
          </a:bodyPr>
          <a:lstStyle/>
          <a:p>
            <a:pPr marL="0" indent="0">
              <a:lnSpc>
                <a:spcPct val="110000"/>
              </a:lnSpc>
              <a:buNone/>
            </a:pPr>
            <a:r>
              <a:rPr lang="en-GB" dirty="0"/>
              <a:t>The conditionings associated with a </a:t>
            </a:r>
            <a:r>
              <a:rPr lang="en-GB" dirty="0">
                <a:solidFill>
                  <a:srgbClr val="FF0000"/>
                </a:solidFill>
              </a:rPr>
              <a:t>particular class of conditions of existence</a:t>
            </a:r>
            <a:r>
              <a:rPr lang="en-GB" dirty="0"/>
              <a:t> produce </a:t>
            </a:r>
            <a:r>
              <a:rPr lang="en-GB" i="1" dirty="0"/>
              <a:t>habitus</a:t>
            </a:r>
            <a:r>
              <a:rPr lang="en-GB" dirty="0"/>
              <a:t>, systems of </a:t>
            </a:r>
            <a:r>
              <a:rPr lang="en-GB" dirty="0">
                <a:solidFill>
                  <a:srgbClr val="FF0000"/>
                </a:solidFill>
              </a:rPr>
              <a:t>durable, transposable </a:t>
            </a:r>
            <a:r>
              <a:rPr lang="en-GB" dirty="0"/>
              <a:t>dispositions, </a:t>
            </a:r>
            <a:r>
              <a:rPr lang="en-GB" dirty="0">
                <a:solidFill>
                  <a:srgbClr val="FF0000"/>
                </a:solidFill>
              </a:rPr>
              <a:t>structured structures </a:t>
            </a:r>
            <a:r>
              <a:rPr lang="en-GB" dirty="0"/>
              <a:t>predisposed to function as </a:t>
            </a:r>
            <a:r>
              <a:rPr lang="en-GB" dirty="0">
                <a:solidFill>
                  <a:srgbClr val="FF0000"/>
                </a:solidFill>
              </a:rPr>
              <a:t>structuring structures</a:t>
            </a:r>
            <a:r>
              <a:rPr lang="en-GB" dirty="0"/>
              <a:t>, that is, as principles which generate and organize practices and representations that can be </a:t>
            </a:r>
            <a:r>
              <a:rPr lang="en-GB" dirty="0">
                <a:solidFill>
                  <a:srgbClr val="FF0000"/>
                </a:solidFill>
              </a:rPr>
              <a:t>objectively</a:t>
            </a:r>
            <a:r>
              <a:rPr lang="en-GB" dirty="0"/>
              <a:t> adapted to their outcomes without presupposing conscious aiming at ends or an express mastery of the operations necessary in order to attain them.</a:t>
            </a:r>
          </a:p>
          <a:p>
            <a:pPr marL="0" indent="0">
              <a:lnSpc>
                <a:spcPct val="110000"/>
              </a:lnSpc>
              <a:buNone/>
            </a:pPr>
            <a:endParaRPr lang="en-GB" dirty="0"/>
          </a:p>
          <a:p>
            <a:pPr marL="0" indent="0" algn="r">
              <a:lnSpc>
                <a:spcPct val="110000"/>
              </a:lnSpc>
              <a:buNone/>
            </a:pPr>
            <a:r>
              <a:rPr lang="en-GB" sz="2400" dirty="0"/>
              <a:t>-- Pierre Bourdieu, “Structures, </a:t>
            </a:r>
            <a:r>
              <a:rPr lang="en-GB" sz="2400" i="1" dirty="0"/>
              <a:t>habitus</a:t>
            </a:r>
            <a:r>
              <a:rPr lang="en-GB" sz="2400" dirty="0"/>
              <a:t>, practices,” in </a:t>
            </a:r>
            <a:r>
              <a:rPr lang="en-GB" sz="2400" i="1" dirty="0"/>
              <a:t>The Logic of Practice </a:t>
            </a:r>
            <a:r>
              <a:rPr lang="en-GB" sz="2400" dirty="0"/>
              <a:t>(1990, first published 1980), p. 53</a:t>
            </a:r>
          </a:p>
        </p:txBody>
      </p:sp>
    </p:spTree>
    <p:extLst>
      <p:ext uri="{BB962C8B-B14F-4D97-AF65-F5344CB8AC3E}">
        <p14:creationId xmlns:p14="http://schemas.microsoft.com/office/powerpoint/2010/main" val="5284439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493397" y="2081683"/>
            <a:ext cx="6096000" cy="2062103"/>
          </a:xfrm>
          <a:prstGeom prst="rect">
            <a:avLst/>
          </a:prstGeom>
        </p:spPr>
        <p:txBody>
          <a:bodyPr>
            <a:spAutoFit/>
          </a:bodyPr>
          <a:lstStyle/>
          <a:p>
            <a:r>
              <a:rPr lang="en-GB" sz="3200" i="1" dirty="0"/>
              <a:t>Habitus</a:t>
            </a:r>
            <a:r>
              <a:rPr lang="en-GB" sz="3200" dirty="0"/>
              <a:t> = a set of practices that get good results even though no-one aims for these results nor is able to say how to get good results</a:t>
            </a:r>
          </a:p>
        </p:txBody>
      </p:sp>
    </p:spTree>
    <p:extLst>
      <p:ext uri="{BB962C8B-B14F-4D97-AF65-F5344CB8AC3E}">
        <p14:creationId xmlns:p14="http://schemas.microsoft.com/office/powerpoint/2010/main" val="5384403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40281" y="127322"/>
            <a:ext cx="8673076" cy="5016758"/>
          </a:xfrm>
          <a:prstGeom prst="rect">
            <a:avLst/>
          </a:prstGeom>
          <a:noFill/>
        </p:spPr>
        <p:txBody>
          <a:bodyPr wrap="square" rtlCol="0">
            <a:spAutoFit/>
          </a:bodyPr>
          <a:lstStyle/>
          <a:p>
            <a:endParaRPr lang="en-GB" sz="2400" b="1" dirty="0"/>
          </a:p>
          <a:p>
            <a:endParaRPr lang="en-GB" sz="2400" b="1" dirty="0"/>
          </a:p>
          <a:p>
            <a:endParaRPr lang="en-GB" b="1" dirty="0"/>
          </a:p>
          <a:p>
            <a:r>
              <a:rPr lang="en-GB" sz="2000" b="1" dirty="0"/>
              <a:t>Postmodern</a:t>
            </a:r>
            <a:r>
              <a:rPr lang="en-GB" sz="2000" b="1" i="1" dirty="0"/>
              <a:t>-</a:t>
            </a:r>
            <a:r>
              <a:rPr lang="en-GB" sz="2000" b="1" i="1" dirty="0" err="1"/>
              <a:t>ity</a:t>
            </a:r>
            <a:r>
              <a:rPr lang="en-GB" sz="2000" i="1" dirty="0"/>
              <a:t> </a:t>
            </a:r>
          </a:p>
          <a:p>
            <a:endParaRPr lang="en-GB" dirty="0"/>
          </a:p>
          <a:p>
            <a:r>
              <a:rPr lang="en-GB" dirty="0"/>
              <a:t>This term refers to a set of perceived (sociological, political, economical, </a:t>
            </a:r>
          </a:p>
          <a:p>
            <a:r>
              <a:rPr lang="en-GB" dirty="0"/>
              <a:t>technological, etc.) </a:t>
            </a:r>
            <a:r>
              <a:rPr lang="en-GB" i="1" dirty="0"/>
              <a:t>conditions </a:t>
            </a:r>
            <a:r>
              <a:rPr lang="en-GB" dirty="0"/>
              <a:t>of everyday life, which are perceived as distinctly </a:t>
            </a:r>
          </a:p>
          <a:p>
            <a:r>
              <a:rPr lang="en-GB" dirty="0"/>
              <a:t>different from the conditions of everyday life in ‘modernity’. </a:t>
            </a:r>
          </a:p>
          <a:p>
            <a:endParaRPr lang="en-GB" dirty="0"/>
          </a:p>
          <a:p>
            <a:r>
              <a:rPr lang="en-GB" dirty="0"/>
              <a:t>These new conditions of everyday life were related to the move of Western societies from industrial societies focussed on production to post-industrial service and consumer-orientated global economies and societies in the 1960s.</a:t>
            </a:r>
          </a:p>
          <a:p>
            <a:endParaRPr lang="en-GB" dirty="0"/>
          </a:p>
          <a:p>
            <a:endParaRPr lang="en-GB" dirty="0"/>
          </a:p>
          <a:p>
            <a:endParaRPr lang="en-GB" dirty="0"/>
          </a:p>
          <a:p>
            <a:r>
              <a:rPr lang="en-GB" dirty="0"/>
              <a:t> </a:t>
            </a:r>
            <a:endParaRPr lang="en-GB" b="1" dirty="0"/>
          </a:p>
          <a:p>
            <a:endParaRPr lang="en-US" b="1" dirty="0"/>
          </a:p>
        </p:txBody>
      </p:sp>
    </p:spTree>
    <p:extLst>
      <p:ext uri="{BB962C8B-B14F-4D97-AF65-F5344CB8AC3E}">
        <p14:creationId xmlns:p14="http://schemas.microsoft.com/office/powerpoint/2010/main" val="227219427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10790" y="1343486"/>
            <a:ext cx="9012382" cy="3561023"/>
          </a:xfrm>
        </p:spPr>
        <p:txBody>
          <a:bodyPr>
            <a:noAutofit/>
          </a:bodyPr>
          <a:lstStyle/>
          <a:p>
            <a:pPr marL="0" indent="0" algn="ctr">
              <a:buNone/>
            </a:pPr>
            <a:r>
              <a:rPr lang="en-GB" sz="3600" dirty="0"/>
              <a:t>Rules (structural anthropologists, </a:t>
            </a:r>
            <a:r>
              <a:rPr lang="en-GB" sz="3600" dirty="0" err="1"/>
              <a:t>eg</a:t>
            </a:r>
            <a:r>
              <a:rPr lang="en-GB" sz="3600" dirty="0"/>
              <a:t>. Claude Levi-Strauss)</a:t>
            </a:r>
          </a:p>
          <a:p>
            <a:pPr marL="0" indent="0" algn="ctr">
              <a:buNone/>
            </a:pPr>
            <a:endParaRPr lang="en-GB" sz="3600" dirty="0"/>
          </a:p>
          <a:p>
            <a:pPr marL="0" indent="0" algn="ctr">
              <a:buNone/>
            </a:pPr>
            <a:r>
              <a:rPr lang="en-GB" sz="3600" dirty="0"/>
              <a:t>Reason (existentialists like Jean-Paul Sartre, and economic theorists)</a:t>
            </a:r>
          </a:p>
          <a:p>
            <a:pPr marL="0" indent="0" algn="ctr">
              <a:buNone/>
            </a:pPr>
            <a:endParaRPr lang="en-GB" sz="3600" dirty="0"/>
          </a:p>
          <a:p>
            <a:pPr marL="0" indent="0" algn="ctr">
              <a:buNone/>
            </a:pPr>
            <a:r>
              <a:rPr lang="en-GB" sz="3600" i="1" dirty="0"/>
              <a:t>Habitus</a:t>
            </a:r>
            <a:r>
              <a:rPr lang="en-GB" sz="3600" dirty="0"/>
              <a:t> (Bourdieu)</a:t>
            </a:r>
          </a:p>
        </p:txBody>
      </p:sp>
    </p:spTree>
    <p:extLst>
      <p:ext uri="{BB962C8B-B14F-4D97-AF65-F5344CB8AC3E}">
        <p14:creationId xmlns:p14="http://schemas.microsoft.com/office/powerpoint/2010/main" val="26708369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02131" y="695092"/>
            <a:ext cx="7897091" cy="5664143"/>
          </a:xfrm>
        </p:spPr>
        <p:txBody>
          <a:bodyPr>
            <a:normAutofit lnSpcReduction="10000"/>
          </a:bodyPr>
          <a:lstStyle/>
          <a:p>
            <a:pPr marL="0" indent="0">
              <a:buNone/>
            </a:pPr>
            <a:r>
              <a:rPr lang="en-GB" dirty="0"/>
              <a:t>Great books and their ideas (Peter Gay, </a:t>
            </a:r>
            <a:r>
              <a:rPr lang="en-GB" i="1" dirty="0"/>
              <a:t>The Enlightenment</a:t>
            </a:r>
            <a:r>
              <a:rPr lang="en-GB" dirty="0"/>
              <a:t>, 1966)</a:t>
            </a:r>
          </a:p>
          <a:p>
            <a:pPr marL="0" indent="0">
              <a:buNone/>
            </a:pPr>
            <a:endParaRPr lang="en-GB" dirty="0"/>
          </a:p>
          <a:p>
            <a:pPr marL="0" indent="0">
              <a:buNone/>
            </a:pPr>
            <a:r>
              <a:rPr lang="en-GB" dirty="0"/>
              <a:t>Not-so-great books and their representations (Robert </a:t>
            </a:r>
            <a:r>
              <a:rPr lang="en-GB" dirty="0" err="1"/>
              <a:t>Darnton</a:t>
            </a:r>
            <a:r>
              <a:rPr lang="en-GB" dirty="0"/>
              <a:t>, </a:t>
            </a:r>
            <a:r>
              <a:rPr lang="en-GB" i="1" dirty="0"/>
              <a:t>The Forbidden Bestsellers of Pre-Revolutionary France</a:t>
            </a:r>
            <a:r>
              <a:rPr lang="en-GB" dirty="0"/>
              <a:t>, 1995)</a:t>
            </a:r>
          </a:p>
          <a:p>
            <a:pPr marL="0" indent="0">
              <a:buNone/>
            </a:pPr>
            <a:endParaRPr lang="en-GB" dirty="0"/>
          </a:p>
          <a:p>
            <a:pPr marL="0" indent="0">
              <a:buNone/>
            </a:pPr>
            <a:r>
              <a:rPr lang="en-GB" dirty="0"/>
              <a:t>Subversive societies (Fred E. Schrader, </a:t>
            </a:r>
            <a:r>
              <a:rPr lang="en-GB" i="1" dirty="0"/>
              <a:t>Augustin Cochin et la </a:t>
            </a:r>
            <a:r>
              <a:rPr lang="en-GB" i="1" dirty="0" err="1"/>
              <a:t>République</a:t>
            </a:r>
            <a:r>
              <a:rPr lang="en-GB" i="1" dirty="0"/>
              <a:t> </a:t>
            </a:r>
            <a:r>
              <a:rPr lang="en-GB" i="1" dirty="0" err="1"/>
              <a:t>française</a:t>
            </a:r>
            <a:r>
              <a:rPr lang="en-GB" dirty="0"/>
              <a:t>, 1992)</a:t>
            </a:r>
          </a:p>
          <a:p>
            <a:pPr marL="0" indent="0">
              <a:buNone/>
            </a:pPr>
            <a:endParaRPr lang="en-GB" dirty="0"/>
          </a:p>
          <a:p>
            <a:pPr marL="0" indent="0">
              <a:buNone/>
            </a:pPr>
            <a:r>
              <a:rPr lang="en-GB" dirty="0"/>
              <a:t>Irreducible practices (</a:t>
            </a:r>
            <a:r>
              <a:rPr lang="en-GB" dirty="0" err="1"/>
              <a:t>Arlette</a:t>
            </a:r>
            <a:r>
              <a:rPr lang="en-GB" dirty="0"/>
              <a:t> </a:t>
            </a:r>
            <a:r>
              <a:rPr lang="en-GB" dirty="0" err="1"/>
              <a:t>Farge</a:t>
            </a:r>
            <a:r>
              <a:rPr lang="en-GB" dirty="0"/>
              <a:t>, </a:t>
            </a:r>
            <a:r>
              <a:rPr lang="en-GB" i="1" dirty="0"/>
              <a:t>Subversive Words: Public Opinion in Eighteenth-Century France</a:t>
            </a:r>
            <a:r>
              <a:rPr lang="en-GB" dirty="0"/>
              <a:t>, 1992)</a:t>
            </a:r>
          </a:p>
          <a:p>
            <a:pPr marL="0" indent="0">
              <a:buNone/>
            </a:pPr>
            <a:endParaRPr lang="en-GB" dirty="0"/>
          </a:p>
          <a:p>
            <a:pPr marL="0" indent="0">
              <a:buNone/>
            </a:pPr>
            <a:endParaRPr lang="en-GB" dirty="0"/>
          </a:p>
        </p:txBody>
      </p:sp>
    </p:spTree>
    <p:extLst>
      <p:ext uri="{BB962C8B-B14F-4D97-AF65-F5344CB8AC3E}">
        <p14:creationId xmlns:p14="http://schemas.microsoft.com/office/powerpoint/2010/main" val="273145788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a:extLst>
              <a:ext uri="{FF2B5EF4-FFF2-40B4-BE49-F238E27FC236}">
                <a16:creationId xmlns:a16="http://schemas.microsoft.com/office/drawing/2014/main" id="{C85A9C0F-A7EE-4732-9F68-2390D0041C8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10915" y="0"/>
            <a:ext cx="4570413"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8A13E1E5-483E-4F00-8BA6-7952ADE54306}"/>
              </a:ext>
            </a:extLst>
          </p:cNvPr>
          <p:cNvSpPr txBox="1"/>
          <p:nvPr/>
        </p:nvSpPr>
        <p:spPr>
          <a:xfrm>
            <a:off x="6096000" y="6187160"/>
            <a:ext cx="3719743" cy="584775"/>
          </a:xfrm>
          <a:prstGeom prst="rect">
            <a:avLst/>
          </a:prstGeom>
          <a:noFill/>
        </p:spPr>
        <p:txBody>
          <a:bodyPr wrap="square" rtlCol="0">
            <a:spAutoFit/>
          </a:bodyPr>
          <a:lstStyle/>
          <a:p>
            <a:r>
              <a:rPr lang="en-GB" sz="3200" dirty="0">
                <a:solidFill>
                  <a:srgbClr val="FF0000"/>
                </a:solidFill>
              </a:rPr>
              <a:t>2018 book</a:t>
            </a:r>
          </a:p>
        </p:txBody>
      </p:sp>
    </p:spTree>
    <p:extLst>
      <p:ext uri="{BB962C8B-B14F-4D97-AF65-F5344CB8AC3E}">
        <p14:creationId xmlns:p14="http://schemas.microsoft.com/office/powerpoint/2010/main" val="16710496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252D365-A217-4EE0-8818-52E2CAE82B83}"/>
              </a:ext>
            </a:extLst>
          </p:cNvPr>
          <p:cNvPicPr>
            <a:picLocks noChangeAspect="1"/>
          </p:cNvPicPr>
          <p:nvPr/>
        </p:nvPicPr>
        <p:blipFill>
          <a:blip r:embed="rId2"/>
          <a:stretch>
            <a:fillRect/>
          </a:stretch>
        </p:blipFill>
        <p:spPr>
          <a:xfrm>
            <a:off x="245477" y="519251"/>
            <a:ext cx="6477118" cy="4194263"/>
          </a:xfrm>
          <a:prstGeom prst="rect">
            <a:avLst/>
          </a:prstGeom>
        </p:spPr>
      </p:pic>
      <p:pic>
        <p:nvPicPr>
          <p:cNvPr id="1026" name="Picture 2">
            <a:extLst>
              <a:ext uri="{FF2B5EF4-FFF2-40B4-BE49-F238E27FC236}">
                <a16:creationId xmlns:a16="http://schemas.microsoft.com/office/drawing/2014/main" id="{2CDF22BD-D053-45A8-8F5A-4990CDBF376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53944" y="0"/>
            <a:ext cx="5138056" cy="7755557"/>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4C042B0C-2916-445B-822F-678703802022}"/>
              </a:ext>
            </a:extLst>
          </p:cNvPr>
          <p:cNvSpPr txBox="1"/>
          <p:nvPr/>
        </p:nvSpPr>
        <p:spPr>
          <a:xfrm>
            <a:off x="5207960" y="6214448"/>
            <a:ext cx="1680310" cy="461665"/>
          </a:xfrm>
          <a:prstGeom prst="rect">
            <a:avLst/>
          </a:prstGeom>
          <a:noFill/>
        </p:spPr>
        <p:txBody>
          <a:bodyPr wrap="square" rtlCol="0">
            <a:spAutoFit/>
          </a:bodyPr>
          <a:lstStyle/>
          <a:p>
            <a:r>
              <a:rPr lang="en-GB" sz="2400" dirty="0">
                <a:solidFill>
                  <a:srgbClr val="FF0000"/>
                </a:solidFill>
              </a:rPr>
              <a:t>2014 book</a:t>
            </a:r>
          </a:p>
        </p:txBody>
      </p:sp>
      <p:sp>
        <p:nvSpPr>
          <p:cNvPr id="8" name="TextBox 7">
            <a:extLst>
              <a:ext uri="{FF2B5EF4-FFF2-40B4-BE49-F238E27FC236}">
                <a16:creationId xmlns:a16="http://schemas.microsoft.com/office/drawing/2014/main" id="{6EF87328-197D-49AE-92F5-BB27A84279BD}"/>
              </a:ext>
            </a:extLst>
          </p:cNvPr>
          <p:cNvSpPr txBox="1"/>
          <p:nvPr/>
        </p:nvSpPr>
        <p:spPr>
          <a:xfrm>
            <a:off x="620487" y="4986048"/>
            <a:ext cx="1680310" cy="461665"/>
          </a:xfrm>
          <a:prstGeom prst="rect">
            <a:avLst/>
          </a:prstGeom>
          <a:noFill/>
        </p:spPr>
        <p:txBody>
          <a:bodyPr wrap="square" rtlCol="0">
            <a:spAutoFit/>
          </a:bodyPr>
          <a:lstStyle/>
          <a:p>
            <a:r>
              <a:rPr lang="en-GB" sz="2400" dirty="0">
                <a:solidFill>
                  <a:srgbClr val="FF0000"/>
                </a:solidFill>
              </a:rPr>
              <a:t>1988 article</a:t>
            </a:r>
          </a:p>
        </p:txBody>
      </p:sp>
    </p:spTree>
    <p:extLst>
      <p:ext uri="{BB962C8B-B14F-4D97-AF65-F5344CB8AC3E}">
        <p14:creationId xmlns:p14="http://schemas.microsoft.com/office/powerpoint/2010/main" val="281911636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a:extLst>
              <a:ext uri="{FF2B5EF4-FFF2-40B4-BE49-F238E27FC236}">
                <a16:creationId xmlns:a16="http://schemas.microsoft.com/office/drawing/2014/main" id="{C85A9C0F-A7EE-4732-9F68-2390D0041C8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10915" y="0"/>
            <a:ext cx="4570413"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8A13E1E5-483E-4F00-8BA6-7952ADE54306}"/>
              </a:ext>
            </a:extLst>
          </p:cNvPr>
          <p:cNvSpPr txBox="1"/>
          <p:nvPr/>
        </p:nvSpPr>
        <p:spPr>
          <a:xfrm>
            <a:off x="6096000" y="6187160"/>
            <a:ext cx="3719743" cy="584775"/>
          </a:xfrm>
          <a:prstGeom prst="rect">
            <a:avLst/>
          </a:prstGeom>
          <a:noFill/>
        </p:spPr>
        <p:txBody>
          <a:bodyPr wrap="square" rtlCol="0">
            <a:spAutoFit/>
          </a:bodyPr>
          <a:lstStyle/>
          <a:p>
            <a:r>
              <a:rPr lang="en-GB" sz="3200" dirty="0">
                <a:solidFill>
                  <a:srgbClr val="FF0000"/>
                </a:solidFill>
              </a:rPr>
              <a:t>2018 book</a:t>
            </a:r>
          </a:p>
        </p:txBody>
      </p:sp>
    </p:spTree>
    <p:extLst>
      <p:ext uri="{BB962C8B-B14F-4D97-AF65-F5344CB8AC3E}">
        <p14:creationId xmlns:p14="http://schemas.microsoft.com/office/powerpoint/2010/main" val="230715169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849CEFB0-B97B-43C5-A987-315F8467947A}"/>
              </a:ext>
            </a:extLst>
          </p:cNvPr>
          <p:cNvSpPr txBox="1"/>
          <p:nvPr/>
        </p:nvSpPr>
        <p:spPr>
          <a:xfrm>
            <a:off x="7652549" y="5859262"/>
            <a:ext cx="2982897" cy="830997"/>
          </a:xfrm>
          <a:prstGeom prst="rect">
            <a:avLst/>
          </a:prstGeom>
          <a:noFill/>
        </p:spPr>
        <p:txBody>
          <a:bodyPr wrap="square" rtlCol="0">
            <a:spAutoFit/>
          </a:bodyPr>
          <a:lstStyle/>
          <a:p>
            <a:r>
              <a:rPr lang="en-GB" sz="2400" dirty="0"/>
              <a:t>Twenty-first-century recipe, with testing</a:t>
            </a:r>
          </a:p>
        </p:txBody>
      </p:sp>
      <p:pic>
        <p:nvPicPr>
          <p:cNvPr id="2" name="Picture 1"/>
          <p:cNvPicPr>
            <a:picLocks noChangeAspect="1"/>
          </p:cNvPicPr>
          <p:nvPr/>
        </p:nvPicPr>
        <p:blipFill>
          <a:blip r:embed="rId2"/>
          <a:stretch>
            <a:fillRect/>
          </a:stretch>
        </p:blipFill>
        <p:spPr>
          <a:xfrm>
            <a:off x="1033758" y="0"/>
            <a:ext cx="6483360" cy="6858000"/>
          </a:xfrm>
          <a:prstGeom prst="rect">
            <a:avLst/>
          </a:prstGeom>
        </p:spPr>
      </p:pic>
    </p:spTree>
    <p:extLst>
      <p:ext uri="{BB962C8B-B14F-4D97-AF65-F5344CB8AC3E}">
        <p14:creationId xmlns:p14="http://schemas.microsoft.com/office/powerpoint/2010/main" val="250579620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52353" y="1567930"/>
            <a:ext cx="8879378" cy="4351338"/>
          </a:xfrm>
        </p:spPr>
        <p:txBody>
          <a:bodyPr>
            <a:normAutofit/>
          </a:bodyPr>
          <a:lstStyle/>
          <a:p>
            <a:pPr marL="0" indent="0" algn="ctr">
              <a:buNone/>
            </a:pPr>
            <a:r>
              <a:rPr lang="en-GB" sz="4000" dirty="0"/>
              <a:t>Are these theories new?</a:t>
            </a:r>
          </a:p>
          <a:p>
            <a:pPr marL="0" indent="0" algn="ctr">
              <a:buNone/>
            </a:pPr>
            <a:endParaRPr lang="en-GB" sz="4000" dirty="0"/>
          </a:p>
          <a:p>
            <a:pPr marL="0" indent="0" algn="ctr">
              <a:buNone/>
            </a:pPr>
            <a:r>
              <a:rPr lang="en-GB" sz="4000" dirty="0"/>
              <a:t>Are they true?</a:t>
            </a:r>
          </a:p>
          <a:p>
            <a:pPr marL="0" indent="0" algn="ctr">
              <a:buNone/>
            </a:pPr>
            <a:endParaRPr lang="en-GB" sz="4000" dirty="0"/>
          </a:p>
          <a:p>
            <a:pPr marL="0" indent="0" algn="ctr">
              <a:buNone/>
            </a:pPr>
            <a:r>
              <a:rPr lang="en-GB" sz="4000" dirty="0"/>
              <a:t>Are they complete?</a:t>
            </a:r>
          </a:p>
        </p:txBody>
      </p:sp>
    </p:spTree>
    <p:extLst>
      <p:ext uri="{BB962C8B-B14F-4D97-AF65-F5344CB8AC3E}">
        <p14:creationId xmlns:p14="http://schemas.microsoft.com/office/powerpoint/2010/main" val="39202323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81908" y="0"/>
            <a:ext cx="7959970" cy="5755422"/>
          </a:xfrm>
          <a:prstGeom prst="rect">
            <a:avLst/>
          </a:prstGeom>
          <a:noFill/>
        </p:spPr>
        <p:txBody>
          <a:bodyPr wrap="square" rtlCol="0">
            <a:spAutoFit/>
          </a:bodyPr>
          <a:lstStyle/>
          <a:p>
            <a:r>
              <a:rPr lang="en-GB" sz="1600" b="1" dirty="0"/>
              <a:t>Postmodernism:</a:t>
            </a:r>
            <a:r>
              <a:rPr lang="en-GB" sz="1600" dirty="0"/>
              <a:t> </a:t>
            </a:r>
          </a:p>
          <a:p>
            <a:r>
              <a:rPr lang="en-GB" sz="1600" dirty="0"/>
              <a:t>A term that describes a broad 20th century intellectual movement that occurred across philosophy, the arts and humanities, architecture, and literary criticism etc. and marked a departure from modernism (although it has some intellectual links to it). </a:t>
            </a:r>
          </a:p>
          <a:p>
            <a:endParaRPr lang="en-GB" sz="1600" dirty="0"/>
          </a:p>
          <a:p>
            <a:r>
              <a:rPr lang="en-GB" sz="1600" u="sng" dirty="0"/>
              <a:t>Note: </a:t>
            </a:r>
            <a:r>
              <a:rPr lang="en-GB" sz="1600" dirty="0"/>
              <a:t>Postmodern-</a:t>
            </a:r>
            <a:r>
              <a:rPr lang="en-GB" sz="1600" b="1" i="1" dirty="0"/>
              <a:t>ism</a:t>
            </a:r>
            <a:r>
              <a:rPr lang="en-GB" sz="1600" dirty="0"/>
              <a:t> is the intellectual (cultural, artistic, academic, and philosophical) </a:t>
            </a:r>
            <a:r>
              <a:rPr lang="en-GB" sz="1600" i="1" dirty="0"/>
              <a:t>response</a:t>
            </a:r>
            <a:r>
              <a:rPr lang="en-GB" sz="1600" dirty="0"/>
              <a:t> to the conditions of </a:t>
            </a:r>
            <a:r>
              <a:rPr lang="en-GB" sz="1600" dirty="0" err="1"/>
              <a:t>postmoder-</a:t>
            </a:r>
            <a:r>
              <a:rPr lang="en-GB" sz="1600" b="1" i="1" dirty="0" err="1"/>
              <a:t>nity</a:t>
            </a:r>
            <a:r>
              <a:rPr lang="en-GB" sz="1600" i="1" dirty="0"/>
              <a:t>.</a:t>
            </a:r>
            <a:endParaRPr lang="en-GB" sz="1600" dirty="0"/>
          </a:p>
          <a:p>
            <a:endParaRPr lang="en-GB" sz="1600" b="1" dirty="0"/>
          </a:p>
          <a:p>
            <a:r>
              <a:rPr lang="en-GB" sz="1600" dirty="0"/>
              <a:t>While encompassing a broad range of ideas and projects, postmodernism is typically defined by an attitude of scepticism or distrust toward all forms of </a:t>
            </a:r>
            <a:r>
              <a:rPr lang="en-GB" sz="1600" u="sng" dirty="0"/>
              <a:t>grand narratives</a:t>
            </a:r>
            <a:r>
              <a:rPr lang="en-GB" sz="1600" dirty="0"/>
              <a:t> (e.g. the </a:t>
            </a:r>
            <a:r>
              <a:rPr lang="en-GB" sz="1600" u="sng" dirty="0"/>
              <a:t>grand narrative </a:t>
            </a:r>
            <a:r>
              <a:rPr lang="en-GB" sz="1600" dirty="0"/>
              <a:t>of progress, or Marxism and its terminology). </a:t>
            </a:r>
          </a:p>
          <a:p>
            <a:endParaRPr lang="en-GB" sz="1600" dirty="0"/>
          </a:p>
          <a:p>
            <a:r>
              <a:rPr lang="en-GB" sz="1600" dirty="0"/>
              <a:t>Fundamentally it questioned modern morals and beliefs in rationality, objective reality and the existence of absolute truth which are rooted in the Enlightenment. </a:t>
            </a:r>
          </a:p>
          <a:p>
            <a:endParaRPr lang="en-GB" sz="1600" dirty="0"/>
          </a:p>
          <a:p>
            <a:r>
              <a:rPr lang="en-GB" sz="1600" dirty="0"/>
              <a:t>Instead, it asserts that all knowledge and truth are the product of unique systems of socio-cultural, economic and political </a:t>
            </a:r>
            <a:r>
              <a:rPr lang="en-GB" sz="1600" b="1" dirty="0"/>
              <a:t>discourse </a:t>
            </a:r>
            <a:r>
              <a:rPr lang="en-GB" sz="1600" dirty="0"/>
              <a:t>at a particular moment in time, and are therefore always contextual and constructed. There is no universal truth and no human can speak universal truth.</a:t>
            </a:r>
          </a:p>
          <a:p>
            <a:endParaRPr lang="en-GB" sz="1600" dirty="0"/>
          </a:p>
          <a:p>
            <a:r>
              <a:rPr lang="en-GB" sz="1600" dirty="0"/>
              <a:t>Postmodernism challenged and undermined the certainty over knowledge and morality that characterised modernity and most of modernism (roughly between 1800-1960s).</a:t>
            </a:r>
          </a:p>
          <a:p>
            <a:endParaRPr lang="en-GB" sz="1600" dirty="0"/>
          </a:p>
        </p:txBody>
      </p:sp>
    </p:spTree>
    <p:extLst>
      <p:ext uri="{BB962C8B-B14F-4D97-AF65-F5344CB8AC3E}">
        <p14:creationId xmlns:p14="http://schemas.microsoft.com/office/powerpoint/2010/main" val="41119808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81200" y="1731819"/>
            <a:ext cx="8229600" cy="4394344"/>
          </a:xfrm>
        </p:spPr>
        <p:txBody>
          <a:bodyPr>
            <a:normAutofit/>
          </a:bodyPr>
          <a:lstStyle/>
          <a:p>
            <a:pPr marL="0" indent="0">
              <a:buNone/>
            </a:pPr>
            <a:r>
              <a:rPr lang="en-GB" sz="2200" dirty="0"/>
              <a:t>Jean-François </a:t>
            </a:r>
            <a:r>
              <a:rPr lang="en-GB" sz="2200" dirty="0" err="1"/>
              <a:t>Lyotard</a:t>
            </a:r>
            <a:r>
              <a:rPr lang="en-GB" sz="2200" dirty="0"/>
              <a:t> (1924-1998)</a:t>
            </a:r>
          </a:p>
          <a:p>
            <a:pPr marL="0" indent="0">
              <a:buNone/>
            </a:pPr>
            <a:r>
              <a:rPr lang="en-GB" sz="2200" dirty="0"/>
              <a:t>French philosopher and literary theorist.</a:t>
            </a:r>
          </a:p>
          <a:p>
            <a:pPr marL="0" indent="0">
              <a:buNone/>
            </a:pPr>
            <a:endParaRPr lang="en-GB" sz="2200" dirty="0"/>
          </a:p>
          <a:p>
            <a:pPr marL="0" indent="0">
              <a:buNone/>
            </a:pPr>
            <a:r>
              <a:rPr lang="en-GB" sz="2200" u="sng" dirty="0"/>
              <a:t>‘Postmodernism is incredulity toward meta-narratives’</a:t>
            </a:r>
            <a:endParaRPr lang="en-GB" sz="2200" dirty="0"/>
          </a:p>
          <a:p>
            <a:endParaRPr lang="en-GB" sz="2200" dirty="0"/>
          </a:p>
          <a:p>
            <a:pPr marL="0" indent="0">
              <a:buNone/>
            </a:pPr>
            <a:r>
              <a:rPr lang="en-GB" sz="2200" dirty="0"/>
              <a:t>What are meta-narratives? E.g.:</a:t>
            </a:r>
          </a:p>
          <a:p>
            <a:pPr marL="1371600" lvl="3" indent="0">
              <a:buNone/>
            </a:pPr>
            <a:r>
              <a:rPr lang="en-GB" sz="2200" dirty="0"/>
              <a:t>Historical progress</a:t>
            </a:r>
          </a:p>
          <a:p>
            <a:pPr marL="1371600" lvl="3" indent="0">
              <a:buNone/>
            </a:pPr>
            <a:r>
              <a:rPr lang="en-GB" sz="2200" dirty="0"/>
              <a:t>Rise of reason and rationality</a:t>
            </a:r>
          </a:p>
          <a:p>
            <a:pPr marL="1371600" lvl="3" indent="0">
              <a:buNone/>
            </a:pPr>
            <a:r>
              <a:rPr lang="en-GB" sz="2200" dirty="0"/>
              <a:t>Rise of democracy </a:t>
            </a:r>
          </a:p>
          <a:p>
            <a:pPr marL="1371600" lvl="3" indent="0">
              <a:buNone/>
            </a:pPr>
            <a:r>
              <a:rPr lang="en-GB" sz="2200" dirty="0"/>
              <a:t>Equality and human freedom</a:t>
            </a:r>
            <a:endParaRPr lang="en-GB" sz="2200" i="1" dirty="0"/>
          </a:p>
          <a:p>
            <a:pPr marL="1371600" lvl="3" indent="0">
              <a:buNone/>
            </a:pPr>
            <a:r>
              <a:rPr lang="en-GB" sz="2200" dirty="0"/>
              <a:t>‘Class’ society</a:t>
            </a:r>
          </a:p>
          <a:p>
            <a:endParaRPr lang="en-GB" noProof="0" dirty="0"/>
          </a:p>
        </p:txBody>
      </p:sp>
      <p:sp>
        <p:nvSpPr>
          <p:cNvPr id="4" name="TextBox 3">
            <a:extLst>
              <a:ext uri="{FF2B5EF4-FFF2-40B4-BE49-F238E27FC236}">
                <a16:creationId xmlns:a16="http://schemas.microsoft.com/office/drawing/2014/main" id="{44D51F44-7E5B-304C-8A29-4E41B12A8BEA}"/>
              </a:ext>
            </a:extLst>
          </p:cNvPr>
          <p:cNvSpPr txBox="1"/>
          <p:nvPr/>
        </p:nvSpPr>
        <p:spPr>
          <a:xfrm>
            <a:off x="1630496" y="705080"/>
            <a:ext cx="4941609" cy="461665"/>
          </a:xfrm>
          <a:prstGeom prst="rect">
            <a:avLst/>
          </a:prstGeom>
          <a:noFill/>
        </p:spPr>
        <p:txBody>
          <a:bodyPr wrap="none" rtlCol="0">
            <a:spAutoFit/>
          </a:bodyPr>
          <a:lstStyle/>
          <a:p>
            <a:r>
              <a:rPr lang="en-US" sz="2400" b="1" dirty="0"/>
              <a:t>Core of postmodern French thinking: </a:t>
            </a:r>
          </a:p>
        </p:txBody>
      </p:sp>
    </p:spTree>
    <p:extLst>
      <p:ext uri="{BB962C8B-B14F-4D97-AF65-F5344CB8AC3E}">
        <p14:creationId xmlns:p14="http://schemas.microsoft.com/office/powerpoint/2010/main" val="2286669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Text Box 5"/>
          <p:cNvSpPr txBox="1">
            <a:spLocks noChangeArrowheads="1"/>
          </p:cNvSpPr>
          <p:nvPr/>
        </p:nvSpPr>
        <p:spPr bwMode="auto">
          <a:xfrm>
            <a:off x="793214" y="4690433"/>
            <a:ext cx="8655586" cy="1200329"/>
          </a:xfrm>
          <a:prstGeom prst="rect">
            <a:avLst/>
          </a:prstGeom>
          <a:noFill/>
          <a:ln w="9525">
            <a:noFill/>
            <a:miter lim="800000"/>
            <a:headEnd/>
            <a:tailEnd/>
          </a:ln>
        </p:spPr>
        <p:txBody>
          <a:bodyPr wrap="square">
            <a:spAutoFit/>
          </a:bodyPr>
          <a:lstStyle/>
          <a:p>
            <a:r>
              <a:rPr lang="en-GB" dirty="0"/>
              <a:t>    </a:t>
            </a:r>
          </a:p>
          <a:p>
            <a:r>
              <a:rPr lang="en-GB" dirty="0"/>
              <a:t>                                                             Edward Palmer Thompson (1924-1993)</a:t>
            </a:r>
          </a:p>
          <a:p>
            <a:r>
              <a:rPr lang="en-GB" dirty="0"/>
              <a:t> </a:t>
            </a:r>
          </a:p>
          <a:p>
            <a:endParaRPr lang="en-GB" dirty="0"/>
          </a:p>
        </p:txBody>
      </p:sp>
      <p:pic>
        <p:nvPicPr>
          <p:cNvPr id="12290" name="Picture 2" descr="http://www.arthurmag.com/magpie/wp-content/uploads/2009/08/thompson.jpg"/>
          <p:cNvPicPr>
            <a:picLocks noChangeAspect="1" noChangeArrowheads="1"/>
          </p:cNvPicPr>
          <p:nvPr/>
        </p:nvPicPr>
        <p:blipFill>
          <a:blip r:embed="rId2" cstate="print"/>
          <a:srcRect b="11240"/>
          <a:stretch>
            <a:fillRect/>
          </a:stretch>
        </p:blipFill>
        <p:spPr bwMode="auto">
          <a:xfrm>
            <a:off x="4538950" y="1466814"/>
            <a:ext cx="2411425" cy="3223619"/>
          </a:xfrm>
          <a:prstGeom prst="rect">
            <a:avLst/>
          </a:prstGeom>
          <a:noFill/>
        </p:spPr>
      </p:pic>
      <p:sp>
        <p:nvSpPr>
          <p:cNvPr id="2" name="TextBox 1">
            <a:extLst>
              <a:ext uri="{FF2B5EF4-FFF2-40B4-BE49-F238E27FC236}">
                <a16:creationId xmlns:a16="http://schemas.microsoft.com/office/drawing/2014/main" id="{79E73819-7EE5-2641-9798-B737B8DA1A69}"/>
              </a:ext>
            </a:extLst>
          </p:cNvPr>
          <p:cNvSpPr txBox="1"/>
          <p:nvPr/>
        </p:nvSpPr>
        <p:spPr>
          <a:xfrm>
            <a:off x="2548568" y="308473"/>
            <a:ext cx="7432713" cy="646331"/>
          </a:xfrm>
          <a:prstGeom prst="rect">
            <a:avLst/>
          </a:prstGeom>
          <a:noFill/>
        </p:spPr>
        <p:txBody>
          <a:bodyPr wrap="square" rtlCol="0">
            <a:spAutoFit/>
          </a:bodyPr>
          <a:lstStyle/>
          <a:p>
            <a:r>
              <a:rPr lang="en-US" b="1" dirty="0"/>
              <a:t>The rise of individual ‘experience’ and ‘culture’ as central categories of </a:t>
            </a:r>
            <a:r>
              <a:rPr lang="en-US" b="1" dirty="0" err="1"/>
              <a:t>oostmodern</a:t>
            </a:r>
            <a:r>
              <a:rPr lang="en-US" b="1" dirty="0"/>
              <a:t> history writing from the 1960s</a:t>
            </a:r>
          </a:p>
        </p:txBody>
      </p:sp>
    </p:spTree>
    <p:extLst>
      <p:ext uri="{BB962C8B-B14F-4D97-AF65-F5344CB8AC3E}">
        <p14:creationId xmlns:p14="http://schemas.microsoft.com/office/powerpoint/2010/main" val="10652533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75A2222-AB78-2948-93BF-9FEE0078B0EA}"/>
              </a:ext>
            </a:extLst>
          </p:cNvPr>
          <p:cNvSpPr txBox="1"/>
          <p:nvPr/>
        </p:nvSpPr>
        <p:spPr>
          <a:xfrm>
            <a:off x="2351585" y="2420889"/>
            <a:ext cx="6696744" cy="830997"/>
          </a:xfrm>
          <a:prstGeom prst="rect">
            <a:avLst/>
          </a:prstGeom>
          <a:noFill/>
        </p:spPr>
        <p:txBody>
          <a:bodyPr wrap="square" rtlCol="0">
            <a:spAutoFit/>
          </a:bodyPr>
          <a:lstStyle/>
          <a:p>
            <a:r>
              <a:rPr lang="en-US" sz="2400" dirty="0"/>
              <a:t>‘The working class did not rise like the sun at an appointed hour. </a:t>
            </a:r>
            <a:r>
              <a:rPr lang="en-US" sz="2400" b="1" dirty="0"/>
              <a:t>It was present at its own making.’</a:t>
            </a:r>
            <a:endParaRPr lang="en-GB" sz="2400" b="1" dirty="0"/>
          </a:p>
        </p:txBody>
      </p:sp>
    </p:spTree>
    <p:extLst>
      <p:ext uri="{BB962C8B-B14F-4D97-AF65-F5344CB8AC3E}">
        <p14:creationId xmlns:p14="http://schemas.microsoft.com/office/powerpoint/2010/main" val="26236873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75040" y="852118"/>
            <a:ext cx="6223001" cy="4093428"/>
          </a:xfrm>
          <a:prstGeom prst="rect">
            <a:avLst/>
          </a:prstGeom>
          <a:noFill/>
        </p:spPr>
        <p:txBody>
          <a:bodyPr wrap="square" rtlCol="0">
            <a:spAutoFit/>
          </a:bodyPr>
          <a:lstStyle/>
          <a:p>
            <a:pPr algn="ctr"/>
            <a:r>
              <a:rPr lang="en-US" sz="3200" b="1" dirty="0"/>
              <a:t>Linguistic Turn</a:t>
            </a:r>
          </a:p>
          <a:p>
            <a:endParaRPr lang="en-US" dirty="0"/>
          </a:p>
          <a:p>
            <a:r>
              <a:rPr lang="en-US" sz="2400" dirty="0"/>
              <a:t>Analytical turn upon, or </a:t>
            </a:r>
            <a:r>
              <a:rPr lang="en-US" sz="2400" dirty="0" err="1"/>
              <a:t>problematisation</a:t>
            </a:r>
            <a:r>
              <a:rPr lang="en-US" sz="2400" dirty="0"/>
              <a:t> of, words/language used in a given field of study. Also used to refer to the ‘turn’ to linguistic philosophy and linguistic theory in the late 20</a:t>
            </a:r>
            <a:r>
              <a:rPr lang="en-US" sz="2400" baseline="30000" dirty="0"/>
              <a:t>th</a:t>
            </a:r>
            <a:r>
              <a:rPr lang="en-US" sz="2400" dirty="0"/>
              <a:t> century in the humanities and social sciences. </a:t>
            </a:r>
          </a:p>
          <a:p>
            <a:r>
              <a:rPr lang="en-US" sz="2400" dirty="0"/>
              <a:t>	</a:t>
            </a:r>
          </a:p>
          <a:p>
            <a:r>
              <a:rPr lang="en-US" sz="2400" dirty="0"/>
              <a:t>Term first used by the America philosopher </a:t>
            </a:r>
            <a:r>
              <a:rPr lang="en-GB" sz="2400" dirty="0"/>
              <a:t>Richard </a:t>
            </a:r>
            <a:r>
              <a:rPr lang="en-GB" sz="2400" dirty="0" err="1"/>
              <a:t>Rorty</a:t>
            </a:r>
            <a:r>
              <a:rPr lang="en-GB" sz="2400" dirty="0"/>
              <a:t> </a:t>
            </a:r>
            <a:r>
              <a:rPr lang="en-GB" sz="2400" i="1" dirty="0"/>
              <a:t>The Linguistic Turn </a:t>
            </a:r>
            <a:r>
              <a:rPr lang="en-GB" sz="2400" dirty="0"/>
              <a:t>(1967) </a:t>
            </a:r>
          </a:p>
          <a:p>
            <a:endParaRPr lang="en-US" dirty="0"/>
          </a:p>
        </p:txBody>
      </p:sp>
    </p:spTree>
    <p:extLst>
      <p:ext uri="{BB962C8B-B14F-4D97-AF65-F5344CB8AC3E}">
        <p14:creationId xmlns:p14="http://schemas.microsoft.com/office/powerpoint/2010/main" val="38408924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461548" y="2083443"/>
            <a:ext cx="6991110" cy="2403863"/>
          </a:xfrm>
          <a:prstGeom prst="rect">
            <a:avLst/>
          </a:prstGeom>
          <a:noFill/>
        </p:spPr>
        <p:txBody>
          <a:bodyPr wrap="square" rtlCol="0">
            <a:spAutoFit/>
          </a:bodyPr>
          <a:lstStyle/>
          <a:p>
            <a:endParaRPr lang="en-GB" dirty="0"/>
          </a:p>
          <a:p>
            <a:endParaRPr lang="en-GB" dirty="0"/>
          </a:p>
          <a:p>
            <a:endParaRPr lang="en-GB" dirty="0"/>
          </a:p>
          <a:p>
            <a:endParaRPr lang="en-GB" dirty="0"/>
          </a:p>
          <a:p>
            <a:pPr>
              <a:lnSpc>
                <a:spcPct val="150000"/>
              </a:lnSpc>
            </a:pPr>
            <a:r>
              <a:rPr lang="en-GB" dirty="0"/>
              <a:t>‘….postmodernism is typically defined by an attitude of scepticism … it questioned Enlightenment morals and beliefs in rationality, objective reality and the existence of absolute truth.’</a:t>
            </a:r>
            <a:endParaRPr lang="en-US" dirty="0"/>
          </a:p>
        </p:txBody>
      </p:sp>
      <p:sp>
        <p:nvSpPr>
          <p:cNvPr id="6" name="TextBox 5"/>
          <p:cNvSpPr txBox="1"/>
          <p:nvPr/>
        </p:nvSpPr>
        <p:spPr>
          <a:xfrm>
            <a:off x="1524001" y="797168"/>
            <a:ext cx="9600577" cy="1107996"/>
          </a:xfrm>
          <a:prstGeom prst="rect">
            <a:avLst/>
          </a:prstGeom>
          <a:noFill/>
        </p:spPr>
        <p:txBody>
          <a:bodyPr wrap="square" rtlCol="0">
            <a:spAutoFit/>
          </a:bodyPr>
          <a:lstStyle/>
          <a:p>
            <a:endParaRPr lang="en-US" b="1" dirty="0"/>
          </a:p>
          <a:p>
            <a:r>
              <a:rPr lang="en-US" sz="2400" b="1" dirty="0"/>
              <a:t>What stands at the core of postmodernist critique of Enlightened values </a:t>
            </a:r>
          </a:p>
          <a:p>
            <a:r>
              <a:rPr lang="en-US" sz="2400" b="1" dirty="0"/>
              <a:t>and beliefs?  </a:t>
            </a:r>
          </a:p>
        </p:txBody>
      </p:sp>
    </p:spTree>
    <p:extLst>
      <p:ext uri="{BB962C8B-B14F-4D97-AF65-F5344CB8AC3E}">
        <p14:creationId xmlns:p14="http://schemas.microsoft.com/office/powerpoint/2010/main" val="136203599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1523</TotalTime>
  <Words>1509</Words>
  <Application>Microsoft Macintosh PowerPoint</Application>
  <PresentationFormat>Widescreen</PresentationFormat>
  <Paragraphs>183</Paragraphs>
  <Slides>36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36</vt:i4>
      </vt:variant>
    </vt:vector>
  </HeadingPairs>
  <TitlesOfParts>
    <vt:vector size="41" baseType="lpstr">
      <vt:lpstr>Arial</vt:lpstr>
      <vt:lpstr>Calibri</vt:lpstr>
      <vt:lpstr>Calibri Light</vt:lpstr>
      <vt:lpstr>Wingdings</vt:lpstr>
      <vt:lpstr>Office Theme</vt:lpstr>
      <vt:lpstr>Practice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of Warwick</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Practice</dc:title>
  <dc:creator>Bycroft, Michael</dc:creator>
  <cp:lastModifiedBy>Stein, Claudia</cp:lastModifiedBy>
  <cp:revision>30</cp:revision>
  <dcterms:created xsi:type="dcterms:W3CDTF">2019-10-28T11:07:53Z</dcterms:created>
  <dcterms:modified xsi:type="dcterms:W3CDTF">2022-11-01T10:36:21Z</dcterms:modified>
</cp:coreProperties>
</file>