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9" r:id="rId2"/>
    <p:sldId id="270" r:id="rId3"/>
    <p:sldId id="257" r:id="rId4"/>
    <p:sldId id="258" r:id="rId5"/>
    <p:sldId id="262" r:id="rId6"/>
    <p:sldId id="259" r:id="rId7"/>
    <p:sldId id="261" r:id="rId8"/>
    <p:sldId id="271" r:id="rId9"/>
    <p:sldId id="272" r:id="rId10"/>
    <p:sldId id="267" r:id="rId11"/>
    <p:sldId id="273" r:id="rId12"/>
    <p:sldId id="256" r:id="rId13"/>
    <p:sldId id="264" r:id="rId14"/>
    <p:sldId id="266" r:id="rId15"/>
    <p:sldId id="26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94643"/>
  </p:normalViewPr>
  <p:slideViewPr>
    <p:cSldViewPr snapToGrid="0" snapToObjects="1">
      <p:cViewPr varScale="1">
        <p:scale>
          <a:sx n="120" d="100"/>
          <a:sy n="120" d="100"/>
        </p:scale>
        <p:origin x="1248"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6663DE0-7374-174E-994B-D809E52FA74B}" type="datetimeFigureOut">
              <a:rPr lang="en-US" smtClean="0"/>
              <a:t>11/18/18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3254351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6663DE0-7374-174E-994B-D809E52FA74B}" type="datetimeFigureOut">
              <a:rPr lang="en-US" smtClean="0"/>
              <a:t>11/18/18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4243403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6663DE0-7374-174E-994B-D809E52FA74B}" type="datetimeFigureOut">
              <a:rPr lang="en-US" smtClean="0"/>
              <a:t>11/18/18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3751150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6663DE0-7374-174E-994B-D809E52FA74B}" type="datetimeFigureOut">
              <a:rPr lang="en-US" smtClean="0"/>
              <a:t>11/18/18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259420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6663DE0-7374-174E-994B-D809E52FA74B}" type="datetimeFigureOut">
              <a:rPr lang="en-US" smtClean="0"/>
              <a:t>11/18/18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771577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6663DE0-7374-174E-994B-D809E52FA74B}" type="datetimeFigureOut">
              <a:rPr lang="en-US" smtClean="0"/>
              <a:t>11/18/18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4035035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6663DE0-7374-174E-994B-D809E52FA74B}" type="datetimeFigureOut">
              <a:rPr lang="en-US" smtClean="0"/>
              <a:t>11/18/18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2423135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6663DE0-7374-174E-994B-D809E52FA74B}" type="datetimeFigureOut">
              <a:rPr lang="en-US" smtClean="0"/>
              <a:t>11/18/18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1538110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63DE0-7374-174E-994B-D809E52FA74B}" type="datetimeFigureOut">
              <a:rPr lang="en-US" smtClean="0"/>
              <a:t>11/18/18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193368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663DE0-7374-174E-994B-D809E52FA74B}" type="datetimeFigureOut">
              <a:rPr lang="en-US" smtClean="0"/>
              <a:t>11/18/18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3808858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6663DE0-7374-174E-994B-D809E52FA74B}" type="datetimeFigureOut">
              <a:rPr lang="en-US" smtClean="0"/>
              <a:t>11/18/18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8FA94C-42D6-504D-B665-162260399CF4}" type="slidenum">
              <a:rPr lang="en-US" smtClean="0"/>
              <a:t>‹#›</a:t>
            </a:fld>
            <a:endParaRPr lang="en-US"/>
          </a:p>
        </p:txBody>
      </p:sp>
    </p:spTree>
    <p:extLst>
      <p:ext uri="{BB962C8B-B14F-4D97-AF65-F5344CB8AC3E}">
        <p14:creationId xmlns:p14="http://schemas.microsoft.com/office/powerpoint/2010/main" val="2453550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663DE0-7374-174E-994B-D809E52FA74B}" type="datetimeFigureOut">
              <a:rPr lang="en-US" smtClean="0"/>
              <a:t>11/18/18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8FA94C-42D6-504D-B665-162260399CF4}" type="slidenum">
              <a:rPr lang="en-US" smtClean="0"/>
              <a:t>‹#›</a:t>
            </a:fld>
            <a:endParaRPr lang="en-US"/>
          </a:p>
        </p:txBody>
      </p:sp>
    </p:spTree>
    <p:extLst>
      <p:ext uri="{BB962C8B-B14F-4D97-AF65-F5344CB8AC3E}">
        <p14:creationId xmlns:p14="http://schemas.microsoft.com/office/powerpoint/2010/main" val="2992706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0F8B3E-81C0-1548-97DB-B2CBE17CF81F}"/>
              </a:ext>
            </a:extLst>
          </p:cNvPr>
          <p:cNvSpPr>
            <a:spLocks noGrp="1"/>
          </p:cNvSpPr>
          <p:nvPr>
            <p:ph type="ctrTitle"/>
          </p:nvPr>
        </p:nvSpPr>
        <p:spPr/>
        <p:txBody>
          <a:bodyPr/>
          <a:lstStyle/>
          <a:p>
            <a:r>
              <a:rPr lang="en-US" dirty="0"/>
              <a:t>Theory, Skills and Methods</a:t>
            </a:r>
          </a:p>
        </p:txBody>
      </p:sp>
      <p:sp>
        <p:nvSpPr>
          <p:cNvPr id="5" name="Subtitle 4">
            <a:extLst>
              <a:ext uri="{FF2B5EF4-FFF2-40B4-BE49-F238E27FC236}">
                <a16:creationId xmlns:a16="http://schemas.microsoft.com/office/drawing/2014/main" id="{A988525B-4672-594E-B0C5-3B6211A154C8}"/>
              </a:ext>
            </a:extLst>
          </p:cNvPr>
          <p:cNvSpPr>
            <a:spLocks noGrp="1"/>
          </p:cNvSpPr>
          <p:nvPr>
            <p:ph type="subTitle" idx="1"/>
          </p:nvPr>
        </p:nvSpPr>
        <p:spPr/>
        <p:txBody>
          <a:bodyPr/>
          <a:lstStyle/>
          <a:p>
            <a:r>
              <a:rPr lang="en-US" dirty="0"/>
              <a:t>‘Race’</a:t>
            </a:r>
          </a:p>
        </p:txBody>
      </p:sp>
    </p:spTree>
    <p:extLst>
      <p:ext uri="{BB962C8B-B14F-4D97-AF65-F5344CB8AC3E}">
        <p14:creationId xmlns:p14="http://schemas.microsoft.com/office/powerpoint/2010/main" val="429505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52623"/>
          </a:xfrm>
        </p:spPr>
        <p:txBody>
          <a:bodyPr>
            <a:noAutofit/>
          </a:bodyPr>
          <a:lstStyle/>
          <a:p>
            <a:r>
              <a:rPr lang="en-GB" sz="1800" dirty="0"/>
              <a:t>Georges Louis Leclerc, Comte de Buffon, </a:t>
            </a:r>
            <a:r>
              <a:rPr lang="en-GB" sz="1800" i="1" dirty="0"/>
              <a:t>The Natural History of Animals, Vegetables, and Minerals; with The Theory of the Earth, in General</a:t>
            </a:r>
            <a:r>
              <a:rPr lang="en-GB" sz="1800" dirty="0"/>
              <a:t>, trans. W. </a:t>
            </a:r>
            <a:r>
              <a:rPr lang="en-GB" sz="1800" dirty="0" err="1"/>
              <a:t>Kenrick</a:t>
            </a:r>
            <a:r>
              <a:rPr lang="en-GB" sz="1800" dirty="0"/>
              <a:t> and J. Murdoch, 6 </a:t>
            </a:r>
            <a:r>
              <a:rPr lang="en-GB" sz="1800" dirty="0" err="1"/>
              <a:t>vols</a:t>
            </a:r>
            <a:r>
              <a:rPr lang="en-GB" sz="1800" dirty="0"/>
              <a:t> (London, 1775-6), I:227-8.</a:t>
            </a:r>
            <a:endParaRPr lang="en-US" sz="1800" dirty="0"/>
          </a:p>
        </p:txBody>
      </p:sp>
      <p:sp>
        <p:nvSpPr>
          <p:cNvPr id="3" name="Content Placeholder 2"/>
          <p:cNvSpPr>
            <a:spLocks noGrp="1"/>
          </p:cNvSpPr>
          <p:nvPr>
            <p:ph idx="1"/>
          </p:nvPr>
        </p:nvSpPr>
        <p:spPr>
          <a:xfrm>
            <a:off x="457200" y="1212858"/>
            <a:ext cx="8229600" cy="5645142"/>
          </a:xfrm>
        </p:spPr>
        <p:txBody>
          <a:bodyPr>
            <a:normAutofit fontScale="92500" lnSpcReduction="20000"/>
          </a:bodyPr>
          <a:lstStyle/>
          <a:p>
            <a:pPr marL="0" indent="0">
              <a:buNone/>
            </a:pPr>
            <a:r>
              <a:rPr lang="en-GB" sz="2400" dirty="0"/>
              <a:t>‘There are many causes by which not only the colour, but even the form and the features may be influenced.  Of these one of the principal are the food, and the manners, or the mode of living.  A civilized people, who enjoy a certain degree of ease and freedom, and who, by the superintendence of a well-regulated government, are protected from actual want and misery, will, from this reason alone, be composed of men more handsome and more vigorous than a savage. An independent nation, of which each individual , deriving no assistance from society, is obliged to provide for his own subsistence, to sustain alternately the excesses of huger, and of a nourishment often unwholesome, . . . to undergo the rigours of the climate, without being able to shelter himself from them; to act in a word, more like an animal than a man--in the supposition that two nations, thus differently circumstances, were to live in the same climate, we could not doubt but that the savage men would be more ugly, more </a:t>
            </a:r>
            <a:r>
              <a:rPr lang="en-GB" sz="2400" dirty="0" err="1"/>
              <a:t>tawney</a:t>
            </a:r>
            <a:r>
              <a:rPr lang="en-GB" sz="2400" dirty="0"/>
              <a:t>, more diminutive, more wrinkled, than the civilized man. . . . </a:t>
            </a:r>
          </a:p>
          <a:p>
            <a:pPr marL="0" indent="0">
              <a:buNone/>
            </a:pPr>
            <a:r>
              <a:rPr lang="en-GB" sz="2400" b="1" dirty="0"/>
              <a:t>I would admit, then, of three causes as jointly productive of the varieties which we remark in the different nations of the earth.  The first is, the influence of the climate; the second is, the nourishment; and the third is, the manners.</a:t>
            </a:r>
            <a:r>
              <a:rPr lang="en-US" sz="2400" b="1" dirty="0"/>
              <a:t>’</a:t>
            </a:r>
          </a:p>
        </p:txBody>
      </p:sp>
    </p:spTree>
    <p:extLst>
      <p:ext uri="{BB962C8B-B14F-4D97-AF65-F5344CB8AC3E}">
        <p14:creationId xmlns:p14="http://schemas.microsoft.com/office/powerpoint/2010/main" val="376040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563BD-17BB-A94E-835E-66CFDBB0532D}"/>
              </a:ext>
            </a:extLst>
          </p:cNvPr>
          <p:cNvSpPr>
            <a:spLocks noGrp="1"/>
          </p:cNvSpPr>
          <p:nvPr>
            <p:ph type="title"/>
          </p:nvPr>
        </p:nvSpPr>
        <p:spPr/>
        <p:txBody>
          <a:bodyPr/>
          <a:lstStyle/>
          <a:p>
            <a:r>
              <a:rPr lang="en-GB" dirty="0"/>
              <a:t>Carl Linnaeus </a:t>
            </a:r>
            <a:endParaRPr lang="en-US" dirty="0"/>
          </a:p>
        </p:txBody>
      </p:sp>
      <p:pic>
        <p:nvPicPr>
          <p:cNvPr id="4" name="Content Placeholder 3">
            <a:extLst>
              <a:ext uri="{FF2B5EF4-FFF2-40B4-BE49-F238E27FC236}">
                <a16:creationId xmlns:a16="http://schemas.microsoft.com/office/drawing/2014/main" id="{3362EBB1-DC4A-F448-94BD-C5B16ECE8BE0}"/>
              </a:ext>
            </a:extLst>
          </p:cNvPr>
          <p:cNvPicPr>
            <a:picLocks noGrp="1" noChangeAspect="1"/>
          </p:cNvPicPr>
          <p:nvPr>
            <p:ph idx="1"/>
          </p:nvPr>
        </p:nvPicPr>
        <p:blipFill>
          <a:blip r:embed="rId2"/>
          <a:stretch>
            <a:fillRect/>
          </a:stretch>
        </p:blipFill>
        <p:spPr>
          <a:xfrm>
            <a:off x="1130470" y="1536405"/>
            <a:ext cx="3586966" cy="4525963"/>
          </a:xfrm>
          <a:prstGeom prst="rect">
            <a:avLst/>
          </a:prstGeom>
        </p:spPr>
      </p:pic>
      <p:sp>
        <p:nvSpPr>
          <p:cNvPr id="5" name="TextBox 4">
            <a:extLst>
              <a:ext uri="{FF2B5EF4-FFF2-40B4-BE49-F238E27FC236}">
                <a16:creationId xmlns:a16="http://schemas.microsoft.com/office/drawing/2014/main" id="{1F90ACD5-47ED-784E-8EDB-E256277CA4B5}"/>
              </a:ext>
            </a:extLst>
          </p:cNvPr>
          <p:cNvSpPr txBox="1"/>
          <p:nvPr/>
        </p:nvSpPr>
        <p:spPr>
          <a:xfrm>
            <a:off x="5911702" y="2126513"/>
            <a:ext cx="2402958" cy="2862322"/>
          </a:xfrm>
          <a:prstGeom prst="rect">
            <a:avLst/>
          </a:prstGeom>
          <a:noFill/>
        </p:spPr>
        <p:txBody>
          <a:bodyPr wrap="square" rtlCol="0">
            <a:spAutoFit/>
          </a:bodyPr>
          <a:lstStyle/>
          <a:p>
            <a:r>
              <a:rPr lang="en-GB" i="1" dirty="0"/>
              <a:t>Carolus Linnaeus </a:t>
            </a:r>
            <a:r>
              <a:rPr lang="en-GB" dirty="0"/>
              <a:t>(1707–1778) engraved by C. E. Wagstaff from an oil painting by L. Pasch after an original by A. </a:t>
            </a:r>
            <a:r>
              <a:rPr lang="en-GB" dirty="0" err="1"/>
              <a:t>Roslin</a:t>
            </a:r>
            <a:r>
              <a:rPr lang="en-GB" dirty="0"/>
              <a:t> (1775) at the Royal Swedish Academy of Sciences, Stockholm. </a:t>
            </a:r>
            <a:br>
              <a:rPr lang="en-GB" dirty="0"/>
            </a:br>
            <a:endParaRPr lang="en-US" dirty="0"/>
          </a:p>
        </p:txBody>
      </p:sp>
    </p:spTree>
    <p:extLst>
      <p:ext uri="{BB962C8B-B14F-4D97-AF65-F5344CB8AC3E}">
        <p14:creationId xmlns:p14="http://schemas.microsoft.com/office/powerpoint/2010/main" val="382244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8472"/>
            <a:ext cx="7772400" cy="1016000"/>
          </a:xfrm>
        </p:spPr>
        <p:txBody>
          <a:bodyPr>
            <a:noAutofit/>
          </a:bodyPr>
          <a:lstStyle/>
          <a:p>
            <a:r>
              <a:rPr lang="en-US" sz="3600" dirty="0"/>
              <a:t>Carl Linnaeus’s classification of homo sapiens</a:t>
            </a:r>
          </a:p>
        </p:txBody>
      </p:sp>
      <p:sp>
        <p:nvSpPr>
          <p:cNvPr id="3" name="Subtitle 2"/>
          <p:cNvSpPr>
            <a:spLocks noGrp="1"/>
          </p:cNvSpPr>
          <p:nvPr>
            <p:ph type="subTitle" idx="1"/>
          </p:nvPr>
        </p:nvSpPr>
        <p:spPr>
          <a:xfrm>
            <a:off x="1371600" y="1404472"/>
            <a:ext cx="6400800" cy="5050116"/>
          </a:xfrm>
        </p:spPr>
        <p:txBody>
          <a:bodyPr>
            <a:noAutofit/>
          </a:bodyPr>
          <a:lstStyle/>
          <a:p>
            <a:r>
              <a:rPr lang="en-GB" sz="2000" dirty="0">
                <a:solidFill>
                  <a:schemeClr val="tx1"/>
                </a:solidFill>
              </a:rPr>
              <a:t>1.  Wild man.  Four-footed, mute, hairy.</a:t>
            </a:r>
          </a:p>
          <a:p>
            <a:r>
              <a:rPr lang="en-GB" sz="2000" dirty="0">
                <a:solidFill>
                  <a:schemeClr val="tx1"/>
                </a:solidFill>
              </a:rPr>
              <a:t>2.  </a:t>
            </a:r>
            <a:r>
              <a:rPr lang="en-GB" sz="2000" i="1" dirty="0">
                <a:solidFill>
                  <a:schemeClr val="tx1"/>
                </a:solidFill>
              </a:rPr>
              <a:t>American</a:t>
            </a:r>
            <a:r>
              <a:rPr lang="en-GB" sz="2000" dirty="0">
                <a:solidFill>
                  <a:schemeClr val="tx1"/>
                </a:solidFill>
              </a:rPr>
              <a:t>.  Copper-coloured, choleric, erect.  </a:t>
            </a:r>
            <a:r>
              <a:rPr lang="en-GB" sz="2000" i="1" dirty="0">
                <a:solidFill>
                  <a:schemeClr val="tx1"/>
                </a:solidFill>
              </a:rPr>
              <a:t>Hair</a:t>
            </a:r>
            <a:r>
              <a:rPr lang="en-GB" sz="2000" dirty="0">
                <a:solidFill>
                  <a:schemeClr val="tx1"/>
                </a:solidFill>
              </a:rPr>
              <a:t> black, straight, thick; </a:t>
            </a:r>
            <a:r>
              <a:rPr lang="en-GB" sz="2000" i="1" dirty="0">
                <a:solidFill>
                  <a:schemeClr val="tx1"/>
                </a:solidFill>
              </a:rPr>
              <a:t>nostrils</a:t>
            </a:r>
            <a:r>
              <a:rPr lang="en-GB" sz="2000" dirty="0">
                <a:solidFill>
                  <a:schemeClr val="tx1"/>
                </a:solidFill>
              </a:rPr>
              <a:t> wide; </a:t>
            </a:r>
            <a:r>
              <a:rPr lang="en-GB" sz="2000" i="1" dirty="0">
                <a:solidFill>
                  <a:schemeClr val="tx1"/>
                </a:solidFill>
              </a:rPr>
              <a:t>face</a:t>
            </a:r>
            <a:r>
              <a:rPr lang="en-GB" sz="2000" dirty="0">
                <a:solidFill>
                  <a:schemeClr val="tx1"/>
                </a:solidFill>
              </a:rPr>
              <a:t> harsh; beard, scanty; obstinate, content, free.  Paints himself with fine red lines.  </a:t>
            </a:r>
            <a:r>
              <a:rPr lang="en-GB" sz="2000" i="1" dirty="0">
                <a:solidFill>
                  <a:schemeClr val="tx1"/>
                </a:solidFill>
              </a:rPr>
              <a:t>Regulated </a:t>
            </a:r>
            <a:r>
              <a:rPr lang="en-GB" sz="2000" dirty="0">
                <a:solidFill>
                  <a:schemeClr val="tx1"/>
                </a:solidFill>
              </a:rPr>
              <a:t>by customs.</a:t>
            </a:r>
          </a:p>
          <a:p>
            <a:r>
              <a:rPr lang="en-GB" sz="2000" dirty="0">
                <a:solidFill>
                  <a:schemeClr val="tx1"/>
                </a:solidFill>
              </a:rPr>
              <a:t>3.  </a:t>
            </a:r>
            <a:r>
              <a:rPr lang="en-GB" sz="2000" i="1" dirty="0">
                <a:solidFill>
                  <a:schemeClr val="tx1"/>
                </a:solidFill>
              </a:rPr>
              <a:t>European</a:t>
            </a:r>
            <a:r>
              <a:rPr lang="en-GB" sz="2000" dirty="0">
                <a:solidFill>
                  <a:schemeClr val="tx1"/>
                </a:solidFill>
              </a:rPr>
              <a:t>.  Fair, sanguine, brawny.  </a:t>
            </a:r>
            <a:r>
              <a:rPr lang="en-GB" sz="2000" i="1" dirty="0">
                <a:solidFill>
                  <a:schemeClr val="tx1"/>
                </a:solidFill>
              </a:rPr>
              <a:t>Hair</a:t>
            </a:r>
            <a:r>
              <a:rPr lang="en-GB" sz="2000" dirty="0">
                <a:solidFill>
                  <a:schemeClr val="tx1"/>
                </a:solidFill>
              </a:rPr>
              <a:t> yellow brown, flowing; </a:t>
            </a:r>
            <a:r>
              <a:rPr lang="en-GB" sz="2000" i="1" dirty="0">
                <a:solidFill>
                  <a:schemeClr val="tx1"/>
                </a:solidFill>
              </a:rPr>
              <a:t>eyes</a:t>
            </a:r>
            <a:r>
              <a:rPr lang="en-GB" sz="2000" dirty="0">
                <a:solidFill>
                  <a:schemeClr val="tx1"/>
                </a:solidFill>
              </a:rPr>
              <a:t> blue; </a:t>
            </a:r>
            <a:r>
              <a:rPr lang="en-GB" sz="2000" i="1" dirty="0">
                <a:solidFill>
                  <a:schemeClr val="tx1"/>
                </a:solidFill>
              </a:rPr>
              <a:t>gentle</a:t>
            </a:r>
            <a:r>
              <a:rPr lang="en-GB" sz="2000" dirty="0">
                <a:solidFill>
                  <a:schemeClr val="tx1"/>
                </a:solidFill>
              </a:rPr>
              <a:t>, acute, inventive.  </a:t>
            </a:r>
            <a:r>
              <a:rPr lang="en-GB" sz="2000" i="1" dirty="0">
                <a:solidFill>
                  <a:schemeClr val="tx1"/>
                </a:solidFill>
              </a:rPr>
              <a:t>Covered</a:t>
            </a:r>
            <a:r>
              <a:rPr lang="en-GB" sz="2000" dirty="0">
                <a:solidFill>
                  <a:schemeClr val="tx1"/>
                </a:solidFill>
              </a:rPr>
              <a:t> with close vestments.  </a:t>
            </a:r>
            <a:r>
              <a:rPr lang="en-GB" sz="2000" i="1" dirty="0">
                <a:solidFill>
                  <a:schemeClr val="tx1"/>
                </a:solidFill>
              </a:rPr>
              <a:t>Governed </a:t>
            </a:r>
            <a:r>
              <a:rPr lang="en-GB" sz="2000" dirty="0">
                <a:solidFill>
                  <a:schemeClr val="tx1"/>
                </a:solidFill>
              </a:rPr>
              <a:t> by laws.</a:t>
            </a:r>
          </a:p>
          <a:p>
            <a:r>
              <a:rPr lang="en-GB" sz="2000" dirty="0">
                <a:solidFill>
                  <a:schemeClr val="tx1"/>
                </a:solidFill>
              </a:rPr>
              <a:t>4.  </a:t>
            </a:r>
            <a:r>
              <a:rPr lang="en-GB" sz="2000" i="1" dirty="0">
                <a:solidFill>
                  <a:schemeClr val="tx1"/>
                </a:solidFill>
              </a:rPr>
              <a:t>Asiatic</a:t>
            </a:r>
            <a:r>
              <a:rPr lang="en-GB" sz="2000" dirty="0">
                <a:solidFill>
                  <a:schemeClr val="tx1"/>
                </a:solidFill>
              </a:rPr>
              <a:t>.  Sooty, melancholy, rigid.  </a:t>
            </a:r>
            <a:r>
              <a:rPr lang="en-GB" sz="2000" i="1" dirty="0">
                <a:solidFill>
                  <a:schemeClr val="tx1"/>
                </a:solidFill>
              </a:rPr>
              <a:t>Hair</a:t>
            </a:r>
            <a:r>
              <a:rPr lang="en-GB" sz="2000" dirty="0">
                <a:solidFill>
                  <a:schemeClr val="tx1"/>
                </a:solidFill>
              </a:rPr>
              <a:t> black; eyes dark; severe, haughty, covetous.  </a:t>
            </a:r>
            <a:r>
              <a:rPr lang="en-GB" sz="2000" i="1" dirty="0">
                <a:solidFill>
                  <a:schemeClr val="tx1"/>
                </a:solidFill>
              </a:rPr>
              <a:t>Covered</a:t>
            </a:r>
            <a:r>
              <a:rPr lang="en-GB" sz="2000" dirty="0">
                <a:solidFill>
                  <a:schemeClr val="tx1"/>
                </a:solidFill>
              </a:rPr>
              <a:t> with loose garments.  </a:t>
            </a:r>
            <a:r>
              <a:rPr lang="en-GB" sz="2000" i="1" dirty="0">
                <a:solidFill>
                  <a:schemeClr val="tx1"/>
                </a:solidFill>
              </a:rPr>
              <a:t>Governed</a:t>
            </a:r>
            <a:r>
              <a:rPr lang="en-GB" sz="2000" dirty="0">
                <a:solidFill>
                  <a:schemeClr val="tx1"/>
                </a:solidFill>
              </a:rPr>
              <a:t> by opinions.</a:t>
            </a:r>
          </a:p>
          <a:p>
            <a:r>
              <a:rPr lang="en-GB" sz="2000" dirty="0">
                <a:solidFill>
                  <a:schemeClr val="tx1"/>
                </a:solidFill>
              </a:rPr>
              <a:t>5.  </a:t>
            </a:r>
            <a:r>
              <a:rPr lang="en-GB" sz="2000" i="1" dirty="0">
                <a:solidFill>
                  <a:schemeClr val="tx1"/>
                </a:solidFill>
              </a:rPr>
              <a:t>African</a:t>
            </a:r>
            <a:r>
              <a:rPr lang="en-GB" sz="2000" dirty="0">
                <a:solidFill>
                  <a:schemeClr val="tx1"/>
                </a:solidFill>
              </a:rPr>
              <a:t>.  Black, phlegmatic, relaxed.  </a:t>
            </a:r>
            <a:r>
              <a:rPr lang="en-GB" sz="2000" i="1" dirty="0">
                <a:solidFill>
                  <a:schemeClr val="tx1"/>
                </a:solidFill>
              </a:rPr>
              <a:t>Hair</a:t>
            </a:r>
            <a:r>
              <a:rPr lang="en-GB" sz="2000" dirty="0">
                <a:solidFill>
                  <a:schemeClr val="tx1"/>
                </a:solidFill>
              </a:rPr>
              <a:t> black, frizzled; </a:t>
            </a:r>
            <a:r>
              <a:rPr lang="en-GB" sz="2000" i="1" dirty="0">
                <a:solidFill>
                  <a:schemeClr val="tx1"/>
                </a:solidFill>
              </a:rPr>
              <a:t>skin</a:t>
            </a:r>
            <a:r>
              <a:rPr lang="en-GB" sz="2000" dirty="0">
                <a:solidFill>
                  <a:schemeClr val="tx1"/>
                </a:solidFill>
              </a:rPr>
              <a:t> silky; </a:t>
            </a:r>
            <a:r>
              <a:rPr lang="en-GB" sz="2000" i="1" dirty="0">
                <a:solidFill>
                  <a:schemeClr val="tx1"/>
                </a:solidFill>
              </a:rPr>
              <a:t>nose</a:t>
            </a:r>
            <a:r>
              <a:rPr lang="en-GB" sz="2000" dirty="0">
                <a:solidFill>
                  <a:schemeClr val="tx1"/>
                </a:solidFill>
              </a:rPr>
              <a:t> flat; </a:t>
            </a:r>
            <a:r>
              <a:rPr lang="en-GB" sz="2000" i="1" dirty="0">
                <a:solidFill>
                  <a:schemeClr val="tx1"/>
                </a:solidFill>
              </a:rPr>
              <a:t>lips</a:t>
            </a:r>
            <a:r>
              <a:rPr lang="en-GB" sz="2000" dirty="0">
                <a:solidFill>
                  <a:schemeClr val="tx1"/>
                </a:solidFill>
              </a:rPr>
              <a:t> tumid; </a:t>
            </a:r>
            <a:r>
              <a:rPr lang="en-GB" sz="2000" i="1" dirty="0">
                <a:solidFill>
                  <a:schemeClr val="tx1"/>
                </a:solidFill>
              </a:rPr>
              <a:t>crafty</a:t>
            </a:r>
            <a:r>
              <a:rPr lang="en-GB" sz="2000" dirty="0">
                <a:solidFill>
                  <a:schemeClr val="tx1"/>
                </a:solidFill>
              </a:rPr>
              <a:t>, indolent, negligent.  Anoints himself with grease.  </a:t>
            </a:r>
            <a:r>
              <a:rPr lang="en-GB" sz="2000" i="1" dirty="0">
                <a:solidFill>
                  <a:schemeClr val="tx1"/>
                </a:solidFill>
              </a:rPr>
              <a:t>Governed </a:t>
            </a:r>
            <a:r>
              <a:rPr lang="en-GB" sz="2000" dirty="0">
                <a:solidFill>
                  <a:schemeClr val="tx1"/>
                </a:solidFill>
              </a:rPr>
              <a:t>by caprice.</a:t>
            </a:r>
            <a:r>
              <a:rPr lang="en-GB" sz="2000" dirty="0">
                <a:solidFill>
                  <a:schemeClr val="tx1"/>
                </a:solidFill>
                <a:effectLst/>
              </a:rPr>
              <a:t> </a:t>
            </a:r>
            <a:endParaRPr lang="en-US" sz="2000" dirty="0">
              <a:solidFill>
                <a:schemeClr val="tx1"/>
              </a:solidFill>
            </a:endParaRPr>
          </a:p>
        </p:txBody>
      </p:sp>
    </p:spTree>
    <p:extLst>
      <p:ext uri="{BB962C8B-B14F-4D97-AF65-F5344CB8AC3E}">
        <p14:creationId xmlns:p14="http://schemas.microsoft.com/office/powerpoint/2010/main" val="2613921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476"/>
            <a:ext cx="8229600" cy="1128860"/>
          </a:xfrm>
        </p:spPr>
        <p:txBody>
          <a:bodyPr>
            <a:normAutofit/>
          </a:bodyPr>
          <a:lstStyle/>
          <a:p>
            <a:pPr marL="0" indent="0"/>
            <a:r>
              <a:rPr lang="en-GB" sz="2800" b="1" dirty="0"/>
              <a:t>Was race invented in the 16</a:t>
            </a:r>
            <a:r>
              <a:rPr lang="en-GB" sz="2800" b="1" baseline="30000" dirty="0"/>
              <a:t>th</a:t>
            </a:r>
            <a:r>
              <a:rPr lang="en-GB" sz="2800" b="1" dirty="0"/>
              <a:t> century, rather than the 18</a:t>
            </a:r>
            <a:r>
              <a:rPr lang="en-GB" sz="2800" b="1" baseline="30000" dirty="0"/>
              <a:t>th</a:t>
            </a:r>
            <a:r>
              <a:rPr lang="en-GB" sz="2800" b="1" dirty="0"/>
              <a:t> century?</a:t>
            </a:r>
          </a:p>
        </p:txBody>
      </p:sp>
      <p:sp>
        <p:nvSpPr>
          <p:cNvPr id="3" name="Content Placeholder 2"/>
          <p:cNvSpPr>
            <a:spLocks noGrp="1"/>
          </p:cNvSpPr>
          <p:nvPr>
            <p:ph idx="1"/>
          </p:nvPr>
        </p:nvSpPr>
        <p:spPr>
          <a:xfrm>
            <a:off x="457200" y="1743740"/>
            <a:ext cx="8229600" cy="4382423"/>
          </a:xfrm>
        </p:spPr>
        <p:txBody>
          <a:bodyPr>
            <a:normAutofit fontScale="92500" lnSpcReduction="10000"/>
          </a:bodyPr>
          <a:lstStyle/>
          <a:p>
            <a:pPr marL="0" indent="0">
              <a:buNone/>
            </a:pPr>
            <a:endParaRPr lang="en-GB" sz="3600" dirty="0"/>
          </a:p>
          <a:p>
            <a:pPr marL="0" indent="0">
              <a:buNone/>
            </a:pPr>
            <a:r>
              <a:rPr lang="en-GB" sz="3600" dirty="0"/>
              <a:t>‘The history of racism as we know it today began to be articulated right then, in the sixteenth century, and there, in the Atlantic world.’ </a:t>
            </a:r>
          </a:p>
          <a:p>
            <a:pPr marL="0" indent="0">
              <a:buNone/>
            </a:pPr>
            <a:endParaRPr lang="en-GB" sz="3600" dirty="0"/>
          </a:p>
          <a:p>
            <a:pPr marL="0" indent="0">
              <a:buNone/>
            </a:pPr>
            <a:endParaRPr lang="en-GB" sz="3600" dirty="0"/>
          </a:p>
          <a:p>
            <a:pPr marL="0" indent="0">
              <a:buNone/>
            </a:pPr>
            <a:r>
              <a:rPr lang="en-GB" sz="1900" dirty="0"/>
              <a:t>Margaret Greer, Walter </a:t>
            </a:r>
            <a:r>
              <a:rPr lang="en-GB" sz="1900" dirty="0" err="1"/>
              <a:t>Mignolo</a:t>
            </a:r>
            <a:r>
              <a:rPr lang="en-GB" sz="1900" dirty="0"/>
              <a:t> and Maureen </a:t>
            </a:r>
            <a:r>
              <a:rPr lang="en-GB" sz="1900" dirty="0" err="1"/>
              <a:t>Quilligan</a:t>
            </a:r>
            <a:r>
              <a:rPr lang="en-GB" sz="1900" dirty="0"/>
              <a:t>, eds., ‘Introduction’, </a:t>
            </a:r>
            <a:r>
              <a:rPr lang="en-GB" sz="1900" i="1" dirty="0"/>
              <a:t>Rereading the Black Legend: The Discourses of Religious and Racial Difference in the Renaissances Empires</a:t>
            </a:r>
            <a:r>
              <a:rPr lang="en-GB" sz="1900" dirty="0"/>
              <a:t>, University of Chicago Press (Chicago, 2007), 2.</a:t>
            </a:r>
          </a:p>
          <a:p>
            <a:pPr marL="0" indent="0">
              <a:buNone/>
            </a:pPr>
            <a:endParaRPr lang="en-GB" sz="3600" dirty="0"/>
          </a:p>
        </p:txBody>
      </p:sp>
    </p:spTree>
    <p:extLst>
      <p:ext uri="{BB962C8B-B14F-4D97-AF65-F5344CB8AC3E}">
        <p14:creationId xmlns:p14="http://schemas.microsoft.com/office/powerpoint/2010/main" val="3440803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race</a:t>
            </a:r>
          </a:p>
        </p:txBody>
      </p:sp>
      <p:sp>
        <p:nvSpPr>
          <p:cNvPr id="3" name="Content Placeholder 2"/>
          <p:cNvSpPr>
            <a:spLocks noGrp="1"/>
          </p:cNvSpPr>
          <p:nvPr>
            <p:ph idx="1"/>
          </p:nvPr>
        </p:nvSpPr>
        <p:spPr/>
        <p:txBody>
          <a:bodyPr/>
          <a:lstStyle/>
          <a:p>
            <a:r>
              <a:rPr lang="en-GB" dirty="0"/>
              <a:t>inherent, intrinsic, heritable physical traits ?</a:t>
            </a:r>
          </a:p>
          <a:p>
            <a:endParaRPr lang="en-GB" dirty="0"/>
          </a:p>
          <a:p>
            <a:r>
              <a:rPr lang="en-GB" dirty="0"/>
              <a:t>naturalising a hierarchy of difference ?</a:t>
            </a:r>
            <a:endParaRPr lang="en-US" dirty="0"/>
          </a:p>
        </p:txBody>
      </p:sp>
    </p:spTree>
    <p:extLst>
      <p:ext uri="{BB962C8B-B14F-4D97-AF65-F5344CB8AC3E}">
        <p14:creationId xmlns:p14="http://schemas.microsoft.com/office/powerpoint/2010/main" val="3511948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t>
            </a:r>
            <a:r>
              <a:rPr lang="en-US" dirty="0" err="1"/>
              <a:t>Biologising</a:t>
            </a:r>
            <a:r>
              <a:rPr lang="en-US" dirty="0"/>
              <a:t> Race?</a:t>
            </a:r>
          </a:p>
        </p:txBody>
      </p:sp>
      <p:sp>
        <p:nvSpPr>
          <p:cNvPr id="3" name="Content Placeholder 2"/>
          <p:cNvSpPr>
            <a:spLocks noGrp="1"/>
          </p:cNvSpPr>
          <p:nvPr>
            <p:ph sz="half" idx="1"/>
          </p:nvPr>
        </p:nvSpPr>
        <p:spPr/>
        <p:txBody>
          <a:bodyPr>
            <a:normAutofit fontScale="85000" lnSpcReduction="10000"/>
          </a:bodyPr>
          <a:lstStyle/>
          <a:p>
            <a:pPr marL="0" indent="0">
              <a:buNone/>
            </a:pPr>
            <a:r>
              <a:rPr lang="en-GB" sz="4400" dirty="0" err="1"/>
              <a:t>BiDil</a:t>
            </a:r>
            <a:endParaRPr lang="en-GB" sz="4400" dirty="0"/>
          </a:p>
          <a:p>
            <a:pPr marL="0" indent="0">
              <a:buNone/>
            </a:pPr>
            <a:endParaRPr lang="en-GB" sz="4400" dirty="0"/>
          </a:p>
          <a:p>
            <a:pPr marL="0" indent="0">
              <a:buNone/>
            </a:pPr>
            <a:r>
              <a:rPr lang="en-GB" sz="3500" dirty="0"/>
              <a:t>‘</a:t>
            </a:r>
            <a:r>
              <a:rPr lang="en-GB" sz="3500" dirty="0" err="1"/>
              <a:t>BiDil</a:t>
            </a:r>
            <a:r>
              <a:rPr lang="en-GB" sz="3500" dirty="0"/>
              <a:t> has been approved by the US Food and Drug Administration (FDA) for use by self-identified African American patients in addition to routine HF </a:t>
            </a:r>
            <a:r>
              <a:rPr lang="en-GB" sz="3500"/>
              <a:t>medicines.’ </a:t>
            </a:r>
            <a:r>
              <a:rPr lang="en-GB" sz="4400"/>
              <a:t> </a:t>
            </a:r>
            <a:endParaRPr lang="en-GB" sz="4400" dirty="0"/>
          </a:p>
          <a:p>
            <a:pPr marL="0" indent="0">
              <a:buNone/>
            </a:pPr>
            <a:endParaRPr lang="en-GB" dirty="0"/>
          </a:p>
          <a:p>
            <a:pPr marL="0" indent="0">
              <a:buNone/>
            </a:pPr>
            <a:endParaRPr lang="en-US" dirty="0"/>
          </a:p>
        </p:txBody>
      </p:sp>
      <p:sp>
        <p:nvSpPr>
          <p:cNvPr id="5" name="Content Placeholder 4">
            <a:extLst>
              <a:ext uri="{FF2B5EF4-FFF2-40B4-BE49-F238E27FC236}">
                <a16:creationId xmlns:a16="http://schemas.microsoft.com/office/drawing/2014/main" id="{F21E39C8-800E-D949-AD7C-D612D7D6898E}"/>
              </a:ext>
            </a:extLst>
          </p:cNvPr>
          <p:cNvSpPr>
            <a:spLocks noGrp="1"/>
          </p:cNvSpPr>
          <p:nvPr>
            <p:ph sz="half" idx="2"/>
          </p:nvPr>
        </p:nvSpPr>
        <p:spPr/>
        <p:txBody>
          <a:bodyPr>
            <a:normAutofit fontScale="85000" lnSpcReduction="10000"/>
          </a:bodyPr>
          <a:lstStyle/>
          <a:p>
            <a:pPr marL="0" indent="0">
              <a:buNone/>
            </a:pPr>
            <a:r>
              <a:rPr lang="en-US" dirty="0"/>
              <a:t>  </a:t>
            </a:r>
          </a:p>
        </p:txBody>
      </p:sp>
      <p:pic>
        <p:nvPicPr>
          <p:cNvPr id="4" name="Picture 3">
            <a:extLst>
              <a:ext uri="{FF2B5EF4-FFF2-40B4-BE49-F238E27FC236}">
                <a16:creationId xmlns:a16="http://schemas.microsoft.com/office/drawing/2014/main" id="{C79BE63D-FB47-304E-906C-F5451E1FFE2F}"/>
              </a:ext>
            </a:extLst>
          </p:cNvPr>
          <p:cNvPicPr>
            <a:picLocks noChangeAspect="1"/>
          </p:cNvPicPr>
          <p:nvPr/>
        </p:nvPicPr>
        <p:blipFill>
          <a:blip r:embed="rId2"/>
          <a:stretch>
            <a:fillRect/>
          </a:stretch>
        </p:blipFill>
        <p:spPr>
          <a:xfrm>
            <a:off x="4819650" y="1723231"/>
            <a:ext cx="3162300" cy="4279900"/>
          </a:xfrm>
          <a:prstGeom prst="rect">
            <a:avLst/>
          </a:prstGeom>
        </p:spPr>
      </p:pic>
    </p:spTree>
    <p:extLst>
      <p:ext uri="{BB962C8B-B14F-4D97-AF65-F5344CB8AC3E}">
        <p14:creationId xmlns:p14="http://schemas.microsoft.com/office/powerpoint/2010/main" val="1246605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84086-27C9-4C43-893C-88A374F56AD1}"/>
              </a:ext>
            </a:extLst>
          </p:cNvPr>
          <p:cNvSpPr>
            <a:spLocks noGrp="1"/>
          </p:cNvSpPr>
          <p:nvPr>
            <p:ph type="title"/>
          </p:nvPr>
        </p:nvSpPr>
        <p:spPr/>
        <p:txBody>
          <a:bodyPr>
            <a:normAutofit fontScale="90000"/>
          </a:bodyPr>
          <a:lstStyle/>
          <a:p>
            <a:r>
              <a:rPr lang="en-US" dirty="0"/>
              <a:t>Arthur Munby and Hannah </a:t>
            </a:r>
            <a:r>
              <a:rPr lang="en-US" dirty="0" err="1"/>
              <a:t>Cullwick</a:t>
            </a:r>
            <a:endParaRPr lang="en-US" dirty="0"/>
          </a:p>
        </p:txBody>
      </p:sp>
      <p:pic>
        <p:nvPicPr>
          <p:cNvPr id="1026" name="Picture 2" descr="http://www.russellcroft.net/blog/wp-content/uploads/2015/05/Munby2.jpg">
            <a:extLst>
              <a:ext uri="{FF2B5EF4-FFF2-40B4-BE49-F238E27FC236}">
                <a16:creationId xmlns:a16="http://schemas.microsoft.com/office/drawing/2014/main" id="{1D6C2519-E268-B847-8D7C-219B2EAC855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3393" y="1908267"/>
            <a:ext cx="2362200" cy="2463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0812A3A-5E8F-0C44-952B-E8D3ACD04D1E}"/>
              </a:ext>
            </a:extLst>
          </p:cNvPr>
          <p:cNvSpPr txBox="1"/>
          <p:nvPr/>
        </p:nvSpPr>
        <p:spPr>
          <a:xfrm>
            <a:off x="743393" y="4805916"/>
            <a:ext cx="2362200" cy="1222744"/>
          </a:xfrm>
          <a:prstGeom prst="rect">
            <a:avLst/>
          </a:prstGeom>
          <a:noFill/>
        </p:spPr>
        <p:txBody>
          <a:bodyPr wrap="square" rtlCol="0">
            <a:spAutoFit/>
          </a:bodyPr>
          <a:lstStyle/>
          <a:p>
            <a:r>
              <a:rPr lang="en-GB" dirty="0"/>
              <a:t>A.J. Munby with collier Ellen Grounds at a Wigan photographer’s (1873).</a:t>
            </a:r>
            <a:endParaRPr lang="en-US" dirty="0"/>
          </a:p>
        </p:txBody>
      </p:sp>
      <p:pic>
        <p:nvPicPr>
          <p:cNvPr id="7" name="Picture 6">
            <a:extLst>
              <a:ext uri="{FF2B5EF4-FFF2-40B4-BE49-F238E27FC236}">
                <a16:creationId xmlns:a16="http://schemas.microsoft.com/office/drawing/2014/main" id="{0CF8FD7F-B5EE-594B-88A9-599772839A34}"/>
              </a:ext>
            </a:extLst>
          </p:cNvPr>
          <p:cNvPicPr>
            <a:picLocks noChangeAspect="1"/>
          </p:cNvPicPr>
          <p:nvPr/>
        </p:nvPicPr>
        <p:blipFill>
          <a:blip r:embed="rId3"/>
          <a:stretch>
            <a:fillRect/>
          </a:stretch>
        </p:blipFill>
        <p:spPr>
          <a:xfrm>
            <a:off x="5371804" y="1197344"/>
            <a:ext cx="2844800" cy="5080000"/>
          </a:xfrm>
          <a:prstGeom prst="rect">
            <a:avLst/>
          </a:prstGeom>
        </p:spPr>
      </p:pic>
      <p:sp>
        <p:nvSpPr>
          <p:cNvPr id="8" name="TextBox 7">
            <a:extLst>
              <a:ext uri="{FF2B5EF4-FFF2-40B4-BE49-F238E27FC236}">
                <a16:creationId xmlns:a16="http://schemas.microsoft.com/office/drawing/2014/main" id="{7A12F0B6-A255-224B-B2F0-A3F6E0E15D9A}"/>
              </a:ext>
            </a:extLst>
          </p:cNvPr>
          <p:cNvSpPr txBox="1"/>
          <p:nvPr/>
        </p:nvSpPr>
        <p:spPr>
          <a:xfrm>
            <a:off x="3976577" y="2211572"/>
            <a:ext cx="1084521" cy="2585323"/>
          </a:xfrm>
          <a:prstGeom prst="rect">
            <a:avLst/>
          </a:prstGeom>
          <a:noFill/>
        </p:spPr>
        <p:txBody>
          <a:bodyPr wrap="square" rtlCol="0">
            <a:spAutoFit/>
          </a:bodyPr>
          <a:lstStyle/>
          <a:p>
            <a:r>
              <a:rPr lang="en-US" dirty="0"/>
              <a:t>Munby’s partner Hannah </a:t>
            </a:r>
            <a:r>
              <a:rPr lang="en-US" dirty="0" err="1"/>
              <a:t>Cullwick</a:t>
            </a:r>
            <a:r>
              <a:rPr lang="en-US" dirty="0"/>
              <a:t> dressed as a chimney sweep (1862) </a:t>
            </a:r>
          </a:p>
        </p:txBody>
      </p:sp>
    </p:spTree>
    <p:extLst>
      <p:ext uri="{BB962C8B-B14F-4D97-AF65-F5344CB8AC3E}">
        <p14:creationId xmlns:p14="http://schemas.microsoft.com/office/powerpoint/2010/main" val="348024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Arthur </a:t>
            </a:r>
            <a:r>
              <a:rPr lang="en-US" dirty="0" err="1"/>
              <a:t>Munby</a:t>
            </a:r>
            <a:endParaRPr lang="en-US" dirty="0"/>
          </a:p>
        </p:txBody>
      </p:sp>
      <p:pic>
        <p:nvPicPr>
          <p:cNvPr id="4" name="Content Placeholder 3" descr="munby.jpg"/>
          <p:cNvPicPr>
            <a:picLocks noGrp="1" noChangeAspect="1"/>
          </p:cNvPicPr>
          <p:nvPr>
            <p:ph idx="1"/>
          </p:nvPr>
        </p:nvPicPr>
        <p:blipFill>
          <a:blip r:embed="rId2">
            <a:extLst>
              <a:ext uri="{28A0092B-C50C-407E-A947-70E740481C1C}">
                <a14:useLocalDpi xmlns:a14="http://schemas.microsoft.com/office/drawing/2010/main" val="0"/>
              </a:ext>
            </a:extLst>
          </a:blip>
          <a:srcRect l="-62735" r="-62735"/>
          <a:stretch>
            <a:fillRect/>
          </a:stretch>
        </p:blipFill>
        <p:spPr/>
      </p:pic>
    </p:spTree>
    <p:extLst>
      <p:ext uri="{BB962C8B-B14F-4D97-AF65-F5344CB8AC3E}">
        <p14:creationId xmlns:p14="http://schemas.microsoft.com/office/powerpoint/2010/main" val="2247547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Arthur </a:t>
            </a:r>
            <a:r>
              <a:rPr lang="en-US" dirty="0" err="1"/>
              <a:t>Munby</a:t>
            </a:r>
            <a:endParaRPr lang="en-US" dirty="0"/>
          </a:p>
        </p:txBody>
      </p:sp>
      <p:pic>
        <p:nvPicPr>
          <p:cNvPr id="4" name="Content Placeholder 3" descr="scan0020 Pitwoman Munby.jpg"/>
          <p:cNvPicPr>
            <a:picLocks noGrp="1" noChangeAspect="1"/>
          </p:cNvPicPr>
          <p:nvPr>
            <p:ph idx="1"/>
          </p:nvPr>
        </p:nvPicPr>
        <p:blipFill>
          <a:blip r:embed="rId2">
            <a:extLst>
              <a:ext uri="{28A0092B-C50C-407E-A947-70E740481C1C}">
                <a14:useLocalDpi xmlns:a14="http://schemas.microsoft.com/office/drawing/2010/main" val="0"/>
              </a:ext>
            </a:extLst>
          </a:blip>
          <a:srcRect l="-40802" r="-40802"/>
          <a:stretch>
            <a:fillRect/>
          </a:stretch>
        </p:blipFill>
        <p:spPr/>
      </p:pic>
    </p:spTree>
    <p:extLst>
      <p:ext uri="{BB962C8B-B14F-4D97-AF65-F5344CB8AC3E}">
        <p14:creationId xmlns:p14="http://schemas.microsoft.com/office/powerpoint/2010/main" val="1540163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GB" dirty="0"/>
              <a:t>‘The dangerous crossings of gender and class are negotiated by projecting onto them the rhetoric of race’. </a:t>
            </a:r>
          </a:p>
          <a:p>
            <a:pPr marL="0" indent="0">
              <a:buNone/>
            </a:pPr>
            <a:endParaRPr lang="en-GB" dirty="0"/>
          </a:p>
          <a:p>
            <a:pPr marL="0" indent="0">
              <a:buNone/>
            </a:pPr>
            <a:r>
              <a:rPr lang="en-GB" dirty="0"/>
              <a:t>Anne McClintock, </a:t>
            </a:r>
            <a:r>
              <a:rPr lang="en-GB" i="1" dirty="0"/>
              <a:t>Imperial Leather: Race, Gender and Sexuality in the Colonial Contest</a:t>
            </a:r>
            <a:r>
              <a:rPr lang="en-GB" dirty="0"/>
              <a:t>, </a:t>
            </a:r>
            <a:r>
              <a:rPr lang="en-GB" dirty="0" err="1"/>
              <a:t>Routledge</a:t>
            </a:r>
            <a:r>
              <a:rPr lang="en-GB" dirty="0"/>
              <a:t> (New York, 1995), 108.</a:t>
            </a:r>
          </a:p>
          <a:p>
            <a:endParaRPr lang="en-US" dirty="0"/>
          </a:p>
        </p:txBody>
      </p:sp>
    </p:spTree>
    <p:extLst>
      <p:ext uri="{BB962C8B-B14F-4D97-AF65-F5344CB8AC3E}">
        <p14:creationId xmlns:p14="http://schemas.microsoft.com/office/powerpoint/2010/main" val="1073575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‘racial types’</a:t>
            </a:r>
          </a:p>
        </p:txBody>
      </p:sp>
      <p:pic>
        <p:nvPicPr>
          <p:cNvPr id="4" name="Content Placeholder 3" descr="racialtypes.jp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a:xfrm>
            <a:off x="457200" y="1600200"/>
            <a:ext cx="8229600" cy="4525963"/>
          </a:xfrm>
        </p:spPr>
      </p:pic>
    </p:spTree>
    <p:extLst>
      <p:ext uri="{BB962C8B-B14F-4D97-AF65-F5344CB8AC3E}">
        <p14:creationId xmlns:p14="http://schemas.microsoft.com/office/powerpoint/2010/main" val="1741943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lstStyle/>
          <a:p>
            <a:pPr marL="0" indent="0">
              <a:buNone/>
            </a:pPr>
            <a:endParaRPr lang="en-GB" dirty="0"/>
          </a:p>
          <a:p>
            <a:pPr marL="0" indent="0">
              <a:buNone/>
            </a:pPr>
            <a:endParaRPr lang="en-GB" dirty="0"/>
          </a:p>
          <a:p>
            <a:pPr marL="0" indent="0">
              <a:buNone/>
            </a:pPr>
            <a:r>
              <a:rPr lang="en-GB" dirty="0"/>
              <a:t>R.C. Lewontin, ‘The Apportionment of Human Diversity’, </a:t>
            </a:r>
            <a:r>
              <a:rPr lang="en-GB" i="1" dirty="0"/>
              <a:t>Evolutionary Biology</a:t>
            </a:r>
            <a:r>
              <a:rPr lang="en-GB" dirty="0"/>
              <a:t>, vol. 6 (1972).</a:t>
            </a:r>
            <a:endParaRPr lang="en-US" dirty="0"/>
          </a:p>
        </p:txBody>
      </p:sp>
    </p:spTree>
    <p:extLst>
      <p:ext uri="{BB962C8B-B14F-4D97-AF65-F5344CB8AC3E}">
        <p14:creationId xmlns:p14="http://schemas.microsoft.com/office/powerpoint/2010/main" val="1608573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4FBB6-AB25-BB46-AE3F-23AB67335108}"/>
              </a:ext>
            </a:extLst>
          </p:cNvPr>
          <p:cNvSpPr>
            <a:spLocks noGrp="1"/>
          </p:cNvSpPr>
          <p:nvPr>
            <p:ph type="title"/>
          </p:nvPr>
        </p:nvSpPr>
        <p:spPr/>
        <p:txBody>
          <a:bodyPr/>
          <a:lstStyle/>
          <a:p>
            <a:r>
              <a:rPr lang="en-US" dirty="0"/>
              <a:t>Wet and dry earwax distribution</a:t>
            </a:r>
          </a:p>
        </p:txBody>
      </p:sp>
      <p:pic>
        <p:nvPicPr>
          <p:cNvPr id="4" name="Content Placeholder 3">
            <a:extLst>
              <a:ext uri="{FF2B5EF4-FFF2-40B4-BE49-F238E27FC236}">
                <a16:creationId xmlns:a16="http://schemas.microsoft.com/office/drawing/2014/main" id="{BAB3A5AE-441A-7B41-B0B6-C5CC0941763A}"/>
              </a:ext>
            </a:extLst>
          </p:cNvPr>
          <p:cNvPicPr>
            <a:picLocks noGrp="1" noChangeAspect="1"/>
          </p:cNvPicPr>
          <p:nvPr>
            <p:ph idx="1"/>
          </p:nvPr>
        </p:nvPicPr>
        <p:blipFill>
          <a:blip r:embed="rId2"/>
          <a:stretch>
            <a:fillRect/>
          </a:stretch>
        </p:blipFill>
        <p:spPr>
          <a:xfrm>
            <a:off x="1085850" y="2193131"/>
            <a:ext cx="6972300" cy="3340100"/>
          </a:xfrm>
          <a:prstGeom prst="rect">
            <a:avLst/>
          </a:prstGeom>
        </p:spPr>
      </p:pic>
      <p:sp>
        <p:nvSpPr>
          <p:cNvPr id="5" name="TextBox 4">
            <a:extLst>
              <a:ext uri="{FF2B5EF4-FFF2-40B4-BE49-F238E27FC236}">
                <a16:creationId xmlns:a16="http://schemas.microsoft.com/office/drawing/2014/main" id="{1759E223-AAED-3447-9D7C-17B46679B1E7}"/>
              </a:ext>
            </a:extLst>
          </p:cNvPr>
          <p:cNvSpPr txBox="1"/>
          <p:nvPr/>
        </p:nvSpPr>
        <p:spPr>
          <a:xfrm>
            <a:off x="1616149" y="5847907"/>
            <a:ext cx="5124893" cy="369332"/>
          </a:xfrm>
          <a:prstGeom prst="rect">
            <a:avLst/>
          </a:prstGeom>
          <a:noFill/>
        </p:spPr>
        <p:txBody>
          <a:bodyPr wrap="square" rtlCol="0">
            <a:spAutoFit/>
          </a:bodyPr>
          <a:lstStyle/>
          <a:p>
            <a:r>
              <a:rPr lang="en-US" dirty="0"/>
              <a:t>A = dry earwax type.   G = wet earwax type</a:t>
            </a:r>
          </a:p>
        </p:txBody>
      </p:sp>
    </p:spTree>
    <p:extLst>
      <p:ext uri="{BB962C8B-B14F-4D97-AF65-F5344CB8AC3E}">
        <p14:creationId xmlns:p14="http://schemas.microsoft.com/office/powerpoint/2010/main" val="3362410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97B99-B196-DB4D-AE02-C21E1CA94C5C}"/>
              </a:ext>
            </a:extLst>
          </p:cNvPr>
          <p:cNvSpPr>
            <a:spLocks noGrp="1"/>
          </p:cNvSpPr>
          <p:nvPr>
            <p:ph type="title"/>
          </p:nvPr>
        </p:nvSpPr>
        <p:spPr/>
        <p:txBody>
          <a:bodyPr>
            <a:noAutofit/>
          </a:bodyPr>
          <a:lstStyle/>
          <a:p>
            <a:r>
              <a:rPr lang="en-GB" sz="3600" b="1" dirty="0"/>
              <a:t>Georges-Louis Leclerc, Comte de Buffon</a:t>
            </a:r>
            <a:endParaRPr lang="en-US" sz="3600" dirty="0"/>
          </a:p>
        </p:txBody>
      </p:sp>
      <p:pic>
        <p:nvPicPr>
          <p:cNvPr id="4" name="Content Placeholder 3">
            <a:extLst>
              <a:ext uri="{FF2B5EF4-FFF2-40B4-BE49-F238E27FC236}">
                <a16:creationId xmlns:a16="http://schemas.microsoft.com/office/drawing/2014/main" id="{DA9F0CD9-9A96-E240-B438-2C71121AF6ED}"/>
              </a:ext>
            </a:extLst>
          </p:cNvPr>
          <p:cNvPicPr>
            <a:picLocks noGrp="1" noChangeAspect="1"/>
          </p:cNvPicPr>
          <p:nvPr>
            <p:ph idx="1"/>
          </p:nvPr>
        </p:nvPicPr>
        <p:blipFill>
          <a:blip r:embed="rId2"/>
          <a:stretch>
            <a:fillRect/>
          </a:stretch>
        </p:blipFill>
        <p:spPr>
          <a:xfrm>
            <a:off x="3045385" y="1600200"/>
            <a:ext cx="3053229" cy="4525963"/>
          </a:xfrm>
          <a:prstGeom prst="rect">
            <a:avLst/>
          </a:prstGeom>
        </p:spPr>
      </p:pic>
    </p:spTree>
    <p:extLst>
      <p:ext uri="{BB962C8B-B14F-4D97-AF65-F5344CB8AC3E}">
        <p14:creationId xmlns:p14="http://schemas.microsoft.com/office/powerpoint/2010/main" val="2312041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2642</TotalTime>
  <Words>801</Words>
  <Application>Microsoft Macintosh PowerPoint</Application>
  <PresentationFormat>On-screen Show (4:3)</PresentationFormat>
  <Paragraphs>44</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Theory, Skills and Methods</vt:lpstr>
      <vt:lpstr>Arthur Munby and Hannah Cullwick</vt:lpstr>
      <vt:lpstr>Arthur Munby</vt:lpstr>
      <vt:lpstr>Arthur Munby</vt:lpstr>
      <vt:lpstr>PowerPoint Presentation</vt:lpstr>
      <vt:lpstr>‘racial types’</vt:lpstr>
      <vt:lpstr> </vt:lpstr>
      <vt:lpstr>Wet and dry earwax distribution</vt:lpstr>
      <vt:lpstr>Georges-Louis Leclerc, Comte de Buffon</vt:lpstr>
      <vt:lpstr>Georges Louis Leclerc, Comte de Buffon, The Natural History of Animals, Vegetables, and Minerals; with The Theory of the Earth, in General, trans. W. Kenrick and J. Murdoch, 6 vols (London, 1775-6), I:227-8.</vt:lpstr>
      <vt:lpstr>Carl Linnaeus </vt:lpstr>
      <vt:lpstr>Carl Linnaeus’s classification of homo sapiens</vt:lpstr>
      <vt:lpstr>Was race invented in the 16th century, rather than the 18th century?</vt:lpstr>
      <vt:lpstr>race</vt:lpstr>
      <vt:lpstr>Re-Biologising Race?</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Arthur Munby</dc:title>
  <dc:creator>Rebecca Earle</dc:creator>
  <cp:lastModifiedBy>Rebecca Earle</cp:lastModifiedBy>
  <cp:revision>58</cp:revision>
  <dcterms:created xsi:type="dcterms:W3CDTF">2011-11-13T21:35:47Z</dcterms:created>
  <dcterms:modified xsi:type="dcterms:W3CDTF">2018-11-19T11:55:24Z</dcterms:modified>
</cp:coreProperties>
</file>