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5"/>
  </p:notesMasterIdLst>
  <p:sldIdLst>
    <p:sldId id="256" r:id="rId2"/>
    <p:sldId id="285" r:id="rId3"/>
    <p:sldId id="257" r:id="rId4"/>
    <p:sldId id="290" r:id="rId5"/>
    <p:sldId id="286" r:id="rId6"/>
    <p:sldId id="287" r:id="rId7"/>
    <p:sldId id="288" r:id="rId8"/>
    <p:sldId id="414" r:id="rId9"/>
    <p:sldId id="289" r:id="rId10"/>
    <p:sldId id="291" r:id="rId11"/>
    <p:sldId id="259" r:id="rId12"/>
    <p:sldId id="415" r:id="rId13"/>
    <p:sldId id="293" r:id="rId14"/>
    <p:sldId id="416" r:id="rId15"/>
    <p:sldId id="262" r:id="rId16"/>
    <p:sldId id="376" r:id="rId17"/>
    <p:sldId id="375" r:id="rId18"/>
    <p:sldId id="315" r:id="rId19"/>
    <p:sldId id="314" r:id="rId20"/>
    <p:sldId id="260" r:id="rId21"/>
    <p:sldId id="265" r:id="rId22"/>
    <p:sldId id="270" r:id="rId23"/>
    <p:sldId id="271" r:id="rId24"/>
    <p:sldId id="294" r:id="rId25"/>
    <p:sldId id="387" r:id="rId26"/>
    <p:sldId id="392" r:id="rId27"/>
    <p:sldId id="417" r:id="rId28"/>
    <p:sldId id="383" r:id="rId29"/>
    <p:sldId id="411" r:id="rId30"/>
    <p:sldId id="419" r:id="rId31"/>
    <p:sldId id="418" r:id="rId32"/>
    <p:sldId id="410" r:id="rId33"/>
    <p:sldId id="420"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676E7B-412A-4589-8B51-CE074FF04B5A}" v="67" dt="2024-11-19T14:57:49.5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3" autoAdjust="0"/>
    <p:restoredTop sz="94660"/>
  </p:normalViewPr>
  <p:slideViewPr>
    <p:cSldViewPr snapToGrid="0">
      <p:cViewPr varScale="1">
        <p:scale>
          <a:sx n="112" d="100"/>
          <a:sy n="112" d="100"/>
        </p:scale>
        <p:origin x="61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D0ED0A-65B0-49D2-A790-4A1FF44B6AAF}" type="datetimeFigureOut">
              <a:rPr lang="en-GB" smtClean="0"/>
              <a:t>25/11/2024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5B561A-6CFA-42FB-9AD0-5854082A65DD}" type="slidenum">
              <a:rPr lang="en-GB" smtClean="0"/>
              <a:t>‹#›</a:t>
            </a:fld>
            <a:endParaRPr lang="en-GB"/>
          </a:p>
        </p:txBody>
      </p:sp>
    </p:spTree>
    <p:extLst>
      <p:ext uri="{BB962C8B-B14F-4D97-AF65-F5344CB8AC3E}">
        <p14:creationId xmlns:p14="http://schemas.microsoft.com/office/powerpoint/2010/main" val="3200060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C0B83-BF24-4C59-8C6F-BD7C927A5956}" type="slidenum">
              <a:rPr lang="en-GB"/>
              <a:pPr/>
              <a:t>15</a:t>
            </a:fld>
            <a:endParaRPr lang="en-GB"/>
          </a:p>
        </p:txBody>
      </p:sp>
      <p:sp>
        <p:nvSpPr>
          <p:cNvPr id="16386" name="Rectangle 2"/>
          <p:cNvSpPr>
            <a:spLocks noGrp="1" noRot="1" noChangeAspect="1" noChangeArrowheads="1" noTextEdit="1"/>
          </p:cNvSpPr>
          <p:nvPr>
            <p:ph type="sldImg"/>
          </p:nvPr>
        </p:nvSpPr>
        <p:spPr>
          <a:xfrm>
            <a:off x="685800" y="1143000"/>
            <a:ext cx="5486400" cy="3086100"/>
          </a:xfrm>
          <a:ln/>
        </p:spPr>
      </p:sp>
      <p:sp>
        <p:nvSpPr>
          <p:cNvPr id="16387" name="Rectangle 3"/>
          <p:cNvSpPr>
            <a:spLocks noGrp="1" noChangeArrowheads="1"/>
          </p:cNvSpPr>
          <p:nvPr>
            <p:ph type="body" idx="1"/>
          </p:nvPr>
        </p:nvSpPr>
        <p:spPr/>
        <p:txBody>
          <a:bodyPr/>
          <a:lstStyle/>
          <a:p>
            <a:r>
              <a:rPr lang="en-GB" dirty="0"/>
              <a:t>Humours:</a:t>
            </a:r>
          </a:p>
          <a:p>
            <a:r>
              <a:rPr lang="en-GB" dirty="0"/>
              <a:t>Sanguine (blood) – courageous, hopeful, amorous</a:t>
            </a:r>
          </a:p>
          <a:p>
            <a:r>
              <a:rPr lang="en-GB" dirty="0"/>
              <a:t>Choleric (yellow bile) – easily angered, bad tempered</a:t>
            </a:r>
          </a:p>
          <a:p>
            <a:r>
              <a:rPr lang="en-GB" dirty="0"/>
              <a:t>Melancholic (black bile) – despondent, sleepless, irritable</a:t>
            </a:r>
          </a:p>
          <a:p>
            <a:r>
              <a:rPr lang="en-GB" dirty="0"/>
              <a:t>Phlegmatic – calm, unemotional</a:t>
            </a:r>
          </a:p>
          <a:p>
            <a:endParaRPr lang="en-GB" dirty="0"/>
          </a:p>
          <a:p>
            <a:r>
              <a:rPr lang="en-GB" dirty="0"/>
              <a:t>Tumid = swollen; indolent = lazy; caprice = impulsive</a:t>
            </a:r>
          </a:p>
        </p:txBody>
      </p:sp>
    </p:spTree>
    <p:extLst>
      <p:ext uri="{BB962C8B-B14F-4D97-AF65-F5344CB8AC3E}">
        <p14:creationId xmlns:p14="http://schemas.microsoft.com/office/powerpoint/2010/main" val="1944024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E8D3B861-B1DD-4AC9-B9B0-B589AEF2CF80}" type="slidenum">
              <a:rPr lang="en-GB" altLang="en-US"/>
              <a:pPr eaLnBrk="1" hangingPunct="1">
                <a:spcBef>
                  <a:spcPct val="0"/>
                </a:spcBef>
              </a:pPr>
              <a:t>17</a:t>
            </a:fld>
            <a:endParaRPr lang="en-GB" altLang="en-US"/>
          </a:p>
        </p:txBody>
      </p:sp>
      <p:sp>
        <p:nvSpPr>
          <p:cNvPr id="20483" name="Rectangle 2"/>
          <p:cNvSpPr>
            <a:spLocks noGrp="1" noRot="1" noChangeAspect="1" noChangeArrowheads="1" noTextEdit="1"/>
          </p:cNvSpPr>
          <p:nvPr>
            <p:ph type="sldImg"/>
          </p:nvPr>
        </p:nvSpPr>
        <p:spPr>
          <a:xfrm>
            <a:off x="685800" y="1143000"/>
            <a:ext cx="5486400" cy="3086100"/>
          </a:xfrm>
          <a:ln/>
        </p:spPr>
      </p:sp>
      <p:sp>
        <p:nvSpPr>
          <p:cNvPr id="20484" name="Rectangle 3"/>
          <p:cNvSpPr>
            <a:spLocks noGrp="1" noChangeArrowheads="1"/>
          </p:cNvSpPr>
          <p:nvPr>
            <p:ph type="body" idx="1"/>
          </p:nvPr>
        </p:nvSpPr>
        <p:spPr>
          <a:noFill/>
        </p:spPr>
        <p:txBody>
          <a:bodyPr/>
          <a:lstStyle/>
          <a:p>
            <a:pPr eaLnBrk="1" hangingPunct="1">
              <a:buFontTx/>
              <a:buChar char="•"/>
            </a:pPr>
            <a:endParaRPr lang="en-GB" altLang="en-US" dirty="0">
              <a:latin typeface="Arial" panose="020B0604020202020204" pitchFamily="34" charset="0"/>
            </a:endParaRPr>
          </a:p>
        </p:txBody>
      </p:sp>
    </p:spTree>
    <p:extLst>
      <p:ext uri="{BB962C8B-B14F-4D97-AF65-F5344CB8AC3E}">
        <p14:creationId xmlns:p14="http://schemas.microsoft.com/office/powerpoint/2010/main" val="1665207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8D390D9-1495-42EC-8A72-AF5BB5363347}" type="slidenum">
              <a:rPr lang="en-GB" altLang="en-US"/>
              <a:pPr eaLnBrk="1" hangingPunct="1"/>
              <a:t>18</a:t>
            </a:fld>
            <a:endParaRPr lang="en-GB" alt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141396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E14C995-0091-4BCC-9566-DEA8C4C3DF5C}" type="slidenum">
              <a:rPr lang="en-GB" altLang="en-US"/>
              <a:pPr eaLnBrk="1" hangingPunct="1"/>
              <a:t>19</a:t>
            </a:fld>
            <a:endParaRPr lang="en-GB" altLang="en-US"/>
          </a:p>
        </p:txBody>
      </p:sp>
      <p:sp>
        <p:nvSpPr>
          <p:cNvPr id="40963" name="Rectangle 2"/>
          <p:cNvSpPr>
            <a:spLocks noGrp="1" noRot="1" noChangeAspect="1" noChangeArrowheads="1" noTextEdit="1"/>
          </p:cNvSpPr>
          <p:nvPr>
            <p:ph type="sldImg"/>
          </p:nvPr>
        </p:nvSpPr>
        <p:spPr>
          <a:xfrm>
            <a:off x="685800" y="1143000"/>
            <a:ext cx="5486400" cy="3086100"/>
          </a:xfrm>
          <a:ln/>
        </p:spPr>
      </p:sp>
      <p:sp>
        <p:nvSpPr>
          <p:cNvPr id="40964"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0664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C0B83-BF24-4C59-8C6F-BD7C927A5956}" type="slidenum">
              <a:rPr lang="en-GB"/>
              <a:pPr/>
              <a:t>23</a:t>
            </a:fld>
            <a:endParaRPr lang="en-GB"/>
          </a:p>
        </p:txBody>
      </p:sp>
      <p:sp>
        <p:nvSpPr>
          <p:cNvPr id="16386" name="Rectangle 2"/>
          <p:cNvSpPr>
            <a:spLocks noGrp="1" noRot="1" noChangeAspect="1" noChangeArrowheads="1" noTextEdit="1"/>
          </p:cNvSpPr>
          <p:nvPr>
            <p:ph type="sldImg"/>
          </p:nvPr>
        </p:nvSpPr>
        <p:spPr>
          <a:xfrm>
            <a:off x="685800" y="1143000"/>
            <a:ext cx="5486400" cy="3086100"/>
          </a:xfrm>
          <a:ln/>
        </p:spPr>
      </p:sp>
      <p:sp>
        <p:nvSpPr>
          <p:cNvPr id="16387" name="Rectangle 3"/>
          <p:cNvSpPr>
            <a:spLocks noGrp="1" noChangeArrowheads="1"/>
          </p:cNvSpPr>
          <p:nvPr>
            <p:ph type="body" idx="1"/>
          </p:nvPr>
        </p:nvSpPr>
        <p:spPr/>
        <p:txBody>
          <a:bodyPr/>
          <a:lstStyle/>
          <a:p>
            <a:r>
              <a:rPr lang="en-GB" dirty="0"/>
              <a:t>Humours:</a:t>
            </a:r>
          </a:p>
          <a:p>
            <a:r>
              <a:rPr lang="en-GB" dirty="0"/>
              <a:t>Sanguine (blood) – courageous, hopeful, amorous</a:t>
            </a:r>
          </a:p>
          <a:p>
            <a:r>
              <a:rPr lang="en-GB" dirty="0"/>
              <a:t>Choleric (yellow bile) – easily angered, bad tempered</a:t>
            </a:r>
          </a:p>
          <a:p>
            <a:r>
              <a:rPr lang="en-GB" dirty="0"/>
              <a:t>Melancholic (black bile) – despondent, sleepless, irritable</a:t>
            </a:r>
          </a:p>
          <a:p>
            <a:r>
              <a:rPr lang="en-GB" dirty="0"/>
              <a:t>Phlegmatic – calm, unemotional</a:t>
            </a:r>
          </a:p>
          <a:p>
            <a:endParaRPr lang="en-GB" dirty="0"/>
          </a:p>
          <a:p>
            <a:r>
              <a:rPr lang="en-GB" dirty="0"/>
              <a:t>Tumid = swollen; indolent = lazy; caprice = impulsive</a:t>
            </a:r>
          </a:p>
        </p:txBody>
      </p:sp>
    </p:spTree>
    <p:extLst>
      <p:ext uri="{BB962C8B-B14F-4D97-AF65-F5344CB8AC3E}">
        <p14:creationId xmlns:p14="http://schemas.microsoft.com/office/powerpoint/2010/main" val="3642476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25/11/2024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4137728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25/11/2024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416949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25/11/2024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330241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3DF5C4-5AFD-49B5-99EF-CFD1907F43BE}" type="datetimeFigureOut">
              <a:rPr lang="en-GB" smtClean="0"/>
              <a:t>25/11/2024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329091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3DF5C4-5AFD-49B5-99EF-CFD1907F43BE}" type="datetimeFigureOut">
              <a:rPr lang="en-GB" smtClean="0"/>
              <a:t>25/11/2024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17062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93DF5C4-5AFD-49B5-99EF-CFD1907F43BE}" type="datetimeFigureOut">
              <a:rPr lang="en-GB" smtClean="0"/>
              <a:t>25/11/2024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721053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3DF5C4-5AFD-49B5-99EF-CFD1907F43BE}" type="datetimeFigureOut">
              <a:rPr lang="en-GB" smtClean="0"/>
              <a:t>25/11/2024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646519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93DF5C4-5AFD-49B5-99EF-CFD1907F43BE}" type="datetimeFigureOut">
              <a:rPr lang="en-GB" smtClean="0"/>
              <a:t>25/11/2024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2343983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DF5C4-5AFD-49B5-99EF-CFD1907F43BE}" type="datetimeFigureOut">
              <a:rPr lang="en-GB" smtClean="0"/>
              <a:t>25/11/2024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941026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93DF5C4-5AFD-49B5-99EF-CFD1907F43BE}" type="datetimeFigureOut">
              <a:rPr lang="en-GB" smtClean="0"/>
              <a:t>25/11/2024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1309971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93DF5C4-5AFD-49B5-99EF-CFD1907F43BE}" type="datetimeFigureOut">
              <a:rPr lang="en-GB" smtClean="0"/>
              <a:t>25/11/2024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3FEB5E-D533-4995-A95A-4E11EDC299C3}" type="slidenum">
              <a:rPr lang="en-GB" smtClean="0"/>
              <a:t>‹#›</a:t>
            </a:fld>
            <a:endParaRPr lang="en-GB"/>
          </a:p>
        </p:txBody>
      </p:sp>
    </p:spTree>
    <p:extLst>
      <p:ext uri="{BB962C8B-B14F-4D97-AF65-F5344CB8AC3E}">
        <p14:creationId xmlns:p14="http://schemas.microsoft.com/office/powerpoint/2010/main" val="3354753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DF5C4-5AFD-49B5-99EF-CFD1907F43BE}" type="datetimeFigureOut">
              <a:rPr lang="en-GB" smtClean="0"/>
              <a:t>25/11/2024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3FEB5E-D533-4995-A95A-4E11EDC299C3}" type="slidenum">
              <a:rPr lang="en-GB" smtClean="0"/>
              <a:t>‹#›</a:t>
            </a:fld>
            <a:endParaRPr lang="en-GB"/>
          </a:p>
        </p:txBody>
      </p:sp>
    </p:spTree>
    <p:extLst>
      <p:ext uri="{BB962C8B-B14F-4D97-AF65-F5344CB8AC3E}">
        <p14:creationId xmlns:p14="http://schemas.microsoft.com/office/powerpoint/2010/main" val="425000190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740C2-AD2F-4894-B57E-616F280E07D1}"/>
              </a:ext>
            </a:extLst>
          </p:cNvPr>
          <p:cNvSpPr>
            <a:spLocks noGrp="1"/>
          </p:cNvSpPr>
          <p:nvPr>
            <p:ph type="ctrTitle"/>
          </p:nvPr>
        </p:nvSpPr>
        <p:spPr>
          <a:xfrm>
            <a:off x="1524000" y="1122363"/>
            <a:ext cx="9144000" cy="2387600"/>
          </a:xfrm>
        </p:spPr>
        <p:txBody>
          <a:bodyPr>
            <a:normAutofit/>
          </a:bodyPr>
          <a:lstStyle/>
          <a:p>
            <a:r>
              <a:rPr lang="en-GB" dirty="0"/>
              <a:t>Race</a:t>
            </a:r>
          </a:p>
        </p:txBody>
      </p:sp>
      <p:sp>
        <p:nvSpPr>
          <p:cNvPr id="3" name="Subtitle 2">
            <a:extLst>
              <a:ext uri="{FF2B5EF4-FFF2-40B4-BE49-F238E27FC236}">
                <a16:creationId xmlns:a16="http://schemas.microsoft.com/office/drawing/2014/main" id="{45108A0D-9AE0-4AF5-9941-89C9E41269D3}"/>
              </a:ext>
            </a:extLst>
          </p:cNvPr>
          <p:cNvSpPr>
            <a:spLocks noGrp="1"/>
          </p:cNvSpPr>
          <p:nvPr>
            <p:ph type="subTitle" idx="1"/>
          </p:nvPr>
        </p:nvSpPr>
        <p:spPr>
          <a:xfrm>
            <a:off x="1524000" y="3602038"/>
            <a:ext cx="9144000" cy="1655762"/>
          </a:xfrm>
        </p:spPr>
        <p:txBody>
          <a:bodyPr/>
          <a:lstStyle/>
          <a:p>
            <a:r>
              <a:rPr lang="en-GB" dirty="0"/>
              <a:t>Theory, Skill and Method</a:t>
            </a:r>
          </a:p>
          <a:p>
            <a:endParaRPr lang="en-GB" dirty="0"/>
          </a:p>
          <a:p>
            <a:r>
              <a:rPr lang="en-GB" dirty="0"/>
              <a:t>Dr Lydia Plath</a:t>
            </a:r>
          </a:p>
        </p:txBody>
      </p:sp>
    </p:spTree>
    <p:extLst>
      <p:ext uri="{BB962C8B-B14F-4D97-AF65-F5344CB8AC3E}">
        <p14:creationId xmlns:p14="http://schemas.microsoft.com/office/powerpoint/2010/main" val="3516342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58BBFD-2338-4F6F-AD0A-4CA75D5B8AF3}"/>
              </a:ext>
            </a:extLst>
          </p:cNvPr>
          <p:cNvSpPr>
            <a:spLocks noGrp="1"/>
          </p:cNvSpPr>
          <p:nvPr>
            <p:ph type="title"/>
          </p:nvPr>
        </p:nvSpPr>
        <p:spPr/>
        <p:txBody>
          <a:bodyPr>
            <a:normAutofit/>
          </a:bodyPr>
          <a:lstStyle/>
          <a:p>
            <a:r>
              <a:rPr lang="en-GB" dirty="0"/>
              <a:t>2: Early understandings of “race”</a:t>
            </a:r>
          </a:p>
        </p:txBody>
      </p:sp>
      <p:sp>
        <p:nvSpPr>
          <p:cNvPr id="5" name="Text Placeholder 4">
            <a:extLst>
              <a:ext uri="{FF2B5EF4-FFF2-40B4-BE49-F238E27FC236}">
                <a16:creationId xmlns:a16="http://schemas.microsoft.com/office/drawing/2014/main" id="{077CB934-F02D-4115-B1CC-5BC263F2951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592805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A2556-8FAC-4DE1-9F8C-CF74B5AAC54D}"/>
              </a:ext>
            </a:extLst>
          </p:cNvPr>
          <p:cNvSpPr>
            <a:spLocks noGrp="1"/>
          </p:cNvSpPr>
          <p:nvPr>
            <p:ph type="title"/>
          </p:nvPr>
        </p:nvSpPr>
        <p:spPr/>
        <p:txBody>
          <a:bodyPr/>
          <a:lstStyle/>
          <a:p>
            <a:r>
              <a:rPr lang="en-GB" dirty="0"/>
              <a:t>Early-Modern Racial Ideas</a:t>
            </a:r>
          </a:p>
        </p:txBody>
      </p:sp>
      <p:sp>
        <p:nvSpPr>
          <p:cNvPr id="3" name="Content Placeholder 2">
            <a:extLst>
              <a:ext uri="{FF2B5EF4-FFF2-40B4-BE49-F238E27FC236}">
                <a16:creationId xmlns:a16="http://schemas.microsoft.com/office/drawing/2014/main" id="{62BC1E8E-2BB2-488C-9B64-7766E927F61B}"/>
              </a:ext>
            </a:extLst>
          </p:cNvPr>
          <p:cNvSpPr>
            <a:spLocks noGrp="1"/>
          </p:cNvSpPr>
          <p:nvPr>
            <p:ph idx="1"/>
          </p:nvPr>
        </p:nvSpPr>
        <p:spPr/>
        <p:txBody>
          <a:bodyPr>
            <a:normAutofit/>
          </a:bodyPr>
          <a:lstStyle/>
          <a:p>
            <a:r>
              <a:rPr lang="en-GB" dirty="0"/>
              <a:t>Less clear than it will be later that race was seen as a fixed, inheritable identity – could change or assimilate</a:t>
            </a:r>
          </a:p>
          <a:p>
            <a:r>
              <a:rPr lang="en-GB" dirty="0"/>
              <a:t>Not necessarily linked to skin colour</a:t>
            </a:r>
          </a:p>
          <a:p>
            <a:r>
              <a:rPr lang="en-GB" dirty="0"/>
              <a:t>Monogenesis</a:t>
            </a:r>
          </a:p>
          <a:p>
            <a:pPr marL="0" indent="0">
              <a:buNone/>
            </a:pPr>
            <a:endParaRPr lang="en-GB" altLang="en-US" dirty="0"/>
          </a:p>
          <a:p>
            <a:pPr marL="0" indent="0">
              <a:buNone/>
            </a:pPr>
            <a:endParaRPr lang="en-GB" altLang="en-US" dirty="0"/>
          </a:p>
          <a:p>
            <a:endParaRPr lang="en-GB" dirty="0"/>
          </a:p>
        </p:txBody>
      </p:sp>
    </p:spTree>
    <p:extLst>
      <p:ext uri="{BB962C8B-B14F-4D97-AF65-F5344CB8AC3E}">
        <p14:creationId xmlns:p14="http://schemas.microsoft.com/office/powerpoint/2010/main" val="3560906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C4BAA-CF28-766A-06FA-6C00A2FD2161}"/>
              </a:ext>
            </a:extLst>
          </p:cNvPr>
          <p:cNvSpPr>
            <a:spLocks noGrp="1"/>
          </p:cNvSpPr>
          <p:nvPr>
            <p:ph type="title"/>
          </p:nvPr>
        </p:nvSpPr>
        <p:spPr/>
        <p:txBody>
          <a:bodyPr/>
          <a:lstStyle/>
          <a:p>
            <a:r>
              <a:rPr lang="en-GB" dirty="0"/>
              <a:t>Early-Modern Racial Ideas</a:t>
            </a:r>
          </a:p>
        </p:txBody>
      </p:sp>
      <p:sp>
        <p:nvSpPr>
          <p:cNvPr id="3" name="Content Placeholder 2">
            <a:extLst>
              <a:ext uri="{FF2B5EF4-FFF2-40B4-BE49-F238E27FC236}">
                <a16:creationId xmlns:a16="http://schemas.microsoft.com/office/drawing/2014/main" id="{B8FE412C-1A7B-D310-FC06-38DFF0B0160D}"/>
              </a:ext>
            </a:extLst>
          </p:cNvPr>
          <p:cNvSpPr>
            <a:spLocks noGrp="1"/>
          </p:cNvSpPr>
          <p:nvPr>
            <p:ph idx="1"/>
          </p:nvPr>
        </p:nvSpPr>
        <p:spPr/>
        <p:txBody>
          <a:bodyPr>
            <a:normAutofit fontScale="77500" lnSpcReduction="20000"/>
          </a:bodyPr>
          <a:lstStyle/>
          <a:p>
            <a:r>
              <a:rPr lang="en-GB" dirty="0"/>
              <a:t>“In Africa ‘terrible heat reigns and all the people born there are black’, whereas in parts of Peru the climate was very temperate ‘and the people of those lands are white’.”</a:t>
            </a:r>
          </a:p>
          <a:p>
            <a:pPr marL="457200" lvl="1" indent="0">
              <a:buNone/>
            </a:pPr>
            <a:r>
              <a:rPr lang="en-GB" altLang="en-US" dirty="0"/>
              <a:t>	</a:t>
            </a:r>
            <a:r>
              <a:rPr lang="en-GB" sz="2200" dirty="0"/>
              <a:t>José de Acosta, </a:t>
            </a:r>
            <a:r>
              <a:rPr lang="en-GB" sz="2200" i="1" dirty="0"/>
              <a:t>Natural and Moral History of the Indies</a:t>
            </a:r>
            <a:r>
              <a:rPr lang="en-GB" sz="2200" dirty="0"/>
              <a:t>, trans. Frances López-Morillas (2002 [1590]).</a:t>
            </a:r>
            <a:endParaRPr lang="en-GB" altLang="en-US" dirty="0"/>
          </a:p>
          <a:p>
            <a:r>
              <a:rPr lang="en-GB" altLang="en-US" dirty="0"/>
              <a:t>“[Indians are] a sort of white men in America (as I am told) that only differ from us in having no beards” </a:t>
            </a:r>
            <a:br>
              <a:rPr lang="en-GB" altLang="en-US" dirty="0"/>
            </a:br>
            <a:r>
              <a:rPr lang="en-GB" altLang="en-US" dirty="0"/>
              <a:t>	</a:t>
            </a:r>
            <a:r>
              <a:rPr lang="en-GB" altLang="en-US" sz="2200" dirty="0"/>
              <a:t>Richard Bradley, </a:t>
            </a:r>
            <a:r>
              <a:rPr lang="en-GB" altLang="en-US" sz="2200" i="1" dirty="0"/>
              <a:t>A Philosophical account of the works of nature </a:t>
            </a:r>
            <a:r>
              <a:rPr lang="en-GB" altLang="en-US" sz="2200" dirty="0"/>
              <a:t>(London, 1721) </a:t>
            </a:r>
            <a:endParaRPr lang="en-GB" altLang="en-US" dirty="0"/>
          </a:p>
          <a:p>
            <a:r>
              <a:rPr lang="en-GB" altLang="en-US" dirty="0"/>
              <a:t>‘[Africans are] black as coal. Here, thro’ custom, (being Christians) they account themselves white men’ </a:t>
            </a:r>
            <a:br>
              <a:rPr lang="en-GB" altLang="en-US" dirty="0"/>
            </a:br>
            <a:r>
              <a:rPr lang="en-GB" altLang="en-US" dirty="0"/>
              <a:t>	</a:t>
            </a:r>
            <a:r>
              <a:rPr lang="en-GB" altLang="en-US" sz="2200" i="1" dirty="0"/>
              <a:t>Journal of a Voyage up the Gambia </a:t>
            </a:r>
            <a:r>
              <a:rPr lang="en-GB" altLang="en-US" sz="2200" dirty="0"/>
              <a:t>(London, 1723)</a:t>
            </a:r>
          </a:p>
          <a:p>
            <a:r>
              <a:rPr lang="en-GB" altLang="en-US" dirty="0"/>
              <a:t>‘Negroes are a race of people who </a:t>
            </a:r>
            <a:r>
              <a:rPr lang="en-GB" altLang="en-US" b="1" dirty="0"/>
              <a:t>appear to be different </a:t>
            </a:r>
            <a:r>
              <a:rPr lang="en-GB" altLang="en-US" dirty="0"/>
              <a:t>from the rest of mankind…  but whether these are an original race, or whether the difference arises from the climate, the vapours of that particular soil, the manner of breeding their children, and from the mothers forming of their features, is </a:t>
            </a:r>
            <a:r>
              <a:rPr lang="en-GB" altLang="en-US" b="1" dirty="0"/>
              <a:t>not here determined</a:t>
            </a:r>
            <a:r>
              <a:rPr lang="en-GB" altLang="en-US" dirty="0"/>
              <a:t>.’ </a:t>
            </a:r>
            <a:br>
              <a:rPr lang="en-GB" altLang="en-US" dirty="0"/>
            </a:br>
            <a:r>
              <a:rPr lang="en-GB" altLang="en-US" dirty="0"/>
              <a:t>	</a:t>
            </a:r>
            <a:r>
              <a:rPr lang="en-GB" altLang="en-US" sz="2000" dirty="0"/>
              <a:t>Francis Moore, </a:t>
            </a:r>
            <a:r>
              <a:rPr lang="en-GB" altLang="en-US" sz="2000" i="1" dirty="0"/>
              <a:t>Travels into the inland parts of Africa</a:t>
            </a:r>
            <a:r>
              <a:rPr lang="en-GB" altLang="en-US" sz="2000" dirty="0"/>
              <a:t> (London, 1738)</a:t>
            </a:r>
            <a:endParaRPr lang="en-GB" sz="2000" dirty="0"/>
          </a:p>
          <a:p>
            <a:endParaRPr lang="en-GB" dirty="0"/>
          </a:p>
        </p:txBody>
      </p:sp>
    </p:spTree>
    <p:extLst>
      <p:ext uri="{BB962C8B-B14F-4D97-AF65-F5344CB8AC3E}">
        <p14:creationId xmlns:p14="http://schemas.microsoft.com/office/powerpoint/2010/main" val="181104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8350" y="277906"/>
            <a:ext cx="10313895" cy="872004"/>
          </a:xfrm>
        </p:spPr>
        <p:txBody>
          <a:bodyPr>
            <a:normAutofit/>
          </a:bodyPr>
          <a:lstStyle/>
          <a:p>
            <a:r>
              <a:rPr lang="en-US" sz="3600" dirty="0"/>
              <a:t>Francois Bernier “A New Division of the Earth” (1684)</a:t>
            </a:r>
          </a:p>
        </p:txBody>
      </p:sp>
      <p:sp>
        <p:nvSpPr>
          <p:cNvPr id="3" name="Content Placeholder 2"/>
          <p:cNvSpPr>
            <a:spLocks noGrp="1"/>
          </p:cNvSpPr>
          <p:nvPr>
            <p:ph idx="1"/>
          </p:nvPr>
        </p:nvSpPr>
        <p:spPr>
          <a:xfrm>
            <a:off x="439271" y="1344706"/>
            <a:ext cx="9508357" cy="5235388"/>
          </a:xfrm>
        </p:spPr>
        <p:txBody>
          <a:bodyPr>
            <a:normAutofit fontScale="70000" lnSpcReduction="20000"/>
          </a:bodyPr>
          <a:lstStyle/>
          <a:p>
            <a:r>
              <a:rPr lang="en-US" dirty="0"/>
              <a:t>Europe, North Africa, Middle East, and parts of south Asia:</a:t>
            </a:r>
          </a:p>
          <a:p>
            <a:pPr lvl="1"/>
            <a:r>
              <a:rPr lang="en-US" dirty="0"/>
              <a:t>“For while the Egyptians, for instance, and the Indians are very dark, or rather sunburnt, this </a:t>
            </a:r>
            <a:r>
              <a:rPr lang="en-US" dirty="0" err="1"/>
              <a:t>colouring</a:t>
            </a:r>
            <a:r>
              <a:rPr lang="en-US" dirty="0"/>
              <a:t> is merely accidental for them, and results merely from the fact that they are exposed to the Sun”</a:t>
            </a:r>
          </a:p>
          <a:p>
            <a:pPr lvl="1"/>
            <a:r>
              <a:rPr lang="en-US" dirty="0"/>
              <a:t>“As far as the Americans are concerned, they are really mostly </a:t>
            </a:r>
            <a:r>
              <a:rPr lang="en-US" dirty="0" err="1"/>
              <a:t>oliveskinned</a:t>
            </a:r>
            <a:r>
              <a:rPr lang="en-US" dirty="0"/>
              <a:t> and their faces have a rather different shape from ours. Nevertheless </a:t>
            </a:r>
            <a:r>
              <a:rPr lang="en-US" b="1" dirty="0"/>
              <a:t>I do not consider that that difference is so large as to warrant making them a special type distinct from our own</a:t>
            </a:r>
            <a:r>
              <a:rPr lang="en-US" dirty="0"/>
              <a:t>.”</a:t>
            </a:r>
          </a:p>
          <a:p>
            <a:r>
              <a:rPr lang="en-US" dirty="0"/>
              <a:t>Sub-Saharan Africa:</a:t>
            </a:r>
          </a:p>
          <a:p>
            <a:pPr lvl="1"/>
            <a:r>
              <a:rPr lang="en-US" dirty="0"/>
              <a:t>“The following features </a:t>
            </a:r>
            <a:r>
              <a:rPr lang="en-US" b="1" dirty="0"/>
              <a:t>justify considering the Africans a distinct type</a:t>
            </a:r>
            <a:r>
              <a:rPr lang="en-US" dirty="0"/>
              <a:t>: (</a:t>
            </a:r>
            <a:r>
              <a:rPr lang="en-US" dirty="0" err="1"/>
              <a:t>i</a:t>
            </a:r>
            <a:r>
              <a:rPr lang="en-US" dirty="0"/>
              <a:t>) their thick lips and their snub noses, for very few of them have aquiline noses and medium-sized lips (ii) the blackness that is their essential trait and whose cause is not, as people think, the heat of the Sun - for if you transport a Black man and a Black woman to a cold country, their children will continue to be black and so will all their descendants until they intermarry with white women. The explanation for their distinct type must therefore be sought in their sperm and their blood, both of which are, however, the same </a:t>
            </a:r>
            <a:r>
              <a:rPr lang="en-US" dirty="0" err="1"/>
              <a:t>colour</a:t>
            </a:r>
            <a:r>
              <a:rPr lang="en-US" dirty="0"/>
              <a:t> as in all the other types (iii) their skin is quite oily, supple and polished, except for the areas roasted by the Sun (iv) their beards consist of only three or four strands (v) their hair is not truly hair but instead a sort of wool similar to the coat of one of our hunting-spaniels and (vi) their teeth are whiter than the finest ivory and the whole inside of their mouths, like their lips, is red as Coral.</a:t>
            </a:r>
          </a:p>
          <a:p>
            <a:r>
              <a:rPr lang="en-US" dirty="0"/>
              <a:t>East Asia and Eastern Russia </a:t>
            </a:r>
          </a:p>
          <a:p>
            <a:pPr lvl="1"/>
            <a:r>
              <a:rPr lang="en-US" dirty="0"/>
              <a:t>“The inhabitants of all those Countries are really white; but they usually have large shoulders, their faces are flat, they have snub noses, and their eyes are oval-shaped and come to a point at each corner.”</a:t>
            </a:r>
            <a:endParaRPr lang="en-GB" dirty="0"/>
          </a:p>
        </p:txBody>
      </p:sp>
      <p:pic>
        <p:nvPicPr>
          <p:cNvPr id="2050" name="Picture 2" descr="François Bernier: Letter to Monsieur Chapelain, 1667">
            <a:extLst>
              <a:ext uri="{FF2B5EF4-FFF2-40B4-BE49-F238E27FC236}">
                <a16:creationId xmlns:a16="http://schemas.microsoft.com/office/drawing/2014/main" id="{D2CBFDEA-439A-56E1-77F8-3C2D5E3F86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6241" y="1344706"/>
            <a:ext cx="1932008" cy="2263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361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50674-D76C-E7D9-A1C7-0A4C91697FE2}"/>
              </a:ext>
            </a:extLst>
          </p:cNvPr>
          <p:cNvSpPr>
            <a:spLocks noGrp="1"/>
          </p:cNvSpPr>
          <p:nvPr>
            <p:ph type="title"/>
          </p:nvPr>
        </p:nvSpPr>
        <p:spPr/>
        <p:txBody>
          <a:bodyPr>
            <a:noAutofit/>
          </a:bodyPr>
          <a:lstStyle/>
          <a:p>
            <a:r>
              <a:rPr lang="en-GB" sz="3600" dirty="0"/>
              <a:t>Georges Louis Leclerc, Comte de Buffon, </a:t>
            </a:r>
            <a:r>
              <a:rPr lang="en-GB" sz="3600" i="1" dirty="0"/>
              <a:t>The Natural History of Animals, Vegetables, and Minerals </a:t>
            </a:r>
            <a:r>
              <a:rPr lang="en-GB" sz="3600" dirty="0"/>
              <a:t>(1775-6)</a:t>
            </a:r>
          </a:p>
        </p:txBody>
      </p:sp>
      <p:sp>
        <p:nvSpPr>
          <p:cNvPr id="3" name="Content Placeholder 2">
            <a:extLst>
              <a:ext uri="{FF2B5EF4-FFF2-40B4-BE49-F238E27FC236}">
                <a16:creationId xmlns:a16="http://schemas.microsoft.com/office/drawing/2014/main" id="{D36A0230-C10A-8FD6-C613-363E7486E39C}"/>
              </a:ext>
            </a:extLst>
          </p:cNvPr>
          <p:cNvSpPr>
            <a:spLocks noGrp="1"/>
          </p:cNvSpPr>
          <p:nvPr>
            <p:ph idx="1"/>
          </p:nvPr>
        </p:nvSpPr>
        <p:spPr>
          <a:xfrm>
            <a:off x="510988" y="1825625"/>
            <a:ext cx="8274007" cy="4667250"/>
          </a:xfrm>
        </p:spPr>
        <p:txBody>
          <a:bodyPr>
            <a:normAutofit fontScale="70000" lnSpcReduction="20000"/>
          </a:bodyPr>
          <a:lstStyle/>
          <a:p>
            <a:pPr marL="0" indent="0">
              <a:buNone/>
            </a:pPr>
            <a:r>
              <a:rPr lang="en-GB" sz="2800" dirty="0"/>
              <a:t>‘</a:t>
            </a:r>
            <a:r>
              <a:rPr lang="en-GB" sz="2800" b="1" dirty="0"/>
              <a:t>There are many causes by which not only the colour, but even the form and the features may be influenced.  Of these one of the principal are the food, and the manners, or the mode of living.  </a:t>
            </a:r>
            <a:r>
              <a:rPr lang="en-GB" sz="2800" dirty="0"/>
              <a:t>A civilized people, who enjoy a certain degree of ease and freedom, and who, by the superintendence of a well-regulated government, are protected from actual want and misery, will, from this reason alone, be composed of men more handsome and more vigorous than a savage. An independent nation, of which each individual , deriving no assistance from society, is obliged to provide for his own subsistence, to sustain alternately the excesses of huger, and of a nourishment often unwholesome, . . . to undergo the rigours of the climate, without being able to shelter himself from them; to act in a word, more like an animal than a man--in the supposition that two nations, thus differently circumstances, were to live in the same climate, we could not doubt but that the savage men would be more ugly, more tawney, more diminutive, more wrinkled, than the civilized man. . . . </a:t>
            </a:r>
          </a:p>
          <a:p>
            <a:pPr marL="0" indent="0">
              <a:buNone/>
            </a:pPr>
            <a:endParaRPr lang="en-GB" sz="2800" dirty="0"/>
          </a:p>
          <a:p>
            <a:pPr marL="0" indent="0">
              <a:buNone/>
            </a:pPr>
            <a:r>
              <a:rPr lang="en-GB" sz="2800" b="1" dirty="0"/>
              <a:t>I would admit, then, of three causes as jointly productive of the varieties which we remark in the different nations of the earth.  The first is, the influence of the climate; the second is, the nourishment; and the third is, the manners.</a:t>
            </a:r>
            <a:r>
              <a:rPr lang="en-US" sz="2800" b="1" dirty="0"/>
              <a:t>’</a:t>
            </a:r>
          </a:p>
        </p:txBody>
      </p:sp>
      <p:pic>
        <p:nvPicPr>
          <p:cNvPr id="4" name="Content Placeholder 3">
            <a:extLst>
              <a:ext uri="{FF2B5EF4-FFF2-40B4-BE49-F238E27FC236}">
                <a16:creationId xmlns:a16="http://schemas.microsoft.com/office/drawing/2014/main" id="{57644413-D8D4-88D2-F491-6F7B20CF0E76}"/>
              </a:ext>
            </a:extLst>
          </p:cNvPr>
          <p:cNvPicPr>
            <a:picLocks noChangeAspect="1"/>
          </p:cNvPicPr>
          <p:nvPr/>
        </p:nvPicPr>
        <p:blipFill>
          <a:blip r:embed="rId2"/>
          <a:stretch>
            <a:fillRect/>
          </a:stretch>
        </p:blipFill>
        <p:spPr>
          <a:xfrm>
            <a:off x="8784995" y="1651000"/>
            <a:ext cx="3053229" cy="4525963"/>
          </a:xfrm>
          <a:prstGeom prst="rect">
            <a:avLst/>
          </a:prstGeom>
        </p:spPr>
      </p:pic>
    </p:spTree>
    <p:extLst>
      <p:ext uri="{BB962C8B-B14F-4D97-AF65-F5344CB8AC3E}">
        <p14:creationId xmlns:p14="http://schemas.microsoft.com/office/powerpoint/2010/main" val="2908580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dirty="0"/>
              <a:t>Carl Linnaeus, </a:t>
            </a:r>
            <a:r>
              <a:rPr lang="en-GB" i="1" dirty="0" err="1"/>
              <a:t>Systema</a:t>
            </a:r>
            <a:r>
              <a:rPr lang="en-GB" i="1" dirty="0"/>
              <a:t> </a:t>
            </a:r>
            <a:r>
              <a:rPr lang="en-GB" i="1" dirty="0" err="1"/>
              <a:t>Naturae</a:t>
            </a:r>
            <a:r>
              <a:rPr lang="en-GB" i="1" dirty="0"/>
              <a:t> </a:t>
            </a:r>
            <a:r>
              <a:rPr lang="en-GB" dirty="0"/>
              <a:t>(1758)</a:t>
            </a:r>
          </a:p>
        </p:txBody>
      </p:sp>
      <p:sp>
        <p:nvSpPr>
          <p:cNvPr id="15363" name="Rectangle 3"/>
          <p:cNvSpPr>
            <a:spLocks noGrp="1" noChangeArrowheads="1"/>
          </p:cNvSpPr>
          <p:nvPr>
            <p:ph idx="1"/>
          </p:nvPr>
        </p:nvSpPr>
        <p:spPr>
          <a:xfrm>
            <a:off x="322730" y="1825625"/>
            <a:ext cx="8857130" cy="4351338"/>
          </a:xfrm>
        </p:spPr>
        <p:txBody>
          <a:bodyPr>
            <a:normAutofit fontScale="92500" lnSpcReduction="20000"/>
          </a:bodyPr>
          <a:lstStyle/>
          <a:p>
            <a:r>
              <a:rPr lang="en-GB" i="1" dirty="0"/>
              <a:t>American</a:t>
            </a:r>
            <a:r>
              <a:rPr lang="en-GB" dirty="0"/>
              <a:t>. Red, choleric, erect. Hair black, straight and thick; Nostrils wide; Face freckled; Beard scanty. Obstinate, content, free. Paints himself with fine red lines. Regulated by habit.</a:t>
            </a:r>
          </a:p>
          <a:p>
            <a:r>
              <a:rPr lang="en-GB" i="1" dirty="0"/>
              <a:t>European</a:t>
            </a:r>
            <a:r>
              <a:rPr lang="en-GB" dirty="0"/>
              <a:t>. white, sanguine, brawny. Hair abundantly flowing. Eyes blue. Gentle, acute, inventive. Covered with close vestments. Governed by customs.</a:t>
            </a:r>
          </a:p>
          <a:p>
            <a:r>
              <a:rPr lang="en-GB" i="1" dirty="0"/>
              <a:t>Asiatic</a:t>
            </a:r>
            <a:r>
              <a:rPr lang="en-GB" dirty="0"/>
              <a:t>. Yellow, melancholy, rigid. Hair black. Eyes dark. Severe, haughty, covetous. Covered with loose garments. Governed by opinions.</a:t>
            </a:r>
          </a:p>
          <a:p>
            <a:r>
              <a:rPr lang="en-GB" i="1" dirty="0"/>
              <a:t>African</a:t>
            </a:r>
            <a:r>
              <a:rPr lang="en-GB" dirty="0"/>
              <a:t>. Black, phlegmatic, relaxed. Hair black, frizzled. Skin silky. Nose, flat. Lips tumid. Women’s bosom a matter of modesty, Breasts give milk abundantly. Crafty, indolent, negligent. Anoints himself with grease. Governed by caprice.</a:t>
            </a:r>
          </a:p>
        </p:txBody>
      </p:sp>
      <p:pic>
        <p:nvPicPr>
          <p:cNvPr id="3074" name="Picture 2" descr="Carl Linnaeus - Wikipedia">
            <a:extLst>
              <a:ext uri="{FF2B5EF4-FFF2-40B4-BE49-F238E27FC236}">
                <a16:creationId xmlns:a16="http://schemas.microsoft.com/office/drawing/2014/main" id="{4ED3F567-A8C6-FA7D-E1BE-115ADC65E7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5170" y="1532965"/>
            <a:ext cx="2700524" cy="325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485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0A5B86D-B5B7-4DA1-AC05-FB8386CDF2C7}"/>
              </a:ext>
            </a:extLst>
          </p:cNvPr>
          <p:cNvSpPr>
            <a:spLocks noGrp="1"/>
          </p:cNvSpPr>
          <p:nvPr>
            <p:ph type="title"/>
          </p:nvPr>
        </p:nvSpPr>
        <p:spPr/>
        <p:txBody>
          <a:bodyPr>
            <a:normAutofit/>
          </a:bodyPr>
          <a:lstStyle/>
          <a:p>
            <a:r>
              <a:rPr lang="en-GB" dirty="0"/>
              <a:t>3: Racist ideas as justifications for slavery</a:t>
            </a:r>
          </a:p>
        </p:txBody>
      </p:sp>
      <p:sp>
        <p:nvSpPr>
          <p:cNvPr id="7" name="Text Placeholder 6">
            <a:extLst>
              <a:ext uri="{FF2B5EF4-FFF2-40B4-BE49-F238E27FC236}">
                <a16:creationId xmlns:a16="http://schemas.microsoft.com/office/drawing/2014/main" id="{C6C89632-9108-462D-B18A-A40343259D9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173507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7966" y="1690690"/>
            <a:ext cx="7196069" cy="4946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Rectangle 5"/>
          <p:cNvSpPr>
            <a:spLocks noGrp="1" noChangeArrowheads="1"/>
          </p:cNvSpPr>
          <p:nvPr>
            <p:ph type="title"/>
          </p:nvPr>
        </p:nvSpPr>
        <p:spPr>
          <a:xfrm>
            <a:off x="838200" y="365125"/>
            <a:ext cx="10515600" cy="1325563"/>
          </a:xfrm>
        </p:spPr>
        <p:txBody>
          <a:bodyPr/>
          <a:lstStyle/>
          <a:p>
            <a:r>
              <a:rPr lang="en-GB" altLang="en-US"/>
              <a:t>The Atlantic Slave Trade</a:t>
            </a:r>
            <a:endParaRPr lang="en-GB" altLang="en-US" dirty="0"/>
          </a:p>
        </p:txBody>
      </p:sp>
    </p:spTree>
    <p:extLst>
      <p:ext uri="{BB962C8B-B14F-4D97-AF65-F5344CB8AC3E}">
        <p14:creationId xmlns:p14="http://schemas.microsoft.com/office/powerpoint/2010/main" val="1997875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a:t>The Atlantic Slave Trade</a:t>
            </a:r>
            <a:endParaRPr lang="en-GB" altLang="en-US" dirty="0"/>
          </a:p>
        </p:txBody>
      </p:sp>
      <p:sp>
        <p:nvSpPr>
          <p:cNvPr id="3" name="Content Placeholder 2"/>
          <p:cNvSpPr>
            <a:spLocks noGrp="1"/>
          </p:cNvSpPr>
          <p:nvPr>
            <p:ph idx="1"/>
          </p:nvPr>
        </p:nvSpPr>
        <p:spPr>
          <a:xfrm>
            <a:off x="2152650" y="5680451"/>
            <a:ext cx="7886700" cy="1019771"/>
          </a:xfrm>
        </p:spPr>
        <p:txBody>
          <a:bodyPr/>
          <a:lstStyle/>
          <a:p>
            <a:r>
              <a:rPr lang="en-US" altLang="en-US" dirty="0"/>
              <a:t>c.10m Africans transported, 1500-1900</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5142" y="1556792"/>
            <a:ext cx="6921716"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3083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38200" y="365125"/>
            <a:ext cx="10515600" cy="1325563"/>
          </a:xfrm>
        </p:spPr>
        <p:txBody>
          <a:bodyPr/>
          <a:lstStyle/>
          <a:p>
            <a:r>
              <a:rPr lang="en-GB" altLang="en-US" dirty="0"/>
              <a:t>Defining “slavery” in North America</a:t>
            </a:r>
          </a:p>
        </p:txBody>
      </p:sp>
      <p:sp>
        <p:nvSpPr>
          <p:cNvPr id="4099" name="Rectangle 3"/>
          <p:cNvSpPr>
            <a:spLocks noGrp="1" noChangeArrowheads="1"/>
          </p:cNvSpPr>
          <p:nvPr>
            <p:ph idx="1"/>
          </p:nvPr>
        </p:nvSpPr>
        <p:spPr>
          <a:xfrm>
            <a:off x="3218329" y="1825625"/>
            <a:ext cx="8135471" cy="4351338"/>
          </a:xfrm>
        </p:spPr>
        <p:txBody>
          <a:bodyPr>
            <a:normAutofit/>
          </a:bodyPr>
          <a:lstStyle/>
          <a:p>
            <a:r>
              <a:rPr lang="en-GB" altLang="en-US" dirty="0"/>
              <a:t>Term “slave” comes from Latin </a:t>
            </a:r>
            <a:r>
              <a:rPr lang="en-GB" altLang="en-US" dirty="0" err="1"/>
              <a:t>sclavus</a:t>
            </a:r>
            <a:r>
              <a:rPr lang="en-GB" altLang="en-US" dirty="0"/>
              <a:t> and enslaved Slavic people in Eastern Europe </a:t>
            </a:r>
          </a:p>
          <a:p>
            <a:r>
              <a:rPr lang="en-GB" altLang="en-US" dirty="0"/>
              <a:t>First Africans brought to North America in 1619</a:t>
            </a:r>
          </a:p>
          <a:p>
            <a:r>
              <a:rPr lang="en-GB" altLang="en-US" dirty="0"/>
              <a:t>Slavery takes time to be legally codified in colonial Virginia</a:t>
            </a:r>
          </a:p>
          <a:p>
            <a:r>
              <a:rPr lang="en-GB" altLang="en-US" dirty="0"/>
              <a:t>Permanent ownership of one person by another</a:t>
            </a:r>
          </a:p>
          <a:p>
            <a:r>
              <a:rPr lang="en-GB" altLang="en-US" dirty="0"/>
              <a:t>Hereditary via the mother</a:t>
            </a:r>
          </a:p>
        </p:txBody>
      </p:sp>
      <p:pic>
        <p:nvPicPr>
          <p:cNvPr id="1026" name="Picture 2" descr="Image result for virginia slave code">
            <a:extLst>
              <a:ext uri="{FF2B5EF4-FFF2-40B4-BE49-F238E27FC236}">
                <a16:creationId xmlns:a16="http://schemas.microsoft.com/office/drawing/2014/main" id="{06AC5629-3957-426C-A84F-47F3C608F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298" y="1809230"/>
            <a:ext cx="2283693" cy="4384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191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28B6B-2F75-4014-92D9-36549C9A4EAA}"/>
              </a:ext>
            </a:extLst>
          </p:cNvPr>
          <p:cNvSpPr>
            <a:spLocks noGrp="1"/>
          </p:cNvSpPr>
          <p:nvPr>
            <p:ph type="title"/>
          </p:nvPr>
        </p:nvSpPr>
        <p:spPr>
          <a:xfrm>
            <a:off x="838200" y="365125"/>
            <a:ext cx="10515600" cy="1325563"/>
          </a:xfrm>
        </p:spPr>
        <p:txBody>
          <a:bodyPr/>
          <a:lstStyle/>
          <a:p>
            <a:r>
              <a:rPr lang="en-GB" dirty="0"/>
              <a:t>Outline</a:t>
            </a:r>
          </a:p>
        </p:txBody>
      </p:sp>
      <p:sp>
        <p:nvSpPr>
          <p:cNvPr id="3" name="Content Placeholder 2">
            <a:extLst>
              <a:ext uri="{FF2B5EF4-FFF2-40B4-BE49-F238E27FC236}">
                <a16:creationId xmlns:a16="http://schemas.microsoft.com/office/drawing/2014/main" id="{F818944A-4013-454F-8B4F-7FCBB9A2691F}"/>
              </a:ext>
            </a:extLst>
          </p:cNvPr>
          <p:cNvSpPr>
            <a:spLocks noGrp="1"/>
          </p:cNvSpPr>
          <p:nvPr>
            <p:ph idx="1"/>
          </p:nvPr>
        </p:nvSpPr>
        <p:spPr>
          <a:xfrm>
            <a:off x="838200" y="1825625"/>
            <a:ext cx="10515600" cy="4351338"/>
          </a:xfrm>
        </p:spPr>
        <p:txBody>
          <a:bodyPr/>
          <a:lstStyle/>
          <a:p>
            <a:pPr marL="514350" indent="-514350">
              <a:buFont typeface="+mj-lt"/>
              <a:buAutoNum type="arabicPeriod"/>
            </a:pPr>
            <a:r>
              <a:rPr lang="en-GB" dirty="0"/>
              <a:t>Historians on “race”</a:t>
            </a:r>
          </a:p>
          <a:p>
            <a:pPr marL="514350" indent="-514350">
              <a:buFont typeface="+mj-lt"/>
              <a:buAutoNum type="arabicPeriod"/>
            </a:pPr>
            <a:r>
              <a:rPr lang="en-GB" dirty="0"/>
              <a:t>Early understandings of “race”</a:t>
            </a:r>
          </a:p>
          <a:p>
            <a:pPr marL="514350" indent="-514350">
              <a:buFont typeface="+mj-lt"/>
              <a:buAutoNum type="arabicPeriod"/>
            </a:pPr>
            <a:r>
              <a:rPr lang="en-GB" dirty="0"/>
              <a:t>Racist ideas as justifications for slavery</a:t>
            </a:r>
          </a:p>
          <a:p>
            <a:pPr marL="514350" indent="-514350">
              <a:buFont typeface="+mj-lt"/>
              <a:buAutoNum type="arabicPeriod"/>
            </a:pPr>
            <a:r>
              <a:rPr lang="en-GB" dirty="0"/>
              <a:t>“Race” as a category of analysis</a:t>
            </a:r>
          </a:p>
          <a:p>
            <a:pPr marL="514350" indent="-514350">
              <a:buFont typeface="+mj-lt"/>
              <a:buAutoNum type="arabicPeriod"/>
            </a:pPr>
            <a:endParaRPr lang="en-GB" dirty="0"/>
          </a:p>
          <a:p>
            <a:pPr marL="514350" indent="-514350">
              <a:buFont typeface="+mj-lt"/>
              <a:buAutoNum type="arabicPeriod"/>
            </a:pPr>
            <a:endParaRPr lang="en-GB" dirty="0"/>
          </a:p>
        </p:txBody>
      </p:sp>
    </p:spTree>
    <p:extLst>
      <p:ext uri="{BB962C8B-B14F-4D97-AF65-F5344CB8AC3E}">
        <p14:creationId xmlns:p14="http://schemas.microsoft.com/office/powerpoint/2010/main" val="1971583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6577D-690F-4EC8-9DC6-AF973D2C7731}"/>
              </a:ext>
            </a:extLst>
          </p:cNvPr>
          <p:cNvSpPr>
            <a:spLocks noGrp="1"/>
          </p:cNvSpPr>
          <p:nvPr>
            <p:ph type="title"/>
          </p:nvPr>
        </p:nvSpPr>
        <p:spPr/>
        <p:txBody>
          <a:bodyPr>
            <a:normAutofit/>
          </a:bodyPr>
          <a:lstStyle/>
          <a:p>
            <a:r>
              <a:rPr lang="en-GB" dirty="0"/>
              <a:t>Race, Slavery and the Law in British North America</a:t>
            </a:r>
          </a:p>
        </p:txBody>
      </p:sp>
      <p:sp>
        <p:nvSpPr>
          <p:cNvPr id="3" name="Content Placeholder 2">
            <a:extLst>
              <a:ext uri="{FF2B5EF4-FFF2-40B4-BE49-F238E27FC236}">
                <a16:creationId xmlns:a16="http://schemas.microsoft.com/office/drawing/2014/main" id="{B8B07581-79C2-408D-A96B-9EA012569F43}"/>
              </a:ext>
            </a:extLst>
          </p:cNvPr>
          <p:cNvSpPr>
            <a:spLocks noGrp="1"/>
          </p:cNvSpPr>
          <p:nvPr>
            <p:ph idx="1"/>
          </p:nvPr>
        </p:nvSpPr>
        <p:spPr/>
        <p:txBody>
          <a:bodyPr>
            <a:normAutofit lnSpcReduction="10000"/>
          </a:bodyPr>
          <a:lstStyle/>
          <a:p>
            <a:r>
              <a:rPr lang="en-GB" dirty="0"/>
              <a:t>“WHEREAS some doubts have </a:t>
            </a:r>
            <a:r>
              <a:rPr lang="en-GB" dirty="0" err="1"/>
              <a:t>arrisen</a:t>
            </a:r>
            <a:r>
              <a:rPr lang="en-GB" dirty="0"/>
              <a:t> whether children got by any Englishman upon a negro woman should be slave or </a:t>
            </a:r>
            <a:r>
              <a:rPr lang="en-GB" dirty="0" err="1"/>
              <a:t>ffree</a:t>
            </a:r>
            <a:r>
              <a:rPr lang="en-GB" dirty="0"/>
              <a:t>, Be it therefore enacted and declared by this present grand assembly, that all children borne in this country shall be held bond or free only according to the condition of the mother.” (1662)</a:t>
            </a:r>
          </a:p>
          <a:p>
            <a:r>
              <a:rPr lang="en-GB" dirty="0"/>
              <a:t>“It is enacted that all servants. . . which shall be imported into this country either by sea or by land, whether Negroes, Moors, mulattoes or Indians who and whose parentage and native countries are not Christian at the time of their first purchase by some Christian. . ., are hereby adjudged, deemed and taken to be slaves to all intents and purposes any law, usage, or custom to the contrary notwithstanding.” (1682)</a:t>
            </a:r>
          </a:p>
        </p:txBody>
      </p:sp>
    </p:spTree>
    <p:extLst>
      <p:ext uri="{BB962C8B-B14F-4D97-AF65-F5344CB8AC3E}">
        <p14:creationId xmlns:p14="http://schemas.microsoft.com/office/powerpoint/2010/main" val="622929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8904C-B48B-4F17-B380-674F4B0FB63A}"/>
              </a:ext>
            </a:extLst>
          </p:cNvPr>
          <p:cNvSpPr>
            <a:spLocks noGrp="1"/>
          </p:cNvSpPr>
          <p:nvPr>
            <p:ph type="title"/>
          </p:nvPr>
        </p:nvSpPr>
        <p:spPr>
          <a:xfrm>
            <a:off x="838200" y="365125"/>
            <a:ext cx="10515600" cy="1325563"/>
          </a:xfrm>
        </p:spPr>
        <p:txBody>
          <a:bodyPr/>
          <a:lstStyle/>
          <a:p>
            <a:r>
              <a:rPr lang="en-GB" dirty="0"/>
              <a:t>Thomas Jefferson on Race</a:t>
            </a:r>
          </a:p>
        </p:txBody>
      </p:sp>
      <p:sp>
        <p:nvSpPr>
          <p:cNvPr id="3" name="Content Placeholder 2">
            <a:extLst>
              <a:ext uri="{FF2B5EF4-FFF2-40B4-BE49-F238E27FC236}">
                <a16:creationId xmlns:a16="http://schemas.microsoft.com/office/drawing/2014/main" id="{5115FD5E-8374-4D9F-A844-E507A875DE23}"/>
              </a:ext>
            </a:extLst>
          </p:cNvPr>
          <p:cNvSpPr>
            <a:spLocks noGrp="1"/>
          </p:cNvSpPr>
          <p:nvPr>
            <p:ph idx="1"/>
          </p:nvPr>
        </p:nvSpPr>
        <p:spPr>
          <a:xfrm>
            <a:off x="331694" y="1825625"/>
            <a:ext cx="8453718" cy="4351338"/>
          </a:xfrm>
        </p:spPr>
        <p:txBody>
          <a:bodyPr>
            <a:normAutofit fontScale="77500" lnSpcReduction="20000"/>
          </a:bodyPr>
          <a:lstStyle/>
          <a:p>
            <a:pPr marL="0" indent="0">
              <a:buNone/>
            </a:pPr>
            <a:r>
              <a:rPr lang="en-GB" altLang="en-US" dirty="0"/>
              <a:t>“The first difference which strikes us is that of colour… the difference is fixed in nature. And is this difference of no importance? . . . there are other physical distinctions …They seem to require less sleep. A black, after hard labour through the day, will be induced by the slightest amusements to sit up till midnight, or later, though knowing he must be out with the first dawn of the morning.  They are at least as brave, and more adventuresome.  But this may perhaps proceed from a want of forethought, which prevents their seeing a danger till it be present… They are more ardent after their female: but love seems with them to be more an eager desire, than a tender delicate mixture of sentiment and sensation.  Their griefs are transient… In general, their existence appears to participate more of sensation than reflection...  An animal whose body is at rest, and who does not reflect, must be disposed to sleep of course… </a:t>
            </a:r>
            <a:r>
              <a:rPr lang="en-GB" dirty="0"/>
              <a:t>This unfortunate difference of colour, and perhaps of faculty, is a powerful obstacle to the emancipation of these people.”</a:t>
            </a:r>
            <a:endParaRPr lang="en-GB" altLang="en-US" dirty="0"/>
          </a:p>
          <a:p>
            <a:pPr marL="0" indent="0">
              <a:buNone/>
            </a:pPr>
            <a:endParaRPr lang="en-GB" altLang="en-US" dirty="0"/>
          </a:p>
          <a:p>
            <a:pPr marL="0" indent="0">
              <a:buNone/>
            </a:pPr>
            <a:r>
              <a:rPr lang="en-GB" altLang="en-US" i="1" dirty="0"/>
              <a:t>Notes on the State of Virginia </a:t>
            </a:r>
            <a:r>
              <a:rPr lang="en-GB" altLang="en-US" dirty="0"/>
              <a:t>(1787)</a:t>
            </a:r>
          </a:p>
        </p:txBody>
      </p:sp>
      <p:pic>
        <p:nvPicPr>
          <p:cNvPr id="4" name="Picture 8" descr="Image result for thomas jefferson 1776">
            <a:extLst>
              <a:ext uri="{FF2B5EF4-FFF2-40B4-BE49-F238E27FC236}">
                <a16:creationId xmlns:a16="http://schemas.microsoft.com/office/drawing/2014/main" id="{F4F87136-C23A-9F39-E049-4F10F597460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08804" y="1558475"/>
            <a:ext cx="3483196" cy="4153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419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6C4DC-A8D6-48A8-AB6A-8FBDDEAEF29F}"/>
              </a:ext>
            </a:extLst>
          </p:cNvPr>
          <p:cNvSpPr>
            <a:spLocks noGrp="1"/>
          </p:cNvSpPr>
          <p:nvPr>
            <p:ph type="title"/>
          </p:nvPr>
        </p:nvSpPr>
        <p:spPr>
          <a:xfrm>
            <a:off x="838200" y="365125"/>
            <a:ext cx="10515600" cy="1325563"/>
          </a:xfrm>
        </p:spPr>
        <p:txBody>
          <a:bodyPr/>
          <a:lstStyle/>
          <a:p>
            <a:r>
              <a:rPr lang="en-GB" dirty="0"/>
              <a:t>Race in Proslavery Thought</a:t>
            </a:r>
          </a:p>
        </p:txBody>
      </p:sp>
      <p:sp>
        <p:nvSpPr>
          <p:cNvPr id="3" name="Content Placeholder 2"/>
          <p:cNvSpPr>
            <a:spLocks noGrp="1"/>
          </p:cNvSpPr>
          <p:nvPr>
            <p:ph idx="1"/>
          </p:nvPr>
        </p:nvSpPr>
        <p:spPr>
          <a:xfrm>
            <a:off x="4374776" y="1825625"/>
            <a:ext cx="6979024" cy="4539316"/>
          </a:xfrm>
        </p:spPr>
        <p:txBody>
          <a:bodyPr>
            <a:normAutofit fontScale="92500" lnSpcReduction="10000"/>
          </a:bodyPr>
          <a:lstStyle/>
          <a:p>
            <a:pPr marL="0" indent="0">
              <a:buNone/>
            </a:pPr>
            <a:r>
              <a:rPr lang="en-GB" dirty="0"/>
              <a:t>“I hold that in the present state of civilization, where two races of different origin, and distinguished by </a:t>
            </a:r>
            <a:r>
              <a:rPr lang="en-GB" dirty="0" err="1"/>
              <a:t>color</a:t>
            </a:r>
            <a:r>
              <a:rPr lang="en-GB" dirty="0"/>
              <a:t>, and other physical differences, as well as intellectual, are brought together, the relation now existing in the slaveholding States between the two, is, instead of an evil, a good–a positive good…. Never before, has the black race of Central Africa, from the dawn of history to the present day, attained a condition so civilized and so improved, not only physically, but morally and intellectually.”</a:t>
            </a:r>
          </a:p>
          <a:p>
            <a:pPr marL="0" indent="0">
              <a:buNone/>
            </a:pPr>
            <a:endParaRPr lang="en-GB" dirty="0"/>
          </a:p>
          <a:p>
            <a:pPr marL="0" indent="0">
              <a:buNone/>
            </a:pPr>
            <a:r>
              <a:rPr lang="en-GB" dirty="0"/>
              <a:t>- John C. Calhoun, ‘Slavery a Positive Good’ (1837)</a:t>
            </a:r>
          </a:p>
        </p:txBody>
      </p:sp>
      <p:pic>
        <p:nvPicPr>
          <p:cNvPr id="21506" name="Picture 2" descr="Image result for john c calhoun 1830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686" y="1825625"/>
            <a:ext cx="3665537" cy="3665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1407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6DA86F3-6C3D-46D0-9594-4B7D45D4EE03}"/>
              </a:ext>
            </a:extLst>
          </p:cNvPr>
          <p:cNvSpPr>
            <a:spLocks noGrp="1"/>
          </p:cNvSpPr>
          <p:nvPr>
            <p:ph type="title"/>
          </p:nvPr>
        </p:nvSpPr>
        <p:spPr>
          <a:xfrm>
            <a:off x="838200" y="365125"/>
            <a:ext cx="10515600" cy="1325563"/>
          </a:xfrm>
        </p:spPr>
        <p:txBody>
          <a:bodyPr/>
          <a:lstStyle/>
          <a:p>
            <a:r>
              <a:rPr lang="en-GB" dirty="0"/>
              <a:t>Race in Proslavery Thought</a:t>
            </a:r>
          </a:p>
        </p:txBody>
      </p:sp>
      <p:pic>
        <p:nvPicPr>
          <p:cNvPr id="26626" name="Picture 2" descr="Image result for josiah not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203" y="3349643"/>
            <a:ext cx="2153822" cy="3203811"/>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Image result for josiah nott types of mankind site:.ed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519449"/>
            <a:ext cx="3456879" cy="5660388"/>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8B82C0D2-BE6C-F7EB-6393-C842AE32172D}"/>
              </a:ext>
            </a:extLst>
          </p:cNvPr>
          <p:cNvSpPr>
            <a:spLocks noGrp="1"/>
          </p:cNvSpPr>
          <p:nvPr>
            <p:ph idx="1"/>
          </p:nvPr>
        </p:nvSpPr>
        <p:spPr>
          <a:xfrm>
            <a:off x="838200" y="1825625"/>
            <a:ext cx="7239000" cy="4351338"/>
          </a:xfrm>
        </p:spPr>
        <p:txBody>
          <a:bodyPr/>
          <a:lstStyle/>
          <a:p>
            <a:pPr marL="0" indent="0">
              <a:buNone/>
            </a:pPr>
            <a:r>
              <a:rPr lang="en-GB" sz="2800" dirty="0">
                <a:ea typeface="Calibri" panose="020F0502020204030204" pitchFamily="34" charset="0"/>
              </a:rPr>
              <a:t>“. . . the negro achieves his greatest perfection, physical and moral, and also greatest longevity, in a state of slavery”</a:t>
            </a:r>
            <a:endParaRPr lang="en-GB" sz="2800" dirty="0"/>
          </a:p>
          <a:p>
            <a:pPr marL="0" indent="0">
              <a:buNone/>
            </a:pPr>
            <a:endParaRPr lang="en-GB" dirty="0"/>
          </a:p>
          <a:p>
            <a:pPr marL="0" indent="0">
              <a:buNone/>
            </a:pPr>
            <a:r>
              <a:rPr lang="en-GB" dirty="0"/>
              <a:t>Josiah Nott, </a:t>
            </a:r>
            <a:r>
              <a:rPr lang="en-GB" i="1" dirty="0"/>
              <a:t>Types of Mankind </a:t>
            </a:r>
            <a:br>
              <a:rPr lang="en-GB" i="1" dirty="0"/>
            </a:br>
            <a:r>
              <a:rPr lang="en-GB" dirty="0"/>
              <a:t>(1854)</a:t>
            </a:r>
          </a:p>
          <a:p>
            <a:endParaRPr lang="en-GB" dirty="0"/>
          </a:p>
        </p:txBody>
      </p:sp>
    </p:spTree>
    <p:extLst>
      <p:ext uri="{BB962C8B-B14F-4D97-AF65-F5344CB8AC3E}">
        <p14:creationId xmlns:p14="http://schemas.microsoft.com/office/powerpoint/2010/main" val="3635115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43EECE-D602-4AE7-8FD4-0CD7D65CB946}"/>
              </a:ext>
            </a:extLst>
          </p:cNvPr>
          <p:cNvSpPr>
            <a:spLocks noGrp="1"/>
          </p:cNvSpPr>
          <p:nvPr>
            <p:ph type="title"/>
          </p:nvPr>
        </p:nvSpPr>
        <p:spPr/>
        <p:txBody>
          <a:bodyPr/>
          <a:lstStyle/>
          <a:p>
            <a:r>
              <a:rPr lang="en-GB" dirty="0"/>
              <a:t>3: “Race” as a category of analysis</a:t>
            </a:r>
          </a:p>
        </p:txBody>
      </p:sp>
      <p:sp>
        <p:nvSpPr>
          <p:cNvPr id="2" name="Text Placeholder 1">
            <a:extLst>
              <a:ext uri="{FF2B5EF4-FFF2-40B4-BE49-F238E27FC236}">
                <a16:creationId xmlns:a16="http://schemas.microsoft.com/office/drawing/2014/main" id="{285B7A80-DF5C-BFD3-97A0-50F145CDB90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54333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FE5B-31A8-4C91-B52A-E79AD2904316}"/>
              </a:ext>
            </a:extLst>
          </p:cNvPr>
          <p:cNvSpPr>
            <a:spLocks noGrp="1"/>
          </p:cNvSpPr>
          <p:nvPr>
            <p:ph type="title"/>
          </p:nvPr>
        </p:nvSpPr>
        <p:spPr>
          <a:xfrm>
            <a:off x="838200" y="365125"/>
            <a:ext cx="10515600" cy="1325563"/>
          </a:xfrm>
        </p:spPr>
        <p:txBody>
          <a:bodyPr>
            <a:normAutofit/>
          </a:bodyPr>
          <a:lstStyle/>
          <a:p>
            <a:r>
              <a:rPr lang="en-US" dirty="0"/>
              <a:t>Frederick Douglass on “The Race Problem” (1890)</a:t>
            </a:r>
            <a:endParaRPr lang="en-GB" dirty="0"/>
          </a:p>
        </p:txBody>
      </p:sp>
      <p:sp>
        <p:nvSpPr>
          <p:cNvPr id="3" name="Content Placeholder 2">
            <a:extLst>
              <a:ext uri="{FF2B5EF4-FFF2-40B4-BE49-F238E27FC236}">
                <a16:creationId xmlns:a16="http://schemas.microsoft.com/office/drawing/2014/main" id="{C84E997B-E3B5-4369-84C8-DD49826BD52B}"/>
              </a:ext>
            </a:extLst>
          </p:cNvPr>
          <p:cNvSpPr>
            <a:spLocks noGrp="1"/>
          </p:cNvSpPr>
          <p:nvPr>
            <p:ph idx="1"/>
          </p:nvPr>
        </p:nvSpPr>
        <p:spPr>
          <a:xfrm>
            <a:off x="838200" y="1825625"/>
            <a:ext cx="6745941" cy="4351338"/>
          </a:xfrm>
        </p:spPr>
        <p:txBody>
          <a:bodyPr>
            <a:normAutofit fontScale="92500" lnSpcReduction="10000"/>
          </a:bodyPr>
          <a:lstStyle/>
          <a:p>
            <a:pPr marL="0" indent="0">
              <a:buNone/>
            </a:pPr>
            <a:r>
              <a:rPr lang="en-GB" dirty="0"/>
              <a:t>“It has been well said that in an important sense words are things. They are especially such when they are employed to express the popular sentiment concerning the Negro: to couple his name with anything in this world seems to damage it and damage him likewise. Hence I object to characterizing the relation subsisting between the white and </a:t>
            </a:r>
            <a:r>
              <a:rPr lang="en-GB" dirty="0" err="1"/>
              <a:t>colored</a:t>
            </a:r>
            <a:r>
              <a:rPr lang="en-GB" dirty="0"/>
              <a:t> people of this country as the Negro problem, as if the Negro had precipitated that problem, and as if he were in any way responsible for the problem… The true problem is not the negro, but the nation”</a:t>
            </a:r>
          </a:p>
        </p:txBody>
      </p:sp>
      <p:pic>
        <p:nvPicPr>
          <p:cNvPr id="5122" name="Picture 2" descr="Portrait of Frederick Douglass, c. 1890 | The Abolition Seminar">
            <a:extLst>
              <a:ext uri="{FF2B5EF4-FFF2-40B4-BE49-F238E27FC236}">
                <a16:creationId xmlns:a16="http://schemas.microsoft.com/office/drawing/2014/main" id="{CB636BC8-5A77-9990-1070-9A05E3A0B4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1791" y="1234328"/>
            <a:ext cx="3771900" cy="5124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848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F9014-E373-4760-A2AA-B8B759B64B9A}"/>
              </a:ext>
            </a:extLst>
          </p:cNvPr>
          <p:cNvSpPr>
            <a:spLocks noGrp="1"/>
          </p:cNvSpPr>
          <p:nvPr>
            <p:ph type="title"/>
          </p:nvPr>
        </p:nvSpPr>
        <p:spPr>
          <a:xfrm>
            <a:off x="838200" y="365125"/>
            <a:ext cx="10515600" cy="1325563"/>
          </a:xfrm>
        </p:spPr>
        <p:txBody>
          <a:bodyPr/>
          <a:lstStyle/>
          <a:p>
            <a:r>
              <a:rPr lang="en-GB" dirty="0"/>
              <a:t>W. E. B. Du Bois on “double consciousness” (1903)</a:t>
            </a:r>
          </a:p>
        </p:txBody>
      </p:sp>
      <p:sp>
        <p:nvSpPr>
          <p:cNvPr id="3" name="Content Placeholder 2">
            <a:extLst>
              <a:ext uri="{FF2B5EF4-FFF2-40B4-BE49-F238E27FC236}">
                <a16:creationId xmlns:a16="http://schemas.microsoft.com/office/drawing/2014/main" id="{EDA526D4-673E-449B-9911-95D7ECBE1285}"/>
              </a:ext>
            </a:extLst>
          </p:cNvPr>
          <p:cNvSpPr>
            <a:spLocks noGrp="1"/>
          </p:cNvSpPr>
          <p:nvPr>
            <p:ph idx="1"/>
          </p:nvPr>
        </p:nvSpPr>
        <p:spPr>
          <a:xfrm>
            <a:off x="838199" y="1825625"/>
            <a:ext cx="7660341" cy="4351338"/>
          </a:xfrm>
        </p:spPr>
        <p:txBody>
          <a:bodyPr>
            <a:normAutofit fontScale="92500" lnSpcReduction="10000"/>
          </a:bodyPr>
          <a:lstStyle/>
          <a:p>
            <a:r>
              <a:rPr lang="en-US" dirty="0"/>
              <a:t>“the Negro is a sort of seventh son, born with a veil, and gifted with second-sight in this American world,—a world which yields him no true self-consciousness, but only lets him see himself through the revelation of the other world. It is a peculiar sensation, this double-consciousness, this sense of always looking at one's self through the eyes of others, of measuring one's soul by the tape of a world that looks on in amused contempt and pity. One ever feels his twoness,—an American, a Negro; two souls, two thoughts, two unreconciled strivings; two warring ideals in one dark body, whose dogged strength alone keeps it from being torn asunder.”</a:t>
            </a:r>
          </a:p>
        </p:txBody>
      </p:sp>
      <p:pic>
        <p:nvPicPr>
          <p:cNvPr id="9218" name="Picture 2" descr="Image result for du bois">
            <a:extLst>
              <a:ext uri="{FF2B5EF4-FFF2-40B4-BE49-F238E27FC236}">
                <a16:creationId xmlns:a16="http://schemas.microsoft.com/office/drawing/2014/main" id="{E1366215-440C-4404-99C0-82045C528B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5461" y="1825625"/>
            <a:ext cx="2901964" cy="3785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9681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58C69-C02E-0FB6-16AF-5D57F6B50911}"/>
              </a:ext>
            </a:extLst>
          </p:cNvPr>
          <p:cNvSpPr>
            <a:spLocks noGrp="1"/>
          </p:cNvSpPr>
          <p:nvPr>
            <p:ph type="title"/>
          </p:nvPr>
        </p:nvSpPr>
        <p:spPr/>
        <p:txBody>
          <a:bodyPr/>
          <a:lstStyle/>
          <a:p>
            <a:r>
              <a:rPr lang="en-GB" dirty="0"/>
              <a:t>Toni Morrison on racism as distraction (1975)</a:t>
            </a:r>
          </a:p>
        </p:txBody>
      </p:sp>
      <p:sp>
        <p:nvSpPr>
          <p:cNvPr id="3" name="Content Placeholder 2">
            <a:extLst>
              <a:ext uri="{FF2B5EF4-FFF2-40B4-BE49-F238E27FC236}">
                <a16:creationId xmlns:a16="http://schemas.microsoft.com/office/drawing/2014/main" id="{95C032DC-45B7-311C-2C19-64F92BCD0C8A}"/>
              </a:ext>
            </a:extLst>
          </p:cNvPr>
          <p:cNvSpPr>
            <a:spLocks noGrp="1"/>
          </p:cNvSpPr>
          <p:nvPr>
            <p:ph idx="1"/>
          </p:nvPr>
        </p:nvSpPr>
        <p:spPr>
          <a:xfrm>
            <a:off x="838200" y="1825625"/>
            <a:ext cx="7400365" cy="4351338"/>
          </a:xfrm>
        </p:spPr>
        <p:txBody>
          <a:bodyPr>
            <a:normAutofit lnSpcReduction="10000"/>
          </a:bodyPr>
          <a:lstStyle/>
          <a:p>
            <a:pPr marL="0" indent="0">
              <a:buNone/>
            </a:pPr>
            <a:r>
              <a:rPr lang="en-GB" dirty="0"/>
              <a:t>“The function, the very serious function of racism is distraction. It keeps you from doing your work. It keeps you explaining, over and over again, your reason for being. Somebody says you have no language and you spend twenty years proving that you do. Somebody says your head isn’t shaped properly so you have scientists working on the fact that it is. Somebody says you have no art, so you dredge that up. Somebody says you have no kingdoms, so you dredge that up. None of this is necessary. There will always be one more thing.”</a:t>
            </a:r>
          </a:p>
        </p:txBody>
      </p:sp>
      <p:pic>
        <p:nvPicPr>
          <p:cNvPr id="6146" name="Picture 2" descr="Toni Morrison, peerless novelist and Nobel laureate, has died at 88 | Vox">
            <a:extLst>
              <a:ext uri="{FF2B5EF4-FFF2-40B4-BE49-F238E27FC236}">
                <a16:creationId xmlns:a16="http://schemas.microsoft.com/office/drawing/2014/main" id="{CD271BB7-A9A2-58F7-5ED3-178416B337A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182" r="10082"/>
          <a:stretch/>
        </p:blipFill>
        <p:spPr bwMode="auto">
          <a:xfrm>
            <a:off x="8471646" y="2017058"/>
            <a:ext cx="3496235" cy="3092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44861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00E96-6CF7-43D1-B1DA-1F5BDE09E3D9}"/>
              </a:ext>
            </a:extLst>
          </p:cNvPr>
          <p:cNvSpPr>
            <a:spLocks noGrp="1"/>
          </p:cNvSpPr>
          <p:nvPr>
            <p:ph type="title"/>
          </p:nvPr>
        </p:nvSpPr>
        <p:spPr>
          <a:xfrm>
            <a:off x="838200" y="365125"/>
            <a:ext cx="10515600" cy="1325563"/>
          </a:xfrm>
        </p:spPr>
        <p:txBody>
          <a:bodyPr>
            <a:normAutofit/>
          </a:bodyPr>
          <a:lstStyle/>
          <a:p>
            <a:r>
              <a:rPr lang="en-GB" sz="4000" dirty="0"/>
              <a:t>Stuart Hall, “Race, the Floating Signifier” (1997)</a:t>
            </a:r>
          </a:p>
        </p:txBody>
      </p:sp>
      <p:sp>
        <p:nvSpPr>
          <p:cNvPr id="3" name="Content Placeholder 2">
            <a:extLst>
              <a:ext uri="{FF2B5EF4-FFF2-40B4-BE49-F238E27FC236}">
                <a16:creationId xmlns:a16="http://schemas.microsoft.com/office/drawing/2014/main" id="{0D72B2BF-5A0B-45D9-9D27-887419D43991}"/>
              </a:ext>
            </a:extLst>
          </p:cNvPr>
          <p:cNvSpPr>
            <a:spLocks noGrp="1"/>
          </p:cNvSpPr>
          <p:nvPr>
            <p:ph idx="1"/>
          </p:nvPr>
        </p:nvSpPr>
        <p:spPr>
          <a:xfrm>
            <a:off x="838200" y="1825625"/>
            <a:ext cx="8565776" cy="4351338"/>
          </a:xfrm>
        </p:spPr>
        <p:txBody>
          <a:bodyPr>
            <a:normAutofit fontScale="70000" lnSpcReduction="20000"/>
          </a:bodyPr>
          <a:lstStyle/>
          <a:p>
            <a:pPr marL="0" indent="0">
              <a:buNone/>
            </a:pPr>
            <a:r>
              <a:rPr lang="en-GB" dirty="0"/>
              <a:t>“race is more like a language, than it is like the way in which we are biologically constituted. You may think that’s an absurd and ridiculous thing to say, you may even now be surreptitiously glancing around the room, just to make sure that you know your visual appearances are in full working order – I assure you they are, people do look rather peculiar, some of them are brown, some of them are quite black, some of you are pretty brown, some of you are really disgustingly pink in the current light. But, there’s nothing wrong with your appearances, but I want to insist to you that nevertheless, the argument that I want to make to you is that race works like a language. And signifiers refer to the systems and concepts of the classification of a culture to its making meaning practices. And those things gain their meaning, not because of what they contain in their essence, but in the shifting relations of difference, which they establish with other concepts and ideas in a signifying field. Their meaning, because it is relational, and not essential, can never be finally fixed, but is subject to the constant process of redefinition and appropriation. To the losing of old meanings, and the appropriation and collection on contracting new ones, to the endless process of being constantly re-signified, made to mean something different in different cultures, in different historical formations, at different moments of time.”</a:t>
            </a:r>
          </a:p>
        </p:txBody>
      </p:sp>
      <p:pic>
        <p:nvPicPr>
          <p:cNvPr id="7170" name="Picture 2" descr="Image result for stuart hall">
            <a:extLst>
              <a:ext uri="{FF2B5EF4-FFF2-40B4-BE49-F238E27FC236}">
                <a16:creationId xmlns:a16="http://schemas.microsoft.com/office/drawing/2014/main" id="{083B7335-E383-4B08-A111-792EFA3B2C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3976" y="2483003"/>
            <a:ext cx="2658087" cy="276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009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5FA91-331E-42A5-8E68-E34340D1690C}"/>
              </a:ext>
            </a:extLst>
          </p:cNvPr>
          <p:cNvSpPr>
            <a:spLocks noGrp="1"/>
          </p:cNvSpPr>
          <p:nvPr>
            <p:ph type="title"/>
          </p:nvPr>
        </p:nvSpPr>
        <p:spPr>
          <a:xfrm>
            <a:off x="838200" y="365125"/>
            <a:ext cx="10515600" cy="1325563"/>
          </a:xfrm>
        </p:spPr>
        <p:txBody>
          <a:bodyPr/>
          <a:lstStyle/>
          <a:p>
            <a:r>
              <a:rPr lang="en-GB" dirty="0"/>
              <a:t>Paul Gilroy on the “Black Atlantic” (1993)</a:t>
            </a:r>
          </a:p>
        </p:txBody>
      </p:sp>
      <p:sp>
        <p:nvSpPr>
          <p:cNvPr id="3" name="Content Placeholder 2">
            <a:extLst>
              <a:ext uri="{FF2B5EF4-FFF2-40B4-BE49-F238E27FC236}">
                <a16:creationId xmlns:a16="http://schemas.microsoft.com/office/drawing/2014/main" id="{07260820-95BC-4318-9C12-55B78EBE1F1B}"/>
              </a:ext>
            </a:extLst>
          </p:cNvPr>
          <p:cNvSpPr>
            <a:spLocks noGrp="1"/>
          </p:cNvSpPr>
          <p:nvPr>
            <p:ph idx="1"/>
          </p:nvPr>
        </p:nvSpPr>
        <p:spPr>
          <a:xfrm>
            <a:off x="838200" y="1825625"/>
            <a:ext cx="7758953" cy="4351338"/>
          </a:xfrm>
        </p:spPr>
        <p:txBody>
          <a:bodyPr>
            <a:normAutofit lnSpcReduction="10000"/>
          </a:bodyPr>
          <a:lstStyle/>
          <a:p>
            <a:r>
              <a:rPr lang="en-GB" dirty="0"/>
              <a:t>“Striving to be both European and black requires some specific forms of double consciousness … The contemporary black English, like the Anglo-Africans of early generations and perhaps, like all blacks in the West, stand between (at least) two great cultural assemblages, both of which have mutated through the course of the modern world that formed them”</a:t>
            </a:r>
          </a:p>
          <a:p>
            <a:r>
              <a:rPr lang="en-GB" dirty="0"/>
              <a:t>“a nationalistic focus… is antithetical to the rhizomorphic*, fractal structure of the transcultural, international formation I call the black Atlantic”</a:t>
            </a:r>
          </a:p>
        </p:txBody>
      </p:sp>
      <p:pic>
        <p:nvPicPr>
          <p:cNvPr id="1026" name="Picture 2" descr="Image result for paul gilroy&quot;">
            <a:extLst>
              <a:ext uri="{FF2B5EF4-FFF2-40B4-BE49-F238E27FC236}">
                <a16:creationId xmlns:a16="http://schemas.microsoft.com/office/drawing/2014/main" id="{F2B2E52A-3CF7-46AF-93E9-34DF39F97F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4292" y="1690688"/>
            <a:ext cx="2803843" cy="444336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B8C3E5E-913B-4450-97E5-979B72B1D180}"/>
              </a:ext>
            </a:extLst>
          </p:cNvPr>
          <p:cNvSpPr/>
          <p:nvPr/>
        </p:nvSpPr>
        <p:spPr>
          <a:xfrm>
            <a:off x="2152650" y="6215876"/>
            <a:ext cx="4572000" cy="276999"/>
          </a:xfrm>
          <a:prstGeom prst="rect">
            <a:avLst/>
          </a:prstGeom>
        </p:spPr>
        <p:txBody>
          <a:bodyPr>
            <a:spAutoFit/>
          </a:bodyPr>
          <a:lstStyle/>
          <a:p>
            <a:r>
              <a:rPr lang="en-US" sz="1200" dirty="0"/>
              <a:t>* An aggregation of threads intertwining like the strands of a rope</a:t>
            </a:r>
            <a:endParaRPr lang="en-GB" sz="1200" dirty="0"/>
          </a:p>
        </p:txBody>
      </p:sp>
    </p:spTree>
    <p:extLst>
      <p:ext uri="{BB962C8B-B14F-4D97-AF65-F5344CB8AC3E}">
        <p14:creationId xmlns:p14="http://schemas.microsoft.com/office/powerpoint/2010/main" val="1237541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B84334C-D5E7-45CE-83FD-0DB53CE36D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68" t="2151" r="4051" b="7183"/>
          <a:stretch/>
        </p:blipFill>
        <p:spPr bwMode="auto">
          <a:xfrm>
            <a:off x="466593" y="1591003"/>
            <a:ext cx="2867405" cy="40029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AD6E852-8C60-4874-A986-26B4AAC6450B}"/>
              </a:ext>
            </a:extLst>
          </p:cNvPr>
          <p:cNvSpPr>
            <a:spLocks noGrp="1"/>
          </p:cNvSpPr>
          <p:nvPr>
            <p:ph type="title"/>
          </p:nvPr>
        </p:nvSpPr>
        <p:spPr>
          <a:xfrm>
            <a:off x="838200" y="365125"/>
            <a:ext cx="10515600" cy="1325563"/>
          </a:xfrm>
        </p:spPr>
        <p:txBody>
          <a:bodyPr/>
          <a:lstStyle/>
          <a:p>
            <a:r>
              <a:rPr lang="en-US" dirty="0"/>
              <a:t>What is “race”?</a:t>
            </a:r>
            <a:br>
              <a:rPr lang="en-US" dirty="0"/>
            </a:br>
            <a:endParaRPr lang="en-US" dirty="0"/>
          </a:p>
        </p:txBody>
      </p:sp>
      <p:sp>
        <p:nvSpPr>
          <p:cNvPr id="3" name="Content Placeholder 2">
            <a:extLst>
              <a:ext uri="{FF2B5EF4-FFF2-40B4-BE49-F238E27FC236}">
                <a16:creationId xmlns:a16="http://schemas.microsoft.com/office/drawing/2014/main" id="{A007EDBB-F5B8-4D22-B34D-ABCF445C321A}"/>
              </a:ext>
            </a:extLst>
          </p:cNvPr>
          <p:cNvSpPr>
            <a:spLocks noGrp="1"/>
          </p:cNvSpPr>
          <p:nvPr>
            <p:ph idx="1"/>
          </p:nvPr>
        </p:nvSpPr>
        <p:spPr>
          <a:xfrm>
            <a:off x="3585883" y="1825625"/>
            <a:ext cx="4975412" cy="4351338"/>
          </a:xfrm>
        </p:spPr>
        <p:txBody>
          <a:bodyPr numCol="1">
            <a:normAutofit/>
          </a:bodyPr>
          <a:lstStyle/>
          <a:p>
            <a:r>
              <a:rPr lang="en-US" dirty="0"/>
              <a:t>No biological meaning</a:t>
            </a:r>
          </a:p>
          <a:p>
            <a:r>
              <a:rPr lang="en-US" dirty="0"/>
              <a:t>Social “construction” / “invention” / “idea”</a:t>
            </a:r>
          </a:p>
          <a:p>
            <a:r>
              <a:rPr lang="en-US" dirty="0"/>
              <a:t>Varying categorizations</a:t>
            </a:r>
          </a:p>
          <a:p>
            <a:r>
              <a:rPr lang="en-US" dirty="0"/>
              <a:t>Historically and culturally contingent</a:t>
            </a:r>
          </a:p>
          <a:p>
            <a:r>
              <a:rPr lang="en-US" dirty="0"/>
              <a:t>Lived reality of racism </a:t>
            </a:r>
          </a:p>
        </p:txBody>
      </p:sp>
      <p:sp>
        <p:nvSpPr>
          <p:cNvPr id="5" name="Rectangle 4">
            <a:extLst>
              <a:ext uri="{FF2B5EF4-FFF2-40B4-BE49-F238E27FC236}">
                <a16:creationId xmlns:a16="http://schemas.microsoft.com/office/drawing/2014/main" id="{FBD8AA82-2155-47A8-BED4-9C98D08FDA64}"/>
              </a:ext>
            </a:extLst>
          </p:cNvPr>
          <p:cNvSpPr/>
          <p:nvPr/>
        </p:nvSpPr>
        <p:spPr>
          <a:xfrm>
            <a:off x="357683" y="5770750"/>
            <a:ext cx="3972270" cy="523220"/>
          </a:xfrm>
          <a:prstGeom prst="rect">
            <a:avLst/>
          </a:prstGeom>
        </p:spPr>
        <p:txBody>
          <a:bodyPr wrap="square">
            <a:spAutoFit/>
          </a:bodyPr>
          <a:lstStyle/>
          <a:p>
            <a:r>
              <a:rPr lang="en-GB" altLang="en-US" sz="1400" dirty="0"/>
              <a:t>‘Europe Supported by Africa and America’</a:t>
            </a:r>
            <a:br>
              <a:rPr lang="en-GB" altLang="en-US" sz="1400" dirty="0"/>
            </a:br>
            <a:r>
              <a:rPr lang="en-GB" altLang="en-US" sz="1400" dirty="0"/>
              <a:t>William Blake, c.1777</a:t>
            </a:r>
            <a:endParaRPr lang="en-GB" sz="1400" dirty="0"/>
          </a:p>
        </p:txBody>
      </p:sp>
      <p:pic>
        <p:nvPicPr>
          <p:cNvPr id="6" name="Picture 2" descr="Image result for 56 black men">
            <a:extLst>
              <a:ext uri="{FF2B5EF4-FFF2-40B4-BE49-F238E27FC236}">
                <a16:creationId xmlns:a16="http://schemas.microsoft.com/office/drawing/2014/main" id="{FDD13CC3-5C2C-4487-2FB1-1C24CC0F18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1775" y="1344075"/>
            <a:ext cx="3574068" cy="4581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7825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9EF5A-6411-42EE-9705-102B7A495E20}"/>
              </a:ext>
            </a:extLst>
          </p:cNvPr>
          <p:cNvSpPr>
            <a:spLocks noGrp="1"/>
          </p:cNvSpPr>
          <p:nvPr>
            <p:ph type="title"/>
          </p:nvPr>
        </p:nvSpPr>
        <p:spPr>
          <a:xfrm>
            <a:off x="838200" y="365125"/>
            <a:ext cx="10515600" cy="1325563"/>
          </a:xfrm>
        </p:spPr>
        <p:txBody>
          <a:bodyPr/>
          <a:lstStyle/>
          <a:p>
            <a:r>
              <a:rPr lang="en-GB" dirty="0"/>
              <a:t>Hazel </a:t>
            </a:r>
            <a:r>
              <a:rPr lang="en-GB" dirty="0" err="1"/>
              <a:t>Carby</a:t>
            </a:r>
            <a:r>
              <a:rPr lang="en-GB" dirty="0"/>
              <a:t> on the erasure of Black women (1998) </a:t>
            </a:r>
          </a:p>
        </p:txBody>
      </p:sp>
      <p:sp>
        <p:nvSpPr>
          <p:cNvPr id="3" name="Content Placeholder 2">
            <a:extLst>
              <a:ext uri="{FF2B5EF4-FFF2-40B4-BE49-F238E27FC236}">
                <a16:creationId xmlns:a16="http://schemas.microsoft.com/office/drawing/2014/main" id="{3BFBACC2-8AF7-44E5-878D-3C29B6FC1BB0}"/>
              </a:ext>
            </a:extLst>
          </p:cNvPr>
          <p:cNvSpPr>
            <a:spLocks noGrp="1"/>
          </p:cNvSpPr>
          <p:nvPr>
            <p:ph idx="1"/>
          </p:nvPr>
        </p:nvSpPr>
        <p:spPr>
          <a:xfrm>
            <a:off x="838200" y="2285999"/>
            <a:ext cx="7283824" cy="3890963"/>
          </a:xfrm>
        </p:spPr>
        <p:txBody>
          <a:bodyPr/>
          <a:lstStyle/>
          <a:p>
            <a:pPr marL="0" indent="0">
              <a:buNone/>
            </a:pPr>
            <a:r>
              <a:rPr lang="en-GB" dirty="0"/>
              <a:t>“The failure to incorporate black women into the sphere of intellectual equality… is a conceptual and political failure of imagination that remains a characteristic of the work of contemporary African American male intellectuals”</a:t>
            </a:r>
          </a:p>
        </p:txBody>
      </p:sp>
      <p:pic>
        <p:nvPicPr>
          <p:cNvPr id="4098" name="Picture 2" descr="Image result for hazel carby&quot;">
            <a:extLst>
              <a:ext uri="{FF2B5EF4-FFF2-40B4-BE49-F238E27FC236}">
                <a16:creationId xmlns:a16="http://schemas.microsoft.com/office/drawing/2014/main" id="{70D0422B-F14A-42A0-9AD0-2B8312BEFF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0382" y="1690688"/>
            <a:ext cx="3394662" cy="4753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28477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88F17-D05E-5F57-B17E-674AB193E1E0}"/>
              </a:ext>
            </a:extLst>
          </p:cNvPr>
          <p:cNvSpPr>
            <a:spLocks noGrp="1"/>
          </p:cNvSpPr>
          <p:nvPr>
            <p:ph type="title"/>
          </p:nvPr>
        </p:nvSpPr>
        <p:spPr/>
        <p:txBody>
          <a:bodyPr/>
          <a:lstStyle/>
          <a:p>
            <a:r>
              <a:rPr lang="en-GB" dirty="0" err="1"/>
              <a:t>Kimberlé</a:t>
            </a:r>
            <a:r>
              <a:rPr lang="en-GB" dirty="0"/>
              <a:t> Crenshaw on “intersectionality” (1991)</a:t>
            </a:r>
          </a:p>
        </p:txBody>
      </p:sp>
      <p:sp>
        <p:nvSpPr>
          <p:cNvPr id="3" name="Content Placeholder 2">
            <a:extLst>
              <a:ext uri="{FF2B5EF4-FFF2-40B4-BE49-F238E27FC236}">
                <a16:creationId xmlns:a16="http://schemas.microsoft.com/office/drawing/2014/main" id="{B936D860-A182-9823-C3AC-CB83765D853C}"/>
              </a:ext>
            </a:extLst>
          </p:cNvPr>
          <p:cNvSpPr>
            <a:spLocks noGrp="1"/>
          </p:cNvSpPr>
          <p:nvPr>
            <p:ph idx="1"/>
          </p:nvPr>
        </p:nvSpPr>
        <p:spPr>
          <a:xfrm>
            <a:off x="838200" y="1825625"/>
            <a:ext cx="8216153" cy="4351338"/>
          </a:xfrm>
        </p:spPr>
        <p:txBody>
          <a:bodyPr>
            <a:normAutofit fontScale="92500" lnSpcReduction="20000"/>
          </a:bodyPr>
          <a:lstStyle/>
          <a:p>
            <a:pPr marL="0" indent="0">
              <a:buNone/>
            </a:pPr>
            <a:r>
              <a:rPr lang="en-GB" dirty="0"/>
              <a:t>“Although racism and sexism readily intersect in the lives of real people, they seldom do in feminist and antiracist practices. And so, when the practices expound identity as woman or person of </a:t>
            </a:r>
            <a:r>
              <a:rPr lang="en-GB" dirty="0" err="1"/>
              <a:t>color</a:t>
            </a:r>
            <a:r>
              <a:rPr lang="en-GB" dirty="0"/>
              <a:t> as an either/or proposition, they relegate the identity of women of </a:t>
            </a:r>
            <a:r>
              <a:rPr lang="en-GB" dirty="0" err="1"/>
              <a:t>color</a:t>
            </a:r>
            <a:r>
              <a:rPr lang="en-GB" dirty="0"/>
              <a:t> to a location that resists telling… many of the experiences Black women face are not subsumed within the traditional boundaries of race or gender discrimination as these boundaries are currently understood… the intersection of racism and sexism factors into Black women's lives in ways that cannot be captured wholly by looking at the race or gender dimensions of those experiences separately… My focus on the intersections of race and gender only highlights the need to account for multiple grounds of identity when considering how the social world is constructed”</a:t>
            </a:r>
          </a:p>
        </p:txBody>
      </p:sp>
      <p:pic>
        <p:nvPicPr>
          <p:cNvPr id="7170" name="Picture 2" descr="Kimberle W. Crenshaw | Columbia Law School">
            <a:extLst>
              <a:ext uri="{FF2B5EF4-FFF2-40B4-BE49-F238E27FC236}">
                <a16:creationId xmlns:a16="http://schemas.microsoft.com/office/drawing/2014/main" id="{1FDFEC19-326E-531F-E350-151E574ED7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9603" y="1902759"/>
            <a:ext cx="28575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62425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F611C-00D7-4CFC-A81D-DE866583726E}"/>
              </a:ext>
            </a:extLst>
          </p:cNvPr>
          <p:cNvSpPr>
            <a:spLocks noGrp="1"/>
          </p:cNvSpPr>
          <p:nvPr>
            <p:ph type="title"/>
          </p:nvPr>
        </p:nvSpPr>
        <p:spPr>
          <a:xfrm>
            <a:off x="838200" y="365125"/>
            <a:ext cx="10515600" cy="1325563"/>
          </a:xfrm>
        </p:spPr>
        <p:txBody>
          <a:bodyPr/>
          <a:lstStyle/>
          <a:p>
            <a:r>
              <a:rPr lang="en-GB" dirty="0"/>
              <a:t>Frank B. </a:t>
            </a:r>
            <a:r>
              <a:rPr lang="en-GB" dirty="0" err="1"/>
              <a:t>Wilderson</a:t>
            </a:r>
            <a:r>
              <a:rPr lang="en-GB" dirty="0"/>
              <a:t> III on “Afro-Pessimism” (2010)</a:t>
            </a:r>
          </a:p>
        </p:txBody>
      </p:sp>
      <p:sp>
        <p:nvSpPr>
          <p:cNvPr id="3" name="Content Placeholder 2">
            <a:extLst>
              <a:ext uri="{FF2B5EF4-FFF2-40B4-BE49-F238E27FC236}">
                <a16:creationId xmlns:a16="http://schemas.microsoft.com/office/drawing/2014/main" id="{F3402716-CB76-4D80-9A72-7D47594DCC6F}"/>
              </a:ext>
            </a:extLst>
          </p:cNvPr>
          <p:cNvSpPr>
            <a:spLocks noGrp="1"/>
          </p:cNvSpPr>
          <p:nvPr>
            <p:ph idx="1"/>
          </p:nvPr>
        </p:nvSpPr>
        <p:spPr>
          <a:xfrm>
            <a:off x="838200" y="1825625"/>
            <a:ext cx="8897471" cy="2504661"/>
          </a:xfrm>
        </p:spPr>
        <p:txBody>
          <a:bodyPr>
            <a:normAutofit fontScale="92500" lnSpcReduction="10000"/>
          </a:bodyPr>
          <a:lstStyle/>
          <a:p>
            <a:r>
              <a:rPr lang="en-US" dirty="0"/>
              <a:t>“The Afro-pessimists are theorists of Black positionality who share Fanon’s insistence, that though Blacks are sentient, the structure of the entire world’s semantic field…is sutured by anti-black solidarity”</a:t>
            </a:r>
          </a:p>
          <a:p>
            <a:r>
              <a:rPr lang="en-US" dirty="0"/>
              <a:t>“Whereas Humans exist on some plane of being and thus can become existentially present through some struggle for, of, or through recognition, Blacks cannot reach this plane” </a:t>
            </a:r>
            <a:endParaRPr lang="en-GB" dirty="0"/>
          </a:p>
        </p:txBody>
      </p:sp>
      <p:pic>
        <p:nvPicPr>
          <p:cNvPr id="1028" name="Picture 4" descr="Image result for claudia rankine citizen">
            <a:extLst>
              <a:ext uri="{FF2B5EF4-FFF2-40B4-BE49-F238E27FC236}">
                <a16:creationId xmlns:a16="http://schemas.microsoft.com/office/drawing/2014/main" id="{FCBA1E66-25DD-4A4E-A618-6B1769014A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887" y="4353337"/>
            <a:ext cx="1671447" cy="250466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coates between the world and me">
            <a:extLst>
              <a:ext uri="{FF2B5EF4-FFF2-40B4-BE49-F238E27FC236}">
                <a16:creationId xmlns:a16="http://schemas.microsoft.com/office/drawing/2014/main" id="{EBE5DA8A-7D2D-4A3D-B232-BB1C764EBD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5323" y="4353340"/>
            <a:ext cx="1648901" cy="250466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get out movie official poster">
            <a:extLst>
              <a:ext uri="{FF2B5EF4-FFF2-40B4-BE49-F238E27FC236}">
                <a16:creationId xmlns:a16="http://schemas.microsoft.com/office/drawing/2014/main" id="{8175A8BA-0247-4882-808D-53523323B6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2605" y="4353338"/>
            <a:ext cx="1691227" cy="250466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frank wilderson">
            <a:extLst>
              <a:ext uri="{FF2B5EF4-FFF2-40B4-BE49-F238E27FC236}">
                <a16:creationId xmlns:a16="http://schemas.microsoft.com/office/drawing/2014/main" id="{6F4A01D9-5942-4EC6-ABC4-FF519F86CA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28290" y="1326633"/>
            <a:ext cx="2083659" cy="267466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christina sharpe in the wake&quot;">
            <a:extLst>
              <a:ext uri="{FF2B5EF4-FFF2-40B4-BE49-F238E27FC236}">
                <a16:creationId xmlns:a16="http://schemas.microsoft.com/office/drawing/2014/main" id="{2E933724-633B-4250-8A22-3B5D7D9F41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97169" y="4350829"/>
            <a:ext cx="1671447" cy="250717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fanon white skin black masks original cover&quot;">
            <a:extLst>
              <a:ext uri="{FF2B5EF4-FFF2-40B4-BE49-F238E27FC236}">
                <a16:creationId xmlns:a16="http://schemas.microsoft.com/office/drawing/2014/main" id="{CB3E777E-2B75-43D4-8CB8-9138E5990D5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78537" y="4353338"/>
            <a:ext cx="1558405" cy="2536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6143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B797A-A7E7-B485-21AA-9CA41F453485}"/>
              </a:ext>
            </a:extLst>
          </p:cNvPr>
          <p:cNvSpPr>
            <a:spLocks noGrp="1"/>
          </p:cNvSpPr>
          <p:nvPr>
            <p:ph type="title"/>
          </p:nvPr>
        </p:nvSpPr>
        <p:spPr/>
        <p:txBody>
          <a:bodyPr>
            <a:normAutofit/>
          </a:bodyPr>
          <a:lstStyle/>
          <a:p>
            <a:r>
              <a:rPr lang="en-GB" sz="4000" dirty="0" err="1"/>
              <a:t>Saidiya</a:t>
            </a:r>
            <a:r>
              <a:rPr lang="en-GB" sz="4000" dirty="0"/>
              <a:t> Hartman on “critical fabulation” (2008)</a:t>
            </a:r>
          </a:p>
        </p:txBody>
      </p:sp>
      <p:sp>
        <p:nvSpPr>
          <p:cNvPr id="3" name="Content Placeholder 2">
            <a:extLst>
              <a:ext uri="{FF2B5EF4-FFF2-40B4-BE49-F238E27FC236}">
                <a16:creationId xmlns:a16="http://schemas.microsoft.com/office/drawing/2014/main" id="{B022EDA1-3D98-D518-7100-9F3DC76653E7}"/>
              </a:ext>
            </a:extLst>
          </p:cNvPr>
          <p:cNvSpPr>
            <a:spLocks noGrp="1"/>
          </p:cNvSpPr>
          <p:nvPr>
            <p:ph idx="1"/>
          </p:nvPr>
        </p:nvSpPr>
        <p:spPr>
          <a:xfrm>
            <a:off x="838199" y="1532965"/>
            <a:ext cx="8440271" cy="4643998"/>
          </a:xfrm>
        </p:spPr>
        <p:txBody>
          <a:bodyPr>
            <a:normAutofit fontScale="70000" lnSpcReduction="20000"/>
          </a:bodyPr>
          <a:lstStyle/>
          <a:p>
            <a:pPr marL="0" indent="0">
              <a:buNone/>
            </a:pPr>
            <a:r>
              <a:rPr lang="en-GB" dirty="0"/>
              <a:t>“The intention here isn’t anything as miraculous as recovering the lives of the enslaved or redeeming the dead, but rather </a:t>
            </a:r>
            <a:r>
              <a:rPr lang="en-GB" dirty="0" err="1"/>
              <a:t>laboring</a:t>
            </a:r>
            <a:r>
              <a:rPr lang="en-GB" dirty="0"/>
              <a:t> to paint as full a picture of the lives of the captives as possible. This double gesture can be described as straining against the limits of the archive to write a cultural history of the captive, and, at the same time, enacting the impossibility of representing the lives of the captives precisely through the process of narration… By playing with and rearranging the basic elements of the story, by re-presenting the sequence of events in divergent stories and from contested points of view, I have attempted to jeopardize the status of the event, to displace the received or authorized account, and to imagine what might have happened or might have been said or might have been done. By throwing into crisis “what happened when” and by exploiting the “transparency of sources” as fictions of history, I wanted to make visible the production of disposable lives (in the Atlantic slave trade and, as well, in the discipline of history), to describe “the resistance of the object,” if only by first imagining it, and to listen for the mutters and oaths and cries of the commodity. By flattening the levels of narrative discourse and confusing narrator and speakers, I hoped to illuminate the contested character of history, narrative, event, and fact, to topple the hierarchy of discourse, and to engulf authorized speech in the clash of voices.”</a:t>
            </a:r>
          </a:p>
          <a:p>
            <a:pPr marL="0" indent="0">
              <a:buNone/>
            </a:pPr>
            <a:endParaRPr lang="en-GB" dirty="0"/>
          </a:p>
        </p:txBody>
      </p:sp>
      <p:pic>
        <p:nvPicPr>
          <p:cNvPr id="4" name="Picture 2" descr="Saidiya V Hartman | The Department of English and Comparative Literature">
            <a:extLst>
              <a:ext uri="{FF2B5EF4-FFF2-40B4-BE49-F238E27FC236}">
                <a16:creationId xmlns:a16="http://schemas.microsoft.com/office/drawing/2014/main" id="{15B8BA6E-C3F8-96D4-DBC9-53E08BBEC89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132" r="18916"/>
          <a:stretch/>
        </p:blipFill>
        <p:spPr bwMode="auto">
          <a:xfrm>
            <a:off x="9565340" y="1690688"/>
            <a:ext cx="2360627" cy="4320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638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78DA8-EA72-4A76-B6FB-EF92D3CD7D07}"/>
              </a:ext>
            </a:extLst>
          </p:cNvPr>
          <p:cNvSpPr>
            <a:spLocks noGrp="1"/>
          </p:cNvSpPr>
          <p:nvPr>
            <p:ph type="title"/>
          </p:nvPr>
        </p:nvSpPr>
        <p:spPr/>
        <p:txBody>
          <a:bodyPr>
            <a:normAutofit/>
          </a:bodyPr>
          <a:lstStyle/>
          <a:p>
            <a:r>
              <a:rPr lang="en-GB" dirty="0"/>
              <a:t>1: Historians on “Race”</a:t>
            </a:r>
          </a:p>
        </p:txBody>
      </p:sp>
    </p:spTree>
    <p:extLst>
      <p:ext uri="{BB962C8B-B14F-4D97-AF65-F5344CB8AC3E}">
        <p14:creationId xmlns:p14="http://schemas.microsoft.com/office/powerpoint/2010/main" val="810195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DCCA21-79A3-4CED-88CC-7184E021995D}"/>
              </a:ext>
            </a:extLst>
          </p:cNvPr>
          <p:cNvSpPr>
            <a:spLocks noGrp="1"/>
          </p:cNvSpPr>
          <p:nvPr>
            <p:ph type="title"/>
          </p:nvPr>
        </p:nvSpPr>
        <p:spPr>
          <a:xfrm>
            <a:off x="838200" y="365125"/>
            <a:ext cx="10515600" cy="1325563"/>
          </a:xfrm>
        </p:spPr>
        <p:txBody>
          <a:bodyPr/>
          <a:lstStyle/>
          <a:p>
            <a:r>
              <a:rPr lang="en-GB" dirty="0"/>
              <a:t>Fields &amp; Fields: “race” vs “racism”</a:t>
            </a:r>
          </a:p>
        </p:txBody>
      </p:sp>
      <p:sp>
        <p:nvSpPr>
          <p:cNvPr id="5" name="Content Placeholder 4">
            <a:extLst>
              <a:ext uri="{FF2B5EF4-FFF2-40B4-BE49-F238E27FC236}">
                <a16:creationId xmlns:a16="http://schemas.microsoft.com/office/drawing/2014/main" id="{C0299D32-42EC-4D5E-92C7-605CEA11C8A8}"/>
              </a:ext>
            </a:extLst>
          </p:cNvPr>
          <p:cNvSpPr>
            <a:spLocks noGrp="1"/>
          </p:cNvSpPr>
          <p:nvPr>
            <p:ph idx="1"/>
          </p:nvPr>
        </p:nvSpPr>
        <p:spPr>
          <a:xfrm>
            <a:off x="838199" y="1825625"/>
            <a:ext cx="8368553" cy="4351338"/>
          </a:xfrm>
        </p:spPr>
        <p:txBody>
          <a:bodyPr>
            <a:normAutofit fontScale="92500" lnSpcReduction="20000"/>
          </a:bodyPr>
          <a:lstStyle/>
          <a:p>
            <a:r>
              <a:rPr lang="en-GB" dirty="0"/>
              <a:t>“The term race stands for the conception or doctrine that nature produced humankind in distinct groups…” </a:t>
            </a:r>
          </a:p>
          <a:p>
            <a:r>
              <a:rPr lang="en-GB" dirty="0"/>
              <a:t>“Race is the principle unit and core concept of racism” </a:t>
            </a:r>
          </a:p>
          <a:p>
            <a:r>
              <a:rPr lang="en-GB" dirty="0"/>
              <a:t>“Racism refers to the theory and practice of applying a social, civic, or legal double standard based on ancestry, and to the ideology surrounding such a double standard . . . not an emotion or state of mind . . . Racism is first and foremost a social practice . . . an action and a rationale for action”</a:t>
            </a:r>
          </a:p>
          <a:p>
            <a:pPr marL="0" indent="0">
              <a:buNone/>
            </a:pPr>
            <a:endParaRPr lang="en-GB" dirty="0"/>
          </a:p>
          <a:p>
            <a:pPr marL="0" indent="0">
              <a:buNone/>
            </a:pPr>
            <a:r>
              <a:rPr lang="en-GB" dirty="0"/>
              <a:t>Karen E. Fields &amp; Barbara J. Fields,  </a:t>
            </a:r>
            <a:r>
              <a:rPr lang="en-GB" i="1" dirty="0" err="1"/>
              <a:t>Racecraft</a:t>
            </a:r>
            <a:r>
              <a:rPr lang="en-GB" i="1" dirty="0"/>
              <a:t>: The Soul of Inequality in American Life </a:t>
            </a:r>
            <a:r>
              <a:rPr lang="en-GB" dirty="0"/>
              <a:t>(Verso, 2014)</a:t>
            </a:r>
          </a:p>
        </p:txBody>
      </p:sp>
      <p:pic>
        <p:nvPicPr>
          <p:cNvPr id="1026" name="Picture 2" descr="Fields_racecraft_karen_fields_author_photo">
            <a:extLst>
              <a:ext uri="{FF2B5EF4-FFF2-40B4-BE49-F238E27FC236}">
                <a16:creationId xmlns:a16="http://schemas.microsoft.com/office/drawing/2014/main" id="{567F37D6-6869-4A17-AED0-76A759862F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1234" y="1217007"/>
            <a:ext cx="2415900" cy="24159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elds_racecraft_barbara_fields_author_photo">
            <a:extLst>
              <a:ext uri="{FF2B5EF4-FFF2-40B4-BE49-F238E27FC236}">
                <a16:creationId xmlns:a16="http://schemas.microsoft.com/office/drawing/2014/main" id="{0CB6F22A-6D4A-470D-98F9-4A4DA825F0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1234" y="3911380"/>
            <a:ext cx="2415900" cy="241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2145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27A0-BC22-4FDD-8C39-6EA1C7726B22}"/>
              </a:ext>
            </a:extLst>
          </p:cNvPr>
          <p:cNvSpPr>
            <a:spLocks noGrp="1"/>
          </p:cNvSpPr>
          <p:nvPr>
            <p:ph type="title"/>
          </p:nvPr>
        </p:nvSpPr>
        <p:spPr>
          <a:xfrm>
            <a:off x="838200" y="365125"/>
            <a:ext cx="10515600" cy="1325563"/>
          </a:xfrm>
        </p:spPr>
        <p:txBody>
          <a:bodyPr/>
          <a:lstStyle/>
          <a:p>
            <a:r>
              <a:rPr lang="en-GB" dirty="0" err="1"/>
              <a:t>Kendi</a:t>
            </a:r>
            <a:r>
              <a:rPr lang="en-GB" dirty="0"/>
              <a:t>: The purpose of racist ideas</a:t>
            </a:r>
          </a:p>
        </p:txBody>
      </p:sp>
      <p:sp>
        <p:nvSpPr>
          <p:cNvPr id="3" name="Content Placeholder 2">
            <a:extLst>
              <a:ext uri="{FF2B5EF4-FFF2-40B4-BE49-F238E27FC236}">
                <a16:creationId xmlns:a16="http://schemas.microsoft.com/office/drawing/2014/main" id="{3DB1609A-ABAD-438E-A2F9-AE80BB13CA3C}"/>
              </a:ext>
            </a:extLst>
          </p:cNvPr>
          <p:cNvSpPr>
            <a:spLocks noGrp="1"/>
          </p:cNvSpPr>
          <p:nvPr>
            <p:ph idx="1"/>
          </p:nvPr>
        </p:nvSpPr>
        <p:spPr>
          <a:xfrm>
            <a:off x="838200" y="1825625"/>
            <a:ext cx="7525871" cy="4351338"/>
          </a:xfrm>
        </p:spPr>
        <p:txBody>
          <a:bodyPr>
            <a:normAutofit fontScale="92500" lnSpcReduction="10000"/>
          </a:bodyPr>
          <a:lstStyle/>
          <a:p>
            <a:r>
              <a:rPr lang="en-GB" dirty="0"/>
              <a:t>“</a:t>
            </a:r>
            <a:r>
              <a:rPr lang="en-US" dirty="0"/>
              <a:t>The common conception that ignorance and hate lead to racist ideas, and that racist ideas initiate racist policies, is largely ahistorical. It has actually been the inverse relationship – racial discrimination has led to racist ideas which has led to ignorance and hate.”</a:t>
            </a:r>
          </a:p>
          <a:p>
            <a:r>
              <a:rPr lang="en-US" dirty="0"/>
              <a:t>“the principal function of racist ideas in American history has been to suppress resistance to racial discrimination and its resulting racial disparities.”</a:t>
            </a:r>
          </a:p>
          <a:p>
            <a:endParaRPr lang="en-US" dirty="0"/>
          </a:p>
          <a:p>
            <a:pPr marL="0" indent="0">
              <a:buNone/>
            </a:pPr>
            <a:r>
              <a:rPr lang="en-US" dirty="0" err="1"/>
              <a:t>Ibram</a:t>
            </a:r>
            <a:r>
              <a:rPr lang="en-US" dirty="0"/>
              <a:t> X. </a:t>
            </a:r>
            <a:r>
              <a:rPr lang="en-US" dirty="0" err="1"/>
              <a:t>Kendi</a:t>
            </a:r>
            <a:r>
              <a:rPr lang="en-US" dirty="0"/>
              <a:t>, </a:t>
            </a:r>
            <a:r>
              <a:rPr lang="en-US" i="1" dirty="0"/>
              <a:t>Stamped from the Beginning: The Definitive History of Racist Ideas in America </a:t>
            </a:r>
            <a:r>
              <a:rPr lang="en-US" dirty="0"/>
              <a:t>(2016)</a:t>
            </a:r>
            <a:endParaRPr lang="en-GB" dirty="0"/>
          </a:p>
        </p:txBody>
      </p:sp>
      <p:pic>
        <p:nvPicPr>
          <p:cNvPr id="2050" name="Picture 2" descr="Image result for ibram kendi">
            <a:extLst>
              <a:ext uri="{FF2B5EF4-FFF2-40B4-BE49-F238E27FC236}">
                <a16:creationId xmlns:a16="http://schemas.microsoft.com/office/drawing/2014/main" id="{D563D015-4FBB-41B1-B816-E9F8109130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3950" y="1825625"/>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770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E351F18-B476-4FD1-AB3B-D7E6D09D56AF}"/>
              </a:ext>
            </a:extLst>
          </p:cNvPr>
          <p:cNvSpPr>
            <a:spLocks noGrp="1"/>
          </p:cNvSpPr>
          <p:nvPr>
            <p:ph type="title"/>
          </p:nvPr>
        </p:nvSpPr>
        <p:spPr>
          <a:xfrm>
            <a:off x="838200" y="365125"/>
            <a:ext cx="10515600" cy="1325563"/>
          </a:xfrm>
        </p:spPr>
        <p:txBody>
          <a:bodyPr/>
          <a:lstStyle/>
          <a:p>
            <a:r>
              <a:rPr lang="en-GB" dirty="0"/>
              <a:t>Race as “modern” </a:t>
            </a:r>
          </a:p>
        </p:txBody>
      </p:sp>
      <p:sp>
        <p:nvSpPr>
          <p:cNvPr id="3" name="Content Placeholder 2">
            <a:extLst>
              <a:ext uri="{FF2B5EF4-FFF2-40B4-BE49-F238E27FC236}">
                <a16:creationId xmlns:a16="http://schemas.microsoft.com/office/drawing/2014/main" id="{628EC657-5501-4E79-97C7-6C0732B6A239}"/>
              </a:ext>
            </a:extLst>
          </p:cNvPr>
          <p:cNvSpPr>
            <a:spLocks noGrp="1"/>
          </p:cNvSpPr>
          <p:nvPr>
            <p:ph idx="1"/>
          </p:nvPr>
        </p:nvSpPr>
        <p:spPr>
          <a:xfrm>
            <a:off x="838200" y="1825625"/>
            <a:ext cx="7427259" cy="4351338"/>
          </a:xfrm>
        </p:spPr>
        <p:txBody>
          <a:bodyPr>
            <a:normAutofit/>
          </a:bodyPr>
          <a:lstStyle/>
          <a:p>
            <a:r>
              <a:rPr lang="en-US" dirty="0"/>
              <a:t>“All in all, race is the modern West’s worst idea.”</a:t>
            </a:r>
          </a:p>
          <a:p>
            <a:r>
              <a:rPr lang="en-US" dirty="0"/>
              <a:t>“race and racism were conceptual realities that emerged in, and were an integral part of, of the modern world.”</a:t>
            </a:r>
          </a:p>
          <a:p>
            <a:pPr marL="0" indent="0">
              <a:buNone/>
            </a:pPr>
            <a:endParaRPr lang="en-US" dirty="0"/>
          </a:p>
          <a:p>
            <a:pPr marL="0" indent="0">
              <a:buNone/>
            </a:pPr>
            <a:r>
              <a:rPr lang="en-US" dirty="0"/>
              <a:t>Richard H. King, </a:t>
            </a:r>
            <a:r>
              <a:rPr lang="en-US" i="1" dirty="0"/>
              <a:t>Race, Culture, and the Intellectuals, 1940-1970 </a:t>
            </a:r>
            <a:r>
              <a:rPr lang="en-US" dirty="0"/>
              <a:t>(2004).</a:t>
            </a:r>
          </a:p>
          <a:p>
            <a:endParaRPr lang="en-GB" dirty="0"/>
          </a:p>
        </p:txBody>
      </p:sp>
      <p:pic>
        <p:nvPicPr>
          <p:cNvPr id="3078" name="Picture 6" descr="Image result for richard h king">
            <a:extLst>
              <a:ext uri="{FF2B5EF4-FFF2-40B4-BE49-F238E27FC236}">
                <a16:creationId xmlns:a16="http://schemas.microsoft.com/office/drawing/2014/main" id="{40B0F45C-AB7D-4E8C-A397-1ED55EE0BB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2225" y="1825625"/>
            <a:ext cx="2881575" cy="3856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504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B3ED1-02A1-F0BC-24FE-FAF477BC91DB}"/>
              </a:ext>
            </a:extLst>
          </p:cNvPr>
          <p:cNvSpPr>
            <a:spLocks noGrp="1"/>
          </p:cNvSpPr>
          <p:nvPr>
            <p:ph type="title"/>
          </p:nvPr>
        </p:nvSpPr>
        <p:spPr/>
        <p:txBody>
          <a:bodyPr/>
          <a:lstStyle/>
          <a:p>
            <a:r>
              <a:rPr lang="en-GB" dirty="0"/>
              <a:t>Race as Early Modern?</a:t>
            </a:r>
          </a:p>
        </p:txBody>
      </p:sp>
      <p:sp>
        <p:nvSpPr>
          <p:cNvPr id="3" name="Content Placeholder 2">
            <a:extLst>
              <a:ext uri="{FF2B5EF4-FFF2-40B4-BE49-F238E27FC236}">
                <a16:creationId xmlns:a16="http://schemas.microsoft.com/office/drawing/2014/main" id="{887C944B-0D4E-5303-CF2F-AB13475E7F6F}"/>
              </a:ext>
            </a:extLst>
          </p:cNvPr>
          <p:cNvSpPr>
            <a:spLocks noGrp="1"/>
          </p:cNvSpPr>
          <p:nvPr>
            <p:ph idx="1"/>
          </p:nvPr>
        </p:nvSpPr>
        <p:spPr>
          <a:xfrm>
            <a:off x="838200" y="1825625"/>
            <a:ext cx="7475621" cy="4351338"/>
          </a:xfrm>
        </p:spPr>
        <p:txBody>
          <a:bodyPr>
            <a:normAutofit fontScale="92500" lnSpcReduction="10000"/>
          </a:bodyPr>
          <a:lstStyle/>
          <a:p>
            <a:r>
              <a:rPr lang="en-GB" sz="2800" dirty="0"/>
              <a:t>Is the claim that “race” was invented in the 18</a:t>
            </a:r>
            <a:r>
              <a:rPr lang="en-GB" sz="2800" baseline="30000" dirty="0"/>
              <a:t>th</a:t>
            </a:r>
            <a:r>
              <a:rPr lang="en-GB" sz="2800" dirty="0"/>
              <a:t> century a British / US –centred idea? Hispanic colonialism started much earlier</a:t>
            </a:r>
          </a:p>
          <a:p>
            <a:r>
              <a:rPr lang="en-GB" sz="2800" dirty="0"/>
              <a:t>‘The history of racism as we know it today began to be articulated right then, in the sixteenth century, and there, in the Atlantic world.’ </a:t>
            </a:r>
          </a:p>
          <a:p>
            <a:endParaRPr lang="en-GB" dirty="0"/>
          </a:p>
          <a:p>
            <a:pPr marL="0" indent="0">
              <a:buNone/>
            </a:pPr>
            <a:r>
              <a:rPr lang="en-GB" sz="2800" dirty="0"/>
              <a:t>Margaret Greer, Walter </a:t>
            </a:r>
            <a:r>
              <a:rPr lang="en-GB" sz="2800" dirty="0" err="1"/>
              <a:t>Mignolo</a:t>
            </a:r>
            <a:r>
              <a:rPr lang="en-GB" sz="2800" dirty="0"/>
              <a:t> and Maureen </a:t>
            </a:r>
            <a:r>
              <a:rPr lang="en-GB" sz="2800" dirty="0" err="1"/>
              <a:t>Quilligan</a:t>
            </a:r>
            <a:r>
              <a:rPr lang="en-GB" sz="2800" dirty="0"/>
              <a:t>, eds., ‘Introduction’, </a:t>
            </a:r>
            <a:r>
              <a:rPr lang="en-GB" sz="2800" i="1" dirty="0"/>
              <a:t>Rereading the Black Legend: The Discourses of Religious and Racial Difference in the Renaissances Empires </a:t>
            </a:r>
            <a:r>
              <a:rPr lang="en-GB" sz="2800" dirty="0"/>
              <a:t>(2007).</a:t>
            </a:r>
          </a:p>
          <a:p>
            <a:endParaRPr lang="en-GB" sz="2800" dirty="0"/>
          </a:p>
        </p:txBody>
      </p:sp>
      <p:pic>
        <p:nvPicPr>
          <p:cNvPr id="1026" name="Picture 2" descr="Rereading the Black Legend: The Discourses of Religious and Racial  Difference in the Renaissance Empires, Greer, Mignolo, Quilligan">
            <a:extLst>
              <a:ext uri="{FF2B5EF4-FFF2-40B4-BE49-F238E27FC236}">
                <a16:creationId xmlns:a16="http://schemas.microsoft.com/office/drawing/2014/main" id="{35D5F082-C110-F2CF-0CEB-6E9C536AE6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9653" y="1544053"/>
            <a:ext cx="3147413"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366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D1485-07AE-4243-86CB-5E530C7C1B69}"/>
              </a:ext>
            </a:extLst>
          </p:cNvPr>
          <p:cNvSpPr>
            <a:spLocks noGrp="1"/>
          </p:cNvSpPr>
          <p:nvPr>
            <p:ph type="title"/>
          </p:nvPr>
        </p:nvSpPr>
        <p:spPr>
          <a:xfrm>
            <a:off x="838200" y="365125"/>
            <a:ext cx="10515600" cy="1325563"/>
          </a:xfrm>
        </p:spPr>
        <p:txBody>
          <a:bodyPr/>
          <a:lstStyle/>
          <a:p>
            <a:r>
              <a:rPr lang="en-GB" dirty="0"/>
              <a:t>Chaplin: Race </a:t>
            </a:r>
            <a:r>
              <a:rPr lang="en-GB"/>
              <a:t>as “Atlantic”</a:t>
            </a:r>
            <a:endParaRPr lang="en-GB" dirty="0"/>
          </a:p>
        </p:txBody>
      </p:sp>
      <p:sp>
        <p:nvSpPr>
          <p:cNvPr id="3" name="Content Placeholder 2">
            <a:extLst>
              <a:ext uri="{FF2B5EF4-FFF2-40B4-BE49-F238E27FC236}">
                <a16:creationId xmlns:a16="http://schemas.microsoft.com/office/drawing/2014/main" id="{C9737C40-926B-4C6E-BC29-5F9BBF90457F}"/>
              </a:ext>
            </a:extLst>
          </p:cNvPr>
          <p:cNvSpPr>
            <a:spLocks noGrp="1"/>
          </p:cNvSpPr>
          <p:nvPr>
            <p:ph idx="1"/>
          </p:nvPr>
        </p:nvSpPr>
        <p:spPr>
          <a:xfrm>
            <a:off x="838199" y="1825625"/>
            <a:ext cx="8117541" cy="4351338"/>
          </a:xfrm>
        </p:spPr>
        <p:txBody>
          <a:bodyPr>
            <a:normAutofit fontScale="85000" lnSpcReduction="20000"/>
          </a:bodyPr>
          <a:lstStyle/>
          <a:p>
            <a:r>
              <a:rPr lang="en-US" dirty="0"/>
              <a:t>“racism in its present form is a specific product of Atlantic history. . . this idea was peculiar to the Atlantic world created by European colonization.”</a:t>
            </a:r>
          </a:p>
          <a:p>
            <a:r>
              <a:rPr lang="en-US" dirty="0"/>
              <a:t>“The history of slavery makes especially clear that racism took strong hold in the western Atlantic, with powerful implications for the populations that mingled in the Americas, for the social structures of colonial societies, and for ideas of political rights on either side of the Atlantic. It is the continuing legacy of these implications that interests us in race and makes it necessary for us to see how it so deeply marked the modern world.”</a:t>
            </a:r>
          </a:p>
          <a:p>
            <a:endParaRPr lang="en-US" dirty="0"/>
          </a:p>
          <a:p>
            <a:r>
              <a:rPr lang="en-US" dirty="0"/>
              <a:t>Joyce E. Chaplin, “Race” in Armitage and </a:t>
            </a:r>
            <a:r>
              <a:rPr lang="en-US" dirty="0" err="1"/>
              <a:t>Braddick</a:t>
            </a:r>
            <a:r>
              <a:rPr lang="en-US" dirty="0"/>
              <a:t> (eds), </a:t>
            </a:r>
            <a:r>
              <a:rPr lang="en-US" i="1" dirty="0"/>
              <a:t>The British Atlantic world, 1500-1800 </a:t>
            </a:r>
            <a:r>
              <a:rPr lang="en-US" dirty="0"/>
              <a:t>(2009)</a:t>
            </a:r>
          </a:p>
          <a:p>
            <a:endParaRPr lang="en-US" dirty="0"/>
          </a:p>
          <a:p>
            <a:endParaRPr lang="en-US" dirty="0"/>
          </a:p>
        </p:txBody>
      </p:sp>
      <p:pic>
        <p:nvPicPr>
          <p:cNvPr id="4098" name="Picture 2" descr="Image result for joyce chaplin historian">
            <a:extLst>
              <a:ext uri="{FF2B5EF4-FFF2-40B4-BE49-F238E27FC236}">
                <a16:creationId xmlns:a16="http://schemas.microsoft.com/office/drawing/2014/main" id="{D8C76A2D-00DF-41B5-988F-460126EE82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4481" r="7226"/>
          <a:stretch/>
        </p:blipFill>
        <p:spPr bwMode="auto">
          <a:xfrm>
            <a:off x="9032915" y="1825625"/>
            <a:ext cx="2782956" cy="3838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4037101"/>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TotalTime>
  <Words>3781</Words>
  <Application>Microsoft Macintosh PowerPoint</Application>
  <PresentationFormat>Widescreen</PresentationFormat>
  <Paragraphs>138</Paragraphs>
  <Slides>33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2013 - 2022 Theme</vt:lpstr>
      <vt:lpstr>Race</vt:lpstr>
      <vt:lpstr>Outline</vt:lpstr>
      <vt:lpstr>What is “race”? </vt:lpstr>
      <vt:lpstr>1: Historians on “Race”</vt:lpstr>
      <vt:lpstr>Fields &amp; Fields: “race” vs “racism”</vt:lpstr>
      <vt:lpstr>Kendi: The purpose of racist ideas</vt:lpstr>
      <vt:lpstr>Race as “modern” </vt:lpstr>
      <vt:lpstr>Race as Early Modern?</vt:lpstr>
      <vt:lpstr>Chaplin: Race as “Atlantic”</vt:lpstr>
      <vt:lpstr>2: Early understandings of “race”</vt:lpstr>
      <vt:lpstr>Early-Modern Racial Ideas</vt:lpstr>
      <vt:lpstr>Early-Modern Racial Ideas</vt:lpstr>
      <vt:lpstr>Francois Bernier “A New Division of the Earth” (1684)</vt:lpstr>
      <vt:lpstr>Georges Louis Leclerc, Comte de Buffon, The Natural History of Animals, Vegetables, and Minerals (1775-6)</vt:lpstr>
      <vt:lpstr>Carl Linnaeus, Systema Naturae (1758)</vt:lpstr>
      <vt:lpstr>3: Racist ideas as justifications for slavery</vt:lpstr>
      <vt:lpstr>The Atlantic Slave Trade</vt:lpstr>
      <vt:lpstr>The Atlantic Slave Trade</vt:lpstr>
      <vt:lpstr>Defining “slavery” in North America</vt:lpstr>
      <vt:lpstr>Race, Slavery and the Law in British North America</vt:lpstr>
      <vt:lpstr>Thomas Jefferson on Race</vt:lpstr>
      <vt:lpstr>Race in Proslavery Thought</vt:lpstr>
      <vt:lpstr>Race in Proslavery Thought</vt:lpstr>
      <vt:lpstr>3: “Race” as a category of analysis</vt:lpstr>
      <vt:lpstr>Frederick Douglass on “The Race Problem” (1890)</vt:lpstr>
      <vt:lpstr>W. E. B. Du Bois on “double consciousness” (1903)</vt:lpstr>
      <vt:lpstr>Toni Morrison on racism as distraction (1975)</vt:lpstr>
      <vt:lpstr>Stuart Hall, “Race, the Floating Signifier” (1997)</vt:lpstr>
      <vt:lpstr>Paul Gilroy on the “Black Atlantic” (1993)</vt:lpstr>
      <vt:lpstr>Hazel Carby on the erasure of Black women (1998) </vt:lpstr>
      <vt:lpstr>Kimberlé Crenshaw on “intersectionality” (1991)</vt:lpstr>
      <vt:lpstr>Frank B. Wilderson III on “Afro-Pessimism” (2010)</vt:lpstr>
      <vt:lpstr>Saidiya Hartman on “critical fabulation” (2008)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Race, Ethnicity and Citizenship in the United States</dc:title>
  <dc:creator>Lydia Plath</dc:creator>
  <cp:lastModifiedBy>Stein, Claudia</cp:lastModifiedBy>
  <cp:revision>9</cp:revision>
  <dcterms:created xsi:type="dcterms:W3CDTF">2018-02-19T16:13:13Z</dcterms:created>
  <dcterms:modified xsi:type="dcterms:W3CDTF">2024-11-25T09:45:30Z</dcterms:modified>
</cp:coreProperties>
</file>