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78" r:id="rId3"/>
    <p:sldId id="259" r:id="rId4"/>
    <p:sldId id="258" r:id="rId5"/>
    <p:sldId id="260" r:id="rId6"/>
    <p:sldId id="262" r:id="rId7"/>
    <p:sldId id="263" r:id="rId8"/>
    <p:sldId id="264" r:id="rId9"/>
    <p:sldId id="265" r:id="rId10"/>
    <p:sldId id="267" r:id="rId11"/>
    <p:sldId id="266" r:id="rId12"/>
    <p:sldId id="271" r:id="rId13"/>
    <p:sldId id="272" r:id="rId14"/>
    <p:sldId id="273" r:id="rId15"/>
    <p:sldId id="307" r:id="rId16"/>
    <p:sldId id="268" r:id="rId17"/>
    <p:sldId id="275" r:id="rId18"/>
    <p:sldId id="274" r:id="rId19"/>
    <p:sldId id="269" r:id="rId20"/>
    <p:sldId id="270" r:id="rId21"/>
    <p:sldId id="306" r:id="rId22"/>
    <p:sldId id="276" r:id="rId23"/>
    <p:sldId id="279" r:id="rId24"/>
    <p:sldId id="280" r:id="rId25"/>
    <p:sldId id="281" r:id="rId26"/>
    <p:sldId id="282" r:id="rId27"/>
    <p:sldId id="284" r:id="rId28"/>
    <p:sldId id="285" r:id="rId29"/>
    <p:sldId id="286" r:id="rId30"/>
    <p:sldId id="287" r:id="rId31"/>
    <p:sldId id="288" r:id="rId32"/>
    <p:sldId id="289" r:id="rId33"/>
    <p:sldId id="290" r:id="rId34"/>
    <p:sldId id="292" r:id="rId35"/>
    <p:sldId id="293" r:id="rId36"/>
    <p:sldId id="297" r:id="rId37"/>
    <p:sldId id="298" r:id="rId38"/>
    <p:sldId id="299" r:id="rId39"/>
    <p:sldId id="300" r:id="rId40"/>
    <p:sldId id="301" r:id="rId41"/>
    <p:sldId id="302" r:id="rId42"/>
    <p:sldId id="303"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13"/>
    <p:restoredTop sz="64046"/>
  </p:normalViewPr>
  <p:slideViewPr>
    <p:cSldViewPr snapToGrid="0">
      <p:cViewPr varScale="1">
        <p:scale>
          <a:sx n="70" d="100"/>
          <a:sy n="70" d="100"/>
        </p:scale>
        <p:origin x="23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FE07B2-FBDE-5848-91A4-AEC7CAB2D2C7}" type="datetimeFigureOut">
              <a:rPr lang="en-US" smtClean="0"/>
              <a:t>12/2/24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5F948B-B75E-3741-A77B-DD4BD4B465D4}" type="slidenum">
              <a:rPr lang="en-US" smtClean="0"/>
              <a:t>‹#›</a:t>
            </a:fld>
            <a:endParaRPr lang="en-US"/>
          </a:p>
        </p:txBody>
      </p:sp>
    </p:spTree>
    <p:extLst>
      <p:ext uri="{BB962C8B-B14F-4D97-AF65-F5344CB8AC3E}">
        <p14:creationId xmlns:p14="http://schemas.microsoft.com/office/powerpoint/2010/main" val="3019788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5F948B-B75E-3741-A77B-DD4BD4B465D4}" type="slidenum">
              <a:rPr lang="en-US" smtClean="0"/>
              <a:t>1</a:t>
            </a:fld>
            <a:endParaRPr lang="en-US"/>
          </a:p>
        </p:txBody>
      </p:sp>
    </p:spTree>
    <p:extLst>
      <p:ext uri="{BB962C8B-B14F-4D97-AF65-F5344CB8AC3E}">
        <p14:creationId xmlns:p14="http://schemas.microsoft.com/office/powerpoint/2010/main" val="1006962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5F948B-B75E-3741-A77B-DD4BD4B465D4}" type="slidenum">
              <a:rPr lang="en-US" smtClean="0"/>
              <a:t>17</a:t>
            </a:fld>
            <a:endParaRPr lang="en-US"/>
          </a:p>
        </p:txBody>
      </p:sp>
    </p:spTree>
    <p:extLst>
      <p:ext uri="{BB962C8B-B14F-4D97-AF65-F5344CB8AC3E}">
        <p14:creationId xmlns:p14="http://schemas.microsoft.com/office/powerpoint/2010/main" val="21063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5F948B-B75E-3741-A77B-DD4BD4B465D4}" type="slidenum">
              <a:rPr lang="en-US" smtClean="0"/>
              <a:t>22</a:t>
            </a:fld>
            <a:endParaRPr lang="en-US"/>
          </a:p>
        </p:txBody>
      </p:sp>
    </p:spTree>
    <p:extLst>
      <p:ext uri="{BB962C8B-B14F-4D97-AF65-F5344CB8AC3E}">
        <p14:creationId xmlns:p14="http://schemas.microsoft.com/office/powerpoint/2010/main" val="3978612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5F948B-B75E-3741-A77B-DD4BD4B465D4}" type="slidenum">
              <a:rPr lang="en-US" smtClean="0"/>
              <a:t>31</a:t>
            </a:fld>
            <a:endParaRPr lang="en-US"/>
          </a:p>
        </p:txBody>
      </p:sp>
    </p:spTree>
    <p:extLst>
      <p:ext uri="{BB962C8B-B14F-4D97-AF65-F5344CB8AC3E}">
        <p14:creationId xmlns:p14="http://schemas.microsoft.com/office/powerpoint/2010/main" val="550828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E5F948B-B75E-3741-A77B-DD4BD4B465D4}" type="slidenum">
              <a:rPr lang="en-US" smtClean="0"/>
              <a:t>39</a:t>
            </a:fld>
            <a:endParaRPr lang="en-US"/>
          </a:p>
        </p:txBody>
      </p:sp>
    </p:spTree>
    <p:extLst>
      <p:ext uri="{BB962C8B-B14F-4D97-AF65-F5344CB8AC3E}">
        <p14:creationId xmlns:p14="http://schemas.microsoft.com/office/powerpoint/2010/main" val="331734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A3C86-EFD4-9F74-3B49-B32DFC23041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D602B9E-2D3C-41E6-D0BC-55FBD25E55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EE4FE7B-6007-8466-F35E-3AF5C7DC0979}"/>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57FB325B-46D7-CC30-6322-DD33E1350D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329D9E-1230-27FC-E12D-048A4F0C3762}"/>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2967527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5DB12-94F5-1F82-DC51-2E18FCE8880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4ADCAF7-5FFC-62D7-6B52-E8FB3EF2697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9C2E64A-03F9-6B7E-1538-EB979283754F}"/>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B243E8F8-143E-83CD-C79E-546EB0A6C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597AE8-B225-77D7-A442-DF3BBD934A13}"/>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469080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140CB0-1E75-BA8C-1A73-92E31F2ABB7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70E6C3C-775D-818D-DA47-64AF29AA14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E469BC-51DA-EEAC-E928-3D63A0E701DC}"/>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508C16B5-DF3D-8484-7FEA-F398DD588B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3BDE69-8ED2-510F-D9D9-71B50C113B97}"/>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2719878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B423-19B7-91B6-32DB-95D9AF2C81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B1109DA-AEE7-9184-167F-378C462593D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D5DCEE4-2D2F-EF4B-E3B3-72D364DE130F}"/>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7F0B2BE8-77E7-9C94-56EC-172E49687A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D8F9E-E10E-C16C-0361-BB7085F55222}"/>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1785126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28CBA-5D8F-4BEF-2A2A-81064E49A0D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09DA381-5513-C00E-8CCA-34CFDB4AFDD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A6AF242-7030-E607-A92C-E9731E9169D9}"/>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41C8412E-1DC5-B0B4-74B0-713E7B6F72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9898ED-F8B4-C0A6-C0AE-8AEA1A97264A}"/>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2019967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D2949-3586-6209-4224-E6DC2537A4C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D0A1120-4E76-89D7-4284-B264AC9A569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87F3A58-E135-7BFB-1637-B97E3528220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1E9BB35-B0A2-8555-A104-A3BDD3D2F423}"/>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6" name="Footer Placeholder 5">
            <a:extLst>
              <a:ext uri="{FF2B5EF4-FFF2-40B4-BE49-F238E27FC236}">
                <a16:creationId xmlns:a16="http://schemas.microsoft.com/office/drawing/2014/main" id="{AC23AE19-048C-6AAE-536B-92D25F17CC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5817C2-9FB3-8AE9-4B50-E823F7FD2B1A}"/>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3469859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FA2F-49CD-B6D4-9030-EE895DF732A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0576401-B720-2824-D4D7-C41DC75DAB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4150BD1-D3CF-BB3B-EB51-61686FF834B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51EA80B-ED34-ACD1-4101-39A2AD7C10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7C28B73-FF66-2803-2DDE-9C0C93534D5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2A0CB09-A649-F0B4-6A27-F7E5346326B7}"/>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8" name="Footer Placeholder 7">
            <a:extLst>
              <a:ext uri="{FF2B5EF4-FFF2-40B4-BE49-F238E27FC236}">
                <a16:creationId xmlns:a16="http://schemas.microsoft.com/office/drawing/2014/main" id="{09BA030F-3F61-E7C8-A415-BB83878795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4512C3-9E66-823D-B2B3-BFB890E991D1}"/>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3935038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5F4E8-6426-8D8C-CAC6-EA282AC974A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41D83C3-A039-1675-501D-B67E29DD8EDB}"/>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4" name="Footer Placeholder 3">
            <a:extLst>
              <a:ext uri="{FF2B5EF4-FFF2-40B4-BE49-F238E27FC236}">
                <a16:creationId xmlns:a16="http://schemas.microsoft.com/office/drawing/2014/main" id="{C75E3A76-2AE2-225B-07D4-1B5332F6C15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70AE33-8D23-B902-BD8D-BF59BF521D9E}"/>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3706686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146433-E668-D658-1CC4-45B56839C668}"/>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3" name="Footer Placeholder 2">
            <a:extLst>
              <a:ext uri="{FF2B5EF4-FFF2-40B4-BE49-F238E27FC236}">
                <a16:creationId xmlns:a16="http://schemas.microsoft.com/office/drawing/2014/main" id="{843F0DFA-01CC-E0FD-D77F-0A7D2FFC7CA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3FC608-5F1E-70B2-CF93-F03A0737CC13}"/>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3559196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A37EF-17DD-6ED5-B028-20F7109CF70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EFDC36C-95E4-D22F-34D0-034CC28695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80D327C-FF23-F24B-CB52-8F451E301E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17F3F91-E8A7-EA51-C86E-5BC8104A1294}"/>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6" name="Footer Placeholder 5">
            <a:extLst>
              <a:ext uri="{FF2B5EF4-FFF2-40B4-BE49-F238E27FC236}">
                <a16:creationId xmlns:a16="http://schemas.microsoft.com/office/drawing/2014/main" id="{724FD9F0-94FD-6120-9429-B95CA42AC2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B85604-8B43-832A-F7A7-4087CE1A2994}"/>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4029174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29C5-137C-B9C8-287F-28B507F80D1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34F125F-C960-8DEA-4939-50729AAA69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9403D9-80BB-D397-BBD6-EF0D915E0C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052642-233B-1493-C5EF-9F1D922FEDFF}"/>
              </a:ext>
            </a:extLst>
          </p:cNvPr>
          <p:cNvSpPr>
            <a:spLocks noGrp="1"/>
          </p:cNvSpPr>
          <p:nvPr>
            <p:ph type="dt" sz="half" idx="10"/>
          </p:nvPr>
        </p:nvSpPr>
        <p:spPr/>
        <p:txBody>
          <a:bodyPr/>
          <a:lstStyle/>
          <a:p>
            <a:fld id="{DB48A760-C8E6-274F-9F52-DC0B93D22FAC}" type="datetimeFigureOut">
              <a:rPr lang="en-US" smtClean="0"/>
              <a:t>12/2/24</a:t>
            </a:fld>
            <a:endParaRPr lang="en-US"/>
          </a:p>
        </p:txBody>
      </p:sp>
      <p:sp>
        <p:nvSpPr>
          <p:cNvPr id="6" name="Footer Placeholder 5">
            <a:extLst>
              <a:ext uri="{FF2B5EF4-FFF2-40B4-BE49-F238E27FC236}">
                <a16:creationId xmlns:a16="http://schemas.microsoft.com/office/drawing/2014/main" id="{D498407A-5749-948D-95BB-FC9B52FC45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45337E-D0F6-79B3-C937-FFF7EA3AF71E}"/>
              </a:ext>
            </a:extLst>
          </p:cNvPr>
          <p:cNvSpPr>
            <a:spLocks noGrp="1"/>
          </p:cNvSpPr>
          <p:nvPr>
            <p:ph type="sldNum" sz="quarter" idx="12"/>
          </p:nvPr>
        </p:nvSpPr>
        <p:spPr/>
        <p:txBody>
          <a:bodyPr/>
          <a:lstStyle/>
          <a:p>
            <a:fld id="{030249C1-8E67-E042-9A53-02FA490D6ED9}" type="slidenum">
              <a:rPr lang="en-US" smtClean="0"/>
              <a:t>‹#›</a:t>
            </a:fld>
            <a:endParaRPr lang="en-US"/>
          </a:p>
        </p:txBody>
      </p:sp>
    </p:spTree>
    <p:extLst>
      <p:ext uri="{BB962C8B-B14F-4D97-AF65-F5344CB8AC3E}">
        <p14:creationId xmlns:p14="http://schemas.microsoft.com/office/powerpoint/2010/main" val="2924288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0EA695-B45A-F96C-6202-E7C66155F9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6C396B0-46A5-FBB5-024C-9983F4AF08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C75639-E89C-495B-83B6-3BB5CD2551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B48A760-C8E6-274F-9F52-DC0B93D22FAC}" type="datetimeFigureOut">
              <a:rPr lang="en-US" smtClean="0"/>
              <a:t>12/2/24</a:t>
            </a:fld>
            <a:endParaRPr lang="en-US"/>
          </a:p>
        </p:txBody>
      </p:sp>
      <p:sp>
        <p:nvSpPr>
          <p:cNvPr id="5" name="Footer Placeholder 4">
            <a:extLst>
              <a:ext uri="{FF2B5EF4-FFF2-40B4-BE49-F238E27FC236}">
                <a16:creationId xmlns:a16="http://schemas.microsoft.com/office/drawing/2014/main" id="{EEE7D23B-E998-77FB-1AB1-EE8105BDAD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6646DD-7AEC-604A-5E33-75464BB73F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0249C1-8E67-E042-9A53-02FA490D6ED9}" type="slidenum">
              <a:rPr lang="en-US" smtClean="0"/>
              <a:t>‹#›</a:t>
            </a:fld>
            <a:endParaRPr lang="en-US"/>
          </a:p>
        </p:txBody>
      </p:sp>
    </p:spTree>
    <p:extLst>
      <p:ext uri="{BB962C8B-B14F-4D97-AF65-F5344CB8AC3E}">
        <p14:creationId xmlns:p14="http://schemas.microsoft.com/office/powerpoint/2010/main" val="657934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ney.jpg">
            <a:extLst>
              <a:ext uri="{FF2B5EF4-FFF2-40B4-BE49-F238E27FC236}">
                <a16:creationId xmlns:a16="http://schemas.microsoft.com/office/drawing/2014/main" id="{7BAE7D0D-A5C5-5759-44B6-52D721AF3DE9}"/>
              </a:ext>
            </a:extLst>
          </p:cNvPr>
          <p:cNvPicPr>
            <a:picLocks noChangeAspect="1"/>
          </p:cNvPicPr>
          <p:nvPr/>
        </p:nvPicPr>
        <p:blipFill>
          <a:blip r:embed="rId3">
            <a:extLst>
              <a:ext uri="{28A0092B-C50C-407E-A947-70E740481C1C}">
                <a14:useLocalDpi xmlns:a14="http://schemas.microsoft.com/office/drawing/2010/main" val="0"/>
              </a:ext>
            </a:extLst>
          </a:blip>
          <a:srcRect t="29271"/>
          <a:stretch/>
        </p:blipFill>
        <p:spPr>
          <a:xfrm>
            <a:off x="0" y="-1"/>
            <a:ext cx="12192000" cy="6858001"/>
          </a:xfrm>
          <a:prstGeom prst="rect">
            <a:avLst/>
          </a:prstGeom>
        </p:spPr>
      </p:pic>
      <p:sp>
        <p:nvSpPr>
          <p:cNvPr id="2" name="Title 1">
            <a:extLst>
              <a:ext uri="{FF2B5EF4-FFF2-40B4-BE49-F238E27FC236}">
                <a16:creationId xmlns:a16="http://schemas.microsoft.com/office/drawing/2014/main" id="{D18C4C93-3700-4C3F-A3FF-AC5C8BE94BDB}"/>
              </a:ext>
            </a:extLst>
          </p:cNvPr>
          <p:cNvSpPr>
            <a:spLocks noGrp="1"/>
          </p:cNvSpPr>
          <p:nvPr>
            <p:ph type="ctrTitle"/>
          </p:nvPr>
        </p:nvSpPr>
        <p:spPr>
          <a:xfrm>
            <a:off x="4748644" y="2941708"/>
            <a:ext cx="2694709" cy="974581"/>
          </a:xfrm>
          <a:solidFill>
            <a:schemeClr val="bg1">
              <a:alpha val="60000"/>
            </a:schemeClr>
          </a:solidFill>
        </p:spPr>
        <p:txBody>
          <a:bodyPr/>
          <a:lstStyle/>
          <a:p>
            <a:r>
              <a:rPr lang="en-US" dirty="0"/>
              <a:t>Space</a:t>
            </a:r>
          </a:p>
        </p:txBody>
      </p:sp>
      <p:sp>
        <p:nvSpPr>
          <p:cNvPr id="3" name="Subtitle 2">
            <a:extLst>
              <a:ext uri="{FF2B5EF4-FFF2-40B4-BE49-F238E27FC236}">
                <a16:creationId xmlns:a16="http://schemas.microsoft.com/office/drawing/2014/main" id="{92A78883-87A6-4CC3-1F70-CF108AB6772A}"/>
              </a:ext>
            </a:extLst>
          </p:cNvPr>
          <p:cNvSpPr>
            <a:spLocks noGrp="1"/>
          </p:cNvSpPr>
          <p:nvPr>
            <p:ph type="subTitle" idx="1"/>
          </p:nvPr>
        </p:nvSpPr>
        <p:spPr>
          <a:xfrm>
            <a:off x="3397825" y="3916289"/>
            <a:ext cx="5396345" cy="447893"/>
          </a:xfrm>
          <a:solidFill>
            <a:schemeClr val="bg1">
              <a:alpha val="60000"/>
            </a:schemeClr>
          </a:solidFill>
        </p:spPr>
        <p:txBody>
          <a:bodyPr/>
          <a:lstStyle/>
          <a:p>
            <a:r>
              <a:rPr lang="en-US" dirty="0"/>
              <a:t>HI989: Themes, Sources, and Methods</a:t>
            </a:r>
          </a:p>
        </p:txBody>
      </p:sp>
    </p:spTree>
    <p:extLst>
      <p:ext uri="{BB962C8B-B14F-4D97-AF65-F5344CB8AC3E}">
        <p14:creationId xmlns:p14="http://schemas.microsoft.com/office/powerpoint/2010/main" val="2889540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7BA3E-A03E-EDBA-341E-C009EF439F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ED5915-76A5-F58E-EEEC-BAF9EFD42D14}"/>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9D27AA58-57F0-8FD2-DDB7-95007FEE724F}"/>
              </a:ext>
            </a:extLst>
          </p:cNvPr>
          <p:cNvSpPr>
            <a:spLocks noGrp="1"/>
          </p:cNvSpPr>
          <p:nvPr>
            <p:ph idx="1"/>
          </p:nvPr>
        </p:nvSpPr>
        <p:spPr>
          <a:xfrm>
            <a:off x="838201" y="1825624"/>
            <a:ext cx="7121236" cy="5032375"/>
          </a:xfrm>
        </p:spPr>
        <p:txBody>
          <a:bodyPr>
            <a:normAutofit/>
          </a:bodyPr>
          <a:lstStyle/>
          <a:p>
            <a:pPr marL="0" indent="0">
              <a:buNone/>
            </a:pPr>
            <a:r>
              <a:rPr lang="en-US" dirty="0"/>
              <a:t>David Harvey </a:t>
            </a:r>
          </a:p>
          <a:p>
            <a:pPr marL="0" indent="0">
              <a:buNone/>
            </a:pPr>
            <a:r>
              <a:rPr lang="en-US" dirty="0"/>
              <a:t>Another tripartite division! (And again, not mutually exclusive but intersecting.)</a:t>
            </a:r>
          </a:p>
          <a:p>
            <a:pPr marL="514350" indent="-514350">
              <a:buFont typeface="+mj-lt"/>
              <a:buAutoNum type="arabicPeriod"/>
            </a:pPr>
            <a:r>
              <a:rPr lang="en-US" dirty="0"/>
              <a:t>Absolute space: the fixed space of power (maps, private property)</a:t>
            </a:r>
          </a:p>
          <a:p>
            <a:pPr marL="514350" indent="-514350">
              <a:buFont typeface="+mj-lt"/>
              <a:buAutoNum type="arabicPeriod"/>
            </a:pPr>
            <a:r>
              <a:rPr lang="en-US" dirty="0"/>
              <a:t>Relative space: dependent on what is being spatialized and by whom</a:t>
            </a:r>
          </a:p>
          <a:p>
            <a:pPr marL="514350" indent="-514350">
              <a:buFont typeface="+mj-lt"/>
              <a:buAutoNum type="arabicPeriod"/>
            </a:pPr>
            <a:r>
              <a:rPr lang="en-US" dirty="0"/>
              <a:t>Relational space: ‘processes do not occur </a:t>
            </a:r>
            <a:r>
              <a:rPr lang="en-US" i="1" dirty="0"/>
              <a:t>in</a:t>
            </a:r>
            <a:r>
              <a:rPr lang="en-US" dirty="0"/>
              <a:t> space but define their own spatial frame … An event or a thing … depends on everything else going on around it.’</a:t>
            </a:r>
          </a:p>
          <a:p>
            <a:pPr marL="0" indent="0">
              <a:buNone/>
            </a:pPr>
            <a:endParaRPr lang="en-US" dirty="0"/>
          </a:p>
        </p:txBody>
      </p:sp>
      <p:pic>
        <p:nvPicPr>
          <p:cNvPr id="2050" name="Picture 2" descr="Spaces of Global Capitalism: A Theory of Uneven Geographical Development  (The Essential David Harvey): Amazon.co.uk: David Harvey: 9781788734653: ...">
            <a:extLst>
              <a:ext uri="{FF2B5EF4-FFF2-40B4-BE49-F238E27FC236}">
                <a16:creationId xmlns:a16="http://schemas.microsoft.com/office/drawing/2014/main" id="{A6AE2A8A-4F05-2FDB-7B38-F2F4ED06AD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437" y="182562"/>
            <a:ext cx="4230890" cy="649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64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DD7D8-AEF8-CF3D-1214-0028A2263A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BEECAD-3D82-FE6D-409F-BEFBB70881FD}"/>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4191A360-B981-15A7-DA62-BAB051C9D689}"/>
              </a:ext>
            </a:extLst>
          </p:cNvPr>
          <p:cNvSpPr>
            <a:spLocks noGrp="1"/>
          </p:cNvSpPr>
          <p:nvPr>
            <p:ph idx="1"/>
          </p:nvPr>
        </p:nvSpPr>
        <p:spPr>
          <a:xfrm>
            <a:off x="838200" y="1825624"/>
            <a:ext cx="6954982" cy="5032375"/>
          </a:xfrm>
        </p:spPr>
        <p:txBody>
          <a:bodyPr>
            <a:normAutofit/>
          </a:bodyPr>
          <a:lstStyle/>
          <a:p>
            <a:pPr marL="0" indent="0">
              <a:buNone/>
            </a:pPr>
            <a:r>
              <a:rPr lang="en-US" dirty="0"/>
              <a:t>David Harvey</a:t>
            </a:r>
          </a:p>
          <a:p>
            <a:pPr marL="0" indent="0">
              <a:buNone/>
            </a:pPr>
            <a:r>
              <a:rPr lang="en-US" b="1" dirty="0"/>
              <a:t>Power</a:t>
            </a:r>
            <a:r>
              <a:rPr lang="en-US" dirty="0"/>
              <a:t> (‘the sheer materiality of construction in absolute space and time carries its own weight and authority’)</a:t>
            </a:r>
          </a:p>
          <a:p>
            <a:pPr marL="0" indent="0">
              <a:buNone/>
            </a:pPr>
            <a:r>
              <a:rPr lang="en-US" dirty="0"/>
              <a:t>… but also </a:t>
            </a:r>
            <a:r>
              <a:rPr lang="en-US" b="1" dirty="0"/>
              <a:t>resistance</a:t>
            </a:r>
            <a:r>
              <a:rPr lang="en-US" dirty="0"/>
              <a:t> and </a:t>
            </a:r>
            <a:r>
              <a:rPr lang="en-US" b="1" dirty="0"/>
              <a:t>change</a:t>
            </a:r>
            <a:r>
              <a:rPr lang="en-US" dirty="0"/>
              <a:t> (‘political movements that aspire to exercise some power in the world’ must connect their relational spaces to ‘the absolute spaces and times of social and material life’ for their ‘politics [to] come alive’)</a:t>
            </a:r>
          </a:p>
        </p:txBody>
      </p:sp>
      <p:pic>
        <p:nvPicPr>
          <p:cNvPr id="4" name="Picture 2" descr="Spaces of Global Capitalism: A Theory of Uneven Geographical Development  (The Essential David Harvey): Amazon.co.uk: David Harvey: 9781788734653: ...">
            <a:extLst>
              <a:ext uri="{FF2B5EF4-FFF2-40B4-BE49-F238E27FC236}">
                <a16:creationId xmlns:a16="http://schemas.microsoft.com/office/drawing/2014/main" id="{A49A7C8D-EEEA-8CF3-5A0B-5D801E8E5F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437" y="182562"/>
            <a:ext cx="4230890" cy="649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203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12A38-C856-C7DE-3A43-46F8C91106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F3FFE4-B6A4-17BD-5BC8-4E9D5F8FB596}"/>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C921D50A-02E8-B0D5-FCE2-A171A77B460F}"/>
              </a:ext>
            </a:extLst>
          </p:cNvPr>
          <p:cNvSpPr>
            <a:spLocks noGrp="1"/>
          </p:cNvSpPr>
          <p:nvPr>
            <p:ph idx="1"/>
          </p:nvPr>
        </p:nvSpPr>
        <p:spPr>
          <a:xfrm>
            <a:off x="214746" y="1825625"/>
            <a:ext cx="9324109" cy="5032375"/>
          </a:xfrm>
        </p:spPr>
        <p:txBody>
          <a:bodyPr>
            <a:normAutofit/>
          </a:bodyPr>
          <a:lstStyle/>
          <a:p>
            <a:pPr marL="0" indent="0">
              <a:buNone/>
            </a:pPr>
            <a:r>
              <a:rPr lang="en-US" dirty="0"/>
              <a:t>Doreen Massey, </a:t>
            </a:r>
            <a:r>
              <a:rPr lang="en-US" i="1" dirty="0"/>
              <a:t>For Space</a:t>
            </a:r>
            <a:r>
              <a:rPr lang="en-US" dirty="0"/>
              <a:t> (2005)</a:t>
            </a:r>
          </a:p>
          <a:p>
            <a:r>
              <a:rPr lang="en-US" dirty="0"/>
              <a:t>Feminist geographer of labour, development, globalization</a:t>
            </a:r>
          </a:p>
          <a:p>
            <a:r>
              <a:rPr lang="en-US" dirty="0"/>
              <a:t>Critiques conventional definitions of ‘space’ and ‘place’</a:t>
            </a:r>
          </a:p>
          <a:p>
            <a:pPr lvl="1"/>
            <a:r>
              <a:rPr lang="en-US" dirty="0"/>
              <a:t>Space ‘seem[s] like a surface; continuous and given’, and this ‘deprive[s] … other places, peoples, cultures … of histories’</a:t>
            </a:r>
          </a:p>
          <a:p>
            <a:pPr lvl="1"/>
            <a:r>
              <a:rPr lang="en-US" dirty="0"/>
              <a:t>Place is the basis of reactionary nationalism, sharing the dubious assumption of closed, coherent, always-already divided up units</a:t>
            </a:r>
          </a:p>
          <a:p>
            <a:r>
              <a:rPr lang="en-US" dirty="0"/>
              <a:t>Capitalist modernity ‘doesn’t see space as emerging from interaction, nor as the sphere of multiplicity, nor as essentially open and ongoing. It is a taming of the challenge of the spatial’ (p. 71).</a:t>
            </a:r>
          </a:p>
        </p:txBody>
      </p:sp>
      <p:pic>
        <p:nvPicPr>
          <p:cNvPr id="4098" name="Picture 2" descr="Doreen Massey (1944-2016) – Simon Briercliffe">
            <a:extLst>
              <a:ext uri="{FF2B5EF4-FFF2-40B4-BE49-F238E27FC236}">
                <a16:creationId xmlns:a16="http://schemas.microsoft.com/office/drawing/2014/main" id="{CF111171-4711-79D6-29AE-D85EB55912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26" r="20308"/>
          <a:stretch/>
        </p:blipFill>
        <p:spPr bwMode="auto">
          <a:xfrm>
            <a:off x="9815944" y="0"/>
            <a:ext cx="2376056"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or Space: Amazon.co.uk: Massey, Doreen: 8601405796691: Books">
            <a:extLst>
              <a:ext uri="{FF2B5EF4-FFF2-40B4-BE49-F238E27FC236}">
                <a16:creationId xmlns:a16="http://schemas.microsoft.com/office/drawing/2014/main" id="{074D9000-CD04-A945-209E-F0E26C64D2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5106" y="3462954"/>
            <a:ext cx="2376056" cy="3415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927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2E420-EAF6-3D04-593C-3E4F9D33AA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0BC4ED-93A8-BDA4-DD17-1599E6B4D797}"/>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06B7A570-A1F9-3BE1-BDAF-D370803F016F}"/>
              </a:ext>
            </a:extLst>
          </p:cNvPr>
          <p:cNvSpPr>
            <a:spLocks noGrp="1"/>
          </p:cNvSpPr>
          <p:nvPr>
            <p:ph idx="1"/>
          </p:nvPr>
        </p:nvSpPr>
        <p:spPr>
          <a:xfrm>
            <a:off x="838200" y="1825624"/>
            <a:ext cx="8638309" cy="5032375"/>
          </a:xfrm>
        </p:spPr>
        <p:txBody>
          <a:bodyPr>
            <a:normAutofit/>
          </a:bodyPr>
          <a:lstStyle/>
          <a:p>
            <a:pPr marL="0" indent="0">
              <a:buNone/>
            </a:pPr>
            <a:r>
              <a:rPr lang="en-US" dirty="0"/>
              <a:t>Doreen Massey, </a:t>
            </a:r>
            <a:r>
              <a:rPr lang="en-US" i="1" dirty="0"/>
              <a:t>For Space</a:t>
            </a:r>
            <a:r>
              <a:rPr lang="en-US" dirty="0"/>
              <a:t> (2005)</a:t>
            </a:r>
          </a:p>
          <a:p>
            <a:pPr marL="0" indent="0">
              <a:buNone/>
            </a:pPr>
            <a:r>
              <a:rPr lang="en-US" dirty="0"/>
              <a:t>‘What happens if we let go of those, by now almost intuitive, understandings?’</a:t>
            </a:r>
          </a:p>
          <a:p>
            <a:pPr marL="0" indent="0">
              <a:buNone/>
            </a:pPr>
            <a:r>
              <a:rPr lang="en-US" dirty="0"/>
              <a:t>New definition and approach:</a:t>
            </a:r>
          </a:p>
          <a:p>
            <a:r>
              <a:rPr lang="en-US" dirty="0"/>
              <a:t>Space: ‘constituted through interactions, from the immensity of the global to the intimately tiny’ (</a:t>
            </a:r>
            <a:r>
              <a:rPr lang="en-US" i="1" dirty="0"/>
              <a:t>notice attention to scale here</a:t>
            </a:r>
            <a:r>
              <a:rPr lang="en-US" dirty="0"/>
              <a:t>)</a:t>
            </a:r>
          </a:p>
          <a:p>
            <a:pPr lvl="1"/>
            <a:r>
              <a:rPr lang="en-US" dirty="0"/>
              <a:t>Space as liberatory: ‘For the future to be open, space must be open too.’</a:t>
            </a:r>
          </a:p>
          <a:p>
            <a:pPr lvl="1"/>
            <a:r>
              <a:rPr lang="en-US" dirty="0"/>
              <a:t>Taking space away from ‘stasis, closure, representation’ and towards ‘heterogeneity, relationality, </a:t>
            </a:r>
            <a:r>
              <a:rPr lang="en-US" dirty="0" err="1"/>
              <a:t>coevalness</a:t>
            </a:r>
            <a:r>
              <a:rPr lang="en-US" dirty="0"/>
              <a:t>’</a:t>
            </a:r>
          </a:p>
          <a:p>
            <a:endParaRPr lang="en-US" dirty="0"/>
          </a:p>
          <a:p>
            <a:endParaRPr lang="en-US" dirty="0"/>
          </a:p>
        </p:txBody>
      </p:sp>
      <p:pic>
        <p:nvPicPr>
          <p:cNvPr id="4" name="Picture 2" descr="Doreen Massey (1944-2016) – Simon Briercliffe">
            <a:extLst>
              <a:ext uri="{FF2B5EF4-FFF2-40B4-BE49-F238E27FC236}">
                <a16:creationId xmlns:a16="http://schemas.microsoft.com/office/drawing/2014/main" id="{3BA23D5C-65BE-D098-0219-A8BA85DD0A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26" r="20308"/>
          <a:stretch/>
        </p:blipFill>
        <p:spPr bwMode="auto">
          <a:xfrm>
            <a:off x="9815944" y="0"/>
            <a:ext cx="2376056" cy="3429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For Space: Amazon.co.uk: Massey, Doreen: 8601405796691: Books">
            <a:extLst>
              <a:ext uri="{FF2B5EF4-FFF2-40B4-BE49-F238E27FC236}">
                <a16:creationId xmlns:a16="http://schemas.microsoft.com/office/drawing/2014/main" id="{926B4271-A36C-836D-984D-99DC2D924B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5106" y="3462954"/>
            <a:ext cx="2376056" cy="3415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315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D0F85-0A1B-47D6-A660-5294598CC6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2F9737-0378-0E3D-3988-A63D84BEBA0A}"/>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6A99FA0D-6F4F-5837-053A-C8EF0E87F75A}"/>
              </a:ext>
            </a:extLst>
          </p:cNvPr>
          <p:cNvSpPr>
            <a:spLocks noGrp="1"/>
          </p:cNvSpPr>
          <p:nvPr>
            <p:ph idx="1"/>
          </p:nvPr>
        </p:nvSpPr>
        <p:spPr>
          <a:xfrm>
            <a:off x="838200" y="1825624"/>
            <a:ext cx="8908473" cy="5032375"/>
          </a:xfrm>
        </p:spPr>
        <p:txBody>
          <a:bodyPr>
            <a:normAutofit/>
          </a:bodyPr>
          <a:lstStyle/>
          <a:p>
            <a:pPr marL="0" indent="0">
              <a:buNone/>
            </a:pPr>
            <a:r>
              <a:rPr lang="en-US" dirty="0"/>
              <a:t>Doreen Massey, </a:t>
            </a:r>
            <a:r>
              <a:rPr lang="en-US" i="1" dirty="0"/>
              <a:t>For Space</a:t>
            </a:r>
            <a:r>
              <a:rPr lang="en-US" dirty="0"/>
              <a:t> (2005)</a:t>
            </a:r>
          </a:p>
          <a:p>
            <a:pPr marL="0" indent="0">
              <a:buNone/>
            </a:pPr>
            <a:r>
              <a:rPr lang="en-US" dirty="0"/>
              <a:t>Some practical implications/research agendas:</a:t>
            </a:r>
          </a:p>
          <a:p>
            <a:r>
              <a:rPr lang="en-US" dirty="0"/>
              <a:t>Neoliberalism’s always-ongoing creation of a space of free movement (of capital) and a space of enclosed territories (of people).</a:t>
            </a:r>
          </a:p>
          <a:p>
            <a:r>
              <a:rPr lang="en-US" dirty="0"/>
              <a:t>‘Local places are not simply always victims of the global; nor are they always politically defensible redoubts against the global’ (p. 101).</a:t>
            </a:r>
          </a:p>
        </p:txBody>
      </p:sp>
      <p:pic>
        <p:nvPicPr>
          <p:cNvPr id="4" name="Picture 2" descr="Doreen Massey (1944-2016) – Simon Briercliffe">
            <a:extLst>
              <a:ext uri="{FF2B5EF4-FFF2-40B4-BE49-F238E27FC236}">
                <a16:creationId xmlns:a16="http://schemas.microsoft.com/office/drawing/2014/main" id="{53D36912-7D1D-CF0C-6128-59E01511555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26" r="20308"/>
          <a:stretch/>
        </p:blipFill>
        <p:spPr bwMode="auto">
          <a:xfrm>
            <a:off x="9815944" y="0"/>
            <a:ext cx="2376056" cy="3429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For Space: Amazon.co.uk: Massey, Doreen: 8601405796691: Books">
            <a:extLst>
              <a:ext uri="{FF2B5EF4-FFF2-40B4-BE49-F238E27FC236}">
                <a16:creationId xmlns:a16="http://schemas.microsoft.com/office/drawing/2014/main" id="{AAB8DFA2-CFF6-38F1-D1A5-D5FB8DE622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5106" y="3462954"/>
            <a:ext cx="2376056" cy="3415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128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317D9-99FD-F638-0644-588A08ACB3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3CCA5C-8FF3-8B18-6B08-2D7300A896B0}"/>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B909FA76-9625-078F-7D92-7FAE4D303AC8}"/>
              </a:ext>
            </a:extLst>
          </p:cNvPr>
          <p:cNvSpPr>
            <a:spLocks noGrp="1"/>
          </p:cNvSpPr>
          <p:nvPr>
            <p:ph idx="1"/>
          </p:nvPr>
        </p:nvSpPr>
        <p:spPr>
          <a:xfrm>
            <a:off x="838200" y="1825624"/>
            <a:ext cx="8908473" cy="5032375"/>
          </a:xfrm>
        </p:spPr>
        <p:txBody>
          <a:bodyPr>
            <a:normAutofit/>
          </a:bodyPr>
          <a:lstStyle/>
          <a:p>
            <a:pPr marL="0" indent="0">
              <a:buNone/>
            </a:pPr>
            <a:r>
              <a:rPr lang="en-US" dirty="0"/>
              <a:t>Doreen Massey, </a:t>
            </a:r>
            <a:r>
              <a:rPr lang="en-US" i="1" dirty="0"/>
              <a:t>For Space</a:t>
            </a:r>
            <a:r>
              <a:rPr lang="en-US" dirty="0"/>
              <a:t> (2005)</a:t>
            </a:r>
          </a:p>
          <a:p>
            <a:pPr marL="0" indent="0">
              <a:buNone/>
            </a:pPr>
            <a:r>
              <a:rPr lang="en-US" dirty="0"/>
              <a:t>Some practical implications/research agendas:</a:t>
            </a:r>
          </a:p>
          <a:p>
            <a:r>
              <a:rPr lang="en-US" dirty="0"/>
              <a:t>‘In spatial configurations, otherwise unconnected narratives may be brought into contact, or previously connected ones may be wrenched apart. There is always an element of “chaos”. This is </a:t>
            </a:r>
            <a:r>
              <a:rPr lang="en-US" b="1" dirty="0"/>
              <a:t>the chance of space</a:t>
            </a:r>
            <a:r>
              <a:rPr lang="en-US" dirty="0"/>
              <a:t>’ (p. 111).</a:t>
            </a:r>
          </a:p>
        </p:txBody>
      </p:sp>
      <p:pic>
        <p:nvPicPr>
          <p:cNvPr id="4" name="Picture 2" descr="Doreen Massey (1944-2016) – Simon Briercliffe">
            <a:extLst>
              <a:ext uri="{FF2B5EF4-FFF2-40B4-BE49-F238E27FC236}">
                <a16:creationId xmlns:a16="http://schemas.microsoft.com/office/drawing/2014/main" id="{35A64047-F329-264E-E0EF-116831658C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26" r="20308"/>
          <a:stretch/>
        </p:blipFill>
        <p:spPr bwMode="auto">
          <a:xfrm>
            <a:off x="9815944" y="0"/>
            <a:ext cx="2376056" cy="3429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For Space: Amazon.co.uk: Massey, Doreen: 8601405796691: Books">
            <a:extLst>
              <a:ext uri="{FF2B5EF4-FFF2-40B4-BE49-F238E27FC236}">
                <a16:creationId xmlns:a16="http://schemas.microsoft.com/office/drawing/2014/main" id="{73E03FCB-0B45-8F03-3FCA-08C2AE6439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5106" y="3462954"/>
            <a:ext cx="2376056" cy="3415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437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009C8-A9AF-FC5E-93E7-3C84214078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01B70F-76AF-923C-2BB7-1DD9CFB18666}"/>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5A3F07A8-98D8-3D4C-92F7-239A77DFBA15}"/>
              </a:ext>
            </a:extLst>
          </p:cNvPr>
          <p:cNvSpPr>
            <a:spLocks noGrp="1"/>
          </p:cNvSpPr>
          <p:nvPr>
            <p:ph idx="1"/>
          </p:nvPr>
        </p:nvSpPr>
        <p:spPr>
          <a:xfrm>
            <a:off x="838200" y="1825624"/>
            <a:ext cx="7744691" cy="5032375"/>
          </a:xfrm>
        </p:spPr>
        <p:txBody>
          <a:bodyPr>
            <a:normAutofit/>
          </a:bodyPr>
          <a:lstStyle/>
          <a:p>
            <a:pPr marL="0" indent="0">
              <a:buNone/>
            </a:pPr>
            <a:r>
              <a:rPr lang="en-US" dirty="0"/>
              <a:t>Overlaps between Lefebvre, Harvey, and Massey</a:t>
            </a:r>
          </a:p>
          <a:p>
            <a:r>
              <a:rPr lang="en-US" dirty="0"/>
              <a:t>Broad political orientation (anti-capitalist)</a:t>
            </a:r>
          </a:p>
          <a:p>
            <a:r>
              <a:rPr lang="en-US" dirty="0"/>
              <a:t>Space as both material and representational</a:t>
            </a:r>
          </a:p>
          <a:p>
            <a:r>
              <a:rPr lang="en-US" dirty="0"/>
              <a:t>Space as the product of power, but with liberatory potential</a:t>
            </a:r>
          </a:p>
          <a:p>
            <a:r>
              <a:rPr lang="en-US" dirty="0"/>
              <a:t>Distinct yet interconnected forms of space (some dictated by powerholders’ more fixed representations and infrastructures, others constituted by open-ended, multiple lived practices)</a:t>
            </a:r>
          </a:p>
        </p:txBody>
      </p:sp>
      <p:pic>
        <p:nvPicPr>
          <p:cNvPr id="8194" name="Picture 2" descr="The Production of Space: Amazon.co.uk: Lefebvre, Henri, Nicholson-Smith,  Donald: 8601404914973: Books">
            <a:extLst>
              <a:ext uri="{FF2B5EF4-FFF2-40B4-BE49-F238E27FC236}">
                <a16:creationId xmlns:a16="http://schemas.microsoft.com/office/drawing/2014/main" id="{353F9298-2E6C-6B0E-5443-F72F01021F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37618" y="0"/>
            <a:ext cx="2154382" cy="32304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For Space: Amazon.co.uk: Massey, Doreen: 8601405796691: Books">
            <a:extLst>
              <a:ext uri="{FF2B5EF4-FFF2-40B4-BE49-F238E27FC236}">
                <a16:creationId xmlns:a16="http://schemas.microsoft.com/office/drawing/2014/main" id="{DCDB526F-C729-889D-2634-1B20763B9A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6780" y="3781632"/>
            <a:ext cx="2154382" cy="30971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paces of Global Capitalism: A Theory of Uneven Geographical Development  (The Essential David Harvey): Amazon.co.uk: David Harvey: 9781788734653: ...">
            <a:extLst>
              <a:ext uri="{FF2B5EF4-FFF2-40B4-BE49-F238E27FC236}">
                <a16:creationId xmlns:a16="http://schemas.microsoft.com/office/drawing/2014/main" id="{11EF360F-4B61-AE6C-1480-806C221CA8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0923" y="2097454"/>
            <a:ext cx="1952414" cy="2996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222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A5BE3-C84E-D27C-9459-D51E3B78764F}"/>
            </a:ext>
          </a:extLst>
        </p:cNvPr>
        <p:cNvGrpSpPr/>
        <p:nvPr/>
      </p:nvGrpSpPr>
      <p:grpSpPr>
        <a:xfrm>
          <a:off x="0" y="0"/>
          <a:ext cx="0" cy="0"/>
          <a:chOff x="0" y="0"/>
          <a:chExt cx="0" cy="0"/>
        </a:xfrm>
      </p:grpSpPr>
      <p:pic>
        <p:nvPicPr>
          <p:cNvPr id="4" name="Picture 3" descr="Fou.jpg">
            <a:extLst>
              <a:ext uri="{FF2B5EF4-FFF2-40B4-BE49-F238E27FC236}">
                <a16:creationId xmlns:a16="http://schemas.microsoft.com/office/drawing/2014/main" id="{70E91038-4381-C0A7-874F-4B2B7903D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602"/>
            <a:ext cx="12192000" cy="7041640"/>
          </a:xfrm>
          <a:prstGeom prst="rect">
            <a:avLst/>
          </a:prstGeom>
        </p:spPr>
      </p:pic>
      <p:sp>
        <p:nvSpPr>
          <p:cNvPr id="2" name="Title 1">
            <a:extLst>
              <a:ext uri="{FF2B5EF4-FFF2-40B4-BE49-F238E27FC236}">
                <a16:creationId xmlns:a16="http://schemas.microsoft.com/office/drawing/2014/main" id="{C55AE16D-EE33-CAC6-70E5-2F8BDC17FB75}"/>
              </a:ext>
            </a:extLst>
          </p:cNvPr>
          <p:cNvSpPr>
            <a:spLocks noGrp="1"/>
          </p:cNvSpPr>
          <p:nvPr>
            <p:ph type="title"/>
          </p:nvPr>
        </p:nvSpPr>
        <p:spPr/>
        <p:txBody>
          <a:bodyPr/>
          <a:lstStyle/>
          <a:p>
            <a:r>
              <a:rPr lang="en-US" dirty="0">
                <a:solidFill>
                  <a:schemeClr val="bg1"/>
                </a:solidFill>
              </a:rPr>
              <a:t>The ‘spatial turn’</a:t>
            </a:r>
          </a:p>
        </p:txBody>
      </p:sp>
      <p:sp>
        <p:nvSpPr>
          <p:cNvPr id="3" name="Content Placeholder 2">
            <a:extLst>
              <a:ext uri="{FF2B5EF4-FFF2-40B4-BE49-F238E27FC236}">
                <a16:creationId xmlns:a16="http://schemas.microsoft.com/office/drawing/2014/main" id="{15120126-49B8-75DE-C29E-1B9AA20659F7}"/>
              </a:ext>
            </a:extLst>
          </p:cNvPr>
          <p:cNvSpPr>
            <a:spLocks noGrp="1"/>
          </p:cNvSpPr>
          <p:nvPr>
            <p:ph idx="1"/>
          </p:nvPr>
        </p:nvSpPr>
        <p:spPr>
          <a:xfrm>
            <a:off x="838200" y="6338455"/>
            <a:ext cx="7744691" cy="519544"/>
          </a:xfrm>
        </p:spPr>
        <p:txBody>
          <a:bodyPr>
            <a:normAutofit/>
          </a:bodyPr>
          <a:lstStyle/>
          <a:p>
            <a:pPr marL="0" indent="0">
              <a:buNone/>
            </a:pPr>
            <a:r>
              <a:rPr lang="en-US" dirty="0">
                <a:solidFill>
                  <a:schemeClr val="bg1"/>
                </a:solidFill>
              </a:rPr>
              <a:t>And now for something fairly different…</a:t>
            </a:r>
          </a:p>
        </p:txBody>
      </p:sp>
    </p:spTree>
    <p:extLst>
      <p:ext uri="{BB962C8B-B14F-4D97-AF65-F5344CB8AC3E}">
        <p14:creationId xmlns:p14="http://schemas.microsoft.com/office/powerpoint/2010/main" val="3307174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DED6F-14DF-D749-09C7-91851CB054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D2B157-43F7-450C-D928-9443CF4A7C03}"/>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8A6061BD-4B39-14EF-373E-E6FB4A3321C2}"/>
              </a:ext>
            </a:extLst>
          </p:cNvPr>
          <p:cNvSpPr>
            <a:spLocks noGrp="1"/>
          </p:cNvSpPr>
          <p:nvPr>
            <p:ph idx="1"/>
          </p:nvPr>
        </p:nvSpPr>
        <p:spPr>
          <a:xfrm>
            <a:off x="585429" y="1825625"/>
            <a:ext cx="9663546" cy="5032375"/>
          </a:xfrm>
        </p:spPr>
        <p:txBody>
          <a:bodyPr>
            <a:normAutofit/>
          </a:bodyPr>
          <a:lstStyle/>
          <a:p>
            <a:pPr marL="0" indent="0">
              <a:buNone/>
            </a:pPr>
            <a:r>
              <a:rPr lang="en-US" dirty="0"/>
              <a:t>Michel Foucault, ‘Of Other Spaces’ (lecture 1967, published 1984, English trans. 1986)</a:t>
            </a:r>
          </a:p>
          <a:p>
            <a:r>
              <a:rPr lang="en-US" dirty="0"/>
              <a:t>The Heterotopia as a ‘counter-site’ in which ‘all the other real sites that can be found within the culture are simultaneously represented, contested, and inverted’ (p. 24).</a:t>
            </a:r>
          </a:p>
          <a:p>
            <a:r>
              <a:rPr lang="en-US" dirty="0"/>
              <a:t>‘Either their role is to create a space of illusion that exposes every real space, all the sites inside of which human life is partitioned, as still more illusory… Or else, on the contrary, their role is to create a space that is other, another real space, as perfect, as meticulous, as well arranged as ours is messy, ill constructed, and jumbled’ (p. 27). </a:t>
            </a:r>
          </a:p>
        </p:txBody>
      </p:sp>
      <p:pic>
        <p:nvPicPr>
          <p:cNvPr id="4" name="Picture 3" descr="Fou.jpg">
            <a:extLst>
              <a:ext uri="{FF2B5EF4-FFF2-40B4-BE49-F238E27FC236}">
                <a16:creationId xmlns:a16="http://schemas.microsoft.com/office/drawing/2014/main" id="{7AC7C5E7-2867-AC19-6E8B-DBBF8DB9FE24}"/>
              </a:ext>
            </a:extLst>
          </p:cNvPr>
          <p:cNvPicPr>
            <a:picLocks noChangeAspect="1"/>
          </p:cNvPicPr>
          <p:nvPr/>
        </p:nvPicPr>
        <p:blipFill>
          <a:blip r:embed="rId2">
            <a:extLst>
              <a:ext uri="{28A0092B-C50C-407E-A947-70E740481C1C}">
                <a14:useLocalDpi xmlns:a14="http://schemas.microsoft.com/office/drawing/2010/main" val="0"/>
              </a:ext>
            </a:extLst>
          </a:blip>
          <a:srcRect l="42784" r="40852"/>
          <a:stretch/>
        </p:blipFill>
        <p:spPr>
          <a:xfrm>
            <a:off x="10248975" y="0"/>
            <a:ext cx="1943025" cy="6857999"/>
          </a:xfrm>
          <a:prstGeom prst="rect">
            <a:avLst/>
          </a:prstGeom>
        </p:spPr>
      </p:pic>
    </p:spTree>
    <p:extLst>
      <p:ext uri="{BB962C8B-B14F-4D97-AF65-F5344CB8AC3E}">
        <p14:creationId xmlns:p14="http://schemas.microsoft.com/office/powerpoint/2010/main" val="4695069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7C4E3-2255-2859-8CAE-53629E8785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A66920-0727-A215-D88F-77FE631BB192}"/>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0F96CE8E-5EBF-9D1B-3D69-0E468DC7B4B1}"/>
              </a:ext>
            </a:extLst>
          </p:cNvPr>
          <p:cNvSpPr>
            <a:spLocks noGrp="1"/>
          </p:cNvSpPr>
          <p:nvPr>
            <p:ph idx="1"/>
          </p:nvPr>
        </p:nvSpPr>
        <p:spPr>
          <a:xfrm>
            <a:off x="568036" y="1825625"/>
            <a:ext cx="6823771" cy="5032375"/>
          </a:xfrm>
        </p:spPr>
        <p:txBody>
          <a:bodyPr>
            <a:normAutofit/>
          </a:bodyPr>
          <a:lstStyle/>
          <a:p>
            <a:pPr marL="0" indent="0">
              <a:buNone/>
            </a:pPr>
            <a:r>
              <a:rPr lang="en-US" dirty="0"/>
              <a:t>Michel Foucault, ‘Of Other Spaces’ </a:t>
            </a:r>
          </a:p>
          <a:p>
            <a:pPr marL="0" indent="0">
              <a:buNone/>
            </a:pPr>
            <a:r>
              <a:rPr lang="en-US" dirty="0"/>
              <a:t>Two major types of heterotopia: ‘crisis’ and ‘deviation’.</a:t>
            </a:r>
          </a:p>
          <a:p>
            <a:r>
              <a:rPr lang="en-US" dirty="0"/>
              <a:t>Crisis: in which moments of rupture (e.g., manifestations of sexual virility, giving birth, dying) can take place.</a:t>
            </a:r>
          </a:p>
          <a:p>
            <a:r>
              <a:rPr lang="en-US" dirty="0"/>
              <a:t>Deviation: in which individuals whose </a:t>
            </a:r>
            <a:r>
              <a:rPr lang="en-US" dirty="0" err="1"/>
              <a:t>behaviour</a:t>
            </a:r>
            <a:r>
              <a:rPr lang="en-US" dirty="0"/>
              <a:t> departs from the required norm (e.g., disabled, mentally ill, criminal) are placed.</a:t>
            </a:r>
          </a:p>
        </p:txBody>
      </p:sp>
      <p:pic>
        <p:nvPicPr>
          <p:cNvPr id="5" name="Picture 4" descr="Untitled.jpg">
            <a:extLst>
              <a:ext uri="{FF2B5EF4-FFF2-40B4-BE49-F238E27FC236}">
                <a16:creationId xmlns:a16="http://schemas.microsoft.com/office/drawing/2014/main" id="{61E6487F-0E71-CE12-E273-37B35572D852}"/>
              </a:ext>
            </a:extLst>
          </p:cNvPr>
          <p:cNvPicPr>
            <a:picLocks noChangeAspect="1"/>
          </p:cNvPicPr>
          <p:nvPr/>
        </p:nvPicPr>
        <p:blipFill>
          <a:blip r:embed="rId2">
            <a:extLst>
              <a:ext uri="{28A0092B-C50C-407E-A947-70E740481C1C}">
                <a14:useLocalDpi xmlns:a14="http://schemas.microsoft.com/office/drawing/2010/main" val="0"/>
              </a:ext>
            </a:extLst>
          </a:blip>
          <a:srcRect l="22349" r="33031"/>
          <a:stretch/>
        </p:blipFill>
        <p:spPr>
          <a:xfrm>
            <a:off x="7391807" y="0"/>
            <a:ext cx="4800193" cy="6858000"/>
          </a:xfrm>
          <a:prstGeom prst="rect">
            <a:avLst/>
          </a:prstGeom>
        </p:spPr>
      </p:pic>
    </p:spTree>
    <p:extLst>
      <p:ext uri="{BB962C8B-B14F-4D97-AF65-F5344CB8AC3E}">
        <p14:creationId xmlns:p14="http://schemas.microsoft.com/office/powerpoint/2010/main" val="4052229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E251B-44A7-6C80-6C95-BC4172E9A3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14899E-4297-9EE6-F7E5-6B3C50DD7E22}"/>
              </a:ext>
            </a:extLst>
          </p:cNvPr>
          <p:cNvSpPr>
            <a:spLocks noGrp="1"/>
          </p:cNvSpPr>
          <p:nvPr>
            <p:ph type="title"/>
          </p:nvPr>
        </p:nvSpPr>
        <p:spPr/>
        <p:txBody>
          <a:bodyPr/>
          <a:lstStyle/>
          <a:p>
            <a:r>
              <a:rPr lang="en-US" dirty="0"/>
              <a:t>This lecture</a:t>
            </a:r>
          </a:p>
        </p:txBody>
      </p:sp>
      <p:sp>
        <p:nvSpPr>
          <p:cNvPr id="3" name="Content Placeholder 2">
            <a:extLst>
              <a:ext uri="{FF2B5EF4-FFF2-40B4-BE49-F238E27FC236}">
                <a16:creationId xmlns:a16="http://schemas.microsoft.com/office/drawing/2014/main" id="{2FE5AA86-2F7F-E9BC-BA29-83FCA4DB1839}"/>
              </a:ext>
            </a:extLst>
          </p:cNvPr>
          <p:cNvSpPr>
            <a:spLocks noGrp="1"/>
          </p:cNvSpPr>
          <p:nvPr>
            <p:ph idx="1"/>
          </p:nvPr>
        </p:nvSpPr>
        <p:spPr/>
        <p:txBody>
          <a:bodyPr/>
          <a:lstStyle/>
          <a:p>
            <a:pPr marL="0" indent="0">
              <a:buNone/>
            </a:pPr>
            <a:r>
              <a:rPr lang="en-US" dirty="0"/>
              <a:t>Major takeaway:</a:t>
            </a:r>
          </a:p>
          <a:p>
            <a:pPr marL="0" indent="0">
              <a:buNone/>
            </a:pPr>
            <a:r>
              <a:rPr lang="en-US" b="1" dirty="0"/>
              <a:t>Space is produced by and productive of history</a:t>
            </a:r>
          </a:p>
          <a:p>
            <a:pPr marL="0" indent="0">
              <a:buNone/>
            </a:pPr>
            <a:endParaRPr lang="en-US" dirty="0"/>
          </a:p>
          <a:p>
            <a:pPr marL="514350" indent="-514350">
              <a:buAutoNum type="arabicPeriod"/>
            </a:pPr>
            <a:r>
              <a:rPr lang="en-US" dirty="0"/>
              <a:t>History without space, and ‘The Spatial Turn’</a:t>
            </a:r>
          </a:p>
          <a:p>
            <a:pPr marL="514350" indent="-514350">
              <a:buAutoNum type="arabicPeriod"/>
            </a:pPr>
            <a:r>
              <a:rPr lang="en-US" dirty="0"/>
              <a:t>Whose spaces matter? </a:t>
            </a:r>
            <a:r>
              <a:rPr lang="en-US" i="1" dirty="0"/>
              <a:t>Or, from spatial theory to spatial historiography</a:t>
            </a:r>
          </a:p>
          <a:p>
            <a:pPr marL="514350" indent="-514350">
              <a:buAutoNum type="arabicPeriod"/>
            </a:pPr>
            <a:r>
              <a:rPr lang="en-US" dirty="0"/>
              <a:t>Some fashionable concepts and how you might use them: Volume; Network; Scale</a:t>
            </a:r>
          </a:p>
          <a:p>
            <a:pPr marL="514350" indent="-514350">
              <a:buAutoNum type="arabicPeriod"/>
            </a:pPr>
            <a:endParaRPr lang="en-US" dirty="0"/>
          </a:p>
        </p:txBody>
      </p:sp>
      <p:pic>
        <p:nvPicPr>
          <p:cNvPr id="4" name="Picture 3" descr="Money.jpg">
            <a:extLst>
              <a:ext uri="{FF2B5EF4-FFF2-40B4-BE49-F238E27FC236}">
                <a16:creationId xmlns:a16="http://schemas.microsoft.com/office/drawing/2014/main" id="{7420CCF3-42F0-FA43-C463-AB60BE2E6B17}"/>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1092014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29695-F970-94F6-94BE-5322559028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51332D-3CF9-E40D-464B-4A8DF649BBC9}"/>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7A83351D-CD9F-ED2D-B3CC-842C72A5D0A1}"/>
              </a:ext>
            </a:extLst>
          </p:cNvPr>
          <p:cNvSpPr>
            <a:spLocks noGrp="1"/>
          </p:cNvSpPr>
          <p:nvPr>
            <p:ph idx="1"/>
          </p:nvPr>
        </p:nvSpPr>
        <p:spPr>
          <a:xfrm>
            <a:off x="547254" y="1825625"/>
            <a:ext cx="6844553" cy="5032375"/>
          </a:xfrm>
        </p:spPr>
        <p:txBody>
          <a:bodyPr>
            <a:normAutofit/>
          </a:bodyPr>
          <a:lstStyle/>
          <a:p>
            <a:pPr marL="0" indent="0">
              <a:buNone/>
            </a:pPr>
            <a:r>
              <a:rPr lang="en-US" dirty="0"/>
              <a:t>Michel Foucault, ‘Of Other Spaces’ </a:t>
            </a:r>
          </a:p>
          <a:p>
            <a:pPr marL="0" indent="0">
              <a:buNone/>
            </a:pPr>
            <a:r>
              <a:rPr lang="en-US" dirty="0"/>
              <a:t>Heterotopias are </a:t>
            </a:r>
            <a:r>
              <a:rPr lang="en-US" i="1" dirty="0"/>
              <a:t>not</a:t>
            </a:r>
            <a:r>
              <a:rPr lang="en-US" dirty="0"/>
              <a:t> spaces of unchanging or simple otherness:</a:t>
            </a:r>
          </a:p>
          <a:p>
            <a:r>
              <a:rPr lang="en-US" dirty="0"/>
              <a:t>Their functions and form can change over time (e.g., the cemetery moved from the town centre to the suburbs as religious belief waned and death came to be associated with illness rather than the immortality of the soul).</a:t>
            </a:r>
          </a:p>
        </p:txBody>
      </p:sp>
      <p:pic>
        <p:nvPicPr>
          <p:cNvPr id="5" name="Picture 4" descr="Untitled.jpg">
            <a:extLst>
              <a:ext uri="{FF2B5EF4-FFF2-40B4-BE49-F238E27FC236}">
                <a16:creationId xmlns:a16="http://schemas.microsoft.com/office/drawing/2014/main" id="{12E9A6FA-CAA6-E8DD-F04D-1ED13D605752}"/>
              </a:ext>
            </a:extLst>
          </p:cNvPr>
          <p:cNvPicPr>
            <a:picLocks noChangeAspect="1"/>
          </p:cNvPicPr>
          <p:nvPr/>
        </p:nvPicPr>
        <p:blipFill>
          <a:blip r:embed="rId2">
            <a:extLst>
              <a:ext uri="{28A0092B-C50C-407E-A947-70E740481C1C}">
                <a14:useLocalDpi xmlns:a14="http://schemas.microsoft.com/office/drawing/2010/main" val="0"/>
              </a:ext>
            </a:extLst>
          </a:blip>
          <a:srcRect l="22349" r="33031"/>
          <a:stretch/>
        </p:blipFill>
        <p:spPr>
          <a:xfrm>
            <a:off x="7391807" y="0"/>
            <a:ext cx="4800193" cy="6858000"/>
          </a:xfrm>
          <a:prstGeom prst="rect">
            <a:avLst/>
          </a:prstGeom>
        </p:spPr>
      </p:pic>
    </p:spTree>
    <p:extLst>
      <p:ext uri="{BB962C8B-B14F-4D97-AF65-F5344CB8AC3E}">
        <p14:creationId xmlns:p14="http://schemas.microsoft.com/office/powerpoint/2010/main" val="1876406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4FC92-3F6D-D3E6-CCB6-0896CAC3E6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B6F7F8-9CF6-1AEA-FEEC-F33BB016DEA8}"/>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EAA06A87-BC01-ECC5-580C-2CC2B0C2D922}"/>
              </a:ext>
            </a:extLst>
          </p:cNvPr>
          <p:cNvSpPr>
            <a:spLocks noGrp="1"/>
          </p:cNvSpPr>
          <p:nvPr>
            <p:ph idx="1"/>
          </p:nvPr>
        </p:nvSpPr>
        <p:spPr>
          <a:xfrm>
            <a:off x="547254" y="1825625"/>
            <a:ext cx="6844553" cy="5032375"/>
          </a:xfrm>
        </p:spPr>
        <p:txBody>
          <a:bodyPr>
            <a:normAutofit/>
          </a:bodyPr>
          <a:lstStyle/>
          <a:p>
            <a:pPr marL="0" indent="0">
              <a:buNone/>
            </a:pPr>
            <a:r>
              <a:rPr lang="en-US" dirty="0"/>
              <a:t>Michel Foucault, ‘Of Other Spaces’ </a:t>
            </a:r>
          </a:p>
          <a:p>
            <a:pPr marL="0" indent="0">
              <a:buNone/>
            </a:pPr>
            <a:r>
              <a:rPr lang="en-US" dirty="0"/>
              <a:t>Heterotopias are </a:t>
            </a:r>
            <a:r>
              <a:rPr lang="en-US" i="1" dirty="0"/>
              <a:t>not</a:t>
            </a:r>
            <a:r>
              <a:rPr lang="en-US" dirty="0"/>
              <a:t> spaces of unchanging or simple otherness:</a:t>
            </a:r>
          </a:p>
          <a:p>
            <a:r>
              <a:rPr lang="en-US" dirty="0"/>
              <a:t>Tension between isolation and connectedness to non-heterotopic space (‘Heterotopias always presuppose a system of opening and closing that both isolates them and makes them penetrable’, p. 26).</a:t>
            </a:r>
          </a:p>
        </p:txBody>
      </p:sp>
      <p:pic>
        <p:nvPicPr>
          <p:cNvPr id="5" name="Picture 4" descr="Untitled.jpg">
            <a:extLst>
              <a:ext uri="{FF2B5EF4-FFF2-40B4-BE49-F238E27FC236}">
                <a16:creationId xmlns:a16="http://schemas.microsoft.com/office/drawing/2014/main" id="{49102472-3E4C-7C8A-5675-DF3FED29EB5C}"/>
              </a:ext>
            </a:extLst>
          </p:cNvPr>
          <p:cNvPicPr>
            <a:picLocks noChangeAspect="1"/>
          </p:cNvPicPr>
          <p:nvPr/>
        </p:nvPicPr>
        <p:blipFill>
          <a:blip r:embed="rId2">
            <a:extLst>
              <a:ext uri="{28A0092B-C50C-407E-A947-70E740481C1C}">
                <a14:useLocalDpi xmlns:a14="http://schemas.microsoft.com/office/drawing/2010/main" val="0"/>
              </a:ext>
            </a:extLst>
          </a:blip>
          <a:srcRect l="22349" r="33031"/>
          <a:stretch/>
        </p:blipFill>
        <p:spPr>
          <a:xfrm>
            <a:off x="7391807" y="0"/>
            <a:ext cx="4800193" cy="6858000"/>
          </a:xfrm>
          <a:prstGeom prst="rect">
            <a:avLst/>
          </a:prstGeom>
        </p:spPr>
      </p:pic>
    </p:spTree>
    <p:extLst>
      <p:ext uri="{BB962C8B-B14F-4D97-AF65-F5344CB8AC3E}">
        <p14:creationId xmlns:p14="http://schemas.microsoft.com/office/powerpoint/2010/main" val="2461769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23FC9-2CD6-A771-C997-21D2475439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671974-513D-BB2F-60B7-F5A5D4DA1DE2}"/>
              </a:ext>
            </a:extLst>
          </p:cNvPr>
          <p:cNvSpPr>
            <a:spLocks noGrp="1"/>
          </p:cNvSpPr>
          <p:nvPr>
            <p:ph type="title"/>
          </p:nvPr>
        </p:nvSpPr>
        <p:spPr/>
        <p:txBody>
          <a:bodyPr/>
          <a:lstStyle/>
          <a:p>
            <a:r>
              <a:rPr lang="en-US" dirty="0"/>
              <a:t>Whose spaces matter?</a:t>
            </a:r>
          </a:p>
        </p:txBody>
      </p:sp>
      <p:sp>
        <p:nvSpPr>
          <p:cNvPr id="3" name="Content Placeholder 2">
            <a:extLst>
              <a:ext uri="{FF2B5EF4-FFF2-40B4-BE49-F238E27FC236}">
                <a16:creationId xmlns:a16="http://schemas.microsoft.com/office/drawing/2014/main" id="{A6506950-E2E6-1C1F-BBA0-57FCF4A4B8AF}"/>
              </a:ext>
            </a:extLst>
          </p:cNvPr>
          <p:cNvSpPr>
            <a:spLocks noGrp="1"/>
          </p:cNvSpPr>
          <p:nvPr>
            <p:ph idx="1"/>
          </p:nvPr>
        </p:nvSpPr>
        <p:spPr>
          <a:xfrm>
            <a:off x="838200" y="1460500"/>
            <a:ext cx="10515600" cy="5032375"/>
          </a:xfrm>
        </p:spPr>
        <p:txBody>
          <a:bodyPr/>
          <a:lstStyle/>
          <a:p>
            <a:pPr marL="514350" indent="-514350">
              <a:buFont typeface="+mj-lt"/>
              <a:buAutoNum type="arabicPeriod"/>
            </a:pPr>
            <a:r>
              <a:rPr lang="en-US" dirty="0"/>
              <a:t>Political and scientific elites and their territories and maps</a:t>
            </a:r>
          </a:p>
          <a:p>
            <a:pPr marL="914400" lvl="1" indent="-457200">
              <a:buAutoNum type="alphaLcParenR"/>
            </a:pPr>
            <a:r>
              <a:rPr lang="en-US" dirty="0"/>
              <a:t>Foucault and the New History of Cartography</a:t>
            </a:r>
          </a:p>
          <a:p>
            <a:pPr marL="914400" lvl="1" indent="-457200">
              <a:buAutoNum type="alphaLcParenR"/>
            </a:pPr>
            <a:r>
              <a:rPr lang="en-US" dirty="0"/>
              <a:t>The Globe and Territory</a:t>
            </a:r>
          </a:p>
          <a:p>
            <a:pPr marL="514350" indent="-514350">
              <a:buFont typeface="+mj-lt"/>
              <a:buAutoNum type="arabicPeriod"/>
            </a:pPr>
            <a:r>
              <a:rPr lang="en-US" dirty="0"/>
              <a:t>Spaces as plural and performed in the course of quotidian processes</a:t>
            </a:r>
          </a:p>
          <a:p>
            <a:pPr marL="914400" lvl="1" indent="-457200">
              <a:buAutoNum type="alphaLcParenR"/>
            </a:pPr>
            <a:r>
              <a:rPr lang="en-US" dirty="0"/>
              <a:t>Massey and de </a:t>
            </a:r>
            <a:r>
              <a:rPr lang="en-US" dirty="0" err="1"/>
              <a:t>Certeau</a:t>
            </a:r>
            <a:endParaRPr lang="en-US" dirty="0"/>
          </a:p>
          <a:p>
            <a:pPr marL="914400" lvl="1" indent="-457200">
              <a:buAutoNum type="alphaLcParenR"/>
            </a:pPr>
            <a:r>
              <a:rPr lang="en-US" dirty="0"/>
              <a:t>Recent border studies</a:t>
            </a:r>
          </a:p>
          <a:p>
            <a:pPr marL="514350" indent="-514350">
              <a:buFont typeface="+mj-lt"/>
              <a:buAutoNum type="arabicPeriod"/>
            </a:pPr>
            <a:r>
              <a:rPr lang="en-US" dirty="0"/>
              <a:t>More-than-human space</a:t>
            </a:r>
          </a:p>
          <a:p>
            <a:pPr marL="914400" lvl="1" indent="-457200">
              <a:buAutoNum type="alphaLcParenR"/>
            </a:pPr>
            <a:r>
              <a:rPr lang="en-US" dirty="0"/>
              <a:t>Braudel and the spatial structures of history</a:t>
            </a:r>
          </a:p>
          <a:p>
            <a:pPr marL="914400" lvl="1" indent="-457200">
              <a:buAutoNum type="alphaLcParenR"/>
            </a:pPr>
            <a:r>
              <a:rPr lang="en-US" dirty="0"/>
              <a:t>Environmental historians on nonhuman spaces</a:t>
            </a:r>
          </a:p>
        </p:txBody>
      </p:sp>
      <p:pic>
        <p:nvPicPr>
          <p:cNvPr id="4" name="Picture 3" descr="Money.jpg">
            <a:extLst>
              <a:ext uri="{FF2B5EF4-FFF2-40B4-BE49-F238E27FC236}">
                <a16:creationId xmlns:a16="http://schemas.microsoft.com/office/drawing/2014/main" id="{1CCB6A27-837A-8F7D-CB84-7B8D60CC6994}"/>
              </a:ext>
            </a:extLst>
          </p:cNvPr>
          <p:cNvPicPr>
            <a:picLocks noChangeAspect="1"/>
          </p:cNvPicPr>
          <p:nvPr/>
        </p:nvPicPr>
        <p:blipFill>
          <a:blip r:embed="rId3">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3971368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4C020-6DE2-D8B2-0E64-6E1709DB0F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0FC456-0970-F178-C3FD-08E7F57D96E0}"/>
              </a:ext>
            </a:extLst>
          </p:cNvPr>
          <p:cNvSpPr>
            <a:spLocks noGrp="1"/>
          </p:cNvSpPr>
          <p:nvPr>
            <p:ph type="title"/>
          </p:nvPr>
        </p:nvSpPr>
        <p:spPr/>
        <p:txBody>
          <a:bodyPr/>
          <a:lstStyle/>
          <a:p>
            <a:r>
              <a:rPr lang="en-US" dirty="0"/>
              <a:t>Whose spaces matter?</a:t>
            </a:r>
          </a:p>
        </p:txBody>
      </p:sp>
      <p:sp>
        <p:nvSpPr>
          <p:cNvPr id="3" name="Content Placeholder 2">
            <a:extLst>
              <a:ext uri="{FF2B5EF4-FFF2-40B4-BE49-F238E27FC236}">
                <a16:creationId xmlns:a16="http://schemas.microsoft.com/office/drawing/2014/main" id="{E5EEC748-7227-C4E7-8C5A-679DCB0C92DD}"/>
              </a:ext>
            </a:extLst>
          </p:cNvPr>
          <p:cNvSpPr>
            <a:spLocks noGrp="1"/>
          </p:cNvSpPr>
          <p:nvPr>
            <p:ph idx="1"/>
          </p:nvPr>
        </p:nvSpPr>
        <p:spPr/>
        <p:txBody>
          <a:bodyPr/>
          <a:lstStyle/>
          <a:p>
            <a:pPr marL="0" indent="0">
              <a:buNone/>
            </a:pPr>
            <a:r>
              <a:rPr lang="en-US" dirty="0"/>
              <a:t>Across these contributions to spatial historiography, try to pay attention to there location within two meta-debates:</a:t>
            </a:r>
          </a:p>
          <a:p>
            <a:pPr marL="514350" indent="-514350">
              <a:buAutoNum type="arabicPeriod"/>
            </a:pPr>
            <a:r>
              <a:rPr lang="en-US" dirty="0"/>
              <a:t>What is their theory of power (unitary and one-directional or fragmented and multi-directional)</a:t>
            </a:r>
          </a:p>
          <a:p>
            <a:pPr marL="514350" indent="-514350">
              <a:buAutoNum type="arabicPeriod"/>
            </a:pPr>
            <a:r>
              <a:rPr lang="en-US" dirty="0"/>
              <a:t>Do they conceive of space in representational or material terms?</a:t>
            </a:r>
          </a:p>
          <a:p>
            <a:pPr marL="0" indent="0">
              <a:buNone/>
            </a:pPr>
            <a:r>
              <a:rPr lang="en-US" i="1" dirty="0"/>
              <a:t>Note: both of these debates are not binary choices but a spectrum of possibilities</a:t>
            </a:r>
          </a:p>
        </p:txBody>
      </p:sp>
      <p:pic>
        <p:nvPicPr>
          <p:cNvPr id="4" name="Picture 3" descr="Money.jpg">
            <a:extLst>
              <a:ext uri="{FF2B5EF4-FFF2-40B4-BE49-F238E27FC236}">
                <a16:creationId xmlns:a16="http://schemas.microsoft.com/office/drawing/2014/main" id="{318DD69D-10E8-08E5-65CF-F0AC1D26E422}"/>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3938870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7687A-6B1A-F4C8-D46E-2050AD5719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D7374B-DCEB-69A7-7845-0CA3961103F6}"/>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281FA889-FF07-A42D-925B-BBF817FF73A1}"/>
              </a:ext>
            </a:extLst>
          </p:cNvPr>
          <p:cNvSpPr>
            <a:spLocks noGrp="1"/>
          </p:cNvSpPr>
          <p:nvPr>
            <p:ph idx="1"/>
          </p:nvPr>
        </p:nvSpPr>
        <p:spPr>
          <a:xfrm>
            <a:off x="838200" y="1825625"/>
            <a:ext cx="6123709" cy="4351338"/>
          </a:xfrm>
        </p:spPr>
        <p:txBody>
          <a:bodyPr/>
          <a:lstStyle/>
          <a:p>
            <a:pPr marL="0" indent="0">
              <a:buNone/>
            </a:pPr>
            <a:r>
              <a:rPr lang="en-US" dirty="0"/>
              <a:t>Associated with:</a:t>
            </a:r>
          </a:p>
          <a:p>
            <a:r>
              <a:rPr lang="en-US" dirty="0"/>
              <a:t>Lefebvre’s ‘representations of space’</a:t>
            </a:r>
          </a:p>
          <a:p>
            <a:r>
              <a:rPr lang="en-US" dirty="0"/>
              <a:t>Harvey’s ‘absolute space’</a:t>
            </a:r>
          </a:p>
          <a:p>
            <a:r>
              <a:rPr lang="en-US" dirty="0"/>
              <a:t>Massey’s notion of the conventional definition of space as ‘continuous surface’</a:t>
            </a:r>
          </a:p>
        </p:txBody>
      </p:sp>
      <p:pic>
        <p:nvPicPr>
          <p:cNvPr id="4" name="Picture 3" descr="Money.jpg">
            <a:extLst>
              <a:ext uri="{FF2B5EF4-FFF2-40B4-BE49-F238E27FC236}">
                <a16:creationId xmlns:a16="http://schemas.microsoft.com/office/drawing/2014/main" id="{3B88F750-7EAB-4CB7-2490-646EDCC69704}"/>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5430180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A57A8-1992-78A9-712C-754F7E1D80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90BA7E-0CDE-BEB5-418D-99199DBD3B03}"/>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AD37CE9D-DE54-A2F2-6DA7-BD3B35A61B8C}"/>
              </a:ext>
            </a:extLst>
          </p:cNvPr>
          <p:cNvSpPr>
            <a:spLocks noGrp="1"/>
          </p:cNvSpPr>
          <p:nvPr>
            <p:ph idx="1"/>
          </p:nvPr>
        </p:nvSpPr>
        <p:spPr>
          <a:xfrm>
            <a:off x="838200" y="1825625"/>
            <a:ext cx="6123709" cy="4351338"/>
          </a:xfrm>
        </p:spPr>
        <p:txBody>
          <a:bodyPr/>
          <a:lstStyle/>
          <a:p>
            <a:pPr marL="0" indent="0">
              <a:buNone/>
            </a:pPr>
            <a:r>
              <a:rPr lang="en-US" dirty="0"/>
              <a:t>Foucault’s heterotopias are spaces defined substantially by elites: states, scientists and doctors, religious powerholders, etc.</a:t>
            </a:r>
          </a:p>
        </p:txBody>
      </p:sp>
      <p:pic>
        <p:nvPicPr>
          <p:cNvPr id="4" name="Picture 3" descr="Untitled.jpg">
            <a:extLst>
              <a:ext uri="{FF2B5EF4-FFF2-40B4-BE49-F238E27FC236}">
                <a16:creationId xmlns:a16="http://schemas.microsoft.com/office/drawing/2014/main" id="{EF473B56-4330-2955-C3F6-CCB640BD906D}"/>
              </a:ext>
            </a:extLst>
          </p:cNvPr>
          <p:cNvPicPr>
            <a:picLocks noChangeAspect="1"/>
          </p:cNvPicPr>
          <p:nvPr/>
        </p:nvPicPr>
        <p:blipFill>
          <a:blip r:embed="rId2">
            <a:extLst>
              <a:ext uri="{28A0092B-C50C-407E-A947-70E740481C1C}">
                <a14:useLocalDpi xmlns:a14="http://schemas.microsoft.com/office/drawing/2010/main" val="0"/>
              </a:ext>
            </a:extLst>
          </a:blip>
          <a:srcRect l="22349" r="33031"/>
          <a:stretch/>
        </p:blipFill>
        <p:spPr>
          <a:xfrm>
            <a:off x="7391807" y="0"/>
            <a:ext cx="4800193" cy="6858000"/>
          </a:xfrm>
          <a:prstGeom prst="rect">
            <a:avLst/>
          </a:prstGeom>
        </p:spPr>
      </p:pic>
    </p:spTree>
    <p:extLst>
      <p:ext uri="{BB962C8B-B14F-4D97-AF65-F5344CB8AC3E}">
        <p14:creationId xmlns:p14="http://schemas.microsoft.com/office/powerpoint/2010/main" val="2875043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8D4BD-31DA-3938-01A2-FD1FAD8B71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74CE00-AF14-6A92-4E30-1454A126E32E}"/>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27B2492A-2101-06C1-33D2-356BB1291447}"/>
              </a:ext>
            </a:extLst>
          </p:cNvPr>
          <p:cNvSpPr>
            <a:spLocks noGrp="1"/>
          </p:cNvSpPr>
          <p:nvPr>
            <p:ph idx="1"/>
          </p:nvPr>
        </p:nvSpPr>
        <p:spPr>
          <a:xfrm>
            <a:off x="838199" y="1825625"/>
            <a:ext cx="7786255" cy="4351338"/>
          </a:xfrm>
        </p:spPr>
        <p:txBody>
          <a:bodyPr/>
          <a:lstStyle/>
          <a:p>
            <a:pPr marL="0" indent="0">
              <a:buNone/>
            </a:pPr>
            <a:r>
              <a:rPr lang="en-US" dirty="0"/>
              <a:t>The New History of Cartography</a:t>
            </a:r>
          </a:p>
          <a:p>
            <a:r>
              <a:rPr lang="en-US" dirty="0"/>
              <a:t>Key figure J. B. Harley; inspired by (</a:t>
            </a:r>
            <a:r>
              <a:rPr lang="en-US" dirty="0" err="1"/>
              <a:t>misreadings</a:t>
            </a:r>
            <a:r>
              <a:rPr lang="en-US" dirty="0"/>
              <a:t> of?) Foucault and Derrida</a:t>
            </a:r>
          </a:p>
          <a:p>
            <a:r>
              <a:rPr lang="en-US" dirty="0"/>
              <a:t>Broader definition of what counts as a map (any ‘graphic representation that facilitate[s] a spatial understanding of things’)</a:t>
            </a:r>
          </a:p>
          <a:p>
            <a:r>
              <a:rPr lang="en-US" dirty="0"/>
              <a:t>Maps as ‘value-laden texts’ rather than objective and neutral representations of space, serving powerholders’ purposes and suppressing the spatial imaginaries and practices of others.</a:t>
            </a:r>
          </a:p>
        </p:txBody>
      </p:sp>
      <p:pic>
        <p:nvPicPr>
          <p:cNvPr id="4" name="Picture 3" descr="Japan.jpg">
            <a:extLst>
              <a:ext uri="{FF2B5EF4-FFF2-40B4-BE49-F238E27FC236}">
                <a16:creationId xmlns:a16="http://schemas.microsoft.com/office/drawing/2014/main" id="{2A934E5D-9BE7-9457-02FF-577484BEC1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4455" y="0"/>
            <a:ext cx="3567544" cy="3375874"/>
          </a:xfrm>
          <a:prstGeom prst="rect">
            <a:avLst/>
          </a:prstGeom>
        </p:spPr>
      </p:pic>
      <p:pic>
        <p:nvPicPr>
          <p:cNvPr id="5" name="Picture 4" descr="Pacif.jpg">
            <a:extLst>
              <a:ext uri="{FF2B5EF4-FFF2-40B4-BE49-F238E27FC236}">
                <a16:creationId xmlns:a16="http://schemas.microsoft.com/office/drawing/2014/main" id="{756C75D3-01EB-4545-493A-F7EE37B503D8}"/>
              </a:ext>
            </a:extLst>
          </p:cNvPr>
          <p:cNvPicPr>
            <a:picLocks noChangeAspect="1"/>
          </p:cNvPicPr>
          <p:nvPr/>
        </p:nvPicPr>
        <p:blipFill>
          <a:blip r:embed="rId3">
            <a:extLst>
              <a:ext uri="{28A0092B-C50C-407E-A947-70E740481C1C}">
                <a14:useLocalDpi xmlns:a14="http://schemas.microsoft.com/office/drawing/2010/main" val="0"/>
              </a:ext>
            </a:extLst>
          </a:blip>
          <a:srcRect t="9931" b="9931"/>
          <a:stretch/>
        </p:blipFill>
        <p:spPr>
          <a:xfrm>
            <a:off x="8624455" y="3225399"/>
            <a:ext cx="3567544" cy="3632601"/>
          </a:xfrm>
          <a:prstGeom prst="rect">
            <a:avLst/>
          </a:prstGeom>
        </p:spPr>
      </p:pic>
    </p:spTree>
    <p:extLst>
      <p:ext uri="{BB962C8B-B14F-4D97-AF65-F5344CB8AC3E}">
        <p14:creationId xmlns:p14="http://schemas.microsoft.com/office/powerpoint/2010/main" val="1380585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58EEF-154A-7136-0D00-2D09516E1D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0BC3C3-5740-5558-B4BA-3A0DA28620EA}"/>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FCD889CD-4AEF-1ADB-86EA-C0CDCA025EAD}"/>
              </a:ext>
            </a:extLst>
          </p:cNvPr>
          <p:cNvSpPr>
            <a:spLocks noGrp="1"/>
          </p:cNvSpPr>
          <p:nvPr>
            <p:ph idx="1"/>
          </p:nvPr>
        </p:nvSpPr>
        <p:spPr>
          <a:xfrm>
            <a:off x="838200" y="1825625"/>
            <a:ext cx="5458692" cy="4351338"/>
          </a:xfrm>
        </p:spPr>
        <p:txBody>
          <a:bodyPr/>
          <a:lstStyle/>
          <a:p>
            <a:pPr marL="0" indent="0">
              <a:buNone/>
            </a:pPr>
            <a:r>
              <a:rPr lang="en-US" dirty="0"/>
              <a:t>The New History of Cartography</a:t>
            </a:r>
          </a:p>
          <a:p>
            <a:r>
              <a:rPr lang="en-US" dirty="0"/>
              <a:t>What about errors and conspicuous cartographic fallibility?</a:t>
            </a:r>
          </a:p>
          <a:p>
            <a:r>
              <a:rPr lang="en-US" dirty="0"/>
              <a:t>What about variable reception and use of maps?</a:t>
            </a:r>
          </a:p>
          <a:p>
            <a:r>
              <a:rPr lang="en-US" dirty="0"/>
              <a:t>What about maps of resistance and contestation?</a:t>
            </a:r>
          </a:p>
        </p:txBody>
      </p:sp>
      <p:pic>
        <p:nvPicPr>
          <p:cNvPr id="4" name="Picture 3" descr="Mother.jpg">
            <a:extLst>
              <a:ext uri="{FF2B5EF4-FFF2-40B4-BE49-F238E27FC236}">
                <a16:creationId xmlns:a16="http://schemas.microsoft.com/office/drawing/2014/main" id="{E38A3CBB-6C93-A020-FAF8-1F119CC9B6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5400" y="0"/>
            <a:ext cx="4546600" cy="6858000"/>
          </a:xfrm>
          <a:prstGeom prst="rect">
            <a:avLst/>
          </a:prstGeom>
        </p:spPr>
      </p:pic>
    </p:spTree>
    <p:extLst>
      <p:ext uri="{BB962C8B-B14F-4D97-AF65-F5344CB8AC3E}">
        <p14:creationId xmlns:p14="http://schemas.microsoft.com/office/powerpoint/2010/main" val="2237861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F08B2-05B5-96BD-5DC7-727F54B2D9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F00F2A-43E2-B786-EA6D-1F01732E4D53}"/>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2BCF35D5-5AE2-FC48-D170-97097B2FFB6D}"/>
              </a:ext>
            </a:extLst>
          </p:cNvPr>
          <p:cNvSpPr>
            <a:spLocks noGrp="1"/>
          </p:cNvSpPr>
          <p:nvPr>
            <p:ph idx="1"/>
          </p:nvPr>
        </p:nvSpPr>
        <p:spPr>
          <a:xfrm>
            <a:off x="838199" y="1825625"/>
            <a:ext cx="6781801" cy="5032376"/>
          </a:xfrm>
        </p:spPr>
        <p:txBody>
          <a:bodyPr>
            <a:normAutofit/>
          </a:bodyPr>
          <a:lstStyle/>
          <a:p>
            <a:pPr marL="0" indent="0">
              <a:buNone/>
            </a:pPr>
            <a:r>
              <a:rPr lang="en-US" dirty="0"/>
              <a:t>Producing ‘the Globe’: Denis Cosgrove, </a:t>
            </a:r>
            <a:r>
              <a:rPr lang="en-US" i="1" dirty="0"/>
              <a:t>Apollo’s Eye</a:t>
            </a:r>
            <a:r>
              <a:rPr lang="en-US" dirty="0"/>
              <a:t> (2001)</a:t>
            </a:r>
          </a:p>
          <a:p>
            <a:r>
              <a:rPr lang="en-US" dirty="0"/>
              <a:t>‘Conceiving and representing the earth as a unitary, regular body of spherical form’ is a historical process, not a universal and inevitable truth.</a:t>
            </a:r>
          </a:p>
          <a:p>
            <a:r>
              <a:rPr lang="en-US" dirty="0"/>
              <a:t>The Globe </a:t>
            </a:r>
            <a:r>
              <a:rPr lang="en-US" dirty="0" err="1"/>
              <a:t>prioritises</a:t>
            </a:r>
            <a:r>
              <a:rPr lang="en-US" dirty="0"/>
              <a:t> the visual over other ways of knowing and enacting space.</a:t>
            </a:r>
          </a:p>
          <a:p>
            <a:r>
              <a:rPr lang="en-US" dirty="0"/>
              <a:t>C18/C19: ‘planetary consciousness’ emerges alongside European imperial expansion.</a:t>
            </a:r>
          </a:p>
        </p:txBody>
      </p:sp>
      <p:pic>
        <p:nvPicPr>
          <p:cNvPr id="5" name="Picture 4" descr="Apollo.jpg">
            <a:extLst>
              <a:ext uri="{FF2B5EF4-FFF2-40B4-BE49-F238E27FC236}">
                <a16:creationId xmlns:a16="http://schemas.microsoft.com/office/drawing/2014/main" id="{A8C3768E-9FBC-7BF7-78BE-2E4B058B7E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0" y="-1"/>
            <a:ext cx="4572000" cy="6858000"/>
          </a:xfrm>
          <a:prstGeom prst="rect">
            <a:avLst/>
          </a:prstGeom>
        </p:spPr>
      </p:pic>
    </p:spTree>
    <p:extLst>
      <p:ext uri="{BB962C8B-B14F-4D97-AF65-F5344CB8AC3E}">
        <p14:creationId xmlns:p14="http://schemas.microsoft.com/office/powerpoint/2010/main" val="29793111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156AE-749E-0377-532E-C0A94E5F8F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FF2CA1-367C-D82D-B516-FC0D24C1D2EC}"/>
              </a:ext>
            </a:extLst>
          </p:cNvPr>
          <p:cNvSpPr>
            <a:spLocks noGrp="1"/>
          </p:cNvSpPr>
          <p:nvPr>
            <p:ph type="title"/>
          </p:nvPr>
        </p:nvSpPr>
        <p:spPr/>
        <p:txBody>
          <a:bodyPr/>
          <a:lstStyle/>
          <a:p>
            <a:r>
              <a:rPr lang="en-US" dirty="0"/>
              <a:t>Elite space</a:t>
            </a:r>
          </a:p>
        </p:txBody>
      </p:sp>
      <p:sp>
        <p:nvSpPr>
          <p:cNvPr id="3" name="Content Placeholder 2">
            <a:extLst>
              <a:ext uri="{FF2B5EF4-FFF2-40B4-BE49-F238E27FC236}">
                <a16:creationId xmlns:a16="http://schemas.microsoft.com/office/drawing/2014/main" id="{56EAF235-12CD-70D3-E7AA-C2D55F559BE1}"/>
              </a:ext>
            </a:extLst>
          </p:cNvPr>
          <p:cNvSpPr>
            <a:spLocks noGrp="1"/>
          </p:cNvSpPr>
          <p:nvPr>
            <p:ph idx="1"/>
          </p:nvPr>
        </p:nvSpPr>
        <p:spPr>
          <a:xfrm>
            <a:off x="284017" y="1576242"/>
            <a:ext cx="7959436" cy="5281758"/>
          </a:xfrm>
        </p:spPr>
        <p:txBody>
          <a:bodyPr>
            <a:normAutofit/>
          </a:bodyPr>
          <a:lstStyle/>
          <a:p>
            <a:pPr marL="0" indent="0">
              <a:buNone/>
            </a:pPr>
            <a:r>
              <a:rPr lang="en-US" dirty="0"/>
              <a:t>Producing ‘Territory’: Stuart Elden, </a:t>
            </a:r>
            <a:r>
              <a:rPr lang="en-US" i="1" dirty="0"/>
              <a:t>The Birth of Territory</a:t>
            </a:r>
            <a:r>
              <a:rPr lang="en-US" dirty="0"/>
              <a:t> (2013)</a:t>
            </a:r>
          </a:p>
          <a:p>
            <a:r>
              <a:rPr lang="en-US" dirty="0"/>
              <a:t>Modern territory emerges through combination of older modes of law, settlement, and sovereignty under the unprecedented capacities of the state and science.</a:t>
            </a:r>
          </a:p>
          <a:p>
            <a:r>
              <a:rPr lang="en-US" dirty="0"/>
              <a:t>Although complexity and multiplicity remained in practice, ‘territory’ enabled unitary sovereignty through the measurement and taxation of land, and the military control of terrain.</a:t>
            </a:r>
          </a:p>
          <a:p>
            <a:r>
              <a:rPr lang="en-US" dirty="0"/>
              <a:t>Territory is a process made to seem like a fixed universal.</a:t>
            </a:r>
          </a:p>
        </p:txBody>
      </p:sp>
      <p:pic>
        <p:nvPicPr>
          <p:cNvPr id="9218" name="Picture 2" descr="Peace Treaty of Westphalia (1648) Map">
            <a:extLst>
              <a:ext uri="{FF2B5EF4-FFF2-40B4-BE49-F238E27FC236}">
                <a16:creationId xmlns:a16="http://schemas.microsoft.com/office/drawing/2014/main" id="{8701C3F8-747C-1BB1-3CF8-CCC1A63E698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981" r="4598"/>
          <a:stretch/>
        </p:blipFill>
        <p:spPr bwMode="auto">
          <a:xfrm>
            <a:off x="8243453" y="0"/>
            <a:ext cx="394854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65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4E7A6-332D-EE95-23EE-59A85D7847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6E95AA-6D2C-F76C-09C7-957FA377D609}"/>
              </a:ext>
            </a:extLst>
          </p:cNvPr>
          <p:cNvSpPr>
            <a:spLocks noGrp="1"/>
          </p:cNvSpPr>
          <p:nvPr>
            <p:ph type="title"/>
          </p:nvPr>
        </p:nvSpPr>
        <p:spPr/>
        <p:txBody>
          <a:bodyPr/>
          <a:lstStyle/>
          <a:p>
            <a:r>
              <a:rPr lang="en-US" dirty="0"/>
              <a:t>How historians have overlooked space</a:t>
            </a:r>
          </a:p>
        </p:txBody>
      </p:sp>
      <p:sp>
        <p:nvSpPr>
          <p:cNvPr id="3" name="Content Placeholder 2">
            <a:extLst>
              <a:ext uri="{FF2B5EF4-FFF2-40B4-BE49-F238E27FC236}">
                <a16:creationId xmlns:a16="http://schemas.microsoft.com/office/drawing/2014/main" id="{80D4DCA6-F5A6-5A26-E4A5-7E0268139756}"/>
              </a:ext>
            </a:extLst>
          </p:cNvPr>
          <p:cNvSpPr>
            <a:spLocks noGrp="1"/>
          </p:cNvSpPr>
          <p:nvPr>
            <p:ph idx="1"/>
          </p:nvPr>
        </p:nvSpPr>
        <p:spPr/>
        <p:txBody>
          <a:bodyPr/>
          <a:lstStyle/>
          <a:p>
            <a:r>
              <a:rPr lang="en-US" dirty="0"/>
              <a:t>The nation, the region, and the area as implicitly neutral or natural categories for historical study, e.g., ‘British history’, ‘history of London’, ‘modern South Asia’</a:t>
            </a:r>
          </a:p>
          <a:p>
            <a:r>
              <a:rPr lang="en-US" dirty="0"/>
              <a:t>Each of these categories take on significance at particular moments and in relation to particular bureaucratic/archival infrastructures</a:t>
            </a:r>
          </a:p>
          <a:p>
            <a:pPr lvl="1"/>
            <a:r>
              <a:rPr lang="en-US" dirty="0"/>
              <a:t>Ranke and the nation-state; national and regional archives implemented by state bureaucracies</a:t>
            </a:r>
          </a:p>
          <a:p>
            <a:pPr lvl="1"/>
            <a:r>
              <a:rPr lang="en-US" dirty="0"/>
              <a:t>Area studies and Cold War geopolitics: the American global</a:t>
            </a:r>
          </a:p>
        </p:txBody>
      </p:sp>
      <p:pic>
        <p:nvPicPr>
          <p:cNvPr id="4" name="Picture 3" descr="Money.jpg">
            <a:extLst>
              <a:ext uri="{FF2B5EF4-FFF2-40B4-BE49-F238E27FC236}">
                <a16:creationId xmlns:a16="http://schemas.microsoft.com/office/drawing/2014/main" id="{07CFB815-E659-EB8E-9BD9-EB970AA5EEBE}"/>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22262411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E992D-0B21-3737-3E58-893E702BFF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B47F52-4EEB-1165-83EC-23A00000B822}"/>
              </a:ext>
            </a:extLst>
          </p:cNvPr>
          <p:cNvSpPr>
            <a:spLocks noGrp="1"/>
          </p:cNvSpPr>
          <p:nvPr>
            <p:ph type="title"/>
          </p:nvPr>
        </p:nvSpPr>
        <p:spPr/>
        <p:txBody>
          <a:bodyPr/>
          <a:lstStyle/>
          <a:p>
            <a:r>
              <a:rPr lang="en-US" dirty="0"/>
              <a:t>Plural and quotidian spaces</a:t>
            </a:r>
          </a:p>
        </p:txBody>
      </p:sp>
      <p:sp>
        <p:nvSpPr>
          <p:cNvPr id="3" name="Content Placeholder 2">
            <a:extLst>
              <a:ext uri="{FF2B5EF4-FFF2-40B4-BE49-F238E27FC236}">
                <a16:creationId xmlns:a16="http://schemas.microsoft.com/office/drawing/2014/main" id="{3F2F03A3-CF09-2015-3949-95B610D185C7}"/>
              </a:ext>
            </a:extLst>
          </p:cNvPr>
          <p:cNvSpPr>
            <a:spLocks noGrp="1"/>
          </p:cNvSpPr>
          <p:nvPr>
            <p:ph idx="1"/>
          </p:nvPr>
        </p:nvSpPr>
        <p:spPr>
          <a:xfrm>
            <a:off x="4966854" y="1887969"/>
            <a:ext cx="6615545" cy="4970031"/>
          </a:xfrm>
        </p:spPr>
        <p:txBody>
          <a:bodyPr>
            <a:normAutofit/>
          </a:bodyPr>
          <a:lstStyle/>
          <a:p>
            <a:pPr marL="0" indent="0">
              <a:buNone/>
            </a:pPr>
            <a:r>
              <a:rPr lang="en-US" dirty="0"/>
              <a:t>Associated with:</a:t>
            </a:r>
          </a:p>
          <a:p>
            <a:r>
              <a:rPr lang="en-US" dirty="0"/>
              <a:t>Lefebvre’s ‘spatial practice’ (to an extent)</a:t>
            </a:r>
          </a:p>
          <a:p>
            <a:r>
              <a:rPr lang="en-US" dirty="0"/>
              <a:t>Harvey’s ‘relational space’</a:t>
            </a:r>
          </a:p>
          <a:p>
            <a:r>
              <a:rPr lang="en-US" dirty="0"/>
              <a:t>Massey’s ‘chance of space’</a:t>
            </a:r>
          </a:p>
          <a:p>
            <a:pPr marL="0" indent="0">
              <a:buNone/>
            </a:pPr>
            <a:r>
              <a:rPr lang="en-US" dirty="0"/>
              <a:t>…</a:t>
            </a:r>
          </a:p>
          <a:p>
            <a:pPr marL="0" indent="0">
              <a:buNone/>
            </a:pPr>
            <a:r>
              <a:rPr lang="en-US" dirty="0"/>
              <a:t>and perhaps Foucault’s later work insisting that power is always relational and open to possible resistance and reconstitution</a:t>
            </a:r>
          </a:p>
        </p:txBody>
      </p:sp>
      <p:pic>
        <p:nvPicPr>
          <p:cNvPr id="10242" name="Picture 2" descr="Inside Dharavi's Transformation: How The Landmark Redevelopment Took Off  With Mahayuti's Resolve And Adani's Winning Bid">
            <a:extLst>
              <a:ext uri="{FF2B5EF4-FFF2-40B4-BE49-F238E27FC236}">
                <a16:creationId xmlns:a16="http://schemas.microsoft.com/office/drawing/2014/main" id="{3C04A20D-291D-3E48-4D03-38F35BBBF0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6130"/>
          <a:stretch/>
        </p:blipFill>
        <p:spPr bwMode="auto">
          <a:xfrm>
            <a:off x="0" y="1323975"/>
            <a:ext cx="4468092" cy="553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590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80E0F-59AE-241E-8C15-821ADAA4BD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46E11C-5A0D-A27C-F9CF-919227FF5B61}"/>
              </a:ext>
            </a:extLst>
          </p:cNvPr>
          <p:cNvSpPr>
            <a:spLocks noGrp="1"/>
          </p:cNvSpPr>
          <p:nvPr>
            <p:ph type="title"/>
          </p:nvPr>
        </p:nvSpPr>
        <p:spPr/>
        <p:txBody>
          <a:bodyPr/>
          <a:lstStyle/>
          <a:p>
            <a:r>
              <a:rPr lang="en-US" dirty="0"/>
              <a:t>Plural and quotidian spaces</a:t>
            </a:r>
          </a:p>
        </p:txBody>
      </p:sp>
      <p:sp>
        <p:nvSpPr>
          <p:cNvPr id="3" name="Content Placeholder 2">
            <a:extLst>
              <a:ext uri="{FF2B5EF4-FFF2-40B4-BE49-F238E27FC236}">
                <a16:creationId xmlns:a16="http://schemas.microsoft.com/office/drawing/2014/main" id="{DC77ABAB-3830-DC6A-7D48-04BA18075ADB}"/>
              </a:ext>
            </a:extLst>
          </p:cNvPr>
          <p:cNvSpPr>
            <a:spLocks noGrp="1"/>
          </p:cNvSpPr>
          <p:nvPr>
            <p:ph idx="1"/>
          </p:nvPr>
        </p:nvSpPr>
        <p:spPr>
          <a:xfrm>
            <a:off x="4634347" y="1887969"/>
            <a:ext cx="7114308" cy="4970031"/>
          </a:xfrm>
        </p:spPr>
        <p:txBody>
          <a:bodyPr>
            <a:normAutofit/>
          </a:bodyPr>
          <a:lstStyle/>
          <a:p>
            <a:pPr marL="0" indent="0">
              <a:buNone/>
            </a:pPr>
            <a:r>
              <a:rPr lang="en-US" dirty="0"/>
              <a:t>Michel de </a:t>
            </a:r>
            <a:r>
              <a:rPr lang="en-US" dirty="0" err="1"/>
              <a:t>Certeau</a:t>
            </a:r>
            <a:r>
              <a:rPr lang="en-US" dirty="0"/>
              <a:t>, </a:t>
            </a:r>
            <a:r>
              <a:rPr lang="en-US" i="1" dirty="0"/>
              <a:t>The Practice of Everyday Life</a:t>
            </a:r>
            <a:r>
              <a:rPr lang="en-US" dirty="0"/>
              <a:t> (English trans. 1984)</a:t>
            </a:r>
          </a:p>
          <a:p>
            <a:r>
              <a:rPr lang="en-US" dirty="0"/>
              <a:t>‘An Icarian fall’ from the static and distanced skyscraper gaze to the walker on the streets.</a:t>
            </a:r>
          </a:p>
          <a:p>
            <a:r>
              <a:rPr lang="en-US" dirty="0"/>
              <a:t>‘The long poem of walking manipulates spatial </a:t>
            </a:r>
            <a:r>
              <a:rPr lang="en-US" dirty="0" err="1"/>
              <a:t>organisations</a:t>
            </a:r>
            <a:r>
              <a:rPr lang="en-US" dirty="0"/>
              <a:t>, no matter how panoptic they may be’ (p. 101).</a:t>
            </a:r>
          </a:p>
          <a:p>
            <a:r>
              <a:rPr lang="en-US" dirty="0"/>
              <a:t>In contrast to maps, stories ‘tell us what one can do in [space] and make out of it’ (p. 122).</a:t>
            </a:r>
          </a:p>
        </p:txBody>
      </p:sp>
      <p:pic>
        <p:nvPicPr>
          <p:cNvPr id="11266" name="Picture 2" descr="Photos of 1930s New York City by Berenice Abbott | PetaPixel">
            <a:extLst>
              <a:ext uri="{FF2B5EF4-FFF2-40B4-BE49-F238E27FC236}">
                <a16:creationId xmlns:a16="http://schemas.microsoft.com/office/drawing/2014/main" id="{FC33F14D-A8F7-5220-43E2-E511712B89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27" r="27503"/>
          <a:stretch/>
        </p:blipFill>
        <p:spPr bwMode="auto">
          <a:xfrm>
            <a:off x="0" y="1433945"/>
            <a:ext cx="4405745" cy="5424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89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FCE0E-9ECE-5D5E-60A9-E371A51824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ECC221-1D20-27DF-E4EE-6855CF016136}"/>
              </a:ext>
            </a:extLst>
          </p:cNvPr>
          <p:cNvSpPr>
            <a:spLocks noGrp="1"/>
          </p:cNvSpPr>
          <p:nvPr>
            <p:ph type="title"/>
          </p:nvPr>
        </p:nvSpPr>
        <p:spPr/>
        <p:txBody>
          <a:bodyPr/>
          <a:lstStyle/>
          <a:p>
            <a:r>
              <a:rPr lang="en-US" dirty="0"/>
              <a:t>Plural and quotidian spaces</a:t>
            </a:r>
          </a:p>
        </p:txBody>
      </p:sp>
      <p:sp>
        <p:nvSpPr>
          <p:cNvPr id="3" name="Content Placeholder 2">
            <a:extLst>
              <a:ext uri="{FF2B5EF4-FFF2-40B4-BE49-F238E27FC236}">
                <a16:creationId xmlns:a16="http://schemas.microsoft.com/office/drawing/2014/main" id="{7CDBB00B-7C95-8070-A36E-5051948B2D13}"/>
              </a:ext>
            </a:extLst>
          </p:cNvPr>
          <p:cNvSpPr>
            <a:spLocks noGrp="1"/>
          </p:cNvSpPr>
          <p:nvPr>
            <p:ph idx="1"/>
          </p:nvPr>
        </p:nvSpPr>
        <p:spPr>
          <a:xfrm>
            <a:off x="4094018" y="1690689"/>
            <a:ext cx="7654637" cy="5333566"/>
          </a:xfrm>
        </p:spPr>
        <p:txBody>
          <a:bodyPr>
            <a:normAutofit/>
          </a:bodyPr>
          <a:lstStyle/>
          <a:p>
            <a:pPr marL="0" indent="0">
              <a:buNone/>
            </a:pPr>
            <a:r>
              <a:rPr lang="en-US" dirty="0"/>
              <a:t>Borders as performed objects (e.g., John Agnew, ‘Borders on the mind’)</a:t>
            </a:r>
          </a:p>
          <a:p>
            <a:r>
              <a:rPr lang="en-US" dirty="0"/>
              <a:t>The most seemingly state-imposed objects are enacted (and changed) through repeated processes of (not) crossing and interacting.</a:t>
            </a:r>
          </a:p>
          <a:p>
            <a:r>
              <a:rPr lang="en-US" dirty="0"/>
              <a:t>The border as a ‘constantly evolving’ bundle of human and nonhuman elements: guards, rivers, walls, barbed wire, checkpoints, </a:t>
            </a:r>
            <a:r>
              <a:rPr lang="en-US" dirty="0" err="1"/>
              <a:t>travellers</a:t>
            </a:r>
            <a:r>
              <a:rPr lang="en-US" dirty="0"/>
              <a:t>, vehicles, vendors, traders, animals, microbes.</a:t>
            </a:r>
          </a:p>
          <a:p>
            <a:r>
              <a:rPr lang="en-US" dirty="0"/>
              <a:t>Borders are ‘equivocal’—i.e., ‘always … open to question, if not to all who would cross them’</a:t>
            </a:r>
          </a:p>
        </p:txBody>
      </p:sp>
      <p:pic>
        <p:nvPicPr>
          <p:cNvPr id="4" name="Picture 3">
            <a:extLst>
              <a:ext uri="{FF2B5EF4-FFF2-40B4-BE49-F238E27FC236}">
                <a16:creationId xmlns:a16="http://schemas.microsoft.com/office/drawing/2014/main" id="{C86307D2-FFC5-64A2-5B03-B02117F731B7}"/>
              </a:ext>
            </a:extLst>
          </p:cNvPr>
          <p:cNvPicPr>
            <a:picLocks noChangeAspect="1"/>
          </p:cNvPicPr>
          <p:nvPr/>
        </p:nvPicPr>
        <p:blipFill>
          <a:blip r:embed="rId2"/>
          <a:srcRect l="29282" r="9569"/>
          <a:stretch/>
        </p:blipFill>
        <p:spPr>
          <a:xfrm>
            <a:off x="0" y="2638352"/>
            <a:ext cx="3936239" cy="3235539"/>
          </a:xfrm>
          <a:prstGeom prst="rect">
            <a:avLst/>
          </a:prstGeom>
        </p:spPr>
      </p:pic>
    </p:spTree>
    <p:extLst>
      <p:ext uri="{BB962C8B-B14F-4D97-AF65-F5344CB8AC3E}">
        <p14:creationId xmlns:p14="http://schemas.microsoft.com/office/powerpoint/2010/main" val="39526537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Pandemic Management During the Republic of Venice - Global Campus of Human  Rights">
            <a:extLst>
              <a:ext uri="{FF2B5EF4-FFF2-40B4-BE49-F238E27FC236}">
                <a16:creationId xmlns:a16="http://schemas.microsoft.com/office/drawing/2014/main" id="{E8A8B5E4-7682-724E-58FA-8E5F44A6B82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
          <a:stretch/>
        </p:blipFill>
        <p:spPr bwMode="auto">
          <a:xfrm>
            <a:off x="3969" y="0"/>
            <a:ext cx="1218406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A82C551-4755-14F9-E69E-63C7A8CDE4B6}"/>
              </a:ext>
            </a:extLst>
          </p:cNvPr>
          <p:cNvSpPr>
            <a:spLocks noGrp="1"/>
          </p:cNvSpPr>
          <p:nvPr>
            <p:ph type="title"/>
          </p:nvPr>
        </p:nvSpPr>
        <p:spPr>
          <a:xfrm>
            <a:off x="838200" y="5532437"/>
            <a:ext cx="10515600" cy="1325563"/>
          </a:xfrm>
        </p:spPr>
        <p:txBody>
          <a:bodyPr/>
          <a:lstStyle/>
          <a:p>
            <a:pPr algn="ctr"/>
            <a:r>
              <a:rPr lang="en-US" dirty="0">
                <a:solidFill>
                  <a:schemeClr val="bg1"/>
                </a:solidFill>
              </a:rPr>
              <a:t>From plural to more-than-human spaces</a:t>
            </a:r>
          </a:p>
        </p:txBody>
      </p:sp>
    </p:spTree>
    <p:extLst>
      <p:ext uri="{BB962C8B-B14F-4D97-AF65-F5344CB8AC3E}">
        <p14:creationId xmlns:p14="http://schemas.microsoft.com/office/powerpoint/2010/main" val="1204870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71A96-E96A-79B0-3E2A-EC62F233E0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D86026-9C28-9D73-7C63-D0FA4E77AA66}"/>
              </a:ext>
            </a:extLst>
          </p:cNvPr>
          <p:cNvSpPr>
            <a:spLocks noGrp="1"/>
          </p:cNvSpPr>
          <p:nvPr>
            <p:ph type="title"/>
          </p:nvPr>
        </p:nvSpPr>
        <p:spPr/>
        <p:txBody>
          <a:bodyPr/>
          <a:lstStyle/>
          <a:p>
            <a:r>
              <a:rPr lang="en-US" dirty="0"/>
              <a:t>More-than-human space</a:t>
            </a:r>
          </a:p>
        </p:txBody>
      </p:sp>
      <p:sp>
        <p:nvSpPr>
          <p:cNvPr id="4" name="Content Placeholder 2">
            <a:extLst>
              <a:ext uri="{FF2B5EF4-FFF2-40B4-BE49-F238E27FC236}">
                <a16:creationId xmlns:a16="http://schemas.microsoft.com/office/drawing/2014/main" id="{73E45119-77DF-8AA0-EE20-95694B5EF07B}"/>
              </a:ext>
            </a:extLst>
          </p:cNvPr>
          <p:cNvSpPr>
            <a:spLocks noGrp="1"/>
          </p:cNvSpPr>
          <p:nvPr>
            <p:ph idx="1"/>
          </p:nvPr>
        </p:nvSpPr>
        <p:spPr>
          <a:xfrm>
            <a:off x="1108344" y="1690688"/>
            <a:ext cx="5230111" cy="5024437"/>
          </a:xfrm>
        </p:spPr>
        <p:txBody>
          <a:bodyPr>
            <a:normAutofit/>
          </a:bodyPr>
          <a:lstStyle/>
          <a:p>
            <a:pPr marL="0" indent="0">
              <a:buNone/>
            </a:pPr>
            <a:r>
              <a:rPr lang="en-US" dirty="0">
                <a:latin typeface="+mj-lt"/>
              </a:rPr>
              <a:t>‘Statesmen were, despite their illusions, more acted upon than actors … The events of history are merely surface disturbances, crests of foam that the tides of history carry on their strong backs.’</a:t>
            </a:r>
          </a:p>
          <a:p>
            <a:pPr marL="0" indent="0">
              <a:buNone/>
            </a:pPr>
            <a:endParaRPr lang="en-US" dirty="0">
              <a:latin typeface="+mj-lt"/>
            </a:endParaRPr>
          </a:p>
          <a:p>
            <a:pPr marL="514350" indent="-514350">
              <a:buFont typeface="+mj-lt"/>
              <a:buAutoNum type="arabicPeriod"/>
            </a:pPr>
            <a:r>
              <a:rPr lang="en-US" dirty="0">
                <a:latin typeface="+mj-lt"/>
              </a:rPr>
              <a:t>Deep environmental structures </a:t>
            </a:r>
          </a:p>
          <a:p>
            <a:pPr marL="514350" indent="-514350">
              <a:buFont typeface="+mj-lt"/>
              <a:buAutoNum type="arabicPeriod"/>
            </a:pPr>
            <a:r>
              <a:rPr lang="en-US" dirty="0">
                <a:latin typeface="+mj-lt"/>
              </a:rPr>
              <a:t>Socio-economic structures</a:t>
            </a:r>
          </a:p>
          <a:p>
            <a:pPr marL="514350" indent="-514350">
              <a:buFont typeface="+mj-lt"/>
              <a:buAutoNum type="arabicPeriod"/>
            </a:pPr>
            <a:r>
              <a:rPr lang="en-US" dirty="0">
                <a:latin typeface="+mj-lt"/>
              </a:rPr>
              <a:t>Human agency</a:t>
            </a:r>
          </a:p>
          <a:p>
            <a:pPr marL="0" indent="0">
              <a:buNone/>
            </a:pPr>
            <a:endParaRPr lang="en-US" dirty="0">
              <a:latin typeface="+mj-lt"/>
            </a:endParaRPr>
          </a:p>
        </p:txBody>
      </p:sp>
      <p:pic>
        <p:nvPicPr>
          <p:cNvPr id="3" name="Picture 4" descr="The Mediterranean And The Mediterranean World In The Age Of Philip II  Volume I: v. 1 - Fernand Braudel: 9780006334071 - AbeBooks">
            <a:extLst>
              <a:ext uri="{FF2B5EF4-FFF2-40B4-BE49-F238E27FC236}">
                <a16:creationId xmlns:a16="http://schemas.microsoft.com/office/drawing/2014/main" id="{67B9591B-71EB-27C4-4741-F2B0B1CE11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26112"/>
            <a:ext cx="4419600" cy="6884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8823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1BA81-35FC-4628-3D23-DCDC79EEEB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490528-EFAA-A43E-FE6B-3832EE54D73A}"/>
              </a:ext>
            </a:extLst>
          </p:cNvPr>
          <p:cNvSpPr>
            <a:spLocks noGrp="1"/>
          </p:cNvSpPr>
          <p:nvPr>
            <p:ph type="title"/>
          </p:nvPr>
        </p:nvSpPr>
        <p:spPr/>
        <p:txBody>
          <a:bodyPr/>
          <a:lstStyle/>
          <a:p>
            <a:r>
              <a:rPr lang="en-US" dirty="0"/>
              <a:t>More-than-human space</a:t>
            </a:r>
          </a:p>
        </p:txBody>
      </p:sp>
      <p:sp>
        <p:nvSpPr>
          <p:cNvPr id="4" name="Content Placeholder 2">
            <a:extLst>
              <a:ext uri="{FF2B5EF4-FFF2-40B4-BE49-F238E27FC236}">
                <a16:creationId xmlns:a16="http://schemas.microsoft.com/office/drawing/2014/main" id="{EC6B2BDF-5C9B-C11B-9A8E-B562290BEEC9}"/>
              </a:ext>
            </a:extLst>
          </p:cNvPr>
          <p:cNvSpPr>
            <a:spLocks noGrp="1"/>
          </p:cNvSpPr>
          <p:nvPr>
            <p:ph idx="1"/>
          </p:nvPr>
        </p:nvSpPr>
        <p:spPr>
          <a:xfrm>
            <a:off x="838200" y="1690688"/>
            <a:ext cx="6414674" cy="5024437"/>
          </a:xfrm>
        </p:spPr>
        <p:txBody>
          <a:bodyPr>
            <a:normAutofit/>
          </a:bodyPr>
          <a:lstStyle/>
          <a:p>
            <a:r>
              <a:rPr lang="en-US" dirty="0">
                <a:latin typeface="+mj-lt"/>
              </a:rPr>
              <a:t>Animals, microbes, and plants as ‘expansionistic’ agents that ‘often spread far beyond the European frontier, often to people who had barely heard of the white invaders’ </a:t>
            </a:r>
            <a:r>
              <a:rPr lang="en-US" i="1" dirty="0">
                <a:latin typeface="+mj-lt"/>
              </a:rPr>
              <a:t>(Ecological Imperialism</a:t>
            </a:r>
            <a:r>
              <a:rPr lang="en-US" dirty="0">
                <a:latin typeface="+mj-lt"/>
              </a:rPr>
              <a:t>, p. 203)</a:t>
            </a:r>
            <a:r>
              <a:rPr lang="en-US" i="1" dirty="0">
                <a:latin typeface="+mj-lt"/>
              </a:rPr>
              <a:t>.</a:t>
            </a:r>
          </a:p>
          <a:p>
            <a:r>
              <a:rPr lang="en-US" dirty="0">
                <a:latin typeface="+mj-lt"/>
              </a:rPr>
              <a:t>E.g., smallpox reached northwest Pacific coast of North America in 1782–3, ahead of European humans.</a:t>
            </a:r>
          </a:p>
          <a:p>
            <a:r>
              <a:rPr lang="en-US" dirty="0">
                <a:latin typeface="+mj-lt"/>
              </a:rPr>
              <a:t>Nonhuman spaces related to, but not determined by, human agency.</a:t>
            </a:r>
          </a:p>
        </p:txBody>
      </p:sp>
      <p:pic>
        <p:nvPicPr>
          <p:cNvPr id="3" name="Picture 4" descr="The Columbian Exchange: Biological and Cultural Consequences of 1492:  Amazon.co.uk: Crosby, Alfred W.: 9780837172286: Books">
            <a:extLst>
              <a:ext uri="{FF2B5EF4-FFF2-40B4-BE49-F238E27FC236}">
                <a16:creationId xmlns:a16="http://schemas.microsoft.com/office/drawing/2014/main" id="{FA254AF6-BBB7-76E9-14F8-E25716C397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5574" y="0"/>
            <a:ext cx="441642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103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10E57-F702-261B-9316-1D912D1036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B62662-D990-F6B5-3ECD-A5CA0793D75C}"/>
              </a:ext>
            </a:extLst>
          </p:cNvPr>
          <p:cNvSpPr>
            <a:spLocks noGrp="1"/>
          </p:cNvSpPr>
          <p:nvPr>
            <p:ph type="title"/>
          </p:nvPr>
        </p:nvSpPr>
        <p:spPr/>
        <p:txBody>
          <a:bodyPr/>
          <a:lstStyle/>
          <a:p>
            <a:r>
              <a:rPr lang="en-US" dirty="0"/>
              <a:t>More-than-human space</a:t>
            </a:r>
          </a:p>
        </p:txBody>
      </p:sp>
      <p:sp>
        <p:nvSpPr>
          <p:cNvPr id="4" name="Content Placeholder 2">
            <a:extLst>
              <a:ext uri="{FF2B5EF4-FFF2-40B4-BE49-F238E27FC236}">
                <a16:creationId xmlns:a16="http://schemas.microsoft.com/office/drawing/2014/main" id="{2C982DD1-1DEA-C8CB-3999-4AF05D5BE795}"/>
              </a:ext>
            </a:extLst>
          </p:cNvPr>
          <p:cNvSpPr>
            <a:spLocks noGrp="1"/>
          </p:cNvSpPr>
          <p:nvPr>
            <p:ph idx="1"/>
          </p:nvPr>
        </p:nvSpPr>
        <p:spPr>
          <a:xfrm>
            <a:off x="672513" y="1757796"/>
            <a:ext cx="6580342" cy="5024437"/>
          </a:xfrm>
        </p:spPr>
        <p:txBody>
          <a:bodyPr>
            <a:normAutofit/>
          </a:bodyPr>
          <a:lstStyle/>
          <a:p>
            <a:pPr marL="0" indent="0">
              <a:buNone/>
            </a:pPr>
            <a:r>
              <a:rPr lang="en-US" dirty="0">
                <a:latin typeface="+mj-lt"/>
              </a:rPr>
              <a:t>‘Human life in Beringia was shaped, in part, by the ways energy moved over the land and through the sea’ (p. 4).</a:t>
            </a:r>
          </a:p>
          <a:p>
            <a:pPr marL="0" indent="0">
              <a:buNone/>
            </a:pPr>
            <a:r>
              <a:rPr lang="en-US" dirty="0">
                <a:latin typeface="+mj-lt"/>
              </a:rPr>
              <a:t>‘In aggregate, [nonhuman actors and their spaces] made humans one subject among many acting in Beringia’ (pp. 8–9).</a:t>
            </a:r>
          </a:p>
          <a:p>
            <a:pPr marL="0" indent="0">
              <a:buNone/>
            </a:pPr>
            <a:r>
              <a:rPr lang="en-US" dirty="0">
                <a:latin typeface="+mj-lt"/>
              </a:rPr>
              <a:t>‘What power do human ideas have to change their surroundings, and how are people in turn shaped by their habitual relationships with the world? Put another way, </a:t>
            </a:r>
            <a:r>
              <a:rPr lang="en-US" b="1" dirty="0">
                <a:latin typeface="+mj-lt"/>
              </a:rPr>
              <a:t>what is the nature of history when nature is part of what makes history</a:t>
            </a:r>
            <a:r>
              <a:rPr lang="en-US" dirty="0">
                <a:latin typeface="+mj-lt"/>
              </a:rPr>
              <a:t>?’ (p. 3)</a:t>
            </a:r>
          </a:p>
        </p:txBody>
      </p:sp>
      <p:pic>
        <p:nvPicPr>
          <p:cNvPr id="3" name="Picture 2" descr="Floating Coast: An Environmental History... by Bathsheba Demuth">
            <a:extLst>
              <a:ext uri="{FF2B5EF4-FFF2-40B4-BE49-F238E27FC236}">
                <a16:creationId xmlns:a16="http://schemas.microsoft.com/office/drawing/2014/main" id="{409D8DF1-551C-43D4-9F8F-32EF4C41AB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2532" y="0"/>
            <a:ext cx="4540250" cy="6878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61913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67F4A-6722-709F-D8D1-13884875BB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DA1989-CB31-E040-FCDA-22BC3D42CD55}"/>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EEE16102-EBAA-5F8E-4381-4067EDC84CD3}"/>
              </a:ext>
            </a:extLst>
          </p:cNvPr>
          <p:cNvSpPr>
            <a:spLocks noGrp="1"/>
          </p:cNvSpPr>
          <p:nvPr>
            <p:ph idx="1"/>
          </p:nvPr>
        </p:nvSpPr>
        <p:spPr>
          <a:xfrm>
            <a:off x="838200" y="1825624"/>
            <a:ext cx="6393873" cy="5032375"/>
          </a:xfrm>
        </p:spPr>
        <p:txBody>
          <a:bodyPr>
            <a:normAutofit/>
          </a:bodyPr>
          <a:lstStyle/>
          <a:p>
            <a:pPr marL="0" indent="0">
              <a:buNone/>
            </a:pPr>
            <a:r>
              <a:rPr lang="en-US" b="1" dirty="0"/>
              <a:t>1. Volume</a:t>
            </a:r>
          </a:p>
          <a:p>
            <a:pPr marL="0" indent="0">
              <a:buNone/>
            </a:pPr>
            <a:r>
              <a:rPr lang="en-US" dirty="0"/>
              <a:t>‘Increasingly the reach of the state has also been directed downward, penetrating ever deeper into the subterranean realm… Counterintuitively, technological advances have reduced rather than extended the state’s lower and upper limits’</a:t>
            </a:r>
          </a:p>
          <a:p>
            <a:pPr marL="0" indent="0">
              <a:buNone/>
            </a:pPr>
            <a:r>
              <a:rPr lang="en-US" sz="2000" dirty="0"/>
              <a:t>Franck </a:t>
            </a:r>
            <a:r>
              <a:rPr lang="en-US" sz="2000" dirty="0" err="1"/>
              <a:t>Billé</a:t>
            </a:r>
            <a:r>
              <a:rPr lang="en-US" sz="2000" dirty="0"/>
              <a:t>, ‘Voluminous: An Introduction’, in </a:t>
            </a:r>
            <a:r>
              <a:rPr lang="en-US" sz="2000" i="1" dirty="0"/>
              <a:t>Voluminous States: Sovereignty, Materiality, and the Territorial Imagination</a:t>
            </a:r>
            <a:r>
              <a:rPr lang="en-US" sz="2000" dirty="0"/>
              <a:t>, ed. Franck </a:t>
            </a:r>
            <a:r>
              <a:rPr lang="en-US" sz="2000" dirty="0" err="1"/>
              <a:t>Billé</a:t>
            </a:r>
            <a:r>
              <a:rPr lang="en-US" sz="2000" i="1" dirty="0"/>
              <a:t> </a:t>
            </a:r>
            <a:r>
              <a:rPr lang="en-US" sz="2000" dirty="0"/>
              <a:t>(Durham, NC: Duke University Press, 2020), pp. 8–10</a:t>
            </a:r>
          </a:p>
        </p:txBody>
      </p:sp>
      <p:pic>
        <p:nvPicPr>
          <p:cNvPr id="4" name="Picture 6" descr="Image of POTOSI SILVER MINE, 1590 by Bry, Theodor de (1528-98)">
            <a:extLst>
              <a:ext uri="{FF2B5EF4-FFF2-40B4-BE49-F238E27FC236}">
                <a16:creationId xmlns:a16="http://schemas.microsoft.com/office/drawing/2014/main" id="{9FF3B8B0-1309-C5D7-042D-79F336D5DE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3031"/>
          <a:stretch/>
        </p:blipFill>
        <p:spPr bwMode="auto">
          <a:xfrm>
            <a:off x="7195402" y="2670325"/>
            <a:ext cx="4996971" cy="296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954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6D5BF-385F-2CA3-B781-3B8FA7A457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8F0394-F4D9-2615-9FCC-ABCE22850AE6}"/>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DE180F47-0769-57E0-2BCB-2F2F7CBC7F9E}"/>
              </a:ext>
            </a:extLst>
          </p:cNvPr>
          <p:cNvSpPr>
            <a:spLocks noGrp="1"/>
          </p:cNvSpPr>
          <p:nvPr>
            <p:ph idx="1"/>
          </p:nvPr>
        </p:nvSpPr>
        <p:spPr>
          <a:xfrm>
            <a:off x="838200" y="1825624"/>
            <a:ext cx="6975763" cy="5032375"/>
          </a:xfrm>
        </p:spPr>
        <p:txBody>
          <a:bodyPr>
            <a:normAutofit/>
          </a:bodyPr>
          <a:lstStyle/>
          <a:p>
            <a:pPr marL="0" indent="0">
              <a:buNone/>
            </a:pPr>
            <a:r>
              <a:rPr lang="en-US" b="1" dirty="0"/>
              <a:t>1. Volume</a:t>
            </a:r>
          </a:p>
          <a:p>
            <a:pPr marL="0" indent="0">
              <a:buNone/>
            </a:pPr>
            <a:r>
              <a:rPr lang="en-US" dirty="0"/>
              <a:t>Examples: mines, atmosphere, mountains and ‘high places’, deep oceans, sovereignty and resistance as vertically banded</a:t>
            </a:r>
          </a:p>
        </p:txBody>
      </p:sp>
      <p:pic>
        <p:nvPicPr>
          <p:cNvPr id="13314" name="Picture 2" descr="Seabed mining: a new geopolitical divide?">
            <a:extLst>
              <a:ext uri="{FF2B5EF4-FFF2-40B4-BE49-F238E27FC236}">
                <a16:creationId xmlns:a16="http://schemas.microsoft.com/office/drawing/2014/main" id="{AFF384D1-0E6B-0CB2-7A73-70B03CA93B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49" r="8384"/>
          <a:stretch/>
        </p:blipFill>
        <p:spPr bwMode="auto">
          <a:xfrm>
            <a:off x="4821382" y="3990089"/>
            <a:ext cx="3559031" cy="2877127"/>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Image of POTOSI SILVER MINE, 1590 by Bry, Theodor de (1528-98)">
            <a:extLst>
              <a:ext uri="{FF2B5EF4-FFF2-40B4-BE49-F238E27FC236}">
                <a16:creationId xmlns:a16="http://schemas.microsoft.com/office/drawing/2014/main" id="{A4FDA846-80CB-8A66-0C00-B9E700DB15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3031"/>
          <a:stretch/>
        </p:blipFill>
        <p:spPr bwMode="auto">
          <a:xfrm>
            <a:off x="0" y="3990089"/>
            <a:ext cx="4821382" cy="28586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20ED949-0029-26DB-A20A-CC68EC8E562E}"/>
              </a:ext>
            </a:extLst>
          </p:cNvPr>
          <p:cNvPicPr>
            <a:picLocks noChangeAspect="1"/>
          </p:cNvPicPr>
          <p:nvPr/>
        </p:nvPicPr>
        <p:blipFill>
          <a:blip r:embed="rId4"/>
          <a:stretch>
            <a:fillRect/>
          </a:stretch>
        </p:blipFill>
        <p:spPr>
          <a:xfrm>
            <a:off x="8380413" y="3990089"/>
            <a:ext cx="3811587" cy="2858690"/>
          </a:xfrm>
          <a:prstGeom prst="rect">
            <a:avLst/>
          </a:prstGeom>
        </p:spPr>
      </p:pic>
    </p:spTree>
    <p:extLst>
      <p:ext uri="{BB962C8B-B14F-4D97-AF65-F5344CB8AC3E}">
        <p14:creationId xmlns:p14="http://schemas.microsoft.com/office/powerpoint/2010/main" val="2407680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9DFF4-C443-8FE8-7D49-E4F872C137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85BE47-49F1-DB79-7244-9BAFB9D493F6}"/>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1997E840-1F37-7C0F-7EDE-9AB48BB89451}"/>
              </a:ext>
            </a:extLst>
          </p:cNvPr>
          <p:cNvSpPr>
            <a:spLocks noGrp="1"/>
          </p:cNvSpPr>
          <p:nvPr>
            <p:ph idx="1"/>
          </p:nvPr>
        </p:nvSpPr>
        <p:spPr>
          <a:xfrm>
            <a:off x="838201" y="1825624"/>
            <a:ext cx="5604164" cy="5032375"/>
          </a:xfrm>
        </p:spPr>
        <p:txBody>
          <a:bodyPr>
            <a:normAutofit/>
          </a:bodyPr>
          <a:lstStyle/>
          <a:p>
            <a:pPr marL="0" indent="0">
              <a:buNone/>
            </a:pPr>
            <a:r>
              <a:rPr lang="en-US" b="1" dirty="0"/>
              <a:t>2. Network</a:t>
            </a:r>
          </a:p>
          <a:p>
            <a:pPr marL="0" indent="0">
              <a:buNone/>
            </a:pPr>
            <a:r>
              <a:rPr lang="en-US" dirty="0"/>
              <a:t>Influenced by Latour’s Actor-Network Theory, especially in the notion that power doesn’t simply flow from a core to peripheries</a:t>
            </a:r>
          </a:p>
          <a:p>
            <a:r>
              <a:rPr lang="en-US" dirty="0"/>
              <a:t>Connections and mobilities as creative and generative, rather than diffusing stable ideas and products</a:t>
            </a:r>
          </a:p>
        </p:txBody>
      </p:sp>
      <p:pic>
        <p:nvPicPr>
          <p:cNvPr id="14338" name="Picture 2" descr="Historic Map : 1921 The Steamship Routes of the World : Vintage Wall A –  Historic Pictoric">
            <a:extLst>
              <a:ext uri="{FF2B5EF4-FFF2-40B4-BE49-F238E27FC236}">
                <a16:creationId xmlns:a16="http://schemas.microsoft.com/office/drawing/2014/main" id="{51EB9765-7AA1-B5A4-1AEA-58C5503A693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2121"/>
          <a:stretch/>
        </p:blipFill>
        <p:spPr bwMode="auto">
          <a:xfrm>
            <a:off x="6096000" y="2344468"/>
            <a:ext cx="6096000" cy="3421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758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57660-D9E2-1857-AD3F-8F31C3F4DB8F}"/>
              </a:ext>
            </a:extLst>
          </p:cNvPr>
          <p:cNvSpPr>
            <a:spLocks noGrp="1"/>
          </p:cNvSpPr>
          <p:nvPr>
            <p:ph type="title"/>
          </p:nvPr>
        </p:nvSpPr>
        <p:spPr/>
        <p:txBody>
          <a:bodyPr/>
          <a:lstStyle/>
          <a:p>
            <a:r>
              <a:rPr lang="en-US" dirty="0"/>
              <a:t>How historians have overlooked space</a:t>
            </a:r>
          </a:p>
        </p:txBody>
      </p:sp>
      <p:sp>
        <p:nvSpPr>
          <p:cNvPr id="3" name="Content Placeholder 2">
            <a:extLst>
              <a:ext uri="{FF2B5EF4-FFF2-40B4-BE49-F238E27FC236}">
                <a16:creationId xmlns:a16="http://schemas.microsoft.com/office/drawing/2014/main" id="{B76F7A9B-EC0A-B0DE-5F2F-735754CB263C}"/>
              </a:ext>
            </a:extLst>
          </p:cNvPr>
          <p:cNvSpPr>
            <a:spLocks noGrp="1"/>
          </p:cNvSpPr>
          <p:nvPr>
            <p:ph idx="1"/>
          </p:nvPr>
        </p:nvSpPr>
        <p:spPr/>
        <p:txBody>
          <a:bodyPr/>
          <a:lstStyle/>
          <a:p>
            <a:pPr marL="0" indent="0">
              <a:buNone/>
            </a:pPr>
            <a:r>
              <a:rPr lang="en-US" dirty="0"/>
              <a:t>‘[The] kind of history, which reduces space to a stage, that pays attention to events unfolding in time alone, might be called imperial history… Rather than focus on the intentional world of historical individuals, the world of active, spatial choices, empirical history of this kind has as its focus facts which, in a sense, come after the event. The primary object is not to understand or to interpret: it is to legitimate.’</a:t>
            </a:r>
          </a:p>
          <a:p>
            <a:pPr marL="0" indent="0">
              <a:buNone/>
            </a:pPr>
            <a:r>
              <a:rPr lang="en-US" sz="2000" dirty="0"/>
              <a:t>Paul Carter, </a:t>
            </a:r>
            <a:r>
              <a:rPr lang="en-US" sz="2000" i="1" dirty="0"/>
              <a:t>The Road to Botany Bay: An Exploration of Landscape and History </a:t>
            </a:r>
            <a:r>
              <a:rPr lang="en-US" sz="2000" dirty="0"/>
              <a:t>(New York: Alfred A. Knopf, 1988), xvi</a:t>
            </a:r>
          </a:p>
        </p:txBody>
      </p:sp>
      <p:pic>
        <p:nvPicPr>
          <p:cNvPr id="4" name="Picture 3" descr="Money.jpg">
            <a:extLst>
              <a:ext uri="{FF2B5EF4-FFF2-40B4-BE49-F238E27FC236}">
                <a16:creationId xmlns:a16="http://schemas.microsoft.com/office/drawing/2014/main" id="{856AA6A2-5D25-2F01-DC8A-3A4A41831780}"/>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42300437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7E39-FE24-83D3-5D31-889DA09FB5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D18910-B910-C2B3-D7F0-8548F1DA1FB9}"/>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7A5F3840-979D-39BA-A7D3-B04D217D6837}"/>
              </a:ext>
            </a:extLst>
          </p:cNvPr>
          <p:cNvSpPr>
            <a:spLocks noGrp="1"/>
          </p:cNvSpPr>
          <p:nvPr>
            <p:ph idx="1"/>
          </p:nvPr>
        </p:nvSpPr>
        <p:spPr>
          <a:xfrm>
            <a:off x="838201" y="1825624"/>
            <a:ext cx="5604164" cy="5032375"/>
          </a:xfrm>
        </p:spPr>
        <p:txBody>
          <a:bodyPr>
            <a:normAutofit/>
          </a:bodyPr>
          <a:lstStyle/>
          <a:p>
            <a:pPr marL="0" indent="0">
              <a:buNone/>
            </a:pPr>
            <a:r>
              <a:rPr lang="en-US" b="1" dirty="0"/>
              <a:t>2. Network</a:t>
            </a:r>
          </a:p>
          <a:p>
            <a:pPr marL="0" indent="0">
              <a:buNone/>
            </a:pPr>
            <a:r>
              <a:rPr lang="en-US" dirty="0"/>
              <a:t>Influenced by Latour’s Actor-Network Theory, especially in the notion that power doesn’t simply flow from a core to peripheries</a:t>
            </a:r>
          </a:p>
          <a:p>
            <a:pPr marL="0" indent="0">
              <a:buNone/>
            </a:pPr>
            <a:r>
              <a:rPr lang="en-US" dirty="0"/>
              <a:t>‘British colonial discourses were made and remade, rather than simply transferred or imposed, through the “geographies of connection” between Britain and settler colonies.’</a:t>
            </a:r>
          </a:p>
          <a:p>
            <a:pPr marL="0" indent="0">
              <a:buNone/>
            </a:pPr>
            <a:r>
              <a:rPr lang="en-US" sz="2000" dirty="0"/>
              <a:t>Alan Lester, </a:t>
            </a:r>
            <a:r>
              <a:rPr lang="en-US" sz="2000" i="1" dirty="0"/>
              <a:t>Imperial Networks</a:t>
            </a:r>
            <a:r>
              <a:rPr lang="en-US" sz="2000" dirty="0"/>
              <a:t>, p. 5</a:t>
            </a:r>
          </a:p>
        </p:txBody>
      </p:sp>
      <p:pic>
        <p:nvPicPr>
          <p:cNvPr id="4" name="Picture 2" descr="Historic Map : 1921 The Steamship Routes of the World : Vintage Wall A –  Historic Pictoric">
            <a:extLst>
              <a:ext uri="{FF2B5EF4-FFF2-40B4-BE49-F238E27FC236}">
                <a16:creationId xmlns:a16="http://schemas.microsoft.com/office/drawing/2014/main" id="{58A2762A-684F-9032-001F-D5843A1FBF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121"/>
          <a:stretch/>
        </p:blipFill>
        <p:spPr bwMode="auto">
          <a:xfrm>
            <a:off x="6096000" y="2344468"/>
            <a:ext cx="6096000" cy="3421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1677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A1CD6B-1024-3FB8-41CE-F5B8F8B34B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B79E82-FD1B-5663-B315-BA1F5FCFB1A9}"/>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9A6D5055-13F4-DA26-4B90-67C9FA9AD8B9}"/>
              </a:ext>
            </a:extLst>
          </p:cNvPr>
          <p:cNvSpPr>
            <a:spLocks noGrp="1"/>
          </p:cNvSpPr>
          <p:nvPr>
            <p:ph idx="1"/>
          </p:nvPr>
        </p:nvSpPr>
        <p:spPr>
          <a:xfrm>
            <a:off x="838201" y="1825624"/>
            <a:ext cx="5604164" cy="5032375"/>
          </a:xfrm>
        </p:spPr>
        <p:txBody>
          <a:bodyPr>
            <a:normAutofit/>
          </a:bodyPr>
          <a:lstStyle/>
          <a:p>
            <a:pPr marL="0" indent="0">
              <a:buNone/>
            </a:pPr>
            <a:r>
              <a:rPr lang="en-US" b="1" dirty="0"/>
              <a:t>3. Scale</a:t>
            </a:r>
          </a:p>
          <a:p>
            <a:pPr marL="0" indent="0">
              <a:buNone/>
            </a:pPr>
            <a:r>
              <a:rPr lang="en-US" dirty="0"/>
              <a:t>Focused on shifts (material and imaginative) between scales such as local and global</a:t>
            </a:r>
          </a:p>
          <a:p>
            <a:r>
              <a:rPr lang="en-US" dirty="0"/>
              <a:t>Inspired by diverse disciplines, including ecology and anthropology (e.g., Arjun Appadurai’s ‘glocalization’)</a:t>
            </a:r>
          </a:p>
          <a:p>
            <a:r>
              <a:rPr lang="en-US" dirty="0"/>
              <a:t>Expansion of history into macro (big/deep/global/planetary) and micro domains</a:t>
            </a:r>
          </a:p>
        </p:txBody>
      </p:sp>
      <p:pic>
        <p:nvPicPr>
          <p:cNvPr id="16386" name="Picture 2" descr="WordLo: Glocalization">
            <a:extLst>
              <a:ext uri="{FF2B5EF4-FFF2-40B4-BE49-F238E27FC236}">
                <a16:creationId xmlns:a16="http://schemas.microsoft.com/office/drawing/2014/main" id="{D44CEFF6-1C80-BDB7-D2CA-C8BC5BEEC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500" y="2195657"/>
            <a:ext cx="5778500" cy="43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233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AB2E4-1BE0-6960-FB4A-3C341174C6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B9B7B2-27FE-DD6A-42FD-CB170B75E156}"/>
              </a:ext>
            </a:extLst>
          </p:cNvPr>
          <p:cNvSpPr>
            <a:spLocks noGrp="1"/>
          </p:cNvSpPr>
          <p:nvPr>
            <p:ph type="title"/>
          </p:nvPr>
        </p:nvSpPr>
        <p:spPr/>
        <p:txBody>
          <a:bodyPr/>
          <a:lstStyle/>
          <a:p>
            <a:r>
              <a:rPr lang="en-US" dirty="0"/>
              <a:t>Three fashionable concepts in spatial history</a:t>
            </a:r>
          </a:p>
        </p:txBody>
      </p:sp>
      <p:sp>
        <p:nvSpPr>
          <p:cNvPr id="3" name="Content Placeholder 2">
            <a:extLst>
              <a:ext uri="{FF2B5EF4-FFF2-40B4-BE49-F238E27FC236}">
                <a16:creationId xmlns:a16="http://schemas.microsoft.com/office/drawing/2014/main" id="{19C6737B-B333-22B5-2227-50D1F1577439}"/>
              </a:ext>
            </a:extLst>
          </p:cNvPr>
          <p:cNvSpPr>
            <a:spLocks noGrp="1"/>
          </p:cNvSpPr>
          <p:nvPr>
            <p:ph idx="1"/>
          </p:nvPr>
        </p:nvSpPr>
        <p:spPr>
          <a:xfrm>
            <a:off x="838200" y="1825624"/>
            <a:ext cx="6664035" cy="5032375"/>
          </a:xfrm>
        </p:spPr>
        <p:txBody>
          <a:bodyPr>
            <a:normAutofit/>
          </a:bodyPr>
          <a:lstStyle/>
          <a:p>
            <a:pPr marL="0" indent="0">
              <a:buNone/>
            </a:pPr>
            <a:r>
              <a:rPr lang="en-US" b="1" dirty="0"/>
              <a:t>3. Scale</a:t>
            </a:r>
          </a:p>
          <a:p>
            <a:pPr marL="0" indent="0">
              <a:buNone/>
            </a:pPr>
            <a:r>
              <a:rPr lang="en-US" dirty="0"/>
              <a:t>‘What is needed is a history of scaling. By scaling, I mean the work of mediating between different systems of measurement, formal or informal, designed to apply to different slices of the phenomenal world … in order to arrive at a common standard of proportionality… A focus on scaling disrupts the linear narrative of a push toward ever larger dimensions of thought.’</a:t>
            </a:r>
          </a:p>
          <a:p>
            <a:pPr marL="0" indent="0">
              <a:buNone/>
            </a:pPr>
            <a:r>
              <a:rPr lang="en-US" sz="2000" dirty="0"/>
              <a:t>Deborah Coen, ‘Big Is a Thing of the Past’, p. 312</a:t>
            </a:r>
          </a:p>
        </p:txBody>
      </p:sp>
      <p:pic>
        <p:nvPicPr>
          <p:cNvPr id="5" name="Picture 4" descr="A map of the world&#10;&#10;Description automatically generated">
            <a:extLst>
              <a:ext uri="{FF2B5EF4-FFF2-40B4-BE49-F238E27FC236}">
                <a16:creationId xmlns:a16="http://schemas.microsoft.com/office/drawing/2014/main" id="{062972F7-9078-EF61-F247-227B7AAB1CDD}"/>
              </a:ext>
            </a:extLst>
          </p:cNvPr>
          <p:cNvPicPr>
            <a:picLocks noChangeAspect="1"/>
          </p:cNvPicPr>
          <p:nvPr/>
        </p:nvPicPr>
        <p:blipFill>
          <a:blip r:embed="rId2"/>
          <a:stretch>
            <a:fillRect/>
          </a:stretch>
        </p:blipFill>
        <p:spPr>
          <a:xfrm>
            <a:off x="7813963" y="1346620"/>
            <a:ext cx="4087091" cy="5511380"/>
          </a:xfrm>
          <a:prstGeom prst="rect">
            <a:avLst/>
          </a:prstGeom>
        </p:spPr>
      </p:pic>
    </p:spTree>
    <p:extLst>
      <p:ext uri="{BB962C8B-B14F-4D97-AF65-F5344CB8AC3E}">
        <p14:creationId xmlns:p14="http://schemas.microsoft.com/office/powerpoint/2010/main" val="291668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1EEBE-C320-93A2-FCEA-EE5A130DC2F8}"/>
              </a:ext>
            </a:extLst>
          </p:cNvPr>
          <p:cNvSpPr>
            <a:spLocks noGrp="1"/>
          </p:cNvSpPr>
          <p:nvPr>
            <p:ph type="title"/>
          </p:nvPr>
        </p:nvSpPr>
        <p:spPr/>
        <p:txBody>
          <a:bodyPr/>
          <a:lstStyle/>
          <a:p>
            <a:r>
              <a:rPr lang="en-US" i="1" dirty="0"/>
              <a:t>Have</a:t>
            </a:r>
            <a:r>
              <a:rPr lang="en-US" dirty="0"/>
              <a:t> historians overlooked space?</a:t>
            </a:r>
            <a:endParaRPr lang="en-US" i="1" dirty="0"/>
          </a:p>
        </p:txBody>
      </p:sp>
      <p:sp>
        <p:nvSpPr>
          <p:cNvPr id="3" name="Content Placeholder 2">
            <a:extLst>
              <a:ext uri="{FF2B5EF4-FFF2-40B4-BE49-F238E27FC236}">
                <a16:creationId xmlns:a16="http://schemas.microsoft.com/office/drawing/2014/main" id="{88D4773A-BCCC-2FB8-4D77-9DE06947E472}"/>
              </a:ext>
            </a:extLst>
          </p:cNvPr>
          <p:cNvSpPr>
            <a:spLocks noGrp="1"/>
          </p:cNvSpPr>
          <p:nvPr>
            <p:ph idx="1"/>
          </p:nvPr>
        </p:nvSpPr>
        <p:spPr/>
        <p:txBody>
          <a:bodyPr/>
          <a:lstStyle/>
          <a:p>
            <a:pPr marL="0" indent="0">
              <a:buNone/>
            </a:pPr>
            <a:r>
              <a:rPr lang="en-US" dirty="0"/>
              <a:t>‘The “spatial turn” is often presented and understood as a phenomenon from the late twentieth century and the twenty-first century. In fact, however, the study of the past has long been saturated with spatialized concepts, both as evidential historical categories and as historiographical frameworks: nation, empire, border, public, domestic, network, and so on.’</a:t>
            </a:r>
          </a:p>
          <a:p>
            <a:pPr marL="0" indent="0">
              <a:buNone/>
            </a:pPr>
            <a:r>
              <a:rPr lang="en-US" sz="2000" dirty="0"/>
              <a:t>Paul Stock, ‘History and the Uses of Space’, in </a:t>
            </a:r>
            <a:r>
              <a:rPr lang="en-US" sz="2000" i="1" dirty="0"/>
              <a:t>The Uses of Space in Early Modern History</a:t>
            </a:r>
            <a:r>
              <a:rPr lang="en-US" sz="2000" dirty="0"/>
              <a:t>, ed. Paul Stock (London: Palgrave Macmillan, 2015), pp. 1–18, here p. 2</a:t>
            </a:r>
          </a:p>
        </p:txBody>
      </p:sp>
      <p:pic>
        <p:nvPicPr>
          <p:cNvPr id="4" name="Picture 3" descr="Money.jpg">
            <a:extLst>
              <a:ext uri="{FF2B5EF4-FFF2-40B4-BE49-F238E27FC236}">
                <a16:creationId xmlns:a16="http://schemas.microsoft.com/office/drawing/2014/main" id="{6A2B1B73-3E16-CC20-CE55-AC1C77FE2EA0}"/>
              </a:ext>
            </a:extLst>
          </p:cNvPr>
          <p:cNvPicPr>
            <a:picLocks noChangeAspect="1"/>
          </p:cNvPicPr>
          <p:nvPr/>
        </p:nvPicPr>
        <p:blipFill>
          <a:blip r:embed="rId2">
            <a:extLst>
              <a:ext uri="{28A0092B-C50C-407E-A947-70E740481C1C}">
                <a14:useLocalDpi xmlns:a14="http://schemas.microsoft.com/office/drawing/2010/main" val="0"/>
              </a:ext>
            </a:extLst>
          </a:blip>
          <a:srcRect t="87998"/>
          <a:stretch/>
        </p:blipFill>
        <p:spPr>
          <a:xfrm>
            <a:off x="0" y="5694218"/>
            <a:ext cx="12192000" cy="1163781"/>
          </a:xfrm>
          <a:prstGeom prst="rect">
            <a:avLst/>
          </a:prstGeom>
        </p:spPr>
      </p:pic>
    </p:spTree>
    <p:extLst>
      <p:ext uri="{BB962C8B-B14F-4D97-AF65-F5344CB8AC3E}">
        <p14:creationId xmlns:p14="http://schemas.microsoft.com/office/powerpoint/2010/main" val="3219164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C2FDB-E477-05A5-062D-7304CA54DDB0}"/>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7C1E01E0-1BF0-D171-6F8D-4B8C8CE2A814}"/>
              </a:ext>
            </a:extLst>
          </p:cNvPr>
          <p:cNvSpPr>
            <a:spLocks noGrp="1"/>
          </p:cNvSpPr>
          <p:nvPr>
            <p:ph idx="1"/>
          </p:nvPr>
        </p:nvSpPr>
        <p:spPr>
          <a:xfrm>
            <a:off x="803907" y="1773815"/>
            <a:ext cx="6227618" cy="4351338"/>
          </a:xfrm>
        </p:spPr>
        <p:txBody>
          <a:bodyPr/>
          <a:lstStyle/>
          <a:p>
            <a:pPr marL="0" indent="0">
              <a:buNone/>
            </a:pPr>
            <a:r>
              <a:rPr lang="en-US" dirty="0"/>
              <a:t>Henri Lefebvre, </a:t>
            </a:r>
            <a:r>
              <a:rPr lang="en-US" i="1" dirty="0"/>
              <a:t>The Production of Space</a:t>
            </a:r>
            <a:r>
              <a:rPr lang="en-US" dirty="0"/>
              <a:t> (1974, English trans. 1991)</a:t>
            </a:r>
          </a:p>
          <a:p>
            <a:r>
              <a:rPr lang="en-US" dirty="0"/>
              <a:t>Space is not merely ‘the passive locus of social relations’, but has an ‘active’ role (p. 11).</a:t>
            </a:r>
          </a:p>
          <a:p>
            <a:r>
              <a:rPr lang="en-US" dirty="0"/>
              <a:t>‘To speak of ‘producing space’ sounds bizarre, so great is the sway still held by the idea that empty space is prior to whatever ends up filling it’ (p. 15).</a:t>
            </a:r>
          </a:p>
          <a:p>
            <a:endParaRPr lang="en-US" dirty="0"/>
          </a:p>
        </p:txBody>
      </p:sp>
      <p:pic>
        <p:nvPicPr>
          <p:cNvPr id="4" name="Picture 3">
            <a:extLst>
              <a:ext uri="{FF2B5EF4-FFF2-40B4-BE49-F238E27FC236}">
                <a16:creationId xmlns:a16="http://schemas.microsoft.com/office/drawing/2014/main" id="{ED57BD14-9CF6-9BAE-692E-5E7B80F38013}"/>
              </a:ext>
            </a:extLst>
          </p:cNvPr>
          <p:cNvPicPr>
            <a:picLocks noChangeAspect="1"/>
          </p:cNvPicPr>
          <p:nvPr/>
        </p:nvPicPr>
        <p:blipFill>
          <a:blip r:embed="rId2"/>
          <a:stretch>
            <a:fillRect/>
          </a:stretch>
        </p:blipFill>
        <p:spPr>
          <a:xfrm>
            <a:off x="7031525" y="0"/>
            <a:ext cx="5160475" cy="6858000"/>
          </a:xfrm>
          <a:prstGeom prst="rect">
            <a:avLst/>
          </a:prstGeom>
        </p:spPr>
      </p:pic>
    </p:spTree>
    <p:extLst>
      <p:ext uri="{BB962C8B-B14F-4D97-AF65-F5344CB8AC3E}">
        <p14:creationId xmlns:p14="http://schemas.microsoft.com/office/powerpoint/2010/main" val="3614693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81F6C-1186-B765-E254-1AFCE751AE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9A5487-BE32-B12E-AC3C-1F8572572900}"/>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E654FD2F-89AA-AB4C-4AA8-9FC9247A2156}"/>
              </a:ext>
            </a:extLst>
          </p:cNvPr>
          <p:cNvSpPr>
            <a:spLocks noGrp="1"/>
          </p:cNvSpPr>
          <p:nvPr>
            <p:ph idx="1"/>
          </p:nvPr>
        </p:nvSpPr>
        <p:spPr>
          <a:xfrm>
            <a:off x="692633" y="1825624"/>
            <a:ext cx="8846127" cy="5032375"/>
          </a:xfrm>
        </p:spPr>
        <p:txBody>
          <a:bodyPr>
            <a:normAutofit/>
          </a:bodyPr>
          <a:lstStyle/>
          <a:p>
            <a:pPr marL="0" indent="0">
              <a:buNone/>
            </a:pPr>
            <a:r>
              <a:rPr lang="en-US" dirty="0"/>
              <a:t>Henri Lefebvre, </a:t>
            </a:r>
            <a:r>
              <a:rPr lang="en-US" i="1" dirty="0"/>
              <a:t>The Production of Space</a:t>
            </a:r>
            <a:r>
              <a:rPr lang="en-US" dirty="0"/>
              <a:t> (1974, English trans. 1991)</a:t>
            </a:r>
          </a:p>
          <a:p>
            <a:pPr marL="0" indent="0">
              <a:buNone/>
            </a:pPr>
            <a:r>
              <a:rPr lang="en-US" dirty="0"/>
              <a:t>Tripartite division, but every element interacts with each other</a:t>
            </a:r>
          </a:p>
          <a:p>
            <a:pPr marL="514350" indent="-514350">
              <a:buAutoNum type="arabicPeriod"/>
            </a:pPr>
            <a:r>
              <a:rPr lang="en-US" dirty="0"/>
              <a:t>Spatial practice: the diverse social occurrences that collectively ‘secrete [a] society’s space’</a:t>
            </a:r>
          </a:p>
          <a:p>
            <a:pPr marL="514350" indent="-514350">
              <a:buAutoNum type="arabicPeriod"/>
            </a:pPr>
            <a:r>
              <a:rPr lang="en-US" dirty="0"/>
              <a:t>Representations of space: the ‘conceptualized’ space of bureaucratic and scientific elites—this is ‘dominant’ in L’s opinion</a:t>
            </a:r>
          </a:p>
          <a:p>
            <a:pPr marL="514350" indent="-514350">
              <a:buAutoNum type="arabicPeriod"/>
            </a:pPr>
            <a:r>
              <a:rPr lang="en-US" dirty="0"/>
              <a:t>Representational spaces: ‘space as directly lived’, ‘passively experienced’ by ‘“inhabitants” and “users”’</a:t>
            </a:r>
          </a:p>
        </p:txBody>
      </p:sp>
      <p:pic>
        <p:nvPicPr>
          <p:cNvPr id="4" name="Picture 3">
            <a:extLst>
              <a:ext uri="{FF2B5EF4-FFF2-40B4-BE49-F238E27FC236}">
                <a16:creationId xmlns:a16="http://schemas.microsoft.com/office/drawing/2014/main" id="{10F2BC3E-E33E-CB93-E716-049F71B7395B}"/>
              </a:ext>
            </a:extLst>
          </p:cNvPr>
          <p:cNvPicPr>
            <a:picLocks noChangeAspect="1"/>
          </p:cNvPicPr>
          <p:nvPr/>
        </p:nvPicPr>
        <p:blipFill>
          <a:blip r:embed="rId2"/>
          <a:srcRect l="64696" t="1952" r="2500" b="34244"/>
          <a:stretch/>
        </p:blipFill>
        <p:spPr>
          <a:xfrm>
            <a:off x="9538760" y="0"/>
            <a:ext cx="2653240" cy="6857999"/>
          </a:xfrm>
          <a:prstGeom prst="rect">
            <a:avLst/>
          </a:prstGeom>
        </p:spPr>
      </p:pic>
    </p:spTree>
    <p:extLst>
      <p:ext uri="{BB962C8B-B14F-4D97-AF65-F5344CB8AC3E}">
        <p14:creationId xmlns:p14="http://schemas.microsoft.com/office/powerpoint/2010/main" val="1642824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EA274-F067-0CCA-5D7A-9EE52D7FFF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65F708-7BA4-8112-7212-F6598016FFBB}"/>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E702F911-859D-9A98-32FE-BEBAEF1FF1A3}"/>
              </a:ext>
            </a:extLst>
          </p:cNvPr>
          <p:cNvSpPr>
            <a:spLocks noGrp="1"/>
          </p:cNvSpPr>
          <p:nvPr>
            <p:ph idx="1"/>
          </p:nvPr>
        </p:nvSpPr>
        <p:spPr>
          <a:xfrm>
            <a:off x="692727" y="1825625"/>
            <a:ext cx="8846127" cy="5032375"/>
          </a:xfrm>
        </p:spPr>
        <p:txBody>
          <a:bodyPr>
            <a:normAutofit/>
          </a:bodyPr>
          <a:lstStyle/>
          <a:p>
            <a:pPr marL="0" indent="0">
              <a:buNone/>
            </a:pPr>
            <a:r>
              <a:rPr lang="en-US" dirty="0"/>
              <a:t>Henri Lefebvre, </a:t>
            </a:r>
            <a:r>
              <a:rPr lang="en-US" i="1" dirty="0"/>
              <a:t>The Production of Space</a:t>
            </a:r>
            <a:r>
              <a:rPr lang="en-US" dirty="0"/>
              <a:t> (1974, English trans. 1991)</a:t>
            </a:r>
          </a:p>
          <a:p>
            <a:r>
              <a:rPr lang="en-US" dirty="0"/>
              <a:t>‘If space is produced, if there is a productive process, then we are dealing with </a:t>
            </a:r>
            <a:r>
              <a:rPr lang="en-US" i="1" dirty="0"/>
              <a:t>history</a:t>
            </a:r>
            <a:r>
              <a:rPr lang="en-US" dirty="0"/>
              <a:t>’ (orig. emphasis; p. 46)</a:t>
            </a:r>
          </a:p>
          <a:p>
            <a:r>
              <a:rPr lang="en-US" dirty="0"/>
              <a:t>Anti-capitalist modernity: ‘Capitalism and neocapitalism have produced abstract space, which includes the ‘world of commodities’, its ‘logic’ and its worldwide strategies, as well as the power of money and that of the political state’ (p. 53).</a:t>
            </a:r>
          </a:p>
          <a:p>
            <a:r>
              <a:rPr lang="en-US" dirty="0"/>
              <a:t>‘Products’ (economically exchangeable and repetitive) ‘have vanquished works’ (unique and original).</a:t>
            </a:r>
          </a:p>
        </p:txBody>
      </p:sp>
      <p:pic>
        <p:nvPicPr>
          <p:cNvPr id="4" name="Picture 3">
            <a:extLst>
              <a:ext uri="{FF2B5EF4-FFF2-40B4-BE49-F238E27FC236}">
                <a16:creationId xmlns:a16="http://schemas.microsoft.com/office/drawing/2014/main" id="{3D885BA8-6F64-CC0C-1234-EC526E09ECD0}"/>
              </a:ext>
            </a:extLst>
          </p:cNvPr>
          <p:cNvPicPr>
            <a:picLocks noChangeAspect="1"/>
          </p:cNvPicPr>
          <p:nvPr/>
        </p:nvPicPr>
        <p:blipFill>
          <a:blip r:embed="rId2"/>
          <a:srcRect l="64696" t="1952" r="2500" b="34244"/>
          <a:stretch/>
        </p:blipFill>
        <p:spPr>
          <a:xfrm>
            <a:off x="9538760" y="0"/>
            <a:ext cx="2653240" cy="6857999"/>
          </a:xfrm>
          <a:prstGeom prst="rect">
            <a:avLst/>
          </a:prstGeom>
        </p:spPr>
      </p:pic>
    </p:spTree>
    <p:extLst>
      <p:ext uri="{BB962C8B-B14F-4D97-AF65-F5344CB8AC3E}">
        <p14:creationId xmlns:p14="http://schemas.microsoft.com/office/powerpoint/2010/main" val="3701479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838C4-08F5-4792-8CCD-E5846D5BAF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F5F7BF-680B-8098-1279-A9AA7364654F}"/>
              </a:ext>
            </a:extLst>
          </p:cNvPr>
          <p:cNvSpPr>
            <a:spLocks noGrp="1"/>
          </p:cNvSpPr>
          <p:nvPr>
            <p:ph type="title"/>
          </p:nvPr>
        </p:nvSpPr>
        <p:spPr/>
        <p:txBody>
          <a:bodyPr/>
          <a:lstStyle/>
          <a:p>
            <a:r>
              <a:rPr lang="en-US" dirty="0"/>
              <a:t>The ‘spatial turn’</a:t>
            </a:r>
          </a:p>
        </p:txBody>
      </p:sp>
      <p:sp>
        <p:nvSpPr>
          <p:cNvPr id="3" name="Content Placeholder 2">
            <a:extLst>
              <a:ext uri="{FF2B5EF4-FFF2-40B4-BE49-F238E27FC236}">
                <a16:creationId xmlns:a16="http://schemas.microsoft.com/office/drawing/2014/main" id="{44E04304-9CAC-140B-8400-C68CD3A40A06}"/>
              </a:ext>
            </a:extLst>
          </p:cNvPr>
          <p:cNvSpPr>
            <a:spLocks noGrp="1"/>
          </p:cNvSpPr>
          <p:nvPr>
            <p:ph idx="1"/>
          </p:nvPr>
        </p:nvSpPr>
        <p:spPr>
          <a:xfrm>
            <a:off x="838201" y="1825624"/>
            <a:ext cx="6892636" cy="5032375"/>
          </a:xfrm>
        </p:spPr>
        <p:txBody>
          <a:bodyPr>
            <a:normAutofit/>
          </a:bodyPr>
          <a:lstStyle/>
          <a:p>
            <a:pPr marL="0" indent="0">
              <a:buNone/>
            </a:pPr>
            <a:r>
              <a:rPr lang="en-US" dirty="0"/>
              <a:t>David Harvey carries forward Lefebvre’s focus on space as anti-capitalist critique.</a:t>
            </a:r>
          </a:p>
          <a:p>
            <a:pPr marL="0" indent="0">
              <a:buNone/>
            </a:pPr>
            <a:r>
              <a:rPr lang="en-US" dirty="0"/>
              <a:t>A good place to start: ‘Space as a Key Word’ in </a:t>
            </a:r>
            <a:r>
              <a:rPr lang="en-US" i="1" dirty="0"/>
              <a:t>Spaces of Global Capitalism</a:t>
            </a:r>
            <a:r>
              <a:rPr lang="en-US" dirty="0"/>
              <a:t> (2006)</a:t>
            </a:r>
          </a:p>
        </p:txBody>
      </p:sp>
      <p:pic>
        <p:nvPicPr>
          <p:cNvPr id="1026" name="Picture 2" descr="Social Justice and the City | Urban Design Library | Urban Design Group">
            <a:extLst>
              <a:ext uri="{FF2B5EF4-FFF2-40B4-BE49-F238E27FC236}">
                <a16:creationId xmlns:a16="http://schemas.microsoft.com/office/drawing/2014/main" id="{E69E8558-3967-55FA-236D-41519CC307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739" y="3593869"/>
            <a:ext cx="2208357" cy="32372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ustice, Nature and the Geography of Difference | Wiley">
            <a:extLst>
              <a:ext uri="{FF2B5EF4-FFF2-40B4-BE49-F238E27FC236}">
                <a16:creationId xmlns:a16="http://schemas.microsoft.com/office/drawing/2014/main" id="{DB55DCF8-8D67-9CBD-739E-723C14B80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6899" y="3593869"/>
            <a:ext cx="1974273" cy="32641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paces of Capital: Towards a Critical Geography">
            <a:extLst>
              <a:ext uri="{FF2B5EF4-FFF2-40B4-BE49-F238E27FC236}">
                <a16:creationId xmlns:a16="http://schemas.microsoft.com/office/drawing/2014/main" id="{2C2B18E4-0E6B-92C2-BAB2-2D5D98D1A5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19" y="3620774"/>
            <a:ext cx="2163999" cy="32641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paces of Hope">
            <a:extLst>
              <a:ext uri="{FF2B5EF4-FFF2-40B4-BE49-F238E27FC236}">
                <a16:creationId xmlns:a16="http://schemas.microsoft.com/office/drawing/2014/main" id="{7AD061E1-66A2-FA1E-B883-F976B5BDD1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0865" y="3623305"/>
            <a:ext cx="2176088" cy="326413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he Condition of Postmodernity">
            <a:extLst>
              <a:ext uri="{FF2B5EF4-FFF2-40B4-BE49-F238E27FC236}">
                <a16:creationId xmlns:a16="http://schemas.microsoft.com/office/drawing/2014/main" id="{3E28094F-475F-C8AB-6D37-1AF2DCF265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9800" y="3620774"/>
            <a:ext cx="2193467" cy="326413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ook Review: &quot;A Brief History of Neoliberalism&quot; by David Harvey (2005) -  Inquiries Journal">
            <a:extLst>
              <a:ext uri="{FF2B5EF4-FFF2-40B4-BE49-F238E27FC236}">
                <a16:creationId xmlns:a16="http://schemas.microsoft.com/office/drawing/2014/main" id="{B3C92A2D-DB82-4491-9C7B-39F8DDAD0BF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29800" y="0"/>
            <a:ext cx="2193467" cy="3372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682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554</TotalTime>
  <Words>2923</Words>
  <Application>Microsoft Macintosh PowerPoint</Application>
  <PresentationFormat>Widescreen</PresentationFormat>
  <Paragraphs>200</Paragraphs>
  <Slides>42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Aptos</vt:lpstr>
      <vt:lpstr>Aptos Display</vt:lpstr>
      <vt:lpstr>Arial</vt:lpstr>
      <vt:lpstr>Office Theme</vt:lpstr>
      <vt:lpstr>Space</vt:lpstr>
      <vt:lpstr>This lecture</vt:lpstr>
      <vt:lpstr>How historians have overlooked space</vt:lpstr>
      <vt:lpstr>How historians have overlooked space</vt:lpstr>
      <vt:lpstr>Have historians overlooked space?</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The ‘spatial turn’</vt:lpstr>
      <vt:lpstr>Whose spaces matter?</vt:lpstr>
      <vt:lpstr>Whose spaces matter?</vt:lpstr>
      <vt:lpstr>Elite space</vt:lpstr>
      <vt:lpstr>Elite space</vt:lpstr>
      <vt:lpstr>Elite space</vt:lpstr>
      <vt:lpstr>Elite space</vt:lpstr>
      <vt:lpstr>Elite space</vt:lpstr>
      <vt:lpstr>Elite space</vt:lpstr>
      <vt:lpstr>Plural and quotidian spaces</vt:lpstr>
      <vt:lpstr>Plural and quotidian spaces</vt:lpstr>
      <vt:lpstr>Plural and quotidian spaces</vt:lpstr>
      <vt:lpstr>From plural to more-than-human spaces</vt:lpstr>
      <vt:lpstr>More-than-human space</vt:lpstr>
      <vt:lpstr>More-than-human space</vt:lpstr>
      <vt:lpstr>More-than-human space</vt:lpstr>
      <vt:lpstr>Three fashionable concepts in spatial history</vt:lpstr>
      <vt:lpstr>Three fashionable concepts in spatial history</vt:lpstr>
      <vt:lpstr>Three fashionable concepts in spatial history</vt:lpstr>
      <vt:lpstr>Three fashionable concepts in spatial history</vt:lpstr>
      <vt:lpstr>Three fashionable concepts in spatial history</vt:lpstr>
      <vt:lpstr>Three fashionable concepts in spatial history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 Simpson</dc:creator>
  <cp:lastModifiedBy>Stein, Claudia</cp:lastModifiedBy>
  <cp:revision>70</cp:revision>
  <dcterms:created xsi:type="dcterms:W3CDTF">2024-12-01T07:21:33Z</dcterms:created>
  <dcterms:modified xsi:type="dcterms:W3CDTF">2024-12-02T09:15:47Z</dcterms:modified>
</cp:coreProperties>
</file>