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259" r:id="rId3"/>
    <p:sldId id="274" r:id="rId4"/>
    <p:sldId id="314" r:id="rId5"/>
    <p:sldId id="315" r:id="rId6"/>
    <p:sldId id="278" r:id="rId7"/>
    <p:sldId id="279" r:id="rId8"/>
    <p:sldId id="280" r:id="rId9"/>
    <p:sldId id="281" r:id="rId10"/>
    <p:sldId id="282" r:id="rId11"/>
    <p:sldId id="320" r:id="rId12"/>
    <p:sldId id="312" r:id="rId13"/>
    <p:sldId id="293" r:id="rId14"/>
    <p:sldId id="291" r:id="rId15"/>
    <p:sldId id="308" r:id="rId16"/>
    <p:sldId id="313" r:id="rId17"/>
    <p:sldId id="277" r:id="rId18"/>
    <p:sldId id="283" r:id="rId19"/>
    <p:sldId id="284" r:id="rId20"/>
    <p:sldId id="285" r:id="rId21"/>
    <p:sldId id="287" r:id="rId22"/>
    <p:sldId id="288" r:id="rId23"/>
    <p:sldId id="305" r:id="rId24"/>
    <p:sldId id="316" r:id="rId25"/>
    <p:sldId id="299" r:id="rId26"/>
    <p:sldId id="300" r:id="rId27"/>
    <p:sldId id="317" r:id="rId28"/>
    <p:sldId id="322" r:id="rId29"/>
  </p:sldIdLst>
  <p:sldSz cx="9144000" cy="6858000" type="screen4x3"/>
  <p:notesSz cx="6858000" cy="90773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134" autoAdjust="0"/>
  </p:normalViewPr>
  <p:slideViewPr>
    <p:cSldViewPr>
      <p:cViewPr varScale="1">
        <p:scale>
          <a:sx n="85" d="100"/>
          <a:sy n="85" d="100"/>
        </p:scale>
        <p:origin x="228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386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3866"/>
          </a:xfrm>
          <a:prstGeom prst="rect">
            <a:avLst/>
          </a:prstGeom>
        </p:spPr>
        <p:txBody>
          <a:bodyPr vert="horz" lIns="91440" tIns="45720" rIns="91440" bIns="45720" rtlCol="0"/>
          <a:lstStyle>
            <a:lvl1pPr algn="r">
              <a:defRPr sz="1200"/>
            </a:lvl1pPr>
          </a:lstStyle>
          <a:p>
            <a:fld id="{A951ED64-888B-4246-93D7-AFCC6BF08DB5}" type="datetimeFigureOut">
              <a:rPr lang="en-US" smtClean="0"/>
              <a:t>11/10/2020</a:t>
            </a:fld>
            <a:endParaRPr lang="en-US"/>
          </a:p>
        </p:txBody>
      </p:sp>
      <p:sp>
        <p:nvSpPr>
          <p:cNvPr id="4" name="Footer Placeholder 3"/>
          <p:cNvSpPr>
            <a:spLocks noGrp="1"/>
          </p:cNvSpPr>
          <p:nvPr>
            <p:ph type="ftr" sz="quarter" idx="2"/>
          </p:nvPr>
        </p:nvSpPr>
        <p:spPr>
          <a:xfrm>
            <a:off x="0" y="8621883"/>
            <a:ext cx="2971800" cy="45386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21883"/>
            <a:ext cx="2971800" cy="453866"/>
          </a:xfrm>
          <a:prstGeom prst="rect">
            <a:avLst/>
          </a:prstGeom>
        </p:spPr>
        <p:txBody>
          <a:bodyPr vert="horz" lIns="91440" tIns="45720" rIns="91440" bIns="45720" rtlCol="0" anchor="b"/>
          <a:lstStyle>
            <a:lvl1pPr algn="r">
              <a:defRPr sz="1200"/>
            </a:lvl1pPr>
          </a:lstStyle>
          <a:p>
            <a:fld id="{A2660F68-CA7E-4849-A34F-3BA7DC8327C8}" type="slidenum">
              <a:rPr lang="en-US" smtClean="0"/>
              <a:t>‹#›</a:t>
            </a:fld>
            <a:endParaRPr lang="en-US"/>
          </a:p>
        </p:txBody>
      </p:sp>
    </p:spTree>
    <p:extLst>
      <p:ext uri="{BB962C8B-B14F-4D97-AF65-F5344CB8AC3E}">
        <p14:creationId xmlns:p14="http://schemas.microsoft.com/office/powerpoint/2010/main" val="22148245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386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3866"/>
          </a:xfrm>
          <a:prstGeom prst="rect">
            <a:avLst/>
          </a:prstGeom>
        </p:spPr>
        <p:txBody>
          <a:bodyPr vert="horz" lIns="91440" tIns="45720" rIns="91440" bIns="45720" rtlCol="0"/>
          <a:lstStyle>
            <a:lvl1pPr algn="r">
              <a:defRPr sz="1200"/>
            </a:lvl1pPr>
          </a:lstStyle>
          <a:p>
            <a:fld id="{D573B698-805B-4225-971C-CF9D5BD47973}" type="datetimeFigureOut">
              <a:rPr lang="en-US" smtClean="0"/>
              <a:t>11/10/2020</a:t>
            </a:fld>
            <a:endParaRPr lang="en-US"/>
          </a:p>
        </p:txBody>
      </p:sp>
      <p:sp>
        <p:nvSpPr>
          <p:cNvPr id="4" name="Slide Image Placeholder 3"/>
          <p:cNvSpPr>
            <a:spLocks noGrp="1" noRot="1" noChangeAspect="1"/>
          </p:cNvSpPr>
          <p:nvPr>
            <p:ph type="sldImg" idx="2"/>
          </p:nvPr>
        </p:nvSpPr>
        <p:spPr>
          <a:xfrm>
            <a:off x="1160463" y="681038"/>
            <a:ext cx="4537075" cy="34036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11730"/>
            <a:ext cx="5486400" cy="408479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21883"/>
            <a:ext cx="2971800" cy="45386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21883"/>
            <a:ext cx="2971800" cy="453866"/>
          </a:xfrm>
          <a:prstGeom prst="rect">
            <a:avLst/>
          </a:prstGeom>
        </p:spPr>
        <p:txBody>
          <a:bodyPr vert="horz" lIns="91440" tIns="45720" rIns="91440" bIns="45720" rtlCol="0" anchor="b"/>
          <a:lstStyle>
            <a:lvl1pPr algn="r">
              <a:defRPr sz="1200"/>
            </a:lvl1pPr>
          </a:lstStyle>
          <a:p>
            <a:fld id="{37529C2D-9C70-42F1-8A9F-908DD06C0FEA}" type="slidenum">
              <a:rPr lang="en-US" smtClean="0"/>
              <a:t>‹#›</a:t>
            </a:fld>
            <a:endParaRPr lang="en-US"/>
          </a:p>
        </p:txBody>
      </p:sp>
    </p:spTree>
    <p:extLst>
      <p:ext uri="{BB962C8B-B14F-4D97-AF65-F5344CB8AC3E}">
        <p14:creationId xmlns:p14="http://schemas.microsoft.com/office/powerpoint/2010/main" val="3879655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1</a:t>
            </a:fld>
            <a:endParaRPr lang="en-US"/>
          </a:p>
        </p:txBody>
      </p:sp>
    </p:spTree>
    <p:extLst>
      <p:ext uri="{BB962C8B-B14F-4D97-AF65-F5344CB8AC3E}">
        <p14:creationId xmlns:p14="http://schemas.microsoft.com/office/powerpoint/2010/main" val="13832595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10</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11</a:t>
            </a:fld>
            <a:endParaRPr lang="en-US"/>
          </a:p>
        </p:txBody>
      </p:sp>
    </p:spTree>
    <p:extLst>
      <p:ext uri="{BB962C8B-B14F-4D97-AF65-F5344CB8AC3E}">
        <p14:creationId xmlns:p14="http://schemas.microsoft.com/office/powerpoint/2010/main" val="1087538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7529C2D-9C70-42F1-8A9F-908DD06C0FEA}" type="slidenum">
              <a:rPr lang="en-US" smtClean="0"/>
              <a:t>12</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13</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14</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10"/>
          </p:nvPr>
        </p:nvSpPr>
        <p:spPr/>
        <p:txBody>
          <a:bodyPr/>
          <a:lstStyle/>
          <a:p>
            <a:fld id="{37529C2D-9C70-42F1-8A9F-908DD06C0FEA}" type="slidenum">
              <a:rPr lang="en-US" smtClean="0"/>
              <a:t>15</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7529C2D-9C70-42F1-8A9F-908DD06C0FEA}" type="slidenum">
              <a:rPr lang="en-US" smtClean="0"/>
              <a:t>16</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17</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18</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19</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20</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21</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22</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23</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24</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25</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26</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27</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28</a:t>
            </a:fld>
            <a:endParaRPr lang="en-US"/>
          </a:p>
        </p:txBody>
      </p:sp>
    </p:spTree>
    <p:extLst>
      <p:ext uri="{BB962C8B-B14F-4D97-AF65-F5344CB8AC3E}">
        <p14:creationId xmlns:p14="http://schemas.microsoft.com/office/powerpoint/2010/main" val="1662018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3</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4</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5</a:t>
            </a:fld>
            <a:endParaRPr lang="en-US"/>
          </a:p>
        </p:txBody>
      </p:sp>
    </p:spTree>
    <p:extLst>
      <p:ext uri="{BB962C8B-B14F-4D97-AF65-F5344CB8AC3E}">
        <p14:creationId xmlns:p14="http://schemas.microsoft.com/office/powerpoint/2010/main" val="3010722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7529C2D-9C70-42F1-8A9F-908DD06C0FEA}" type="slidenum">
              <a:rPr lang="en-US" smtClean="0"/>
              <a:t>6</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7</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8</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9</a:t>
            </a:fld>
            <a:endParaRPr lang="en-US"/>
          </a:p>
        </p:txBody>
      </p:sp>
    </p:spTree>
    <p:extLst>
      <p:ext uri="{BB962C8B-B14F-4D97-AF65-F5344CB8AC3E}">
        <p14:creationId xmlns:p14="http://schemas.microsoft.com/office/powerpoint/2010/main" val="2791215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upload.wikimedia.org/wikipedia/commons/9/92/John_Pope_Hennessy,_Vanity_Fair,_1875-03-27.jpg"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rgbClr val="FFFF00"/>
                </a:solidFill>
              </a:rPr>
              <a:t>TSM: Space</a:t>
            </a:r>
          </a:p>
        </p:txBody>
      </p:sp>
      <p:sp>
        <p:nvSpPr>
          <p:cNvPr id="3" name="Subtitle 2"/>
          <p:cNvSpPr>
            <a:spLocks noGrp="1"/>
          </p:cNvSpPr>
          <p:nvPr>
            <p:ph type="subTitle" idx="1"/>
          </p:nvPr>
        </p:nvSpPr>
        <p:spPr/>
        <p:txBody>
          <a:bodyPr/>
          <a:lstStyle/>
          <a:p>
            <a:r>
              <a:rPr lang="en-US" dirty="0"/>
              <a:t>Professor David Lambert</a:t>
            </a:r>
          </a:p>
          <a:p>
            <a:r>
              <a:rPr lang="en-US" dirty="0"/>
              <a:t>Monday 16</a:t>
            </a:r>
            <a:r>
              <a:rPr lang="en-US" baseline="30000" dirty="0"/>
              <a:t>th</a:t>
            </a:r>
            <a:r>
              <a:rPr lang="en-US" dirty="0"/>
              <a:t> November</a:t>
            </a:r>
          </a:p>
        </p:txBody>
      </p:sp>
    </p:spTree>
    <p:extLst>
      <p:ext uri="{BB962C8B-B14F-4D97-AF65-F5344CB8AC3E}">
        <p14:creationId xmlns:p14="http://schemas.microsoft.com/office/powerpoint/2010/main" val="1547905815"/>
      </p:ext>
    </p:extLst>
  </p:cSld>
  <p:clrMapOvr>
    <a:masterClrMapping/>
  </p:clrMapOvr>
  <mc:AlternateContent xmlns:mc="http://schemas.openxmlformats.org/markup-compatibility/2006" xmlns:p14="http://schemas.microsoft.com/office/powerpoint/2010/main">
    <mc:Choice Requires="p14">
      <p:transition p14:dur="250" advTm="63794">
        <p:fade/>
      </p:transition>
    </mc:Choice>
    <mc:Fallback xmlns="">
      <p:transition advTm="63794">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Doreen Massey</a:t>
            </a:r>
            <a:endParaRPr lang="en-US" dirty="0"/>
          </a:p>
        </p:txBody>
      </p:sp>
      <p:pic>
        <p:nvPicPr>
          <p:cNvPr id="5122" name="Picture 2" descr="http://www3.open.ac.uk/events/20081029_3686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786" y="1447800"/>
            <a:ext cx="3490821" cy="499019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932393" y="1447800"/>
            <a:ext cx="3490821" cy="4031873"/>
          </a:xfrm>
          <a:prstGeom prst="rect">
            <a:avLst/>
          </a:prstGeom>
          <a:noFill/>
        </p:spPr>
        <p:txBody>
          <a:bodyPr wrap="square" rtlCol="0">
            <a:spAutoFit/>
          </a:bodyPr>
          <a:lstStyle/>
          <a:p>
            <a:pPr marL="285750" indent="-285750">
              <a:buFont typeface="Arial" pitchFamily="34" charset="0"/>
              <a:buChar char="•"/>
            </a:pPr>
            <a:r>
              <a:rPr lang="en-US" sz="3200" dirty="0"/>
              <a:t>Born Manchester, 1944</a:t>
            </a:r>
          </a:p>
          <a:p>
            <a:pPr marL="285750" indent="-285750">
              <a:buFont typeface="Arial" pitchFamily="34" charset="0"/>
              <a:buChar char="•"/>
            </a:pPr>
            <a:r>
              <a:rPr lang="en-US" sz="3200" dirty="0"/>
              <a:t>Emeritus Professor of Geography at the Open University (retired 2009)</a:t>
            </a:r>
          </a:p>
          <a:p>
            <a:pPr marL="285750" indent="-285750">
              <a:buFont typeface="Arial" pitchFamily="34" charset="0"/>
              <a:buChar char="•"/>
            </a:pPr>
            <a:r>
              <a:rPr lang="en-US" sz="3200" dirty="0"/>
              <a:t>Died in 2016</a:t>
            </a:r>
          </a:p>
        </p:txBody>
      </p:sp>
    </p:spTree>
    <p:extLst>
      <p:ext uri="{BB962C8B-B14F-4D97-AF65-F5344CB8AC3E}">
        <p14:creationId xmlns:p14="http://schemas.microsoft.com/office/powerpoint/2010/main" val="4085989572"/>
      </p:ext>
    </p:extLst>
  </p:cSld>
  <p:clrMapOvr>
    <a:masterClrMapping/>
  </p:clrMapOvr>
  <mc:AlternateContent xmlns:mc="http://schemas.openxmlformats.org/markup-compatibility/2006" xmlns:p14="http://schemas.microsoft.com/office/powerpoint/2010/main">
    <mc:Choice Requires="p14">
      <p:transition p14:dur="250" advTm="94560">
        <p:fade/>
      </p:transition>
    </mc:Choice>
    <mc:Fallback xmlns="">
      <p:transition advTm="9456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rgbClr val="FFFF00"/>
                </a:solidFill>
              </a:rPr>
              <a:t>Oxford Geography Department’s</a:t>
            </a:r>
            <a:br>
              <a:rPr lang="en-GB" dirty="0">
                <a:solidFill>
                  <a:srgbClr val="FFFF00"/>
                </a:solidFill>
              </a:rPr>
            </a:br>
            <a:r>
              <a:rPr lang="en-GB" dirty="0">
                <a:solidFill>
                  <a:srgbClr val="FFFF00"/>
                </a:solidFill>
              </a:rPr>
              <a:t>‘Wall Of Women’</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147" y="1676400"/>
            <a:ext cx="7363705" cy="4889500"/>
          </a:xfrm>
          <a:prstGeom prst="rect">
            <a:avLst/>
          </a:prstGeom>
        </p:spPr>
      </p:pic>
    </p:spTree>
    <p:extLst>
      <p:ext uri="{BB962C8B-B14F-4D97-AF65-F5344CB8AC3E}">
        <p14:creationId xmlns:p14="http://schemas.microsoft.com/office/powerpoint/2010/main" val="3497813982"/>
      </p:ext>
    </p:extLst>
  </p:cSld>
  <p:clrMapOvr>
    <a:masterClrMapping/>
  </p:clrMapOvr>
  <mc:AlternateContent xmlns:mc="http://schemas.openxmlformats.org/markup-compatibility/2006" xmlns:p14="http://schemas.microsoft.com/office/powerpoint/2010/main">
    <mc:Choice Requires="p14">
      <p:transition p14:dur="250" advTm="89499">
        <p:fade/>
      </p:transition>
    </mc:Choice>
    <mc:Fallback xmlns="">
      <p:transition advTm="89499">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Doreen Massey</a:t>
            </a:r>
            <a:endParaRPr lang="en-US" dirty="0"/>
          </a:p>
        </p:txBody>
      </p:sp>
      <p:pic>
        <p:nvPicPr>
          <p:cNvPr id="5122" name="Picture 2" descr="http://www3.open.ac.uk/events/20081029_3686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786" y="1447800"/>
            <a:ext cx="3490821" cy="49901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nowhereisland.org/media/uploads/images/For-Space-1_jpg_330x660_q8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93" y="1425275"/>
            <a:ext cx="3490821" cy="5035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808307"/>
      </p:ext>
    </p:extLst>
  </p:cSld>
  <p:clrMapOvr>
    <a:masterClrMapping/>
  </p:clrMapOvr>
  <mc:AlternateContent xmlns:mc="http://schemas.openxmlformats.org/markup-compatibility/2006" xmlns:p14="http://schemas.microsoft.com/office/powerpoint/2010/main">
    <mc:Choice Requires="p14">
      <p:transition p14:dur="250" advTm="59777">
        <p:fade/>
      </p:transition>
    </mc:Choice>
    <mc:Fallback xmlns="">
      <p:transition advTm="59777">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Kilburn High Road and a ‘global sense of place’</a:t>
            </a:r>
            <a:endParaRPr lang="en-US" dirty="0"/>
          </a:p>
        </p:txBody>
      </p:sp>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10531" t="17820" r="9832" b="32949"/>
          <a:stretch/>
        </p:blipFill>
        <p:spPr bwMode="auto">
          <a:xfrm>
            <a:off x="939800" y="1676400"/>
            <a:ext cx="72517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180262"/>
      </p:ext>
    </p:extLst>
  </p:cSld>
  <p:clrMapOvr>
    <a:masterClrMapping/>
  </p:clrMapOvr>
  <mc:AlternateContent xmlns:mc="http://schemas.openxmlformats.org/markup-compatibility/2006" xmlns:p14="http://schemas.microsoft.com/office/powerpoint/2010/main">
    <mc:Choice Requires="p14">
      <p:transition p14:dur="250" advTm="158810">
        <p:fade/>
      </p:transition>
    </mc:Choice>
    <mc:Fallback xmlns="">
      <p:transition advTm="15881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Supporting LFC and a ‘global sense of place’</a:t>
            </a:r>
            <a:endParaRPr lang="en-US" dirty="0"/>
          </a:p>
        </p:txBody>
      </p:sp>
      <p:pic>
        <p:nvPicPr>
          <p:cNvPr id="1026" name="Picture 2" descr="https://twimg0-a.akamaihd.net/profile_images/1847862599/Grad_LFC_Crest_twit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6600" y="1892300"/>
            <a:ext cx="4165600" cy="4165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actionforsickchildren.org/assets/Easton_100317_5946.jpg"/>
          <p:cNvPicPr>
            <a:picLocks noChangeAspect="1" noChangeArrowheads="1"/>
          </p:cNvPicPr>
          <p:nvPr/>
        </p:nvPicPr>
        <p:blipFill rotWithShape="1">
          <a:blip r:embed="rId4">
            <a:extLst>
              <a:ext uri="{28A0092B-C50C-407E-A947-70E740481C1C}">
                <a14:useLocalDpi xmlns:a14="http://schemas.microsoft.com/office/drawing/2010/main" val="0"/>
              </a:ext>
            </a:extLst>
          </a:blip>
          <a:srcRect l="10544" r="38082"/>
          <a:stretch/>
        </p:blipFill>
        <p:spPr bwMode="auto">
          <a:xfrm>
            <a:off x="431800" y="1612900"/>
            <a:ext cx="3640676"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207283"/>
      </p:ext>
    </p:extLst>
  </p:cSld>
  <p:clrMapOvr>
    <a:masterClrMapping/>
  </p:clrMapOvr>
  <mc:AlternateContent xmlns:mc="http://schemas.openxmlformats.org/markup-compatibility/2006" xmlns:p14="http://schemas.microsoft.com/office/powerpoint/2010/main">
    <mc:Choice Requires="p14">
      <p:transition p14:dur="250" advTm="54460">
        <p:fade/>
      </p:transition>
    </mc:Choice>
    <mc:Fallback xmlns="">
      <p:transition advTm="5446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Kilburn High Road and a ‘global sense of place’</a:t>
            </a:r>
            <a:endParaRPr lang="en-US" dirty="0"/>
          </a:p>
        </p:txBody>
      </p:sp>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10531" t="17820" r="9832" b="32949"/>
          <a:stretch/>
        </p:blipFill>
        <p:spPr bwMode="auto">
          <a:xfrm>
            <a:off x="939800" y="1676400"/>
            <a:ext cx="72517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6130274"/>
      </p:ext>
    </p:extLst>
  </p:cSld>
  <p:clrMapOvr>
    <a:masterClrMapping/>
  </p:clrMapOvr>
  <mc:AlternateContent xmlns:mc="http://schemas.openxmlformats.org/markup-compatibility/2006" xmlns:p14="http://schemas.microsoft.com/office/powerpoint/2010/main">
    <mc:Choice Requires="p14">
      <p:transition p14:dur="250" advTm="54344">
        <p:fade/>
      </p:transition>
    </mc:Choice>
    <mc:Fallback xmlns="">
      <p:transition advTm="54344">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Doreen Massey</a:t>
            </a:r>
            <a:endParaRPr lang="en-US" dirty="0"/>
          </a:p>
        </p:txBody>
      </p:sp>
      <p:pic>
        <p:nvPicPr>
          <p:cNvPr id="5122" name="Picture 2" descr="http://www3.open.ac.uk/events/20081029_3686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786" y="1447800"/>
            <a:ext cx="3490821" cy="49901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nowhereisland.org/media/uploads/images/For-Space-1_jpg_330x660_q8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93" y="1425275"/>
            <a:ext cx="3490821" cy="5035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357970"/>
      </p:ext>
    </p:extLst>
  </p:cSld>
  <p:clrMapOvr>
    <a:masterClrMapping/>
  </p:clrMapOvr>
  <mc:AlternateContent xmlns:mc="http://schemas.openxmlformats.org/markup-compatibility/2006" xmlns:p14="http://schemas.microsoft.com/office/powerpoint/2010/main">
    <mc:Choice Requires="p14">
      <p:transition p14:dur="250" advTm="33980">
        <p:fade/>
      </p:transition>
    </mc:Choice>
    <mc:Fallback xmlns="">
      <p:transition advTm="3398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Space is there…</a:t>
            </a:r>
            <a:endParaRPr lang="en-US" dirty="0"/>
          </a:p>
        </p:txBody>
      </p:sp>
      <p:sp>
        <p:nvSpPr>
          <p:cNvPr id="3" name="Content Placeholder 2"/>
          <p:cNvSpPr>
            <a:spLocks noGrp="1"/>
          </p:cNvSpPr>
          <p:nvPr>
            <p:ph idx="1"/>
          </p:nvPr>
        </p:nvSpPr>
        <p:spPr>
          <a:xfrm>
            <a:off x="457200" y="1600200"/>
            <a:ext cx="8229600" cy="4800599"/>
          </a:xfrm>
        </p:spPr>
        <p:txBody>
          <a:bodyPr>
            <a:normAutofit fontScale="92500"/>
          </a:bodyPr>
          <a:lstStyle/>
          <a:p>
            <a:pPr marL="0" indent="0">
              <a:buNone/>
            </a:pPr>
            <a:r>
              <a:rPr lang="en-GB" dirty="0"/>
              <a:t>‘Unlike time, it seems, you can see space spread out around you.  Time is either past or to come or so minutely instantaneously </a:t>
            </a:r>
            <a:r>
              <a:rPr lang="en-GB" i="1" dirty="0"/>
              <a:t>now </a:t>
            </a:r>
            <a:r>
              <a:rPr lang="en-GB" dirty="0"/>
              <a:t>that it is impossible to grasp.  Space, on the other hand, is </a:t>
            </a:r>
            <a:r>
              <a:rPr lang="en-GB" i="1" dirty="0"/>
              <a:t>there</a:t>
            </a:r>
            <a:r>
              <a:rPr lang="en-GB" dirty="0"/>
              <a:t>.  One immediate and evident effect of this is that space comes to seem so very much more </a:t>
            </a:r>
            <a:r>
              <a:rPr lang="en-GB" i="1" dirty="0"/>
              <a:t>material </a:t>
            </a:r>
            <a:r>
              <a:rPr lang="en-GB" dirty="0"/>
              <a:t>than time.  Temporality seems easy to imagine in the abstract, as a dimension, as the dimension of change.  Space, in contrast, has been equated...with the material’ (</a:t>
            </a:r>
            <a:r>
              <a:rPr lang="en-GB" i="1" dirty="0"/>
              <a:t>For Space</a:t>
            </a:r>
            <a:r>
              <a:rPr lang="en-GB" dirty="0"/>
              <a:t>, p. 117).</a:t>
            </a:r>
            <a:endParaRPr lang="en-US" dirty="0"/>
          </a:p>
        </p:txBody>
      </p:sp>
    </p:spTree>
    <p:extLst>
      <p:ext uri="{BB962C8B-B14F-4D97-AF65-F5344CB8AC3E}">
        <p14:creationId xmlns:p14="http://schemas.microsoft.com/office/powerpoint/2010/main" val="4217121882"/>
      </p:ext>
    </p:extLst>
  </p:cSld>
  <p:clrMapOvr>
    <a:masterClrMapping/>
  </p:clrMapOvr>
  <mc:AlternateContent xmlns:mc="http://schemas.openxmlformats.org/markup-compatibility/2006" xmlns:p14="http://schemas.microsoft.com/office/powerpoint/2010/main">
    <mc:Choice Requires="p14">
      <p:transition p14:dur="250" advTm="106890">
        <p:fade/>
      </p:transition>
    </mc:Choice>
    <mc:Fallback xmlns="">
      <p:transition advTm="10689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…but it is not </a:t>
            </a:r>
            <a:r>
              <a:rPr lang="en-US" u="sng" dirty="0">
                <a:solidFill>
                  <a:srgbClr val="FFFF00"/>
                </a:solidFill>
              </a:rPr>
              <a:t>just</a:t>
            </a:r>
            <a:r>
              <a:rPr lang="en-US" dirty="0">
                <a:solidFill>
                  <a:srgbClr val="FFFF00"/>
                </a:solidFill>
              </a:rPr>
              <a:t> there</a:t>
            </a:r>
            <a:endParaRPr lang="en-US" dirty="0"/>
          </a:p>
        </p:txBody>
      </p:sp>
      <p:sp>
        <p:nvSpPr>
          <p:cNvPr id="3" name="Content Placeholder 2"/>
          <p:cNvSpPr>
            <a:spLocks noGrp="1"/>
          </p:cNvSpPr>
          <p:nvPr>
            <p:ph idx="1"/>
          </p:nvPr>
        </p:nvSpPr>
        <p:spPr>
          <a:xfrm>
            <a:off x="457200" y="1600200"/>
            <a:ext cx="8229600" cy="4800599"/>
          </a:xfrm>
        </p:spPr>
        <p:txBody>
          <a:bodyPr>
            <a:normAutofit/>
          </a:bodyPr>
          <a:lstStyle/>
          <a:p>
            <a:pPr marL="0" indent="0">
              <a:buNone/>
            </a:pPr>
            <a:r>
              <a:rPr lang="en-GB" dirty="0"/>
              <a:t>‘What is needed...is to uproot “space” from that constellation of concepts in which it has so unquestioningly so often been embedded (stasis; closure; representation) and to settle it among another set of ideas (heterogeneity; </a:t>
            </a:r>
            <a:r>
              <a:rPr lang="en-GB" dirty="0" err="1"/>
              <a:t>relationality</a:t>
            </a:r>
            <a:r>
              <a:rPr lang="en-GB" dirty="0"/>
              <a:t>; </a:t>
            </a:r>
            <a:r>
              <a:rPr lang="en-GB" dirty="0" err="1"/>
              <a:t>coevalness</a:t>
            </a:r>
            <a:r>
              <a:rPr lang="en-GB" dirty="0"/>
              <a:t>...)’ (</a:t>
            </a:r>
            <a:r>
              <a:rPr lang="en-GB" i="1" dirty="0"/>
              <a:t>For Space</a:t>
            </a:r>
            <a:r>
              <a:rPr lang="en-GB" dirty="0"/>
              <a:t>, p. 13).</a:t>
            </a:r>
            <a:endParaRPr lang="en-US" dirty="0"/>
          </a:p>
        </p:txBody>
      </p:sp>
    </p:spTree>
    <p:extLst>
      <p:ext uri="{BB962C8B-B14F-4D97-AF65-F5344CB8AC3E}">
        <p14:creationId xmlns:p14="http://schemas.microsoft.com/office/powerpoint/2010/main" val="3111915616"/>
      </p:ext>
    </p:extLst>
  </p:cSld>
  <p:clrMapOvr>
    <a:masterClrMapping/>
  </p:clrMapOvr>
  <mc:AlternateContent xmlns:mc="http://schemas.openxmlformats.org/markup-compatibility/2006" xmlns:p14="http://schemas.microsoft.com/office/powerpoint/2010/main">
    <mc:Choice Requires="p14">
      <p:transition p14:dur="250" advTm="76054">
        <p:fade/>
      </p:transition>
    </mc:Choice>
    <mc:Fallback xmlns="">
      <p:transition advTm="76054">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Space is not a surface</a:t>
            </a:r>
            <a:endParaRPr lang="en-US" dirty="0"/>
          </a:p>
        </p:txBody>
      </p:sp>
      <p:pic>
        <p:nvPicPr>
          <p:cNvPr id="6152" name="Picture 8"/>
          <p:cNvPicPr>
            <a:picLocks noChangeAspect="1" noChangeArrowheads="1"/>
          </p:cNvPicPr>
          <p:nvPr/>
        </p:nvPicPr>
        <p:blipFill rotWithShape="1">
          <a:blip r:embed="rId3">
            <a:extLst>
              <a:ext uri="{28A0092B-C50C-407E-A947-70E740481C1C}">
                <a14:useLocalDpi xmlns:a14="http://schemas.microsoft.com/office/drawing/2010/main" val="0"/>
              </a:ext>
            </a:extLst>
          </a:blip>
          <a:srcRect l="9764" t="29615" r="21835" b="20257"/>
          <a:stretch/>
        </p:blipFill>
        <p:spPr bwMode="auto">
          <a:xfrm>
            <a:off x="1447800" y="1377950"/>
            <a:ext cx="6261101" cy="496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1538062"/>
      </p:ext>
    </p:extLst>
  </p:cSld>
  <p:clrMapOvr>
    <a:masterClrMapping/>
  </p:clrMapOvr>
  <mc:AlternateContent xmlns:mc="http://schemas.openxmlformats.org/markup-compatibility/2006" xmlns:p14="http://schemas.microsoft.com/office/powerpoint/2010/main">
    <mc:Choice Requires="p14">
      <p:transition p14:dur="250" advTm="44522">
        <p:fade/>
      </p:transition>
    </mc:Choice>
    <mc:Fallback xmlns="">
      <p:transition advTm="44522">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Lecture structure</a:t>
            </a:r>
            <a:endParaRPr lang="en-US" dirty="0"/>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GB" dirty="0"/>
              <a:t>Space and the ‘spatial turn’</a:t>
            </a:r>
            <a:endParaRPr lang="en-US" dirty="0"/>
          </a:p>
          <a:p>
            <a:pPr marL="514350" lvl="0" indent="-514350">
              <a:buFont typeface="+mj-lt"/>
              <a:buAutoNum type="arabicPeriod"/>
            </a:pPr>
            <a:r>
              <a:rPr lang="en-GB" dirty="0"/>
              <a:t>Background and context</a:t>
            </a:r>
            <a:endParaRPr lang="en-US" dirty="0"/>
          </a:p>
          <a:p>
            <a:pPr marL="514350" lvl="0" indent="-514350">
              <a:buFont typeface="+mj-lt"/>
              <a:buAutoNum type="arabicPeriod"/>
            </a:pPr>
            <a:r>
              <a:rPr lang="en-GB" dirty="0"/>
              <a:t>Key arguments in </a:t>
            </a:r>
            <a:r>
              <a:rPr lang="en-GB" i="1" dirty="0"/>
              <a:t>For Space</a:t>
            </a:r>
            <a:endParaRPr lang="en-US" i="1" dirty="0"/>
          </a:p>
          <a:p>
            <a:pPr marL="514350" lvl="0" indent="-514350">
              <a:buFont typeface="+mj-lt"/>
              <a:buAutoNum type="arabicPeriod"/>
            </a:pPr>
            <a:r>
              <a:rPr lang="en-GB" dirty="0"/>
              <a:t>Examples</a:t>
            </a:r>
            <a:endParaRPr lang="en-US" dirty="0"/>
          </a:p>
        </p:txBody>
      </p:sp>
    </p:spTree>
    <p:extLst>
      <p:ext uri="{BB962C8B-B14F-4D97-AF65-F5344CB8AC3E}">
        <p14:creationId xmlns:p14="http://schemas.microsoft.com/office/powerpoint/2010/main" val="1088358526"/>
      </p:ext>
    </p:extLst>
  </p:cSld>
  <p:clrMapOvr>
    <a:masterClrMapping/>
  </p:clrMapOvr>
  <mc:AlternateContent xmlns:mc="http://schemas.openxmlformats.org/markup-compatibility/2006" xmlns:p14="http://schemas.microsoft.com/office/powerpoint/2010/main">
    <mc:Choice Requires="p14">
      <p:transition p14:dur="250" advTm="180753">
        <p:fade/>
      </p:transition>
    </mc:Choice>
    <mc:Fallback xmlns="">
      <p:transition advTm="180753">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Space is not a surface</a:t>
            </a:r>
            <a:endParaRPr lang="en-US" dirty="0"/>
          </a:p>
        </p:txBody>
      </p:sp>
      <p:sp>
        <p:nvSpPr>
          <p:cNvPr id="3" name="Content Placeholder 2"/>
          <p:cNvSpPr>
            <a:spLocks noGrp="1"/>
          </p:cNvSpPr>
          <p:nvPr>
            <p:ph idx="1"/>
          </p:nvPr>
        </p:nvSpPr>
        <p:spPr>
          <a:xfrm>
            <a:off x="457200" y="1600200"/>
            <a:ext cx="8229600" cy="4800599"/>
          </a:xfrm>
        </p:spPr>
        <p:txBody>
          <a:bodyPr>
            <a:normAutofit/>
          </a:bodyPr>
          <a:lstStyle/>
          <a:p>
            <a:pPr marL="0" indent="0">
              <a:buNone/>
            </a:pPr>
            <a:r>
              <a:rPr lang="en-US" dirty="0"/>
              <a:t>‘What if, instead, it [space] presents us with a heterogeneity of practices and processes?  Then it will not be an already-interconnected whole but an ongoing product of interconnections....Then it will be always unfinished and open.  This arena of space is not firm ground on which to stand.  In no way is it a surface’ </a:t>
            </a:r>
            <a:r>
              <a:rPr lang="en-GB" dirty="0"/>
              <a:t>(</a:t>
            </a:r>
            <a:r>
              <a:rPr lang="en-GB" i="1" dirty="0"/>
              <a:t>For Space</a:t>
            </a:r>
            <a:r>
              <a:rPr lang="en-GB" dirty="0"/>
              <a:t>, p. 107).</a:t>
            </a:r>
            <a:endParaRPr lang="en-US" dirty="0"/>
          </a:p>
        </p:txBody>
      </p:sp>
    </p:spTree>
    <p:extLst>
      <p:ext uri="{BB962C8B-B14F-4D97-AF65-F5344CB8AC3E}">
        <p14:creationId xmlns:p14="http://schemas.microsoft.com/office/powerpoint/2010/main" val="1256601966"/>
      </p:ext>
    </p:extLst>
  </p:cSld>
  <p:clrMapOvr>
    <a:masterClrMapping/>
  </p:clrMapOvr>
  <mc:AlternateContent xmlns:mc="http://schemas.openxmlformats.org/markup-compatibility/2006" xmlns:p14="http://schemas.microsoft.com/office/powerpoint/2010/main">
    <mc:Choice Requires="p14">
      <p:transition p14:dur="250" advTm="54135">
        <p:fade/>
      </p:transition>
    </mc:Choice>
    <mc:Fallback xmlns="">
      <p:transition advTm="54135">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Space is inherently multiple, plural and fluid</a:t>
            </a:r>
            <a:endParaRPr lang="en-US" dirty="0"/>
          </a:p>
        </p:txBody>
      </p:sp>
      <p:sp>
        <p:nvSpPr>
          <p:cNvPr id="3" name="Content Placeholder 2"/>
          <p:cNvSpPr>
            <a:spLocks noGrp="1"/>
          </p:cNvSpPr>
          <p:nvPr>
            <p:ph idx="1"/>
          </p:nvPr>
        </p:nvSpPr>
        <p:spPr>
          <a:xfrm>
            <a:off x="457200" y="1600200"/>
            <a:ext cx="8229600" cy="4800599"/>
          </a:xfrm>
        </p:spPr>
        <p:txBody>
          <a:bodyPr>
            <a:normAutofit/>
          </a:bodyPr>
          <a:lstStyle/>
          <a:p>
            <a:pPr marL="0" indent="0">
              <a:buNone/>
            </a:pPr>
            <a:r>
              <a:rPr lang="en-US" dirty="0"/>
              <a:t>‘Without space, no multiplicity; without multiplicity, no space....Multiplicity and space...[are] co-constitutive....[Space] is always in the process of being made.  It is never finished; never closed.  Perhaps we should imagine space as a simultaneity of stories-so-far’ </a:t>
            </a:r>
            <a:r>
              <a:rPr lang="en-GB" dirty="0"/>
              <a:t>(</a:t>
            </a:r>
            <a:r>
              <a:rPr lang="en-GB" i="1" dirty="0"/>
              <a:t>For Space</a:t>
            </a:r>
            <a:r>
              <a:rPr lang="en-GB" dirty="0"/>
              <a:t>, p. 9).</a:t>
            </a:r>
            <a:endParaRPr lang="en-US" dirty="0"/>
          </a:p>
        </p:txBody>
      </p:sp>
    </p:spTree>
    <p:extLst>
      <p:ext uri="{BB962C8B-B14F-4D97-AF65-F5344CB8AC3E}">
        <p14:creationId xmlns:p14="http://schemas.microsoft.com/office/powerpoint/2010/main" val="3408320815"/>
      </p:ext>
    </p:extLst>
  </p:cSld>
  <p:clrMapOvr>
    <a:masterClrMapping/>
  </p:clrMapOvr>
  <mc:AlternateContent xmlns:mc="http://schemas.openxmlformats.org/markup-compatibility/2006" xmlns:p14="http://schemas.microsoft.com/office/powerpoint/2010/main">
    <mc:Choice Requires="p14">
      <p:transition p14:dur="250" advTm="84251">
        <p:fade/>
      </p:transition>
    </mc:Choice>
    <mc:Fallback xmlns="">
      <p:transition advTm="84251">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Space is inherently multiple, plural and fluid</a:t>
            </a:r>
            <a:endParaRPr lang="en-US" dirty="0"/>
          </a:p>
        </p:txBody>
      </p:sp>
      <p:sp>
        <p:nvSpPr>
          <p:cNvPr id="3" name="Content Placeholder 2"/>
          <p:cNvSpPr>
            <a:spLocks noGrp="1"/>
          </p:cNvSpPr>
          <p:nvPr>
            <p:ph idx="1"/>
          </p:nvPr>
        </p:nvSpPr>
        <p:spPr>
          <a:xfrm>
            <a:off x="457200" y="1600200"/>
            <a:ext cx="8229600" cy="4800599"/>
          </a:xfrm>
        </p:spPr>
        <p:txBody>
          <a:bodyPr>
            <a:normAutofit/>
          </a:bodyPr>
          <a:lstStyle/>
          <a:p>
            <a:pPr marL="0" indent="0">
              <a:buNone/>
            </a:pPr>
            <a:r>
              <a:rPr lang="en-US" dirty="0"/>
              <a:t>‘Without space, no multiplicity; without multiplicity, no space....Multiplicity and space...[are] co-constitutive....[Space] is always in the process of being made.  It is never finished; never closed.  Perhaps we should imagine space as a </a:t>
            </a:r>
            <a:r>
              <a:rPr lang="en-US" u="sng" dirty="0"/>
              <a:t>simultaneity of stories-so-far</a:t>
            </a:r>
            <a:r>
              <a:rPr lang="en-US" dirty="0"/>
              <a:t>’ </a:t>
            </a:r>
            <a:r>
              <a:rPr lang="en-GB" dirty="0"/>
              <a:t>(</a:t>
            </a:r>
            <a:r>
              <a:rPr lang="en-GB" i="1" dirty="0"/>
              <a:t>For Space</a:t>
            </a:r>
            <a:r>
              <a:rPr lang="en-GB" dirty="0"/>
              <a:t>, p. 9).</a:t>
            </a:r>
            <a:endParaRPr lang="en-US" dirty="0"/>
          </a:p>
        </p:txBody>
      </p:sp>
    </p:spTree>
    <p:extLst>
      <p:ext uri="{BB962C8B-B14F-4D97-AF65-F5344CB8AC3E}">
        <p14:creationId xmlns:p14="http://schemas.microsoft.com/office/powerpoint/2010/main" val="1720241125"/>
      </p:ext>
    </p:extLst>
  </p:cSld>
  <p:clrMapOvr>
    <a:masterClrMapping/>
  </p:clrMapOvr>
  <mc:AlternateContent xmlns:mc="http://schemas.openxmlformats.org/markup-compatibility/2006" xmlns:p14="http://schemas.microsoft.com/office/powerpoint/2010/main">
    <mc:Choice Requires="p14">
      <p:transition p14:dur="250" advTm="34653">
        <p:fade/>
      </p:transition>
    </mc:Choice>
    <mc:Fallback xmlns="">
      <p:transition advTm="34653">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800" dirty="0">
                <a:solidFill>
                  <a:srgbClr val="FFFF00"/>
                </a:solidFill>
              </a:rPr>
              <a:t>Train journey from London to Milton Keynes</a:t>
            </a:r>
            <a:endParaRPr lang="en-US" sz="3800" dirty="0"/>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1518" t="22345" r="21378" b="11308"/>
          <a:stretch/>
        </p:blipFill>
        <p:spPr bwMode="auto">
          <a:xfrm>
            <a:off x="381000" y="1371600"/>
            <a:ext cx="4114800" cy="5201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3873500" y="6039549"/>
            <a:ext cx="533400" cy="533400"/>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Oval 6"/>
          <p:cNvSpPr/>
          <p:nvPr/>
        </p:nvSpPr>
        <p:spPr>
          <a:xfrm>
            <a:off x="406400" y="1371600"/>
            <a:ext cx="533400" cy="533400"/>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5123"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45532" t="35933" r="18083" b="29646"/>
          <a:stretch/>
        </p:blipFill>
        <p:spPr bwMode="auto">
          <a:xfrm>
            <a:off x="4813300" y="1930400"/>
            <a:ext cx="3911600" cy="402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246529"/>
      </p:ext>
    </p:extLst>
  </p:cSld>
  <p:clrMapOvr>
    <a:masterClrMapping/>
  </p:clrMapOvr>
  <mc:AlternateContent xmlns:mc="http://schemas.openxmlformats.org/markup-compatibility/2006" xmlns:p14="http://schemas.microsoft.com/office/powerpoint/2010/main">
    <mc:Choice Requires="p14">
      <p:transition p14:dur="250" advTm="333190">
        <p:fade/>
      </p:transition>
    </mc:Choice>
    <mc:Fallback xmlns="">
      <p:transition advTm="33319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Imperial networks</a:t>
            </a:r>
            <a:endParaRPr lang="en-US" dirty="0"/>
          </a:p>
        </p:txBody>
      </p:sp>
      <p:sp>
        <p:nvSpPr>
          <p:cNvPr id="3" name="TextBox 2"/>
          <p:cNvSpPr txBox="1"/>
          <p:nvPr/>
        </p:nvSpPr>
        <p:spPr>
          <a:xfrm>
            <a:off x="4553716" y="1680740"/>
            <a:ext cx="3983007" cy="4524315"/>
          </a:xfrm>
          <a:prstGeom prst="rect">
            <a:avLst/>
          </a:prstGeom>
          <a:noFill/>
        </p:spPr>
        <p:txBody>
          <a:bodyPr wrap="square" rtlCol="0">
            <a:spAutoFit/>
          </a:bodyPr>
          <a:lstStyle/>
          <a:p>
            <a:pPr marL="285750" indent="-285750">
              <a:buFont typeface="Arial" pitchFamily="34" charset="0"/>
              <a:buChar char="•"/>
            </a:pPr>
            <a:r>
              <a:rPr lang="en-US" sz="3200" dirty="0"/>
              <a:t>Co-edited with Alan Lester (Professor of Historical Geography, University of Sussex)</a:t>
            </a:r>
          </a:p>
          <a:p>
            <a:pPr marL="285750" indent="-285750">
              <a:buFont typeface="Arial" pitchFamily="34" charset="0"/>
              <a:buChar char="•"/>
            </a:pPr>
            <a:r>
              <a:rPr lang="en-US" sz="3200" dirty="0"/>
              <a:t>Part of the ‘New Imperial History’</a:t>
            </a:r>
          </a:p>
          <a:p>
            <a:pPr marL="285750" indent="-285750">
              <a:buFont typeface="Arial" pitchFamily="34" charset="0"/>
              <a:buChar char="•"/>
            </a:pPr>
            <a:r>
              <a:rPr lang="en-US" sz="3200" dirty="0"/>
              <a:t>12 biographical studies of trans-imperial careers</a:t>
            </a:r>
          </a:p>
        </p:txBody>
      </p:sp>
      <p:pic>
        <p:nvPicPr>
          <p:cNvPr id="5" name="Picture 2" descr="http://assets.cambridge.org/97805218/47704/cover/97805218477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276" y="1447800"/>
            <a:ext cx="3339164" cy="4990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4868980"/>
      </p:ext>
    </p:extLst>
  </p:cSld>
  <p:clrMapOvr>
    <a:masterClrMapping/>
  </p:clrMapOvr>
  <mc:AlternateContent xmlns:mc="http://schemas.openxmlformats.org/markup-compatibility/2006" xmlns:p14="http://schemas.microsoft.com/office/powerpoint/2010/main">
    <mc:Choice Requires="p14">
      <p:transition p14:dur="250" advTm="224313">
        <p:fade/>
      </p:transition>
    </mc:Choice>
    <mc:Fallback xmlns="">
      <p:transition advTm="224313">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
          <p:cNvGrpSpPr>
            <a:grpSpLocks/>
          </p:cNvGrpSpPr>
          <p:nvPr/>
        </p:nvGrpSpPr>
        <p:grpSpPr bwMode="auto">
          <a:xfrm>
            <a:off x="909638" y="184150"/>
            <a:ext cx="7350124" cy="6489700"/>
            <a:chOff x="1419414" y="200596"/>
            <a:chExt cx="7349610" cy="6489610"/>
          </a:xfrm>
        </p:grpSpPr>
        <p:sp>
          <p:nvSpPr>
            <p:cNvPr id="7" name="Rectangle 6"/>
            <p:cNvSpPr>
              <a:spLocks noChangeArrowheads="1"/>
            </p:cNvSpPr>
            <p:nvPr/>
          </p:nvSpPr>
          <p:spPr bwMode="auto">
            <a:xfrm>
              <a:off x="5677517" y="2568250"/>
              <a:ext cx="3091507" cy="1754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dirty="0"/>
                <a:t>Sir John Pope Hennessy (</a:t>
              </a:r>
              <a:r>
                <a:rPr lang="en-GB" sz="3600" dirty="0"/>
                <a:t>1834-91</a:t>
              </a:r>
              <a:r>
                <a:rPr lang="en-US" sz="3600" dirty="0"/>
                <a:t>)</a:t>
              </a:r>
            </a:p>
          </p:txBody>
        </p:sp>
        <p:pic>
          <p:nvPicPr>
            <p:cNvPr id="8" name="Picture 6" descr="File:John Pope Hennessy, Vanity Fair, 1875-03-27.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9414" y="200596"/>
              <a:ext cx="4062777" cy="648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50881661"/>
      </p:ext>
    </p:extLst>
  </p:cSld>
  <p:clrMapOvr>
    <a:masterClrMapping/>
  </p:clrMapOvr>
  <mc:AlternateContent xmlns:mc="http://schemas.openxmlformats.org/markup-compatibility/2006" xmlns:p14="http://schemas.microsoft.com/office/powerpoint/2010/main">
    <mc:Choice Requires="p14">
      <p:transition p14:dur="250" advTm="18562">
        <p:fade/>
      </p:transition>
    </mc:Choice>
    <mc:Fallback xmlns="">
      <p:transition advTm="18562">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E:\Colonial Lives\Images\Map 8.1 Hennessy new lin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450" y="1025525"/>
            <a:ext cx="8559800" cy="480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881661"/>
      </p:ext>
    </p:extLst>
  </p:cSld>
  <p:clrMapOvr>
    <a:masterClrMapping/>
  </p:clrMapOvr>
  <mc:AlternateContent xmlns:mc="http://schemas.openxmlformats.org/markup-compatibility/2006" xmlns:p14="http://schemas.microsoft.com/office/powerpoint/2010/main">
    <mc:Choice Requires="p14">
      <p:transition p14:dur="250" advTm="306348">
        <p:fade/>
      </p:transition>
    </mc:Choice>
    <mc:Fallback xmlns="">
      <p:transition advTm="306348">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Thinking spatiality</a:t>
            </a:r>
            <a:endParaRPr lang="en-US" dirty="0"/>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US" dirty="0"/>
              <a:t>What would it mean to think about the spatiality of your own historical interests?</a:t>
            </a:r>
          </a:p>
          <a:p>
            <a:pPr marL="514350" lvl="0" indent="-514350">
              <a:buFont typeface="+mj-lt"/>
              <a:buAutoNum type="arabicPeriod"/>
            </a:pPr>
            <a:endParaRPr lang="en-US" dirty="0"/>
          </a:p>
          <a:p>
            <a:pPr marL="514350" lvl="0" indent="-514350">
              <a:buFont typeface="+mj-lt"/>
              <a:buAutoNum type="arabicPeriod"/>
            </a:pPr>
            <a:r>
              <a:rPr lang="en-US" dirty="0"/>
              <a:t>What would it mean to think about this spatiality in Massey’s terms, i.e. as relational, heterogeneous and unfinished?</a:t>
            </a:r>
          </a:p>
        </p:txBody>
      </p:sp>
    </p:spTree>
    <p:extLst>
      <p:ext uri="{BB962C8B-B14F-4D97-AF65-F5344CB8AC3E}">
        <p14:creationId xmlns:p14="http://schemas.microsoft.com/office/powerpoint/2010/main" val="3688163198"/>
      </p:ext>
    </p:extLst>
  </p:cSld>
  <p:clrMapOvr>
    <a:masterClrMapping/>
  </p:clrMapOvr>
  <mc:AlternateContent xmlns:mc="http://schemas.openxmlformats.org/markup-compatibility/2006" xmlns:p14="http://schemas.microsoft.com/office/powerpoint/2010/main">
    <mc:Choice Requires="p14">
      <p:transition p14:dur="250" advTm="85867">
        <p:fade/>
      </p:transition>
    </mc:Choice>
    <mc:Fallback xmlns="">
      <p:transition advTm="85867">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rgbClr val="FFFF00"/>
                </a:solidFill>
              </a:rPr>
              <a:t>TSM: Space</a:t>
            </a:r>
          </a:p>
        </p:txBody>
      </p:sp>
      <p:sp>
        <p:nvSpPr>
          <p:cNvPr id="3" name="Subtitle 2"/>
          <p:cNvSpPr>
            <a:spLocks noGrp="1"/>
          </p:cNvSpPr>
          <p:nvPr>
            <p:ph type="subTitle" idx="1"/>
          </p:nvPr>
        </p:nvSpPr>
        <p:spPr/>
        <p:txBody>
          <a:bodyPr/>
          <a:lstStyle/>
          <a:p>
            <a:r>
              <a:rPr lang="en-US" dirty="0"/>
              <a:t>Professor David Lambert</a:t>
            </a:r>
          </a:p>
          <a:p>
            <a:r>
              <a:rPr lang="en-US" dirty="0"/>
              <a:t>Monday 16</a:t>
            </a:r>
            <a:r>
              <a:rPr lang="en-US" baseline="30000" dirty="0"/>
              <a:t>th</a:t>
            </a:r>
            <a:r>
              <a:rPr lang="en-US" dirty="0"/>
              <a:t> November</a:t>
            </a:r>
          </a:p>
        </p:txBody>
      </p:sp>
    </p:spTree>
    <p:extLst>
      <p:ext uri="{BB962C8B-B14F-4D97-AF65-F5344CB8AC3E}">
        <p14:creationId xmlns:p14="http://schemas.microsoft.com/office/powerpoint/2010/main" val="19141707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The ‘spatial turn’</a:t>
            </a:r>
            <a:endParaRPr lang="en-US" dirty="0"/>
          </a:p>
        </p:txBody>
      </p:sp>
      <p:sp>
        <p:nvSpPr>
          <p:cNvPr id="3" name="Content Placeholder 2"/>
          <p:cNvSpPr>
            <a:spLocks noGrp="1"/>
          </p:cNvSpPr>
          <p:nvPr>
            <p:ph idx="1"/>
          </p:nvPr>
        </p:nvSpPr>
        <p:spPr>
          <a:xfrm>
            <a:off x="228600" y="1600200"/>
            <a:ext cx="8686800" cy="5181600"/>
          </a:xfrm>
        </p:spPr>
        <p:txBody>
          <a:bodyPr>
            <a:normAutofit/>
          </a:bodyPr>
          <a:lstStyle/>
          <a:p>
            <a:pPr marL="0" indent="0">
              <a:buNone/>
            </a:pPr>
            <a:r>
              <a:rPr lang="en-US" sz="2900" dirty="0"/>
              <a:t>‘Contemporary critical studies in the humanities and social sciences have been experiencing an unprecedented spatial turn.  In what may in retrospect be seen as one of the most important intellectual developments in the late twentieth century, scholars have begun to interpret space and the spatiality of human life with the same critical insight and interpretive power as have traditionally been given to time and history (the </a:t>
            </a:r>
            <a:r>
              <a:rPr lang="en-US" sz="2900" dirty="0" err="1"/>
              <a:t>historicality</a:t>
            </a:r>
            <a:r>
              <a:rPr lang="en-US" sz="2900" dirty="0"/>
              <a:t> of human life) on one hand, and to social relations and society (the sociality of human life) on the other’ (</a:t>
            </a:r>
            <a:r>
              <a:rPr lang="en-US" sz="2900" dirty="0" err="1"/>
              <a:t>Soja</a:t>
            </a:r>
            <a:r>
              <a:rPr lang="en-US" sz="2900" dirty="0"/>
              <a:t>, 2005 [1999], ‘</a:t>
            </a:r>
            <a:r>
              <a:rPr lang="en-US" sz="2900" dirty="0" err="1"/>
              <a:t>Thirdspace</a:t>
            </a:r>
            <a:r>
              <a:rPr lang="en-US" sz="2900" dirty="0"/>
              <a:t>’, 261).</a:t>
            </a:r>
          </a:p>
        </p:txBody>
      </p:sp>
    </p:spTree>
    <p:extLst>
      <p:ext uri="{BB962C8B-B14F-4D97-AF65-F5344CB8AC3E}">
        <p14:creationId xmlns:p14="http://schemas.microsoft.com/office/powerpoint/2010/main" val="2284986157"/>
      </p:ext>
    </p:extLst>
  </p:cSld>
  <p:clrMapOvr>
    <a:masterClrMapping/>
  </p:clrMapOvr>
  <mc:AlternateContent xmlns:mc="http://schemas.openxmlformats.org/markup-compatibility/2006" xmlns:p14="http://schemas.microsoft.com/office/powerpoint/2010/main">
    <mc:Choice Requires="p14">
      <p:transition p14:dur="250" advTm="188345">
        <p:fade/>
      </p:transition>
    </mc:Choice>
    <mc:Fallback xmlns="">
      <p:transition advTm="188345">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The ‘spatial turn’</a:t>
            </a:r>
            <a:endParaRPr lang="en-US" dirty="0"/>
          </a:p>
        </p:txBody>
      </p:sp>
      <p:grpSp>
        <p:nvGrpSpPr>
          <p:cNvPr id="8" name="Group 7"/>
          <p:cNvGrpSpPr/>
          <p:nvPr/>
        </p:nvGrpSpPr>
        <p:grpSpPr>
          <a:xfrm>
            <a:off x="905933" y="1577792"/>
            <a:ext cx="3048000" cy="4529876"/>
            <a:chOff x="1117600" y="1439333"/>
            <a:chExt cx="3048000" cy="4529876"/>
          </a:xfrm>
        </p:grpSpPr>
        <p:sp>
          <p:nvSpPr>
            <p:cNvPr id="3" name="TextBox 2"/>
            <p:cNvSpPr txBox="1"/>
            <p:nvPr/>
          </p:nvSpPr>
          <p:spPr>
            <a:xfrm>
              <a:off x="1117600" y="5507544"/>
              <a:ext cx="3048000" cy="461665"/>
            </a:xfrm>
            <a:prstGeom prst="rect">
              <a:avLst/>
            </a:prstGeom>
            <a:noFill/>
          </p:spPr>
          <p:txBody>
            <a:bodyPr wrap="square" rtlCol="0">
              <a:spAutoFit/>
            </a:bodyPr>
            <a:lstStyle/>
            <a:p>
              <a:pPr algn="ctr"/>
              <a:r>
                <a:rPr lang="en-US" sz="2400" dirty="0"/>
                <a:t>Ed </a:t>
              </a:r>
              <a:r>
                <a:rPr lang="en-US" sz="2400" dirty="0" err="1"/>
                <a:t>Soja</a:t>
              </a:r>
              <a:r>
                <a:rPr lang="en-US" sz="2400" dirty="0"/>
                <a:t> (1940-2015)</a:t>
              </a:r>
            </a:p>
          </p:txBody>
        </p:sp>
        <p:pic>
          <p:nvPicPr>
            <p:cNvPr id="1026" name="Picture 2" descr="http://v2.nl/archive/people/edward-soja/leadImage_previ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7600" y="1439333"/>
              <a:ext cx="3035300" cy="404706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Group 14"/>
          <p:cNvGrpSpPr/>
          <p:nvPr/>
        </p:nvGrpSpPr>
        <p:grpSpPr>
          <a:xfrm>
            <a:off x="4800600" y="1577792"/>
            <a:ext cx="3378200" cy="4529876"/>
            <a:chOff x="4902200" y="1577792"/>
            <a:chExt cx="3378200" cy="4529876"/>
          </a:xfrm>
        </p:grpSpPr>
        <p:sp>
          <p:nvSpPr>
            <p:cNvPr id="12" name="TextBox 11"/>
            <p:cNvSpPr txBox="1"/>
            <p:nvPr/>
          </p:nvSpPr>
          <p:spPr>
            <a:xfrm>
              <a:off x="4902200" y="5646003"/>
              <a:ext cx="3378200" cy="461665"/>
            </a:xfrm>
            <a:prstGeom prst="rect">
              <a:avLst/>
            </a:prstGeom>
            <a:noFill/>
          </p:spPr>
          <p:txBody>
            <a:bodyPr wrap="square" rtlCol="0">
              <a:spAutoFit/>
            </a:bodyPr>
            <a:lstStyle/>
            <a:p>
              <a:pPr algn="ctr"/>
              <a:r>
                <a:rPr lang="en-US" sz="2400" dirty="0"/>
                <a:t>Fredric Jameson (b. 1934)</a:t>
              </a:r>
            </a:p>
          </p:txBody>
        </p:sp>
        <p:pic>
          <p:nvPicPr>
            <p:cNvPr id="1028" name="Picture 4" descr="http://www.versobooks.com/system/images/1032/original/Fredric-Jameson.jpg"/>
            <p:cNvPicPr>
              <a:picLocks noChangeAspect="1" noChangeArrowheads="1"/>
            </p:cNvPicPr>
            <p:nvPr/>
          </p:nvPicPr>
          <p:blipFill rotWithShape="1">
            <a:blip r:embed="rId4">
              <a:extLst>
                <a:ext uri="{28A0092B-C50C-407E-A947-70E740481C1C}">
                  <a14:useLocalDpi xmlns:a14="http://schemas.microsoft.com/office/drawing/2010/main" val="0"/>
                </a:ext>
              </a:extLst>
            </a:blip>
            <a:srcRect l="15489" r="14532"/>
            <a:stretch/>
          </p:blipFill>
          <p:spPr bwMode="auto">
            <a:xfrm>
              <a:off x="5181600" y="1577792"/>
              <a:ext cx="2832100" cy="404706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380336186"/>
      </p:ext>
    </p:extLst>
  </p:cSld>
  <p:clrMapOvr>
    <a:masterClrMapping/>
  </p:clrMapOvr>
  <mc:AlternateContent xmlns:mc="http://schemas.openxmlformats.org/markup-compatibility/2006" xmlns:p14="http://schemas.microsoft.com/office/powerpoint/2010/main">
    <mc:Choice Requires="p14">
      <p:transition p14:dur="250" advTm="33701">
        <p:fade/>
      </p:transition>
    </mc:Choice>
    <mc:Fallback xmlns="">
      <p:transition advTm="33701">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24E02BB-FB38-4FDA-ACD3-419FE9EA63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226" y="819150"/>
            <a:ext cx="3913568" cy="52197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4EBF298C-06AE-4A41-A3D4-42967BD39C5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9751" b="8024"/>
          <a:stretch/>
        </p:blipFill>
        <p:spPr bwMode="auto">
          <a:xfrm>
            <a:off x="4667250" y="609600"/>
            <a:ext cx="4107524" cy="563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7843298"/>
      </p:ext>
    </p:extLst>
  </p:cSld>
  <p:clrMapOvr>
    <a:masterClrMapping/>
  </p:clrMapOvr>
  <mc:AlternateContent xmlns:mc="http://schemas.openxmlformats.org/markup-compatibility/2006" xmlns:p14="http://schemas.microsoft.com/office/powerpoint/2010/main">
    <mc:Choice Requires="p14">
      <p:transition spd="slow" p14:dur="2000" advTm="222362"/>
    </mc:Choice>
    <mc:Fallback xmlns="">
      <p:transition spd="slow" advTm="222362"/>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The </a:t>
            </a:r>
            <a:r>
              <a:rPr lang="en-US" i="1" dirty="0" err="1">
                <a:solidFill>
                  <a:srgbClr val="FFFF00"/>
                </a:solidFill>
              </a:rPr>
              <a:t>Annales</a:t>
            </a:r>
            <a:r>
              <a:rPr lang="en-US" dirty="0">
                <a:solidFill>
                  <a:srgbClr val="FFFF00"/>
                </a:solidFill>
              </a:rPr>
              <a:t> School</a:t>
            </a:r>
            <a:endParaRPr lang="en-US" dirty="0"/>
          </a:p>
        </p:txBody>
      </p:sp>
      <p:grpSp>
        <p:nvGrpSpPr>
          <p:cNvPr id="4" name="Group 3"/>
          <p:cNvGrpSpPr/>
          <p:nvPr/>
        </p:nvGrpSpPr>
        <p:grpSpPr>
          <a:xfrm>
            <a:off x="790028" y="1447800"/>
            <a:ext cx="3192517" cy="4862400"/>
            <a:chOff x="177636" y="1384300"/>
            <a:chExt cx="3192517" cy="4862400"/>
          </a:xfrm>
        </p:grpSpPr>
        <p:pic>
          <p:nvPicPr>
            <p:cNvPr id="1026" name="Picture 2" descr="http://c323254.r54.cf1.rackcdn.com/133368017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1" y="1384300"/>
              <a:ext cx="2811190" cy="402590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77636" y="5415703"/>
              <a:ext cx="3192517" cy="830997"/>
            </a:xfrm>
            <a:prstGeom prst="rect">
              <a:avLst/>
            </a:prstGeom>
          </p:spPr>
          <p:txBody>
            <a:bodyPr wrap="square">
              <a:spAutoFit/>
            </a:bodyPr>
            <a:lstStyle/>
            <a:p>
              <a:pPr algn="ctr"/>
              <a:r>
                <a:rPr lang="en-US" sz="2400" dirty="0" err="1"/>
                <a:t>Fernand</a:t>
              </a:r>
              <a:r>
                <a:rPr lang="en-US" sz="2400" dirty="0"/>
                <a:t> </a:t>
              </a:r>
              <a:r>
                <a:rPr lang="en-US" sz="2400" dirty="0" err="1"/>
                <a:t>Braudel</a:t>
              </a:r>
              <a:endParaRPr lang="en-US" sz="2400" dirty="0"/>
            </a:p>
            <a:p>
              <a:pPr algn="ctr"/>
              <a:r>
                <a:rPr lang="en-US" sz="2400" dirty="0"/>
                <a:t>(1902-1985) </a:t>
              </a:r>
            </a:p>
          </p:txBody>
        </p:sp>
      </p:grpSp>
      <p:grpSp>
        <p:nvGrpSpPr>
          <p:cNvPr id="5" name="Group 4"/>
          <p:cNvGrpSpPr/>
          <p:nvPr/>
        </p:nvGrpSpPr>
        <p:grpSpPr>
          <a:xfrm>
            <a:off x="4772573" y="1447800"/>
            <a:ext cx="3581399" cy="5168232"/>
            <a:chOff x="5034402" y="1447800"/>
            <a:chExt cx="3581399" cy="5168232"/>
          </a:xfrm>
        </p:grpSpPr>
        <p:pic>
          <p:nvPicPr>
            <p:cNvPr id="1028" name="Picture 4" descr="http://d.gr-assets.com/books/1347859673l/17136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6758" y="1447800"/>
              <a:ext cx="2456689" cy="396240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034402" y="5415703"/>
              <a:ext cx="3581399" cy="1200329"/>
            </a:xfrm>
            <a:prstGeom prst="rect">
              <a:avLst/>
            </a:prstGeom>
          </p:spPr>
          <p:txBody>
            <a:bodyPr wrap="square">
              <a:spAutoFit/>
            </a:bodyPr>
            <a:lstStyle/>
            <a:p>
              <a:pPr algn="ctr"/>
              <a:r>
                <a:rPr lang="en-US" sz="2400" i="1" dirty="0"/>
                <a:t>The Mediterranean and the Mediterranean World in the Age of Philip II</a:t>
              </a:r>
              <a:r>
                <a:rPr lang="en-US" sz="2400" dirty="0"/>
                <a:t> (1949)</a:t>
              </a:r>
            </a:p>
          </p:txBody>
        </p:sp>
      </p:grpSp>
    </p:spTree>
    <p:extLst>
      <p:ext uri="{BB962C8B-B14F-4D97-AF65-F5344CB8AC3E}">
        <p14:creationId xmlns:p14="http://schemas.microsoft.com/office/powerpoint/2010/main" val="2197333284"/>
      </p:ext>
    </p:extLst>
  </p:cSld>
  <p:clrMapOvr>
    <a:masterClrMapping/>
  </p:clrMapOvr>
  <mc:AlternateContent xmlns:mc="http://schemas.openxmlformats.org/markup-compatibility/2006" xmlns:p14="http://schemas.microsoft.com/office/powerpoint/2010/main">
    <mc:Choice Requires="p14">
      <p:transition p14:dur="250" advTm="105079">
        <p:fade/>
      </p:transition>
    </mc:Choice>
    <mc:Fallback xmlns="">
      <p:transition advTm="105079">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The Mediterranean World</a:t>
            </a:r>
            <a:endParaRPr lang="en-US" dirty="0"/>
          </a:p>
        </p:txBody>
      </p:sp>
      <p:pic>
        <p:nvPicPr>
          <p:cNvPr id="2050" name="Picture 2" descr="http://www.scubatravel.com/destinations/mediterranean/images/ma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700" y="1587500"/>
            <a:ext cx="8092550" cy="464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911441"/>
      </p:ext>
    </p:extLst>
  </p:cSld>
  <p:clrMapOvr>
    <a:masterClrMapping/>
  </p:clrMapOvr>
  <mc:AlternateContent xmlns:mc="http://schemas.openxmlformats.org/markup-compatibility/2006" xmlns:p14="http://schemas.microsoft.com/office/powerpoint/2010/main">
    <mc:Choice Requires="p14">
      <p:transition p14:dur="250" advTm="24530">
        <p:fade/>
      </p:transition>
    </mc:Choice>
    <mc:Fallback xmlns="">
      <p:transition advTm="2453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Environmental and ecological history</a:t>
            </a:r>
            <a:endParaRPr lang="en-US" dirty="0"/>
          </a:p>
        </p:txBody>
      </p:sp>
      <p:grpSp>
        <p:nvGrpSpPr>
          <p:cNvPr id="5" name="Group 4"/>
          <p:cNvGrpSpPr/>
          <p:nvPr/>
        </p:nvGrpSpPr>
        <p:grpSpPr>
          <a:xfrm>
            <a:off x="914400" y="1447800"/>
            <a:ext cx="3505200" cy="4521409"/>
            <a:chOff x="667845" y="1447800"/>
            <a:chExt cx="3505200" cy="4521409"/>
          </a:xfrm>
        </p:grpSpPr>
        <p:pic>
          <p:nvPicPr>
            <p:cNvPr id="3074" name="Picture 2" descr="http://fkarttunen.com/awc/images/aw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4182" y="1447800"/>
              <a:ext cx="2664207" cy="405974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67845" y="5507544"/>
              <a:ext cx="3505200" cy="461665"/>
            </a:xfrm>
            <a:prstGeom prst="rect">
              <a:avLst/>
            </a:prstGeom>
            <a:noFill/>
          </p:spPr>
          <p:txBody>
            <a:bodyPr wrap="square" rtlCol="0">
              <a:spAutoFit/>
            </a:bodyPr>
            <a:lstStyle/>
            <a:p>
              <a:r>
                <a:rPr lang="en-US" sz="2400" dirty="0"/>
                <a:t>Alfred Crosby (1931-2018)</a:t>
              </a:r>
            </a:p>
          </p:txBody>
        </p:sp>
      </p:grpSp>
      <p:grpSp>
        <p:nvGrpSpPr>
          <p:cNvPr id="4" name="Group 3"/>
          <p:cNvGrpSpPr/>
          <p:nvPr/>
        </p:nvGrpSpPr>
        <p:grpSpPr>
          <a:xfrm>
            <a:off x="5283200" y="1447800"/>
            <a:ext cx="2743200" cy="4705901"/>
            <a:chOff x="5181601" y="1435100"/>
            <a:chExt cx="2743200" cy="4705901"/>
          </a:xfrm>
        </p:grpSpPr>
        <p:sp>
          <p:nvSpPr>
            <p:cNvPr id="11" name="Rectangle 10"/>
            <p:cNvSpPr/>
            <p:nvPr/>
          </p:nvSpPr>
          <p:spPr>
            <a:xfrm>
              <a:off x="5181601" y="5310004"/>
              <a:ext cx="2743200" cy="830997"/>
            </a:xfrm>
            <a:prstGeom prst="rect">
              <a:avLst/>
            </a:prstGeom>
          </p:spPr>
          <p:txBody>
            <a:bodyPr wrap="square">
              <a:spAutoFit/>
            </a:bodyPr>
            <a:lstStyle/>
            <a:p>
              <a:pPr algn="ctr"/>
              <a:r>
                <a:rPr lang="en-US" sz="2400" i="1" dirty="0"/>
                <a:t>Ecological Imperialism </a:t>
              </a:r>
              <a:r>
                <a:rPr lang="en-US" sz="2400" dirty="0"/>
                <a:t>(1986)</a:t>
              </a:r>
            </a:p>
          </p:txBody>
        </p:sp>
        <p:pic>
          <p:nvPicPr>
            <p:cNvPr id="3076" name="Picture 4" descr="http://photo.goodreads.com/books/1179991491l/98303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929" y="1435100"/>
              <a:ext cx="2456689" cy="387490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23310168"/>
      </p:ext>
    </p:extLst>
  </p:cSld>
  <p:clrMapOvr>
    <a:masterClrMapping/>
  </p:clrMapOvr>
  <mc:AlternateContent xmlns:mc="http://schemas.openxmlformats.org/markup-compatibility/2006" xmlns:p14="http://schemas.microsoft.com/office/powerpoint/2010/main">
    <mc:Choice Requires="p14">
      <p:transition p14:dur="250" advTm="64886">
        <p:fade/>
      </p:transition>
    </mc:Choice>
    <mc:Fallback xmlns="">
      <p:transition advTm="64886">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Historical geography</a:t>
            </a:r>
            <a:endParaRPr lang="en-US" dirty="0"/>
          </a:p>
        </p:txBody>
      </p:sp>
      <p:grpSp>
        <p:nvGrpSpPr>
          <p:cNvPr id="4" name="Group 3"/>
          <p:cNvGrpSpPr/>
          <p:nvPr/>
        </p:nvGrpSpPr>
        <p:grpSpPr>
          <a:xfrm>
            <a:off x="5463118" y="1418908"/>
            <a:ext cx="2863846" cy="5104125"/>
            <a:chOff x="5186955" y="1418908"/>
            <a:chExt cx="2863846" cy="5104125"/>
          </a:xfrm>
        </p:grpSpPr>
        <p:sp>
          <p:nvSpPr>
            <p:cNvPr id="9" name="Rectangle 8"/>
            <p:cNvSpPr/>
            <p:nvPr/>
          </p:nvSpPr>
          <p:spPr>
            <a:xfrm>
              <a:off x="5245100" y="5322704"/>
              <a:ext cx="2743200" cy="1200329"/>
            </a:xfrm>
            <a:prstGeom prst="rect">
              <a:avLst/>
            </a:prstGeom>
          </p:spPr>
          <p:txBody>
            <a:bodyPr wrap="square">
              <a:spAutoFit/>
            </a:bodyPr>
            <a:lstStyle/>
            <a:p>
              <a:pPr algn="ctr"/>
              <a:r>
                <a:rPr lang="en-US" sz="2400" i="1" dirty="0"/>
                <a:t>Journal of Historical Geography</a:t>
              </a:r>
              <a:r>
                <a:rPr lang="en-US" sz="2400" dirty="0"/>
                <a:t> (founded 1975)</a:t>
              </a:r>
            </a:p>
          </p:txBody>
        </p:sp>
        <p:pic>
          <p:nvPicPr>
            <p:cNvPr id="4098" name="Picture 2" descr="http://ecx.images-amazon.com/images/I/512M5HNGZ8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6955" y="1418908"/>
              <a:ext cx="2863846" cy="389109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Group 10"/>
          <p:cNvGrpSpPr/>
          <p:nvPr/>
        </p:nvGrpSpPr>
        <p:grpSpPr>
          <a:xfrm>
            <a:off x="609600" y="1418908"/>
            <a:ext cx="4140200" cy="5104125"/>
            <a:chOff x="445631" y="1418908"/>
            <a:chExt cx="4140200" cy="5104125"/>
          </a:xfrm>
        </p:grpSpPr>
        <p:sp>
          <p:nvSpPr>
            <p:cNvPr id="7" name="TextBox 6"/>
            <p:cNvSpPr txBox="1"/>
            <p:nvPr/>
          </p:nvSpPr>
          <p:spPr>
            <a:xfrm>
              <a:off x="445631" y="5322704"/>
              <a:ext cx="4140200" cy="1200329"/>
            </a:xfrm>
            <a:prstGeom prst="rect">
              <a:avLst/>
            </a:prstGeom>
            <a:noFill/>
          </p:spPr>
          <p:txBody>
            <a:bodyPr wrap="square" rtlCol="0">
              <a:spAutoFit/>
            </a:bodyPr>
            <a:lstStyle/>
            <a:p>
              <a:pPr algn="ctr"/>
              <a:r>
                <a:rPr lang="en-US" sz="2400" dirty="0"/>
                <a:t>Miles </a:t>
              </a:r>
              <a:r>
                <a:rPr lang="en-US" sz="2400" dirty="0" err="1"/>
                <a:t>Ogborn</a:t>
              </a:r>
              <a:r>
                <a:rPr lang="en-US" sz="2400" dirty="0"/>
                <a:t>, </a:t>
              </a:r>
              <a:r>
                <a:rPr lang="en-US" sz="2400" i="1" dirty="0"/>
                <a:t>Spaces of Modernity: London’s Geographies, 1680-1780</a:t>
              </a:r>
              <a:r>
                <a:rPr lang="en-US" sz="2400" dirty="0"/>
                <a:t> (1998)</a:t>
              </a:r>
            </a:p>
          </p:txBody>
        </p:sp>
        <p:pic>
          <p:nvPicPr>
            <p:cNvPr id="4100" name="Picture 4" descr="http://covers.booktopia.com.au/big/9781572303652/spaces-of-modernit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7238" y="1418908"/>
              <a:ext cx="2556986" cy="390379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77670405"/>
      </p:ext>
    </p:extLst>
  </p:cSld>
  <p:clrMapOvr>
    <a:masterClrMapping/>
  </p:clrMapOvr>
  <mc:AlternateContent xmlns:mc="http://schemas.openxmlformats.org/markup-compatibility/2006" xmlns:p14="http://schemas.microsoft.com/office/powerpoint/2010/main">
    <mc:Choice Requires="p14">
      <p:transition p14:dur="250" advTm="102850">
        <p:fade/>
      </p:transition>
    </mc:Choice>
    <mc:Fallback xmlns="">
      <p:transition advTm="102850">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871</TotalTime>
  <Words>800</Words>
  <Application>Microsoft Office PowerPoint</Application>
  <PresentationFormat>On-screen Show (4:3)</PresentationFormat>
  <Paragraphs>86</Paragraphs>
  <Slides>28</Slides>
  <Notes>28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Office Theme</vt:lpstr>
      <vt:lpstr>TSM: Space</vt:lpstr>
      <vt:lpstr>Lecture structure</vt:lpstr>
      <vt:lpstr>The ‘spatial turn’</vt:lpstr>
      <vt:lpstr>The ‘spatial turn’</vt:lpstr>
      <vt:lpstr>PowerPoint Presentation</vt:lpstr>
      <vt:lpstr>The Annales School</vt:lpstr>
      <vt:lpstr>The Mediterranean World</vt:lpstr>
      <vt:lpstr>Environmental and ecological history</vt:lpstr>
      <vt:lpstr>Historical geography</vt:lpstr>
      <vt:lpstr>Doreen Massey</vt:lpstr>
      <vt:lpstr>Oxford Geography Department’s ‘Wall Of Women’</vt:lpstr>
      <vt:lpstr>Doreen Massey</vt:lpstr>
      <vt:lpstr>Kilburn High Road and a ‘global sense of place’</vt:lpstr>
      <vt:lpstr>Supporting LFC and a ‘global sense of place’</vt:lpstr>
      <vt:lpstr>Kilburn High Road and a ‘global sense of place’</vt:lpstr>
      <vt:lpstr>Doreen Massey</vt:lpstr>
      <vt:lpstr>Space is there…</vt:lpstr>
      <vt:lpstr>…but it is not just there</vt:lpstr>
      <vt:lpstr>Space is not a surface</vt:lpstr>
      <vt:lpstr>Space is not a surface</vt:lpstr>
      <vt:lpstr>Space is inherently multiple, plural and fluid</vt:lpstr>
      <vt:lpstr>Space is inherently multiple, plural and fluid</vt:lpstr>
      <vt:lpstr>Train journey from London to Milton Keynes</vt:lpstr>
      <vt:lpstr>Imperial networks</vt:lpstr>
      <vt:lpstr>PowerPoint Presentation</vt:lpstr>
      <vt:lpstr>PowerPoint Presentation</vt:lpstr>
      <vt:lpstr>Thinking spatiality</vt:lpstr>
      <vt:lpstr>TSM: Space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Theory, Skill, Method (TSM)</dc:title>
  <dc:creator>David</dc:creator>
  <cp:lastModifiedBy>David</cp:lastModifiedBy>
  <cp:revision>61</cp:revision>
  <cp:lastPrinted>2013-01-05T11:42:24Z</cp:lastPrinted>
  <dcterms:created xsi:type="dcterms:W3CDTF">2006-08-16T00:00:00Z</dcterms:created>
  <dcterms:modified xsi:type="dcterms:W3CDTF">2020-11-10T09:29:33Z</dcterms:modified>
</cp:coreProperties>
</file>