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259" r:id="rId3"/>
    <p:sldId id="274" r:id="rId4"/>
    <p:sldId id="314" r:id="rId5"/>
    <p:sldId id="315" r:id="rId6"/>
    <p:sldId id="278" r:id="rId7"/>
    <p:sldId id="279" r:id="rId8"/>
    <p:sldId id="280" r:id="rId9"/>
    <p:sldId id="281" r:id="rId10"/>
    <p:sldId id="282" r:id="rId11"/>
    <p:sldId id="320" r:id="rId12"/>
    <p:sldId id="312" r:id="rId13"/>
    <p:sldId id="293" r:id="rId14"/>
    <p:sldId id="291" r:id="rId15"/>
    <p:sldId id="308" r:id="rId16"/>
    <p:sldId id="313" r:id="rId17"/>
    <p:sldId id="277" r:id="rId18"/>
    <p:sldId id="283" r:id="rId19"/>
    <p:sldId id="284" r:id="rId20"/>
    <p:sldId id="285" r:id="rId21"/>
    <p:sldId id="286" r:id="rId22"/>
    <p:sldId id="287" r:id="rId23"/>
    <p:sldId id="288" r:id="rId24"/>
    <p:sldId id="305" r:id="rId25"/>
    <p:sldId id="306" r:id="rId26"/>
    <p:sldId id="316" r:id="rId27"/>
    <p:sldId id="299" r:id="rId28"/>
    <p:sldId id="300" r:id="rId29"/>
    <p:sldId id="302" r:id="rId30"/>
    <p:sldId id="303" r:id="rId31"/>
    <p:sldId id="304" r:id="rId32"/>
    <p:sldId id="317" r:id="rId33"/>
    <p:sldId id="318" r:id="rId34"/>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34" autoAdjust="0"/>
  </p:normalViewPr>
  <p:slideViewPr>
    <p:cSldViewPr>
      <p:cViewPr varScale="1">
        <p:scale>
          <a:sx n="91" d="100"/>
          <a:sy n="91" d="100"/>
        </p:scale>
        <p:origin x="157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3866"/>
          </a:xfrm>
          <a:prstGeom prst="rect">
            <a:avLst/>
          </a:prstGeom>
        </p:spPr>
        <p:txBody>
          <a:bodyPr vert="horz" lIns="91440" tIns="45720" rIns="91440" bIns="45720" rtlCol="0"/>
          <a:lstStyle>
            <a:lvl1pPr algn="r">
              <a:defRPr sz="1200"/>
            </a:lvl1pPr>
          </a:lstStyle>
          <a:p>
            <a:fld id="{A951ED64-888B-4246-93D7-AFCC6BF08DB5}" type="datetimeFigureOut">
              <a:rPr lang="en-US" smtClean="0"/>
              <a:t>11/13/2018</a:t>
            </a:fld>
            <a:endParaRPr lang="en-US"/>
          </a:p>
        </p:txBody>
      </p:sp>
      <p:sp>
        <p:nvSpPr>
          <p:cNvPr id="4" name="Footer Placeholder 3"/>
          <p:cNvSpPr>
            <a:spLocks noGrp="1"/>
          </p:cNvSpPr>
          <p:nvPr>
            <p:ph type="ftr" sz="quarter" idx="2"/>
          </p:nvPr>
        </p:nvSpPr>
        <p:spPr>
          <a:xfrm>
            <a:off x="0" y="8621883"/>
            <a:ext cx="2971800" cy="45386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1883"/>
            <a:ext cx="2971800" cy="453866"/>
          </a:xfrm>
          <a:prstGeom prst="rect">
            <a:avLst/>
          </a:prstGeom>
        </p:spPr>
        <p:txBody>
          <a:bodyPr vert="horz" lIns="91440" tIns="45720" rIns="91440" bIns="45720" rtlCol="0" anchor="b"/>
          <a:lstStyle>
            <a:lvl1pPr algn="r">
              <a:defRPr sz="1200"/>
            </a:lvl1pPr>
          </a:lstStyle>
          <a:p>
            <a:fld id="{A2660F68-CA7E-4849-A34F-3BA7DC8327C8}" type="slidenum">
              <a:rPr lang="en-US" smtClean="0"/>
              <a:t>‹#›</a:t>
            </a:fld>
            <a:endParaRPr lang="en-US"/>
          </a:p>
        </p:txBody>
      </p:sp>
    </p:spTree>
    <p:extLst>
      <p:ext uri="{BB962C8B-B14F-4D97-AF65-F5344CB8AC3E}">
        <p14:creationId xmlns:p14="http://schemas.microsoft.com/office/powerpoint/2010/main" val="2214824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3866"/>
          </a:xfrm>
          <a:prstGeom prst="rect">
            <a:avLst/>
          </a:prstGeom>
        </p:spPr>
        <p:txBody>
          <a:bodyPr vert="horz" lIns="91440" tIns="45720" rIns="91440" bIns="45720" rtlCol="0"/>
          <a:lstStyle>
            <a:lvl1pPr algn="r">
              <a:defRPr sz="1200"/>
            </a:lvl1pPr>
          </a:lstStyle>
          <a:p>
            <a:fld id="{D573B698-805B-4225-971C-CF9D5BD47973}" type="datetimeFigureOut">
              <a:rPr lang="en-US" smtClean="0"/>
              <a:t>11/13/2018</a:t>
            </a:fld>
            <a:endParaRPr lang="en-US"/>
          </a:p>
        </p:txBody>
      </p:sp>
      <p:sp>
        <p:nvSpPr>
          <p:cNvPr id="4" name="Slide Image Placeholder 3"/>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1730"/>
            <a:ext cx="5486400" cy="408479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1883"/>
            <a:ext cx="2971800" cy="453866"/>
          </a:xfrm>
          <a:prstGeom prst="rect">
            <a:avLst/>
          </a:prstGeom>
        </p:spPr>
        <p:txBody>
          <a:bodyPr vert="horz" lIns="91440" tIns="45720" rIns="91440" bIns="45720" rtlCol="0" anchor="b"/>
          <a:lstStyle>
            <a:lvl1pPr algn="r">
              <a:defRPr sz="1200"/>
            </a:lvl1pPr>
          </a:lstStyle>
          <a:p>
            <a:fld id="{37529C2D-9C70-42F1-8A9F-908DD06C0FEA}" type="slidenum">
              <a:rPr lang="en-US" smtClean="0"/>
              <a:t>‹#›</a:t>
            </a:fld>
            <a:endParaRPr lang="en-US"/>
          </a:p>
        </p:txBody>
      </p:sp>
    </p:spTree>
    <p:extLst>
      <p:ext uri="{BB962C8B-B14F-4D97-AF65-F5344CB8AC3E}">
        <p14:creationId xmlns:p14="http://schemas.microsoft.com/office/powerpoint/2010/main" val="3879655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Oxford_University" TargetMode="External"/><Relationship Id="rId7" Type="http://schemas.openxmlformats.org/officeDocument/2006/relationships/hyperlink" Target="http://en.wikipedia.org/wiki/Prix_Vautrin_Lud"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Royal_Geographical_Society" TargetMode="External"/><Relationship Id="rId5" Type="http://schemas.openxmlformats.org/officeDocument/2006/relationships/hyperlink" Target="http://en.wikipedia.org/wiki/Victoria_Medal_(geography)" TargetMode="External"/><Relationship Id="rId4" Type="http://schemas.openxmlformats.org/officeDocument/2006/relationships/hyperlink" Target="http://en.wikipedia.org/wiki/Centre_for_Environmental_Studie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en.wikipedia.org/wiki/Kilburn_High_Roa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Kilburn_High_Road"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en.wikipedia.org/wiki/Oxford_University" TargetMode="External"/><Relationship Id="rId7" Type="http://schemas.openxmlformats.org/officeDocument/2006/relationships/hyperlink" Target="http://en.wikipedia.org/wiki/Prix_Vautrin_Lud"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en.wikipedia.org/wiki/Royal_Geographical_Society" TargetMode="External"/><Relationship Id="rId5" Type="http://schemas.openxmlformats.org/officeDocument/2006/relationships/hyperlink" Target="http://en.wikipedia.org/wiki/Victoria_Medal_(geography)" TargetMode="External"/><Relationship Id="rId4" Type="http://schemas.openxmlformats.org/officeDocument/2006/relationships/hyperlink" Target="http://en.wikipedia.org/wiki/Centre_for_Environmental_Studies"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Ernst_Cassirer"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en.wikipedia.org/wiki/Frederic_Jameson" TargetMode="External"/><Relationship Id="rId5" Type="http://schemas.openxmlformats.org/officeDocument/2006/relationships/hyperlink" Target="http://en.wikipedia.org/wiki/Spatialization" TargetMode="External"/><Relationship Id="rId4" Type="http://schemas.openxmlformats.org/officeDocument/2006/relationships/hyperlink" Target="http://en.wikipedia.org/wiki/Henri_Lefebvre"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Annales_d'histoire_%C3%A9conomique_et_socia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1</a:t>
            </a:fld>
            <a:endParaRPr lang="en-US"/>
          </a:p>
        </p:txBody>
      </p:sp>
    </p:spTree>
    <p:extLst>
      <p:ext uri="{BB962C8B-B14F-4D97-AF65-F5344CB8AC3E}">
        <p14:creationId xmlns:p14="http://schemas.microsoft.com/office/powerpoint/2010/main" val="1383259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Massey was born in Manchester in 1944 and studied at </a:t>
            </a:r>
            <a:r>
              <a:rPr lang="en-US" dirty="0" smtClean="0">
                <a:hlinkClick r:id="rId3" action="ppaction://hlinkfile" tooltip="Oxford University"/>
              </a:rPr>
              <a:t>Oxford</a:t>
            </a:r>
            <a:r>
              <a:rPr lang="en-US" dirty="0" smtClean="0"/>
              <a:t> and Philadelphia, beginning her career with a </a:t>
            </a:r>
            <a:r>
              <a:rPr lang="en-US" dirty="0" err="1" smtClean="0"/>
              <a:t>thinktank</a:t>
            </a:r>
            <a:r>
              <a:rPr lang="en-US" dirty="0" smtClean="0"/>
              <a:t>, the </a:t>
            </a:r>
            <a:r>
              <a:rPr lang="en-US" dirty="0" smtClean="0">
                <a:hlinkClick r:id="rId4" action="ppaction://hlinkfile" tooltip="Centre for Environmental Studies"/>
              </a:rPr>
              <a:t>Centre for Environmental Studies</a:t>
            </a:r>
            <a:r>
              <a:rPr lang="en-US" dirty="0" smtClean="0"/>
              <a:t> (CES) in London. CES contained several key analysts of the contemporary British economy, and Massey established a working partnership with Richard </a:t>
            </a:r>
            <a:r>
              <a:rPr lang="en-US" dirty="0" err="1" smtClean="0"/>
              <a:t>Meegan</a:t>
            </a:r>
            <a:r>
              <a:rPr lang="en-US" dirty="0" smtClean="0"/>
              <a:t>, among others. CES was closed down and she moved into academia at The Open University. She was awarded the </a:t>
            </a:r>
            <a:r>
              <a:rPr lang="en-US" dirty="0" smtClean="0">
                <a:hlinkClick r:id="rId5" action="ppaction://hlinkfile" tooltip="Victoria Medal (geography)"/>
              </a:rPr>
              <a:t>Victoria Medal</a:t>
            </a:r>
            <a:r>
              <a:rPr lang="en-US" dirty="0" smtClean="0"/>
              <a:t> of the </a:t>
            </a:r>
            <a:r>
              <a:rPr lang="en-US" dirty="0" smtClean="0">
                <a:hlinkClick r:id="rId6" action="ppaction://hlinkfile" tooltip="Royal Geographical Society"/>
              </a:rPr>
              <a:t>Royal Geographical Society</a:t>
            </a:r>
            <a:r>
              <a:rPr lang="en-US" dirty="0" smtClean="0"/>
              <a:t> in 1994.  After a distinguished career, she won the </a:t>
            </a:r>
            <a:r>
              <a:rPr lang="en-US" dirty="0" smtClean="0">
                <a:hlinkClick r:id="rId7" action="ppaction://hlinkfile" tooltip="Prix Vautrin Lud"/>
              </a:rPr>
              <a:t>Prix </a:t>
            </a:r>
            <a:r>
              <a:rPr lang="en-US" dirty="0" err="1" smtClean="0">
                <a:hlinkClick r:id="rId7" action="ppaction://hlinkfile" tooltip="Prix Vautrin Lud"/>
              </a:rPr>
              <a:t>Vautrin</a:t>
            </a:r>
            <a:r>
              <a:rPr lang="en-US" dirty="0" smtClean="0">
                <a:hlinkClick r:id="rId7" action="ppaction://hlinkfile" tooltip="Prix Vautrin Lud"/>
              </a:rPr>
              <a:t> </a:t>
            </a:r>
            <a:r>
              <a:rPr lang="en-US" dirty="0" err="1" smtClean="0">
                <a:hlinkClick r:id="rId7" action="ppaction://hlinkfile" tooltip="Prix Vautrin Lud"/>
              </a:rPr>
              <a:t>Lud</a:t>
            </a:r>
            <a:r>
              <a:rPr lang="en-US" dirty="0" smtClean="0"/>
              <a:t> (the ‘Nobel de </a:t>
            </a:r>
            <a:r>
              <a:rPr lang="en-US" dirty="0" err="1" smtClean="0"/>
              <a:t>Géographie</a:t>
            </a:r>
            <a:r>
              <a:rPr lang="en-US" dirty="0" smtClean="0"/>
              <a:t>’) in 1998.</a:t>
            </a:r>
          </a:p>
        </p:txBody>
      </p:sp>
      <p:sp>
        <p:nvSpPr>
          <p:cNvPr id="4" name="Slide Number Placeholder 3"/>
          <p:cNvSpPr>
            <a:spLocks noGrp="1"/>
          </p:cNvSpPr>
          <p:nvPr>
            <p:ph type="sldNum" sz="quarter" idx="10"/>
          </p:nvPr>
        </p:nvSpPr>
        <p:spPr/>
        <p:txBody>
          <a:bodyPr/>
          <a:lstStyle/>
          <a:p>
            <a:fld id="{37529C2D-9C70-42F1-8A9F-908DD06C0FEA}" type="slidenum">
              <a:rPr lang="en-US" smtClean="0"/>
              <a:t>10</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While Massey has argued for the importance of place, her position accords with those arguing against </a:t>
            </a:r>
            <a:r>
              <a:rPr lang="en-US" dirty="0" err="1" smtClean="0"/>
              <a:t>essentialised</a:t>
            </a:r>
            <a:r>
              <a:rPr lang="en-US" dirty="0" smtClean="0"/>
              <a:t> or static notions, where:</a:t>
            </a:r>
          </a:p>
          <a:p>
            <a:pPr rtl="0"/>
            <a:r>
              <a:rPr lang="en-US" dirty="0" smtClean="0"/>
              <a:t>- places do not have single identities but multiple ones.</a:t>
            </a:r>
          </a:p>
          <a:p>
            <a:pPr rtl="0"/>
            <a:r>
              <a:rPr lang="en-US" dirty="0" smtClean="0"/>
              <a:t>- places are not frozen in time, they are processes.</a:t>
            </a:r>
          </a:p>
          <a:p>
            <a:pPr rtl="0"/>
            <a:r>
              <a:rPr lang="en-US" dirty="0" smtClean="0"/>
              <a:t>- places are not enclosures with a clear inside and outside.</a:t>
            </a:r>
          </a:p>
          <a:p>
            <a:pPr rtl="0"/>
            <a:r>
              <a:rPr lang="en-US" dirty="0" smtClean="0"/>
              <a:t>Massey used the example of </a:t>
            </a:r>
            <a:r>
              <a:rPr lang="en-US" dirty="0" smtClean="0">
                <a:hlinkClick r:id="rId3" action="ppaction://hlinkfile" tooltip="Kilburn High Road"/>
              </a:rPr>
              <a:t>Kilburn High Road</a:t>
            </a:r>
            <a:r>
              <a:rPr lang="en-US" dirty="0" smtClean="0"/>
              <a:t> in north west London to exemplify what she termed a 'progressive' or 'global' sense of place, in the essay 'A Global Sense of Place‘</a:t>
            </a:r>
            <a:r>
              <a:rPr lang="en-US" baseline="0" dirty="0" smtClean="0"/>
              <a:t> (originally published </a:t>
            </a:r>
            <a:r>
              <a:rPr lang="en-US" dirty="0" smtClean="0">
                <a:effectLst/>
              </a:rPr>
              <a:t>in </a:t>
            </a:r>
            <a:r>
              <a:rPr lang="en-US" i="1" dirty="0" smtClean="0">
                <a:effectLst/>
              </a:rPr>
              <a:t>Marxism Today</a:t>
            </a:r>
            <a:r>
              <a:rPr lang="en-US" i="0" baseline="0" dirty="0" smtClean="0">
                <a:effectLst/>
              </a:rPr>
              <a:t> in 1991)</a:t>
            </a:r>
            <a:r>
              <a:rPr lang="en-US" dirty="0" smtClean="0">
                <a:effectLst/>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11</a:t>
            </a:fld>
            <a:endParaRPr lang="en-US"/>
          </a:p>
        </p:txBody>
      </p:sp>
    </p:spTree>
    <p:extLst>
      <p:ext uri="{BB962C8B-B14F-4D97-AF65-F5344CB8AC3E}">
        <p14:creationId xmlns:p14="http://schemas.microsoft.com/office/powerpoint/2010/main" val="1087538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Doreen has long-term interests in the theorization of 'space' and 'place' and in demonstrating the importance to both everyday life and wider politics of how we </a:t>
            </a:r>
            <a:r>
              <a:rPr lang="en-US" sz="1200" kern="1200" dirty="0" err="1" smtClean="0">
                <a:solidFill>
                  <a:schemeClr val="tx1"/>
                </a:solidFill>
                <a:effectLst/>
                <a:latin typeface="+mn-lt"/>
                <a:ea typeface="+mn-ea"/>
                <a:cs typeface="+mn-cs"/>
              </a:rPr>
              <a:t>conceptualise</a:t>
            </a:r>
            <a:r>
              <a:rPr lang="en-US" sz="1200" kern="1200" dirty="0" smtClean="0">
                <a:solidFill>
                  <a:schemeClr val="tx1"/>
                </a:solidFill>
                <a:effectLst/>
                <a:latin typeface="+mn-lt"/>
                <a:ea typeface="+mn-ea"/>
                <a:cs typeface="+mn-cs"/>
              </a:rPr>
              <a:t> both space and place.  Empirically this work has engaged with a critique of current forms of </a:t>
            </a:r>
            <a:r>
              <a:rPr lang="en-US" sz="1200" kern="1200" dirty="0" err="1" smtClean="0">
                <a:solidFill>
                  <a:schemeClr val="tx1"/>
                </a:solidFill>
                <a:effectLst/>
                <a:latin typeface="+mn-lt"/>
                <a:ea typeface="+mn-ea"/>
                <a:cs typeface="+mn-cs"/>
              </a:rPr>
              <a:t>globalisation</a:t>
            </a:r>
            <a:r>
              <a:rPr lang="en-US" sz="1200" kern="1200" dirty="0" smtClean="0">
                <a:solidFill>
                  <a:schemeClr val="tx1"/>
                </a:solidFill>
                <a:effectLst/>
                <a:latin typeface="+mn-lt"/>
                <a:ea typeface="+mn-ea"/>
                <a:cs typeface="+mn-cs"/>
              </a:rPr>
              <a:t>, issues of regional uneven development, and of the city. In all of this the aim has been to work between, and to show the relationship between, philosophical and conceptual issues on the one hand and the directly political on the other. Her 2005 book </a:t>
            </a:r>
            <a:r>
              <a:rPr lang="en-US" sz="1200" i="1" kern="1200" dirty="0" smtClean="0">
                <a:solidFill>
                  <a:schemeClr val="tx1"/>
                </a:solidFill>
                <a:effectLst/>
                <a:latin typeface="+mn-lt"/>
                <a:ea typeface="+mn-ea"/>
                <a:cs typeface="+mn-cs"/>
              </a:rPr>
              <a:t>For space</a:t>
            </a:r>
            <a:r>
              <a:rPr lang="en-US" sz="1200" kern="1200" dirty="0" smtClean="0">
                <a:solidFill>
                  <a:schemeClr val="tx1"/>
                </a:solidFill>
                <a:effectLst/>
                <a:latin typeface="+mn-lt"/>
                <a:ea typeface="+mn-ea"/>
                <a:cs typeface="+mn-cs"/>
              </a:rPr>
              <a:t> laid out much of this groundwork, bringing together arguments formulated over many years. </a:t>
            </a:r>
          </a:p>
        </p:txBody>
      </p:sp>
      <p:sp>
        <p:nvSpPr>
          <p:cNvPr id="4" name="Slide Number Placeholder 3"/>
          <p:cNvSpPr>
            <a:spLocks noGrp="1"/>
          </p:cNvSpPr>
          <p:nvPr>
            <p:ph type="sldNum" sz="quarter" idx="10"/>
          </p:nvPr>
        </p:nvSpPr>
        <p:spPr/>
        <p:txBody>
          <a:bodyPr/>
          <a:lstStyle/>
          <a:p>
            <a:fld id="{37529C2D-9C70-42F1-8A9F-908DD06C0FEA}" type="slidenum">
              <a:rPr lang="en-US" smtClean="0"/>
              <a:t>12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While Massey has argued for the importance of place, her position accords with those arguing against </a:t>
            </a:r>
            <a:r>
              <a:rPr lang="en-US" dirty="0" err="1" smtClean="0"/>
              <a:t>essentialised</a:t>
            </a:r>
            <a:r>
              <a:rPr lang="en-US" dirty="0" smtClean="0"/>
              <a:t> or static notions, where:</a:t>
            </a:r>
          </a:p>
          <a:p>
            <a:pPr rtl="0"/>
            <a:r>
              <a:rPr lang="en-US" dirty="0" smtClean="0"/>
              <a:t>- places do not have single identities but multiple ones.</a:t>
            </a:r>
          </a:p>
          <a:p>
            <a:pPr rtl="0"/>
            <a:r>
              <a:rPr lang="en-US" dirty="0" smtClean="0"/>
              <a:t>- places are not frozen in time, they are processes.</a:t>
            </a:r>
          </a:p>
          <a:p>
            <a:pPr rtl="0"/>
            <a:r>
              <a:rPr lang="en-US" dirty="0" smtClean="0"/>
              <a:t>- places are not enclosures with a clear inside and outside.</a:t>
            </a:r>
          </a:p>
          <a:p>
            <a:pPr rtl="0"/>
            <a:r>
              <a:rPr lang="en-US" dirty="0" smtClean="0"/>
              <a:t>Massey used the example of </a:t>
            </a:r>
            <a:r>
              <a:rPr lang="en-US" dirty="0" smtClean="0">
                <a:hlinkClick r:id="rId3" action="ppaction://hlinkfile" tooltip="Kilburn High Road"/>
              </a:rPr>
              <a:t>Kilburn High Road</a:t>
            </a:r>
            <a:r>
              <a:rPr lang="en-US" dirty="0" smtClean="0"/>
              <a:t> in north west London to exemplify what she termed a 'progressive' or 'global' sense of place, in the essay 'A Global Sense of Place‘</a:t>
            </a:r>
            <a:r>
              <a:rPr lang="en-US" baseline="0" dirty="0" smtClean="0"/>
              <a:t> (originally published </a:t>
            </a:r>
            <a:r>
              <a:rPr lang="en-US" dirty="0" smtClean="0">
                <a:effectLst/>
              </a:rPr>
              <a:t>in </a:t>
            </a:r>
            <a:r>
              <a:rPr lang="en-US" i="1" dirty="0" smtClean="0">
                <a:effectLst/>
              </a:rPr>
              <a:t>Marxism Today</a:t>
            </a:r>
            <a:r>
              <a:rPr lang="en-US" i="0" baseline="0" dirty="0" smtClean="0">
                <a:effectLst/>
              </a:rPr>
              <a:t> in 1991)</a:t>
            </a:r>
            <a:r>
              <a:rPr lang="en-US" dirty="0" smtClean="0">
                <a:effectLst/>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14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‘open,</a:t>
            </a:r>
            <a:r>
              <a:rPr lang="en-US" baseline="0" dirty="0" smtClean="0"/>
              <a:t> relational construction of place in no way works against specificity and uniqueness, it just understands its derivation in a different way’ (Massey, </a:t>
            </a:r>
            <a:r>
              <a:rPr lang="en-US" i="1" baseline="0" dirty="0" smtClean="0"/>
              <a:t>For Space</a:t>
            </a:r>
            <a:r>
              <a:rPr lang="en-US" i="0" baseline="0" dirty="0" smtClean="0"/>
              <a:t>, p. 169).</a:t>
            </a:r>
            <a:endParaRPr lang="en-US" i="1" dirty="0"/>
          </a:p>
        </p:txBody>
      </p:sp>
      <p:sp>
        <p:nvSpPr>
          <p:cNvPr id="4" name="Slide Number Placeholder 3"/>
          <p:cNvSpPr>
            <a:spLocks noGrp="1"/>
          </p:cNvSpPr>
          <p:nvPr>
            <p:ph type="sldNum" sz="quarter" idx="10"/>
          </p:nvPr>
        </p:nvSpPr>
        <p:spPr/>
        <p:txBody>
          <a:bodyPr/>
          <a:lstStyle/>
          <a:p>
            <a:fld id="{37529C2D-9C70-42F1-8A9F-908DD06C0FEA}" type="slidenum">
              <a:rPr lang="en-US" smtClean="0"/>
              <a:t>15</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Doreen has long-term interests in the theorization of 'space' and 'place' and in demonstrating the importance to both everyday life and wider politics of how we </a:t>
            </a:r>
            <a:r>
              <a:rPr lang="en-US" sz="1200" kern="1200" dirty="0" err="1" smtClean="0">
                <a:solidFill>
                  <a:schemeClr val="tx1"/>
                </a:solidFill>
                <a:effectLst/>
                <a:latin typeface="+mn-lt"/>
                <a:ea typeface="+mn-ea"/>
                <a:cs typeface="+mn-cs"/>
              </a:rPr>
              <a:t>conceptualise</a:t>
            </a:r>
            <a:r>
              <a:rPr lang="en-US" sz="1200" kern="1200" dirty="0" smtClean="0">
                <a:solidFill>
                  <a:schemeClr val="tx1"/>
                </a:solidFill>
                <a:effectLst/>
                <a:latin typeface="+mn-lt"/>
                <a:ea typeface="+mn-ea"/>
                <a:cs typeface="+mn-cs"/>
              </a:rPr>
              <a:t> both space and place.  Empirically this work has engaged with a critique of current forms of </a:t>
            </a:r>
            <a:r>
              <a:rPr lang="en-US" sz="1200" kern="1200" dirty="0" err="1" smtClean="0">
                <a:solidFill>
                  <a:schemeClr val="tx1"/>
                </a:solidFill>
                <a:effectLst/>
                <a:latin typeface="+mn-lt"/>
                <a:ea typeface="+mn-ea"/>
                <a:cs typeface="+mn-cs"/>
              </a:rPr>
              <a:t>globalisation</a:t>
            </a:r>
            <a:r>
              <a:rPr lang="en-US" sz="1200" kern="1200" dirty="0" smtClean="0">
                <a:solidFill>
                  <a:schemeClr val="tx1"/>
                </a:solidFill>
                <a:effectLst/>
                <a:latin typeface="+mn-lt"/>
                <a:ea typeface="+mn-ea"/>
                <a:cs typeface="+mn-cs"/>
              </a:rPr>
              <a:t>, issues of regional uneven development, and of the city. In all of this the aim has been to work between, and to show the relationship between, philosophical and conceptual issues on the one hand and the directly political on the other. Her 2005 book </a:t>
            </a:r>
            <a:r>
              <a:rPr lang="en-US" sz="1200" i="1" kern="1200" dirty="0" smtClean="0">
                <a:solidFill>
                  <a:schemeClr val="tx1"/>
                </a:solidFill>
                <a:effectLst/>
                <a:latin typeface="+mn-lt"/>
                <a:ea typeface="+mn-ea"/>
                <a:cs typeface="+mn-cs"/>
              </a:rPr>
              <a:t>For space</a:t>
            </a:r>
            <a:r>
              <a:rPr lang="en-US" sz="1200" kern="1200" dirty="0" smtClean="0">
                <a:solidFill>
                  <a:schemeClr val="tx1"/>
                </a:solidFill>
                <a:effectLst/>
                <a:latin typeface="+mn-lt"/>
                <a:ea typeface="+mn-ea"/>
                <a:cs typeface="+mn-cs"/>
              </a:rPr>
              <a:t> laid out much of this groundwork, bringing together arguments formulated over many years. </a:t>
            </a:r>
          </a:p>
        </p:txBody>
      </p:sp>
      <p:sp>
        <p:nvSpPr>
          <p:cNvPr id="4" name="Slide Number Placeholder 3"/>
          <p:cNvSpPr>
            <a:spLocks noGrp="1"/>
          </p:cNvSpPr>
          <p:nvPr>
            <p:ph type="sldNum" sz="quarter" idx="10"/>
          </p:nvPr>
        </p:nvSpPr>
        <p:spPr/>
        <p:txBody>
          <a:bodyPr/>
          <a:lstStyle/>
          <a:p>
            <a:fld id="{37529C2D-9C70-42F1-8A9F-908DD06C0FEA}" type="slidenum">
              <a:rPr lang="en-US" smtClean="0"/>
              <a:t>16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around us and can be physically</a:t>
            </a:r>
            <a:r>
              <a:rPr lang="en-US" baseline="0" dirty="0" smtClean="0"/>
              <a:t> experienced.  Associated with landscape (material and built), architecture, with things and their place in the world.</a:t>
            </a:r>
          </a:p>
          <a:p>
            <a:endParaRPr lang="en-US" baseline="0" dirty="0" smtClean="0"/>
          </a:p>
          <a:p>
            <a:r>
              <a:rPr lang="en-US" baseline="0" dirty="0" smtClean="0"/>
              <a:t>This is why it is attractive to some historians, who are put off by the emphasis on image, text and discourse that reflected the influence of literary and cultural studies on history.</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the ambivalence</a:t>
            </a:r>
            <a:r>
              <a:rPr lang="en-US" baseline="0" dirty="0" smtClean="0"/>
              <a:t> in Massey’s writing.  Throughout </a:t>
            </a:r>
            <a:r>
              <a:rPr lang="en-US" i="1" baseline="0" dirty="0" smtClean="0"/>
              <a:t>For Space</a:t>
            </a:r>
            <a:r>
              <a:rPr lang="en-US" i="0" baseline="0" dirty="0" smtClean="0"/>
              <a:t> she wants to challenge this too-easy association of space with this static solidity and get us thinking about it in different ways.  Space, for example, is not a safe, easy concept that can be latched on to.</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18</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19</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reasons</a:t>
            </a:r>
            <a:r>
              <a:rPr lang="en-US" baseline="0" dirty="0" smtClean="0"/>
              <a:t> why we tend to think of space in this way is not just because it is around us, but also because of how it is depicted in maps.  We equate the qualities of the map with those of space itself.</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20</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‘spatial turn’ in the arts and sciences in the 1980s</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21</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Massey</a:t>
            </a:r>
            <a:r>
              <a:rPr lang="en-US" baseline="0" dirty="0" smtClean="0"/>
              <a:t> calls this the ‘hybrid’ characteristic of space, of specific places.</a:t>
            </a:r>
          </a:p>
          <a:p>
            <a:endParaRPr lang="en-US" baseline="0" dirty="0" smtClean="0"/>
          </a:p>
          <a:p>
            <a:r>
              <a:rPr lang="en-US" baseline="0" dirty="0" smtClean="0"/>
              <a:t>‘Simultaneity’ - those stories that are happening simultaneously</a:t>
            </a:r>
          </a:p>
          <a:p>
            <a:endParaRPr lang="en-US" baseline="0" dirty="0" smtClean="0"/>
          </a:p>
          <a:p>
            <a:r>
              <a:rPr lang="en-US" dirty="0" smtClean="0"/>
              <a:t>Space is ‘the sphere of a multiplicity of trajectories’ (Massey,</a:t>
            </a:r>
            <a:r>
              <a:rPr lang="en-US" baseline="0" dirty="0" smtClean="0"/>
              <a:t> </a:t>
            </a:r>
            <a:r>
              <a:rPr lang="en-US" i="1" baseline="0" dirty="0" smtClean="0"/>
              <a:t>For Space</a:t>
            </a:r>
            <a:r>
              <a:rPr lang="en-US" i="0" baseline="0" dirty="0" smtClean="0"/>
              <a:t>, p. 119)</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‘spatial turn’ in the arts and sciences in the 1980s</a:t>
            </a:r>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23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25</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Massey was born in Manchester in 1944 and studied at </a:t>
            </a:r>
            <a:r>
              <a:rPr lang="en-US" dirty="0" smtClean="0">
                <a:hlinkClick r:id="rId3" action="ppaction://hlinkfile" tooltip="Oxford University"/>
              </a:rPr>
              <a:t>Oxford</a:t>
            </a:r>
            <a:r>
              <a:rPr lang="en-US" dirty="0" smtClean="0"/>
              <a:t> and Philadelphia, beginning her career with a </a:t>
            </a:r>
            <a:r>
              <a:rPr lang="en-US" dirty="0" err="1" smtClean="0"/>
              <a:t>thinktank</a:t>
            </a:r>
            <a:r>
              <a:rPr lang="en-US" dirty="0" smtClean="0"/>
              <a:t>, the </a:t>
            </a:r>
            <a:r>
              <a:rPr lang="en-US" dirty="0" smtClean="0">
                <a:hlinkClick r:id="rId4" action="ppaction://hlinkfile" tooltip="Centre for Environmental Studies"/>
              </a:rPr>
              <a:t>Centre for Environmental Studies</a:t>
            </a:r>
            <a:r>
              <a:rPr lang="en-US" dirty="0" smtClean="0"/>
              <a:t> (CES) in London. CES contained several key analysts of the contemporary British economy, and Massey established a working partnership with Richard </a:t>
            </a:r>
            <a:r>
              <a:rPr lang="en-US" dirty="0" err="1" smtClean="0"/>
              <a:t>Meegan</a:t>
            </a:r>
            <a:r>
              <a:rPr lang="en-US" dirty="0" smtClean="0"/>
              <a:t>, among others. CES was closed down and she moved into academia at The Open University. She was awarded the </a:t>
            </a:r>
            <a:r>
              <a:rPr lang="en-US" dirty="0" smtClean="0">
                <a:hlinkClick r:id="rId5" action="ppaction://hlinkfile" tooltip="Victoria Medal (geography)"/>
              </a:rPr>
              <a:t>Victoria Medal</a:t>
            </a:r>
            <a:r>
              <a:rPr lang="en-US" dirty="0" smtClean="0"/>
              <a:t> of the </a:t>
            </a:r>
            <a:r>
              <a:rPr lang="en-US" dirty="0" smtClean="0">
                <a:hlinkClick r:id="rId6" action="ppaction://hlinkfile" tooltip="Royal Geographical Society"/>
              </a:rPr>
              <a:t>Royal Geographical Society</a:t>
            </a:r>
            <a:r>
              <a:rPr lang="en-US" dirty="0" smtClean="0"/>
              <a:t> in 1994.  After a distinguished career, she won the </a:t>
            </a:r>
            <a:r>
              <a:rPr lang="en-US" dirty="0" smtClean="0">
                <a:hlinkClick r:id="rId7" action="ppaction://hlinkfile" tooltip="Prix Vautrin Lud"/>
              </a:rPr>
              <a:t>Prix </a:t>
            </a:r>
            <a:r>
              <a:rPr lang="en-US" dirty="0" err="1" smtClean="0">
                <a:hlinkClick r:id="rId7" action="ppaction://hlinkfile" tooltip="Prix Vautrin Lud"/>
              </a:rPr>
              <a:t>Vautrin</a:t>
            </a:r>
            <a:r>
              <a:rPr lang="en-US" dirty="0" smtClean="0">
                <a:hlinkClick r:id="rId7" action="ppaction://hlinkfile" tooltip="Prix Vautrin Lud"/>
              </a:rPr>
              <a:t> </a:t>
            </a:r>
            <a:r>
              <a:rPr lang="en-US" dirty="0" err="1" smtClean="0">
                <a:hlinkClick r:id="rId7" action="ppaction://hlinkfile" tooltip="Prix Vautrin Lud"/>
              </a:rPr>
              <a:t>Lud</a:t>
            </a:r>
            <a:r>
              <a:rPr lang="en-US" dirty="0" smtClean="0"/>
              <a:t> (the ‘Nobel de </a:t>
            </a:r>
            <a:r>
              <a:rPr lang="en-US" dirty="0" err="1" smtClean="0"/>
              <a:t>Géographie</a:t>
            </a:r>
            <a:r>
              <a:rPr lang="en-US" dirty="0" smtClean="0"/>
              <a:t>’) in 1998.</a:t>
            </a:r>
          </a:p>
        </p:txBody>
      </p:sp>
      <p:sp>
        <p:nvSpPr>
          <p:cNvPr id="4" name="Slide Number Placeholder 3"/>
          <p:cNvSpPr>
            <a:spLocks noGrp="1"/>
          </p:cNvSpPr>
          <p:nvPr>
            <p:ph type="sldNum" sz="quarter" idx="10"/>
          </p:nvPr>
        </p:nvSpPr>
        <p:spPr/>
        <p:txBody>
          <a:bodyPr/>
          <a:lstStyle/>
          <a:p>
            <a:fld id="{37529C2D-9C70-42F1-8A9F-908DD06C0FEA}" type="slidenum">
              <a:rPr lang="en-US" smtClean="0"/>
              <a:t>26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28</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BF0EB05-2A48-4CCD-A417-B2A53B905DB6}" type="slidenum">
              <a:rPr lang="en-GB" sz="1200" smtClean="0"/>
              <a:pPr eaLnBrk="1" hangingPunct="1"/>
              <a:t>29</a:t>
            </a:fld>
            <a:endParaRPr lang="en-GB" sz="1200" smtClean="0"/>
          </a:p>
        </p:txBody>
      </p:sp>
    </p:spTree>
    <p:extLst>
      <p:ext uri="{BB962C8B-B14F-4D97-AF65-F5344CB8AC3E}">
        <p14:creationId xmlns:p14="http://schemas.microsoft.com/office/powerpoint/2010/main" val="2412380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‘spatial turn’ in the arts and sciences in the 1980s. Engel and Nugent (2010) trace the conceptual roots of the spatial turn to </a:t>
            </a:r>
            <a:r>
              <a:rPr lang="en-US" dirty="0" smtClean="0">
                <a:hlinkClick r:id="rId3" action="ppaction://hlinkfile" tooltip="Ernst Cassirer"/>
              </a:rPr>
              <a:t>Ernst Cassirer</a:t>
            </a:r>
            <a:r>
              <a:rPr lang="en-US" dirty="0" smtClean="0"/>
              <a:t> and </a:t>
            </a:r>
            <a:r>
              <a:rPr lang="en-US" dirty="0" smtClean="0">
                <a:hlinkClick r:id="rId4" action="ppaction://hlinkfile" tooltip="Henri Lefebvre"/>
              </a:rPr>
              <a:t>Henri Lefebvre</a:t>
            </a:r>
            <a:r>
              <a:rPr lang="en-US" dirty="0" smtClean="0"/>
              <a:t> (1974).</a:t>
            </a:r>
            <a:r>
              <a:rPr lang="en-US" baseline="0" dirty="0" smtClean="0"/>
              <a:t>  </a:t>
            </a:r>
            <a:r>
              <a:rPr lang="en-US" dirty="0" smtClean="0"/>
              <a:t>Lefebvre</a:t>
            </a:r>
            <a:r>
              <a:rPr lang="en-US" dirty="0" smtClean="0">
                <a:solidFill>
                  <a:srgbClr val="FFFF00"/>
                </a:solidFill>
              </a:rPr>
              <a:t> in </a:t>
            </a:r>
            <a:r>
              <a:rPr lang="en-US" i="1" dirty="0" smtClean="0">
                <a:solidFill>
                  <a:srgbClr val="FFFF00"/>
                </a:solidFill>
              </a:rPr>
              <a:t>The Production of Space </a:t>
            </a:r>
            <a:r>
              <a:rPr lang="en-US" dirty="0" smtClean="0">
                <a:solidFill>
                  <a:srgbClr val="FFFF00"/>
                </a:solidFill>
              </a:rPr>
              <a:t>(1974)</a:t>
            </a:r>
            <a:r>
              <a:rPr lang="en-US" dirty="0" smtClean="0"/>
              <a:t> contends that there are different modes of production of space (i.e. </a:t>
            </a:r>
            <a:r>
              <a:rPr lang="en-US" dirty="0" err="1" smtClean="0">
                <a:hlinkClick r:id="rId5" action="ppaction://hlinkfile" tooltip="Spatialization"/>
              </a:rPr>
              <a:t>spatialization</a:t>
            </a:r>
            <a:r>
              <a:rPr lang="en-US" dirty="0" smtClean="0"/>
              <a:t>) from natural space ('absolute space') to more complex </a:t>
            </a:r>
            <a:r>
              <a:rPr lang="en-US" dirty="0" err="1" smtClean="0"/>
              <a:t>spatialities</a:t>
            </a:r>
            <a:r>
              <a:rPr lang="en-US" dirty="0" smtClean="0"/>
              <a:t> whose significance is socially produced (i.e. social space).  Lefebvre analyses each historical mode as a three-part dialectic between everyday practices and perceptions (</a:t>
            </a:r>
            <a:r>
              <a:rPr lang="en-US" i="1" dirty="0" smtClean="0"/>
              <a:t>le </a:t>
            </a:r>
            <a:r>
              <a:rPr lang="en-US" i="1" dirty="0" err="1" smtClean="0"/>
              <a:t>perçu</a:t>
            </a:r>
            <a:r>
              <a:rPr lang="en-US" dirty="0" smtClean="0"/>
              <a:t>), representations or theories of space (</a:t>
            </a:r>
            <a:r>
              <a:rPr lang="en-US" i="1" dirty="0" smtClean="0"/>
              <a:t>le </a:t>
            </a:r>
            <a:r>
              <a:rPr lang="en-US" i="1" dirty="0" err="1" smtClean="0"/>
              <a:t>conçu</a:t>
            </a:r>
            <a:r>
              <a:rPr lang="en-US" dirty="0" smtClean="0"/>
              <a:t>) and the spatial imaginary of the time (</a:t>
            </a:r>
            <a:r>
              <a:rPr lang="en-US" i="1" dirty="0" smtClean="0"/>
              <a:t>le </a:t>
            </a:r>
            <a:r>
              <a:rPr lang="en-US" i="1" dirty="0" err="1" smtClean="0"/>
              <a:t>vécu</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hlinkClick r:id="rId6" action="ppaction://hlinkfile" tooltip="Frederic Jameso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6" action="ppaction://hlinkfile" tooltip="Frederic Jameson"/>
              </a:rPr>
              <a:t>Frederic Jameson</a:t>
            </a:r>
            <a:r>
              <a:rPr lang="en-US" dirty="0" smtClean="0"/>
              <a:t> appears to have coined the epochal usage of the term for the 1980s paradigm shift. Jameson (1988 / 2003, 154) notes that the concept of the spatial turn, "has often seemed to offer one of the more productive ways of distinguishing postmodernism from modernism proper, whose experience of temporality -- existential time, along with deep memory -- it is henceforth conventional to see as dominant of the high modern."</a:t>
            </a:r>
          </a:p>
        </p:txBody>
      </p:sp>
      <p:sp>
        <p:nvSpPr>
          <p:cNvPr id="4" name="Slide Number Placeholder 3"/>
          <p:cNvSpPr>
            <a:spLocks noGrp="1"/>
          </p:cNvSpPr>
          <p:nvPr>
            <p:ph type="sldNum" sz="quarter" idx="10"/>
          </p:nvPr>
        </p:nvSpPr>
        <p:spPr/>
        <p:txBody>
          <a:bodyPr/>
          <a:lstStyle/>
          <a:p>
            <a:fld id="{37529C2D-9C70-42F1-8A9F-908DD06C0FEA}" type="slidenum">
              <a:rPr lang="en-US" smtClean="0"/>
              <a:t>3</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AF40D50E-00CA-47E8-81B9-29FCDCBEA0EC}" type="slidenum">
              <a:rPr lang="en-GB" sz="1200" smtClean="0"/>
              <a:pPr eaLnBrk="1" hangingPunct="1"/>
              <a:t>30</a:t>
            </a:fld>
            <a:endParaRPr lang="en-GB" sz="1200" smtClean="0"/>
          </a:p>
        </p:txBody>
      </p:sp>
    </p:spTree>
    <p:extLst>
      <p:ext uri="{BB962C8B-B14F-4D97-AF65-F5344CB8AC3E}">
        <p14:creationId xmlns:p14="http://schemas.microsoft.com/office/powerpoint/2010/main" val="22845667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5036BB37-22EC-4957-86A9-67E7E03C81EA}" type="slidenum">
              <a:rPr lang="en-GB" sz="1200" smtClean="0"/>
              <a:pPr eaLnBrk="1" hangingPunct="1"/>
              <a:t>31</a:t>
            </a:fld>
            <a:endParaRPr lang="en-GB" sz="1200" smtClean="0"/>
          </a:p>
        </p:txBody>
      </p:sp>
    </p:spTree>
    <p:extLst>
      <p:ext uri="{BB962C8B-B14F-4D97-AF65-F5344CB8AC3E}">
        <p14:creationId xmlns:p14="http://schemas.microsoft.com/office/powerpoint/2010/main" val="12511235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32</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33</a:t>
            </a:fld>
            <a:endParaRPr lang="en-US"/>
          </a:p>
        </p:txBody>
      </p:sp>
    </p:spTree>
    <p:extLst>
      <p:ext uri="{BB962C8B-B14F-4D97-AF65-F5344CB8AC3E}">
        <p14:creationId xmlns:p14="http://schemas.microsoft.com/office/powerpoint/2010/main" val="3279083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4</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5</a:t>
            </a:fld>
            <a:endParaRPr lang="en-US"/>
          </a:p>
        </p:txBody>
      </p:sp>
    </p:spTree>
    <p:extLst>
      <p:ext uri="{BB962C8B-B14F-4D97-AF65-F5344CB8AC3E}">
        <p14:creationId xmlns:p14="http://schemas.microsoft.com/office/powerpoint/2010/main" val="301072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The </a:t>
            </a:r>
            <a:r>
              <a:rPr lang="en-GB" sz="1200" i="1" kern="1200" dirty="0" err="1" smtClean="0">
                <a:solidFill>
                  <a:schemeClr val="tx1"/>
                </a:solidFill>
                <a:effectLst/>
                <a:latin typeface="+mn-lt"/>
                <a:ea typeface="+mn-ea"/>
                <a:cs typeface="+mn-cs"/>
              </a:rPr>
              <a:t>Annales</a:t>
            </a:r>
            <a:r>
              <a:rPr lang="en-GB" sz="1200" kern="1200" dirty="0" smtClean="0">
                <a:solidFill>
                  <a:schemeClr val="tx1"/>
                </a:solidFill>
                <a:effectLst/>
                <a:latin typeface="+mn-lt"/>
                <a:ea typeface="+mn-ea"/>
                <a:cs typeface="+mn-cs"/>
              </a:rPr>
              <a:t> School – </a:t>
            </a:r>
            <a:r>
              <a:rPr lang="en-GB" sz="1200" kern="1200" dirty="0" err="1" smtClean="0">
                <a:solidFill>
                  <a:schemeClr val="tx1"/>
                </a:solidFill>
                <a:effectLst/>
                <a:latin typeface="+mn-lt"/>
                <a:ea typeface="+mn-ea"/>
                <a:cs typeface="+mn-cs"/>
              </a:rPr>
              <a:t>Fernand</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Braudel</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The Mediterranean and the Mediterranean World in the Age of Philip II</a:t>
            </a:r>
            <a:r>
              <a:rPr lang="en-GB" sz="1200" kern="1200" dirty="0" smtClean="0">
                <a:solidFill>
                  <a:schemeClr val="tx1"/>
                </a:solidFill>
                <a:effectLst/>
                <a:latin typeface="+mn-lt"/>
                <a:ea typeface="+mn-ea"/>
                <a:cs typeface="+mn-cs"/>
              </a:rPr>
              <a:t> (1949; English translation 1973).  </a:t>
            </a:r>
            <a:r>
              <a:rPr lang="en-US" sz="1200" kern="1200" dirty="0" smtClean="0">
                <a:solidFill>
                  <a:schemeClr val="tx1"/>
                </a:solidFill>
                <a:effectLst/>
                <a:latin typeface="+mn-lt"/>
                <a:ea typeface="+mn-ea"/>
                <a:cs typeface="+mn-cs"/>
              </a:rPr>
              <a:t>It is named after its scholarly journal </a:t>
            </a:r>
            <a:r>
              <a:rPr lang="en-US" sz="1200" i="1" kern="1200" dirty="0" err="1" smtClean="0">
                <a:solidFill>
                  <a:schemeClr val="tx1"/>
                </a:solidFill>
                <a:effectLst/>
                <a:latin typeface="+mn-lt"/>
                <a:ea typeface="+mn-ea"/>
                <a:cs typeface="+mn-cs"/>
                <a:hlinkClick r:id="rId3" tooltip="Annales d'histoire économique et sociale"/>
              </a:rPr>
              <a:t>Annales</a:t>
            </a:r>
            <a:r>
              <a:rPr lang="en-US" sz="1200" i="1" kern="1200" dirty="0" smtClean="0">
                <a:solidFill>
                  <a:schemeClr val="tx1"/>
                </a:solidFill>
                <a:effectLst/>
                <a:latin typeface="+mn-lt"/>
                <a:ea typeface="+mn-ea"/>
                <a:cs typeface="+mn-cs"/>
                <a:hlinkClick r:id="rId3" tooltip="Annales d'histoire économique et sociale"/>
              </a:rPr>
              <a:t> </a:t>
            </a:r>
            <a:r>
              <a:rPr lang="en-US" sz="1200" i="1" kern="1200" dirty="0" err="1" smtClean="0">
                <a:solidFill>
                  <a:schemeClr val="tx1"/>
                </a:solidFill>
                <a:effectLst/>
                <a:latin typeface="+mn-lt"/>
                <a:ea typeface="+mn-ea"/>
                <a:cs typeface="+mn-cs"/>
                <a:hlinkClick r:id="rId3" tooltip="Annales d'histoire économique et sociale"/>
              </a:rPr>
              <a:t>d'histoire</a:t>
            </a:r>
            <a:r>
              <a:rPr lang="en-US" sz="1200" i="1" kern="1200" dirty="0" smtClean="0">
                <a:solidFill>
                  <a:schemeClr val="tx1"/>
                </a:solidFill>
                <a:effectLst/>
                <a:latin typeface="+mn-lt"/>
                <a:ea typeface="+mn-ea"/>
                <a:cs typeface="+mn-cs"/>
                <a:hlinkClick r:id="rId3" tooltip="Annales d'histoire économique et sociale"/>
              </a:rPr>
              <a:t> </a:t>
            </a:r>
            <a:r>
              <a:rPr lang="en-US" sz="1200" i="1" kern="1200" dirty="0" err="1" smtClean="0">
                <a:solidFill>
                  <a:schemeClr val="tx1"/>
                </a:solidFill>
                <a:effectLst/>
                <a:latin typeface="+mn-lt"/>
                <a:ea typeface="+mn-ea"/>
                <a:cs typeface="+mn-cs"/>
                <a:hlinkClick r:id="rId3" tooltip="Annales d'histoire économique et sociale"/>
              </a:rPr>
              <a:t>économique</a:t>
            </a:r>
            <a:r>
              <a:rPr lang="en-US" sz="1200" i="1" kern="1200" dirty="0" smtClean="0">
                <a:solidFill>
                  <a:schemeClr val="tx1"/>
                </a:solidFill>
                <a:effectLst/>
                <a:latin typeface="+mn-lt"/>
                <a:ea typeface="+mn-ea"/>
                <a:cs typeface="+mn-cs"/>
                <a:hlinkClick r:id="rId3" tooltip="Annales d'histoire économique et sociale"/>
              </a:rPr>
              <a:t> et </a:t>
            </a:r>
            <a:r>
              <a:rPr lang="en-US" sz="1200" i="1" kern="1200" dirty="0" err="1" smtClean="0">
                <a:solidFill>
                  <a:schemeClr val="tx1"/>
                </a:solidFill>
                <a:effectLst/>
                <a:latin typeface="+mn-lt"/>
                <a:ea typeface="+mn-ea"/>
                <a:cs typeface="+mn-cs"/>
                <a:hlinkClick r:id="rId3" tooltip="Annales d'histoire économique et sociale"/>
              </a:rPr>
              <a:t>sociale</a:t>
            </a:r>
            <a:r>
              <a:rPr lang="en-US" sz="1200" kern="1200" dirty="0" smtClean="0">
                <a:solidFill>
                  <a:schemeClr val="tx1"/>
                </a:solidFill>
                <a:effectLst/>
                <a:latin typeface="+mn-lt"/>
                <a:ea typeface="+mn-ea"/>
                <a:cs typeface="+mn-cs"/>
              </a:rPr>
              <a:t>,  French but with broader influence.   The </a:t>
            </a:r>
            <a:r>
              <a:rPr lang="en-US" sz="1200" kern="1200" dirty="0" err="1" smtClean="0">
                <a:solidFill>
                  <a:schemeClr val="tx1"/>
                </a:solidFill>
                <a:effectLst/>
                <a:latin typeface="+mn-lt"/>
                <a:ea typeface="+mn-ea"/>
                <a:cs typeface="+mn-cs"/>
              </a:rPr>
              <a:t>Annalistes</a:t>
            </a:r>
            <a:r>
              <a:rPr lang="en-US" sz="1200" kern="1200" dirty="0" smtClean="0">
                <a:solidFill>
                  <a:schemeClr val="tx1"/>
                </a:solidFill>
                <a:effectLst/>
                <a:latin typeface="+mn-lt"/>
                <a:ea typeface="+mn-ea"/>
                <a:cs typeface="+mn-cs"/>
              </a:rPr>
              <a:t> advocated a </a:t>
            </a:r>
            <a:r>
              <a:rPr lang="en-US" sz="1200" i="1" kern="1200" dirty="0" smtClean="0">
                <a:solidFill>
                  <a:schemeClr val="tx1"/>
                </a:solidFill>
                <a:effectLst/>
                <a:latin typeface="+mn-lt"/>
                <a:ea typeface="+mn-ea"/>
                <a:cs typeface="+mn-cs"/>
              </a:rPr>
              <a:t>histoire </a:t>
            </a:r>
            <a:r>
              <a:rPr lang="en-US" sz="1200" i="1" kern="1200" dirty="0" err="1" smtClean="0">
                <a:solidFill>
                  <a:schemeClr val="tx1"/>
                </a:solidFill>
                <a:effectLst/>
                <a:latin typeface="+mn-lt"/>
                <a:ea typeface="+mn-ea"/>
                <a:cs typeface="+mn-cs"/>
              </a:rPr>
              <a:t>totale</a:t>
            </a:r>
            <a:r>
              <a:rPr lang="en-US" sz="1200" kern="1200" dirty="0" smtClean="0">
                <a:solidFill>
                  <a:schemeClr val="tx1"/>
                </a:solidFill>
                <a:effectLst/>
                <a:latin typeface="+mn-lt"/>
                <a:ea typeface="+mn-ea"/>
                <a:cs typeface="+mn-cs"/>
              </a:rPr>
              <a:t>, including an emphasis on the long and medium-term development of economy and society, which included an emphasis on geography and environment.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7529C2D-9C70-42F1-8A9F-908DD06C0FEA}" type="slidenum">
              <a:rPr lang="en-US" smtClean="0"/>
              <a:t>6</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7529C2D-9C70-42F1-8A9F-908DD06C0FEA}" type="slidenum">
              <a:rPr lang="en-US" smtClean="0"/>
              <a:t>7</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Environmental and ecological history – Alfred </a:t>
            </a:r>
            <a:r>
              <a:rPr lang="en-GB" sz="1200" kern="1200" dirty="0" err="1" smtClean="0">
                <a:solidFill>
                  <a:schemeClr val="tx1"/>
                </a:solidFill>
                <a:effectLst/>
                <a:latin typeface="+mn-lt"/>
                <a:ea typeface="+mn-ea"/>
                <a:cs typeface="+mn-cs"/>
              </a:rPr>
              <a:t>Crosbie</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Ecological Imperialism: The Biological Expansion of Europe, 900-1900</a:t>
            </a:r>
            <a:r>
              <a:rPr lang="en-GB" sz="1200" kern="1200" dirty="0" smtClean="0">
                <a:solidFill>
                  <a:schemeClr val="tx1"/>
                </a:solidFill>
                <a:effectLst/>
                <a:latin typeface="+mn-lt"/>
                <a:ea typeface="+mn-ea"/>
                <a:cs typeface="+mn-cs"/>
              </a:rPr>
              <a:t> (1986).   The study of human interaction with the natural world over time, emphasizing the active role nature plays in influencing human affairs.  Environmental historians study how humans both shape their environment and are shaped by it.  Links to the </a:t>
            </a:r>
            <a:r>
              <a:rPr lang="en-GB" sz="1200" i="1" kern="1200" dirty="0" err="1" smtClean="0">
                <a:solidFill>
                  <a:schemeClr val="tx1"/>
                </a:solidFill>
                <a:effectLst/>
                <a:latin typeface="+mn-lt"/>
                <a:ea typeface="+mn-ea"/>
                <a:cs typeface="+mn-cs"/>
              </a:rPr>
              <a:t>Annales</a:t>
            </a:r>
            <a:r>
              <a:rPr lang="en-GB" sz="1200" kern="1200" dirty="0" smtClean="0">
                <a:solidFill>
                  <a:schemeClr val="tx1"/>
                </a:solidFill>
                <a:effectLst/>
                <a:latin typeface="+mn-lt"/>
                <a:ea typeface="+mn-ea"/>
                <a:cs typeface="+mn-cs"/>
              </a:rPr>
              <a:t> School, environmental history emerged as a self-conscious field in the United States in the 1960s and 1970s.  Links to environmental movement.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8</a:t>
            </a:fld>
            <a:endParaRPr lang="en-US"/>
          </a:p>
        </p:txBody>
      </p:sp>
    </p:spTree>
    <p:extLst>
      <p:ext uri="{BB962C8B-B14F-4D97-AF65-F5344CB8AC3E}">
        <p14:creationId xmlns:p14="http://schemas.microsoft.com/office/powerpoint/2010/main" val="2791215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dirty="0" smtClean="0">
                <a:solidFill>
                  <a:schemeClr val="tx1"/>
                </a:solidFill>
                <a:effectLst/>
                <a:latin typeface="+mn-lt"/>
                <a:ea typeface="+mn-ea"/>
                <a:cs typeface="+mn-cs"/>
              </a:rPr>
              <a:t>Historical geography – closely related to environmental history, especially in the North American context, and standing in a not-always-easy relationship with the French </a:t>
            </a:r>
            <a:r>
              <a:rPr lang="en-GB" sz="1200" b="0" i="1" kern="1200" dirty="0" err="1" smtClean="0">
                <a:solidFill>
                  <a:schemeClr val="tx1"/>
                </a:solidFill>
                <a:effectLst/>
                <a:latin typeface="+mn-lt"/>
                <a:ea typeface="+mn-ea"/>
                <a:cs typeface="+mn-cs"/>
              </a:rPr>
              <a:t>Annales</a:t>
            </a:r>
            <a:r>
              <a:rPr lang="en-GB" sz="1200" b="0" kern="1200" dirty="0" smtClean="0">
                <a:solidFill>
                  <a:schemeClr val="tx1"/>
                </a:solidFill>
                <a:effectLst/>
                <a:latin typeface="+mn-lt"/>
                <a:ea typeface="+mn-ea"/>
                <a:cs typeface="+mn-cs"/>
              </a:rPr>
              <a:t> School, Historical geography is the study of the human</a:t>
            </a:r>
            <a:r>
              <a:rPr lang="en-GB" sz="1200" b="0" kern="1200" baseline="0" dirty="0" smtClean="0">
                <a:solidFill>
                  <a:schemeClr val="tx1"/>
                </a:solidFill>
                <a:effectLst/>
                <a:latin typeface="+mn-lt"/>
                <a:ea typeface="+mn-ea"/>
                <a:cs typeface="+mn-cs"/>
              </a:rPr>
              <a:t> and </a:t>
            </a:r>
            <a:r>
              <a:rPr lang="en-GB" sz="1200" b="0" kern="1200" dirty="0" smtClean="0">
                <a:solidFill>
                  <a:schemeClr val="tx1"/>
                </a:solidFill>
                <a:effectLst/>
                <a:latin typeface="+mn-lt"/>
                <a:ea typeface="+mn-ea"/>
                <a:cs typeface="+mn-cs"/>
              </a:rPr>
              <a:t>physical geographies of the past. A common theme is how a place or region changes through time. Many historical geographers study geographical patterns through time, including how people have interacted with their environment, and created the cultural landscape (wiki).  </a:t>
            </a:r>
            <a:r>
              <a:rPr lang="en-GB" sz="1200" b="0" i="1" kern="1200" dirty="0" smtClean="0">
                <a:solidFill>
                  <a:schemeClr val="tx1"/>
                </a:solidFill>
                <a:effectLst/>
                <a:latin typeface="+mn-lt"/>
                <a:ea typeface="+mn-ea"/>
                <a:cs typeface="+mn-cs"/>
              </a:rPr>
              <a:t>Journal of Historical Geography</a:t>
            </a:r>
            <a:r>
              <a:rPr lang="en-GB" sz="1200" b="0" kern="1200" dirty="0" smtClean="0">
                <a:solidFill>
                  <a:schemeClr val="tx1"/>
                </a:solidFill>
                <a:effectLst/>
                <a:latin typeface="+mn-lt"/>
                <a:ea typeface="+mn-ea"/>
                <a:cs typeface="+mn-cs"/>
              </a:rPr>
              <a:t> (established 1975); Felix Driver, </a:t>
            </a:r>
            <a:r>
              <a:rPr lang="en-GB" sz="1200" b="0" i="1" kern="1200" dirty="0" smtClean="0">
                <a:solidFill>
                  <a:schemeClr val="tx1"/>
                </a:solidFill>
                <a:effectLst/>
                <a:latin typeface="+mn-lt"/>
                <a:ea typeface="+mn-ea"/>
                <a:cs typeface="+mn-cs"/>
              </a:rPr>
              <a:t>Power and Pauperism: The Workhouse System, 1834-1884</a:t>
            </a:r>
            <a:r>
              <a:rPr lang="en-GB" sz="1200" b="0" kern="1200" dirty="0" smtClean="0">
                <a:solidFill>
                  <a:schemeClr val="tx1"/>
                </a:solidFill>
                <a:effectLst/>
                <a:latin typeface="+mn-lt"/>
                <a:ea typeface="+mn-ea"/>
                <a:cs typeface="+mn-cs"/>
              </a:rPr>
              <a:t> (1993) and Miles </a:t>
            </a:r>
            <a:r>
              <a:rPr lang="en-GB" sz="1200" b="0" kern="1200" dirty="0" err="1" smtClean="0">
                <a:solidFill>
                  <a:schemeClr val="tx1"/>
                </a:solidFill>
                <a:effectLst/>
                <a:latin typeface="+mn-lt"/>
                <a:ea typeface="+mn-ea"/>
                <a:cs typeface="+mn-cs"/>
              </a:rPr>
              <a:t>Ogborn</a:t>
            </a:r>
            <a:r>
              <a:rPr lang="en-GB" sz="1200" b="0" kern="1200" dirty="0" smtClean="0">
                <a:solidFill>
                  <a:schemeClr val="tx1"/>
                </a:solidFill>
                <a:effectLst/>
                <a:latin typeface="+mn-lt"/>
                <a:ea typeface="+mn-ea"/>
                <a:cs typeface="+mn-cs"/>
              </a:rPr>
              <a:t>, </a:t>
            </a:r>
            <a:r>
              <a:rPr lang="en-GB" sz="1200" b="0" i="1" kern="1200" dirty="0" smtClean="0">
                <a:solidFill>
                  <a:schemeClr val="tx1"/>
                </a:solidFill>
                <a:effectLst/>
                <a:latin typeface="+mn-lt"/>
                <a:ea typeface="+mn-ea"/>
                <a:cs typeface="+mn-cs"/>
              </a:rPr>
              <a:t>Spaces of Modernity: London’s Geographies, 1680-1780</a:t>
            </a:r>
            <a:r>
              <a:rPr lang="en-GB" sz="1200" b="0" kern="1200" dirty="0" smtClean="0">
                <a:solidFill>
                  <a:schemeClr val="tx1"/>
                </a:solidFill>
                <a:effectLst/>
                <a:latin typeface="+mn-lt"/>
                <a:ea typeface="+mn-ea"/>
                <a:cs typeface="+mn-cs"/>
              </a:rPr>
              <a:t> (1998).</a:t>
            </a: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7529C2D-9C70-42F1-8A9F-908DD06C0FEA}" type="slidenum">
              <a:rPr lang="en-US" smtClean="0"/>
              <a:t>9</a:t>
            </a:fld>
            <a:endParaRPr lang="en-US"/>
          </a:p>
        </p:txBody>
      </p:sp>
    </p:spTree>
    <p:extLst>
      <p:ext uri="{BB962C8B-B14F-4D97-AF65-F5344CB8AC3E}">
        <p14:creationId xmlns:p14="http://schemas.microsoft.com/office/powerpoint/2010/main" val="2791215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E8F9B5A7-0559-4345-A3A1-F4680639A61A}" type="slidenum">
              <a:rPr lang="en-GB"/>
              <a:pPr>
                <a:defRPr/>
              </a:pPr>
              <a:t>‹#›</a:t>
            </a:fld>
            <a:endParaRPr lang="en-GB"/>
          </a:p>
        </p:txBody>
      </p:sp>
    </p:spTree>
    <p:extLst>
      <p:ext uri="{BB962C8B-B14F-4D97-AF65-F5344CB8AC3E}">
        <p14:creationId xmlns:p14="http://schemas.microsoft.com/office/powerpoint/2010/main" val="350406705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upload.wikimedia.org/wikipedia/commons/9/92/John_Pope_Hennessy,_Vanity_Fair,_1875-03-27.jp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www.youtube.com/v/hhyQ0HES8mM?version=3&amp;hl=en_US&amp;rel=0"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FF00"/>
                </a:solidFill>
              </a:rPr>
              <a:t>TSM: Space</a:t>
            </a:r>
            <a:endParaRPr lang="en-US" dirty="0">
              <a:solidFill>
                <a:srgbClr val="FFFF00"/>
              </a:solidFill>
            </a:endParaRPr>
          </a:p>
        </p:txBody>
      </p:sp>
      <p:sp>
        <p:nvSpPr>
          <p:cNvPr id="3" name="Subtitle 2"/>
          <p:cNvSpPr>
            <a:spLocks noGrp="1"/>
          </p:cNvSpPr>
          <p:nvPr>
            <p:ph type="subTitle" idx="1"/>
          </p:nvPr>
        </p:nvSpPr>
        <p:spPr/>
        <p:txBody>
          <a:bodyPr/>
          <a:lstStyle/>
          <a:p>
            <a:r>
              <a:rPr lang="en-US" dirty="0" smtClean="0"/>
              <a:t>Professor David Lambert</a:t>
            </a:r>
          </a:p>
          <a:p>
            <a:r>
              <a:rPr lang="en-US" dirty="0" smtClean="0"/>
              <a:t>Monday 29</a:t>
            </a:r>
            <a:r>
              <a:rPr lang="en-US" baseline="30000" dirty="0" smtClean="0"/>
              <a:t>th</a:t>
            </a:r>
            <a:r>
              <a:rPr lang="en-US" dirty="0" smtClean="0"/>
              <a:t> October</a:t>
            </a:r>
            <a:endParaRPr lang="en-US" dirty="0"/>
          </a:p>
        </p:txBody>
      </p:sp>
    </p:spTree>
    <p:extLst>
      <p:ext uri="{BB962C8B-B14F-4D97-AF65-F5344CB8AC3E}">
        <p14:creationId xmlns:p14="http://schemas.microsoft.com/office/powerpoint/2010/main" val="15479058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32393" y="1447800"/>
            <a:ext cx="3490821" cy="4031873"/>
          </a:xfrm>
          <a:prstGeom prst="rect">
            <a:avLst/>
          </a:prstGeom>
          <a:noFill/>
        </p:spPr>
        <p:txBody>
          <a:bodyPr wrap="square" rtlCol="0">
            <a:spAutoFit/>
          </a:bodyPr>
          <a:lstStyle/>
          <a:p>
            <a:pPr marL="285750" indent="-285750">
              <a:buFont typeface="Arial" pitchFamily="34" charset="0"/>
              <a:buChar char="•"/>
            </a:pPr>
            <a:r>
              <a:rPr lang="en-US" sz="3200" dirty="0" smtClean="0"/>
              <a:t>Born Manchester, 1944</a:t>
            </a:r>
          </a:p>
          <a:p>
            <a:pPr marL="285750" indent="-285750">
              <a:buFont typeface="Arial" pitchFamily="34" charset="0"/>
              <a:buChar char="•"/>
            </a:pPr>
            <a:r>
              <a:rPr lang="en-US" sz="3200" dirty="0" smtClean="0"/>
              <a:t>Emeritus Professor of Geography at the Open University (retired 2009)</a:t>
            </a:r>
          </a:p>
          <a:p>
            <a:pPr marL="285750" indent="-285750">
              <a:buFont typeface="Arial" pitchFamily="34" charset="0"/>
              <a:buChar char="•"/>
            </a:pPr>
            <a:r>
              <a:rPr lang="en-US" sz="3200" dirty="0" smtClean="0"/>
              <a:t>Died in 2016</a:t>
            </a:r>
            <a:endParaRPr lang="en-US" sz="3200" dirty="0"/>
          </a:p>
        </p:txBody>
      </p:sp>
    </p:spTree>
    <p:extLst>
      <p:ext uri="{BB962C8B-B14F-4D97-AF65-F5344CB8AC3E}">
        <p14:creationId xmlns:p14="http://schemas.microsoft.com/office/powerpoint/2010/main" val="4085989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FFFF00"/>
                </a:solidFill>
              </a:rPr>
              <a:t>Oxford Geography Department’s</a:t>
            </a:r>
            <a:br>
              <a:rPr lang="en-GB" dirty="0">
                <a:solidFill>
                  <a:srgbClr val="FFFF00"/>
                </a:solidFill>
              </a:rPr>
            </a:br>
            <a:r>
              <a:rPr lang="en-GB" dirty="0">
                <a:solidFill>
                  <a:srgbClr val="FFFF00"/>
                </a:solidFill>
              </a:rPr>
              <a:t>‘Wall Of Women’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147" y="1676400"/>
            <a:ext cx="7363705" cy="4889500"/>
          </a:xfrm>
          <a:prstGeom prst="rect">
            <a:avLst/>
          </a:prstGeom>
        </p:spPr>
      </p:pic>
    </p:spTree>
    <p:extLst>
      <p:ext uri="{BB962C8B-B14F-4D97-AF65-F5344CB8AC3E}">
        <p14:creationId xmlns:p14="http://schemas.microsoft.com/office/powerpoint/2010/main" val="34978139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nowhereisland.org/media/uploads/images/For-Space-1_jpg_330x660_q8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93" y="1425275"/>
            <a:ext cx="3490821" cy="503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8083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Kilburn High Road and a ‘global sense of place’</a:t>
            </a:r>
            <a:endParaRPr lang="en-US" dirty="0"/>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0531" t="17820" r="9832" b="32949"/>
          <a:stretch/>
        </p:blipFill>
        <p:spPr bwMode="auto">
          <a:xfrm>
            <a:off x="939800" y="1676400"/>
            <a:ext cx="7251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180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Supporting LFC </a:t>
            </a:r>
            <a:r>
              <a:rPr lang="en-US" dirty="0" smtClean="0">
                <a:solidFill>
                  <a:srgbClr val="FFFF00"/>
                </a:solidFill>
              </a:rPr>
              <a:t>and </a:t>
            </a:r>
            <a:r>
              <a:rPr lang="en-US" dirty="0">
                <a:solidFill>
                  <a:srgbClr val="FFFF00"/>
                </a:solidFill>
              </a:rPr>
              <a:t>a ‘global sense of place’</a:t>
            </a:r>
            <a:endParaRPr lang="en-US" dirty="0"/>
          </a:p>
        </p:txBody>
      </p:sp>
      <p:pic>
        <p:nvPicPr>
          <p:cNvPr id="1026" name="Picture 2" descr="https://twimg0-a.akamaihd.net/profile_images/1847862599/Grad_LFC_Crest_twit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6600" y="1892300"/>
            <a:ext cx="4165600" cy="4165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ctionforsickchildren.org/assets/Easton_100317_5946.jpg"/>
          <p:cNvPicPr>
            <a:picLocks noChangeAspect="1" noChangeArrowheads="1"/>
          </p:cNvPicPr>
          <p:nvPr/>
        </p:nvPicPr>
        <p:blipFill rotWithShape="1">
          <a:blip r:embed="rId4">
            <a:extLst>
              <a:ext uri="{28A0092B-C50C-407E-A947-70E740481C1C}">
                <a14:useLocalDpi xmlns:a14="http://schemas.microsoft.com/office/drawing/2010/main" val="0"/>
              </a:ext>
            </a:extLst>
          </a:blip>
          <a:srcRect l="10544" r="38082"/>
          <a:stretch/>
        </p:blipFill>
        <p:spPr bwMode="auto">
          <a:xfrm>
            <a:off x="431800" y="1612900"/>
            <a:ext cx="3640676"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2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Kilburn High Road and a ‘global sense of place’</a:t>
            </a:r>
            <a:endParaRPr lang="en-US" dirty="0"/>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0531" t="17820" r="9832" b="32949"/>
          <a:stretch/>
        </p:blipFill>
        <p:spPr bwMode="auto">
          <a:xfrm>
            <a:off x="939800" y="1676400"/>
            <a:ext cx="72517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61302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Doreen Massey</a:t>
            </a:r>
            <a:endParaRPr lang="en-US" dirty="0"/>
          </a:p>
        </p:txBody>
      </p:sp>
      <p:pic>
        <p:nvPicPr>
          <p:cNvPr id="5122" name="Picture 2" descr="http://www3.open.ac.uk/events/20081029_3686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0786" y="1447800"/>
            <a:ext cx="3490821" cy="49901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nowhereisland.org/media/uploads/images/For-Space-1_jpg_330x660_q8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93" y="1425275"/>
            <a:ext cx="3490821" cy="5035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3579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Space is there…</a:t>
            </a:r>
            <a:endParaRPr lang="en-US" dirty="0"/>
          </a:p>
        </p:txBody>
      </p:sp>
      <p:sp>
        <p:nvSpPr>
          <p:cNvPr id="3" name="Content Placeholder 2"/>
          <p:cNvSpPr>
            <a:spLocks noGrp="1"/>
          </p:cNvSpPr>
          <p:nvPr>
            <p:ph idx="1"/>
          </p:nvPr>
        </p:nvSpPr>
        <p:spPr>
          <a:xfrm>
            <a:off x="457200" y="1600200"/>
            <a:ext cx="8229600" cy="4800599"/>
          </a:xfrm>
        </p:spPr>
        <p:txBody>
          <a:bodyPr>
            <a:normAutofit fontScale="92500"/>
          </a:bodyPr>
          <a:lstStyle/>
          <a:p>
            <a:pPr marL="0" indent="0">
              <a:buNone/>
            </a:pPr>
            <a:r>
              <a:rPr lang="en-GB" dirty="0"/>
              <a:t>‘Unlike time, it seems, you can see space spread out around you.  Time is either past or to come or so minutely </a:t>
            </a:r>
            <a:r>
              <a:rPr lang="en-GB" dirty="0" smtClean="0"/>
              <a:t>instantaneously </a:t>
            </a:r>
            <a:r>
              <a:rPr lang="en-GB" i="1" dirty="0"/>
              <a:t>now </a:t>
            </a:r>
            <a:r>
              <a:rPr lang="en-GB" dirty="0"/>
              <a:t>that it is impossible to grasp.  Space, on the other hand, is </a:t>
            </a:r>
            <a:r>
              <a:rPr lang="en-GB" i="1" dirty="0"/>
              <a:t>there</a:t>
            </a:r>
            <a:r>
              <a:rPr lang="en-GB" dirty="0"/>
              <a:t>.  One immediate and evident effect of this is that space comes to seem so very much more </a:t>
            </a:r>
            <a:r>
              <a:rPr lang="en-GB" i="1" dirty="0"/>
              <a:t>material </a:t>
            </a:r>
            <a:r>
              <a:rPr lang="en-GB" dirty="0"/>
              <a:t>than time.  Temporality seems easy to imagine in the abstract, as a dimension, as the dimension of change.  Space, in contrast, has been equated...with the </a:t>
            </a:r>
            <a:r>
              <a:rPr lang="en-GB" dirty="0" smtClean="0"/>
              <a:t>material’ (</a:t>
            </a:r>
            <a:r>
              <a:rPr lang="en-GB" i="1" dirty="0" smtClean="0"/>
              <a:t>For Space</a:t>
            </a:r>
            <a:r>
              <a:rPr lang="en-GB" dirty="0" smtClean="0"/>
              <a:t>, p</a:t>
            </a:r>
            <a:r>
              <a:rPr lang="en-GB" dirty="0"/>
              <a:t>. 117</a:t>
            </a:r>
            <a:r>
              <a:rPr lang="en-GB" dirty="0" smtClean="0"/>
              <a:t>).</a:t>
            </a:r>
            <a:endParaRPr lang="en-US" dirty="0"/>
          </a:p>
        </p:txBody>
      </p:sp>
    </p:spTree>
    <p:extLst>
      <p:ext uri="{BB962C8B-B14F-4D97-AF65-F5344CB8AC3E}">
        <p14:creationId xmlns:p14="http://schemas.microsoft.com/office/powerpoint/2010/main" val="42171218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…but it is not </a:t>
            </a:r>
            <a:r>
              <a:rPr lang="en-US" u="sng" dirty="0" smtClean="0">
                <a:solidFill>
                  <a:srgbClr val="FFFF00"/>
                </a:solidFill>
              </a:rPr>
              <a:t>just</a:t>
            </a:r>
            <a:r>
              <a:rPr lang="en-US" dirty="0" smtClean="0">
                <a:solidFill>
                  <a:srgbClr val="FFFF00"/>
                </a:solidFill>
              </a:rPr>
              <a:t> there</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GB" dirty="0"/>
              <a:t>‘What is needed...is to uproot “space” from that constellation of concepts in which it has so unquestioningly so often been embedded (stasis; closure; representation) and to settle it among another set of ideas (heterogeneity; </a:t>
            </a:r>
            <a:r>
              <a:rPr lang="en-GB" dirty="0" err="1"/>
              <a:t>relationality</a:t>
            </a:r>
            <a:r>
              <a:rPr lang="en-GB" dirty="0"/>
              <a:t>; </a:t>
            </a:r>
            <a:r>
              <a:rPr lang="en-GB" dirty="0" err="1" smtClean="0"/>
              <a:t>coevalness</a:t>
            </a:r>
            <a:r>
              <a:rPr lang="en-GB" dirty="0" smtClean="0"/>
              <a:t>...)’ (</a:t>
            </a:r>
            <a:r>
              <a:rPr lang="en-GB" i="1" dirty="0" smtClean="0"/>
              <a:t>For Space</a:t>
            </a:r>
            <a:r>
              <a:rPr lang="en-GB" dirty="0" smtClean="0"/>
              <a:t>, p</a:t>
            </a:r>
            <a:r>
              <a:rPr lang="en-GB" dirty="0"/>
              <a:t>. </a:t>
            </a:r>
            <a:r>
              <a:rPr lang="en-GB" dirty="0" smtClean="0"/>
              <a:t>13).</a:t>
            </a:r>
            <a:endParaRPr lang="en-US" dirty="0"/>
          </a:p>
        </p:txBody>
      </p:sp>
    </p:spTree>
    <p:extLst>
      <p:ext uri="{BB962C8B-B14F-4D97-AF65-F5344CB8AC3E}">
        <p14:creationId xmlns:p14="http://schemas.microsoft.com/office/powerpoint/2010/main" val="31119156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Space </a:t>
            </a:r>
            <a:r>
              <a:rPr lang="en-US" dirty="0">
                <a:solidFill>
                  <a:srgbClr val="FFFF00"/>
                </a:solidFill>
              </a:rPr>
              <a:t>is not </a:t>
            </a:r>
            <a:r>
              <a:rPr lang="en-US" dirty="0" smtClean="0">
                <a:solidFill>
                  <a:srgbClr val="FFFF00"/>
                </a:solidFill>
              </a:rPr>
              <a:t>a surface</a:t>
            </a:r>
            <a:endParaRPr lang="en-US" dirty="0"/>
          </a:p>
        </p:txBody>
      </p:sp>
      <p:pic>
        <p:nvPicPr>
          <p:cNvPr id="6152"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l="9764" t="29615" r="21835" b="20257"/>
          <a:stretch/>
        </p:blipFill>
        <p:spPr bwMode="auto">
          <a:xfrm>
            <a:off x="1447800" y="1377950"/>
            <a:ext cx="6261101" cy="496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15380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Lecture structure</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GB" dirty="0"/>
              <a:t>Space and the ‘spatial turn’</a:t>
            </a:r>
            <a:endParaRPr lang="en-US" dirty="0"/>
          </a:p>
          <a:p>
            <a:pPr marL="514350" lvl="0" indent="-514350">
              <a:buFont typeface="+mj-lt"/>
              <a:buAutoNum type="arabicPeriod"/>
            </a:pPr>
            <a:r>
              <a:rPr lang="en-GB" dirty="0"/>
              <a:t>Background and context</a:t>
            </a:r>
            <a:endParaRPr lang="en-US" dirty="0"/>
          </a:p>
          <a:p>
            <a:pPr marL="514350" lvl="0" indent="-514350">
              <a:buFont typeface="+mj-lt"/>
              <a:buAutoNum type="arabicPeriod"/>
            </a:pPr>
            <a:r>
              <a:rPr lang="en-GB" dirty="0"/>
              <a:t>Key arguments in </a:t>
            </a:r>
            <a:r>
              <a:rPr lang="en-GB" i="1" dirty="0" smtClean="0"/>
              <a:t>For Space</a:t>
            </a:r>
            <a:endParaRPr lang="en-US" i="1" dirty="0"/>
          </a:p>
          <a:p>
            <a:pPr marL="514350" lvl="0" indent="-514350">
              <a:buFont typeface="+mj-lt"/>
              <a:buAutoNum type="arabicPeriod"/>
            </a:pPr>
            <a:r>
              <a:rPr lang="en-GB" dirty="0" smtClean="0"/>
              <a:t>Examples</a:t>
            </a:r>
            <a:endParaRPr lang="en-US" dirty="0"/>
          </a:p>
        </p:txBody>
      </p:sp>
    </p:spTree>
    <p:extLst>
      <p:ext uri="{BB962C8B-B14F-4D97-AF65-F5344CB8AC3E}">
        <p14:creationId xmlns:p14="http://schemas.microsoft.com/office/powerpoint/2010/main" val="10883585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Space is not </a:t>
            </a:r>
            <a:r>
              <a:rPr lang="en-US" dirty="0" smtClean="0">
                <a:solidFill>
                  <a:srgbClr val="FFFF00"/>
                </a:solidFill>
              </a:rPr>
              <a:t>a </a:t>
            </a:r>
            <a:r>
              <a:rPr lang="en-US" dirty="0">
                <a:solidFill>
                  <a:srgbClr val="FFFF00"/>
                </a:solidFill>
              </a:rPr>
              <a:t>surface</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smtClean="0"/>
              <a:t>‘</a:t>
            </a:r>
            <a:r>
              <a:rPr lang="en-US" dirty="0"/>
              <a:t>What if, instead, it [space] presents us with a heterogeneity of practices and processes?  Then it will not be an already-interconnected whole but an ongoing product </a:t>
            </a:r>
            <a:r>
              <a:rPr lang="en-US" dirty="0" smtClean="0"/>
              <a:t>of interconnections</a:t>
            </a:r>
            <a:r>
              <a:rPr lang="en-US" dirty="0"/>
              <a:t>....Then it will be always unfinished and open.  This arena of space is not firm ground on which to stand.  In no way is it a </a:t>
            </a:r>
            <a:r>
              <a:rPr lang="en-US" dirty="0" smtClean="0"/>
              <a:t>surface’ </a:t>
            </a:r>
            <a:r>
              <a:rPr lang="en-GB" dirty="0" smtClean="0"/>
              <a:t>(</a:t>
            </a:r>
            <a:r>
              <a:rPr lang="en-GB" i="1" dirty="0" smtClean="0"/>
              <a:t>For Space</a:t>
            </a:r>
            <a:r>
              <a:rPr lang="en-GB" dirty="0" smtClean="0"/>
              <a:t>, p. 107).</a:t>
            </a:r>
            <a:endParaRPr lang="en-US" dirty="0"/>
          </a:p>
        </p:txBody>
      </p:sp>
    </p:spTree>
    <p:extLst>
      <p:ext uri="{BB962C8B-B14F-4D97-AF65-F5344CB8AC3E}">
        <p14:creationId xmlns:p14="http://schemas.microsoft.com/office/powerpoint/2010/main" val="12566019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Space </a:t>
            </a:r>
            <a:r>
              <a:rPr lang="en-US" dirty="0">
                <a:solidFill>
                  <a:srgbClr val="FFFF00"/>
                </a:solidFill>
              </a:rPr>
              <a:t>is inherently multiple, plural and fluid</a:t>
            </a:r>
            <a:endParaRPr lang="en-US" dirty="0"/>
          </a:p>
        </p:txBody>
      </p:sp>
      <p:sp>
        <p:nvSpPr>
          <p:cNvPr id="3" name="Content Placeholder 2"/>
          <p:cNvSpPr>
            <a:spLocks noGrp="1"/>
          </p:cNvSpPr>
          <p:nvPr>
            <p:ph idx="1"/>
          </p:nvPr>
        </p:nvSpPr>
        <p:spPr>
          <a:xfrm>
            <a:off x="457200" y="1600200"/>
            <a:ext cx="8229600" cy="4800599"/>
          </a:xfrm>
        </p:spPr>
        <p:txBody>
          <a:bodyPr>
            <a:normAutofit lnSpcReduction="10000"/>
          </a:bodyPr>
          <a:lstStyle/>
          <a:p>
            <a:pPr marL="0" indent="0">
              <a:buNone/>
            </a:pPr>
            <a:r>
              <a:rPr lang="en-US" dirty="0" smtClean="0"/>
              <a:t>‘</a:t>
            </a:r>
            <a:r>
              <a:rPr lang="en-US" dirty="0"/>
              <a:t>Space is more than distance.  It is the sphere of </a:t>
            </a:r>
            <a:r>
              <a:rPr lang="en-US" dirty="0" smtClean="0"/>
              <a:t>open ended </a:t>
            </a:r>
            <a:r>
              <a:rPr lang="en-US" dirty="0"/>
              <a:t>configurations within multiplicities.  Given that, the really serious question which is raised by speed-up, by “the communications revolution” and by cyberspace, is not whether space will be annihilated but what kinds of multiplicities (</a:t>
            </a:r>
            <a:r>
              <a:rPr lang="en-US" dirty="0" err="1"/>
              <a:t>patternings</a:t>
            </a:r>
            <a:r>
              <a:rPr lang="en-US" dirty="0"/>
              <a:t> of uniqueness) and relations will be co-constructed with these new kinds of spatial </a:t>
            </a:r>
            <a:r>
              <a:rPr lang="en-US" dirty="0" smtClean="0"/>
              <a:t>configurations’ </a:t>
            </a:r>
            <a:r>
              <a:rPr lang="en-GB" dirty="0" smtClean="0"/>
              <a:t>(</a:t>
            </a:r>
            <a:r>
              <a:rPr lang="en-GB" i="1" dirty="0" smtClean="0"/>
              <a:t>For Space</a:t>
            </a:r>
            <a:r>
              <a:rPr lang="en-GB" dirty="0" smtClean="0"/>
              <a:t>, p. 91).</a:t>
            </a:r>
            <a:endParaRPr lang="en-US" dirty="0"/>
          </a:p>
        </p:txBody>
      </p:sp>
    </p:spTree>
    <p:extLst>
      <p:ext uri="{BB962C8B-B14F-4D97-AF65-F5344CB8AC3E}">
        <p14:creationId xmlns:p14="http://schemas.microsoft.com/office/powerpoint/2010/main" val="29239047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Space </a:t>
            </a:r>
            <a:r>
              <a:rPr lang="en-US" dirty="0">
                <a:solidFill>
                  <a:srgbClr val="FFFF00"/>
                </a:solidFill>
              </a:rPr>
              <a:t>is inherently multiple, plural and fluid</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smtClean="0"/>
              <a:t>‘</a:t>
            </a:r>
            <a:r>
              <a:rPr lang="en-US" dirty="0"/>
              <a:t>Without space, no multiplicity; without multiplicity, no space....Multiplicity and space...[are] </a:t>
            </a:r>
            <a:r>
              <a:rPr lang="en-US" dirty="0" smtClean="0"/>
              <a:t>co-constitutive....[Space</a:t>
            </a:r>
            <a:r>
              <a:rPr lang="en-US" dirty="0"/>
              <a:t>] is always in the process of being made.  It is never finished; never closed.  Perhaps we should imagine space as a simultaneity of stories-so-far</a:t>
            </a:r>
            <a:r>
              <a:rPr lang="en-US" dirty="0" smtClean="0"/>
              <a:t>’ </a:t>
            </a:r>
            <a:r>
              <a:rPr lang="en-GB" dirty="0" smtClean="0"/>
              <a:t>(</a:t>
            </a:r>
            <a:r>
              <a:rPr lang="en-GB" i="1" dirty="0" smtClean="0"/>
              <a:t>For Space</a:t>
            </a:r>
            <a:r>
              <a:rPr lang="en-GB" dirty="0" smtClean="0"/>
              <a:t>, p. 9).</a:t>
            </a:r>
            <a:endParaRPr lang="en-US" dirty="0"/>
          </a:p>
        </p:txBody>
      </p:sp>
    </p:spTree>
    <p:extLst>
      <p:ext uri="{BB962C8B-B14F-4D97-AF65-F5344CB8AC3E}">
        <p14:creationId xmlns:p14="http://schemas.microsoft.com/office/powerpoint/2010/main" val="34083208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Space </a:t>
            </a:r>
            <a:r>
              <a:rPr lang="en-US" dirty="0">
                <a:solidFill>
                  <a:srgbClr val="FFFF00"/>
                </a:solidFill>
              </a:rPr>
              <a:t>is inherently multiple, plural and fluid</a:t>
            </a:r>
            <a:endParaRPr lang="en-US" dirty="0"/>
          </a:p>
        </p:txBody>
      </p:sp>
      <p:sp>
        <p:nvSpPr>
          <p:cNvPr id="3" name="Content Placeholder 2"/>
          <p:cNvSpPr>
            <a:spLocks noGrp="1"/>
          </p:cNvSpPr>
          <p:nvPr>
            <p:ph idx="1"/>
          </p:nvPr>
        </p:nvSpPr>
        <p:spPr>
          <a:xfrm>
            <a:off x="457200" y="1600200"/>
            <a:ext cx="8229600" cy="4800599"/>
          </a:xfrm>
        </p:spPr>
        <p:txBody>
          <a:bodyPr>
            <a:normAutofit/>
          </a:bodyPr>
          <a:lstStyle/>
          <a:p>
            <a:pPr marL="0" indent="0">
              <a:buNone/>
            </a:pPr>
            <a:r>
              <a:rPr lang="en-US" dirty="0" smtClean="0"/>
              <a:t>‘</a:t>
            </a:r>
            <a:r>
              <a:rPr lang="en-US" dirty="0"/>
              <a:t>Without space, no multiplicity; without multiplicity, no space....Multiplicity and space...[are] </a:t>
            </a:r>
            <a:r>
              <a:rPr lang="en-US" dirty="0" smtClean="0"/>
              <a:t>co-constitutive....[Space</a:t>
            </a:r>
            <a:r>
              <a:rPr lang="en-US" dirty="0"/>
              <a:t>] is always in the process of being made.  It is never finished; never closed.  Perhaps we should imagine space as a </a:t>
            </a:r>
            <a:r>
              <a:rPr lang="en-US" u="sng" dirty="0"/>
              <a:t>simultaneity of stories-so-far</a:t>
            </a:r>
            <a:r>
              <a:rPr lang="en-US" dirty="0" smtClean="0"/>
              <a:t>’ </a:t>
            </a:r>
            <a:r>
              <a:rPr lang="en-GB" dirty="0" smtClean="0"/>
              <a:t>(</a:t>
            </a:r>
            <a:r>
              <a:rPr lang="en-GB" i="1" dirty="0" smtClean="0"/>
              <a:t>For Space</a:t>
            </a:r>
            <a:r>
              <a:rPr lang="en-GB" dirty="0" smtClean="0"/>
              <a:t>, p. 9).</a:t>
            </a:r>
            <a:endParaRPr lang="en-US" dirty="0"/>
          </a:p>
        </p:txBody>
      </p:sp>
    </p:spTree>
    <p:extLst>
      <p:ext uri="{BB962C8B-B14F-4D97-AF65-F5344CB8AC3E}">
        <p14:creationId xmlns:p14="http://schemas.microsoft.com/office/powerpoint/2010/main" val="17202411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800" dirty="0" smtClean="0">
                <a:solidFill>
                  <a:srgbClr val="FFFF00"/>
                </a:solidFill>
              </a:rPr>
              <a:t>Train journey from London to Milton Keynes</a:t>
            </a:r>
            <a:endParaRPr lang="en-US" sz="3800" dirty="0"/>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1518" t="22345" r="21378" b="11308"/>
          <a:stretch/>
        </p:blipFill>
        <p:spPr bwMode="auto">
          <a:xfrm>
            <a:off x="381000" y="1371600"/>
            <a:ext cx="4114800" cy="520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3873500" y="6039549"/>
            <a:ext cx="533400" cy="53340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Oval 6"/>
          <p:cNvSpPr/>
          <p:nvPr/>
        </p:nvSpPr>
        <p:spPr>
          <a:xfrm>
            <a:off x="406400" y="1371600"/>
            <a:ext cx="533400" cy="533400"/>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512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5532" t="35933" r="18083" b="29646"/>
          <a:stretch/>
        </p:blipFill>
        <p:spPr bwMode="auto">
          <a:xfrm>
            <a:off x="4813300" y="1930400"/>
            <a:ext cx="3911600"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2465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A Parisian cafe</a:t>
            </a:r>
            <a:endParaRPr lang="en-US" dirty="0"/>
          </a:p>
        </p:txBody>
      </p:sp>
      <p:pic>
        <p:nvPicPr>
          <p:cNvPr id="6146" name="Picture 2" descr="http://baristamagazine.com/blog/wp-content/uploads/2012/08/Paris-Cafe238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447800"/>
            <a:ext cx="67056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307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Imperial networks</a:t>
            </a:r>
            <a:endParaRPr lang="en-US" dirty="0"/>
          </a:p>
        </p:txBody>
      </p:sp>
      <p:sp>
        <p:nvSpPr>
          <p:cNvPr id="3" name="TextBox 2"/>
          <p:cNvSpPr txBox="1"/>
          <p:nvPr/>
        </p:nvSpPr>
        <p:spPr>
          <a:xfrm>
            <a:off x="4553716" y="1680740"/>
            <a:ext cx="3983007" cy="4524315"/>
          </a:xfrm>
          <a:prstGeom prst="rect">
            <a:avLst/>
          </a:prstGeom>
          <a:noFill/>
        </p:spPr>
        <p:txBody>
          <a:bodyPr wrap="square" rtlCol="0">
            <a:spAutoFit/>
          </a:bodyPr>
          <a:lstStyle/>
          <a:p>
            <a:pPr marL="285750" indent="-285750">
              <a:buFont typeface="Arial" pitchFamily="34" charset="0"/>
              <a:buChar char="•"/>
            </a:pPr>
            <a:r>
              <a:rPr lang="en-US" sz="3200" dirty="0" smtClean="0"/>
              <a:t>Co-edited with Alan Lester (Professor of Historical Geography, University of Sussex)</a:t>
            </a:r>
          </a:p>
          <a:p>
            <a:pPr marL="285750" indent="-285750">
              <a:buFont typeface="Arial" pitchFamily="34" charset="0"/>
              <a:buChar char="•"/>
            </a:pPr>
            <a:r>
              <a:rPr lang="en-US" sz="3200" dirty="0" smtClean="0"/>
              <a:t>Part of the ‘New Imperial History’</a:t>
            </a:r>
          </a:p>
          <a:p>
            <a:pPr marL="285750" indent="-285750">
              <a:buFont typeface="Arial" pitchFamily="34" charset="0"/>
              <a:buChar char="•"/>
            </a:pPr>
            <a:r>
              <a:rPr lang="en-US" sz="3200" dirty="0" smtClean="0"/>
              <a:t>12 biographical studies of trans-imperial careers</a:t>
            </a:r>
            <a:endParaRPr lang="en-US" sz="3200" dirty="0"/>
          </a:p>
        </p:txBody>
      </p:sp>
      <p:pic>
        <p:nvPicPr>
          <p:cNvPr id="5" name="Picture 2" descr="http://assets.cambridge.org/97805218/47704/cover/97805218477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76" y="1447800"/>
            <a:ext cx="3339164" cy="499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868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
          <p:cNvGrpSpPr>
            <a:grpSpLocks/>
          </p:cNvGrpSpPr>
          <p:nvPr/>
        </p:nvGrpSpPr>
        <p:grpSpPr bwMode="auto">
          <a:xfrm>
            <a:off x="909638" y="184150"/>
            <a:ext cx="7350124" cy="6489700"/>
            <a:chOff x="1419414" y="200596"/>
            <a:chExt cx="7349610" cy="6489610"/>
          </a:xfrm>
        </p:grpSpPr>
        <p:sp>
          <p:nvSpPr>
            <p:cNvPr id="7" name="Rectangle 6"/>
            <p:cNvSpPr>
              <a:spLocks noChangeArrowheads="1"/>
            </p:cNvSpPr>
            <p:nvPr/>
          </p:nvSpPr>
          <p:spPr bwMode="auto">
            <a:xfrm>
              <a:off x="5677517" y="2568250"/>
              <a:ext cx="3091507" cy="175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dirty="0"/>
                <a:t>Sir John Pope Hennessy (</a:t>
              </a:r>
              <a:r>
                <a:rPr lang="en-GB" sz="3600" dirty="0"/>
                <a:t>1834-91</a:t>
              </a:r>
              <a:r>
                <a:rPr lang="en-US" sz="3600" dirty="0"/>
                <a:t>)</a:t>
              </a:r>
            </a:p>
          </p:txBody>
        </p:sp>
        <p:pic>
          <p:nvPicPr>
            <p:cNvPr id="8" name="Picture 6" descr="File:John Pope Hennessy, Vanity Fair, 1875-03-27.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414" y="200596"/>
              <a:ext cx="4062777" cy="648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0881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E:\Colonial Lives\Images\Map 8.1 Hennessy new lin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450" y="1025525"/>
            <a:ext cx="855980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881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2" name="Picture 2" descr="http://partleton.co.uk/BarbadosPlant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9638" y="296863"/>
            <a:ext cx="4784725"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584565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‘spatial turn’</a:t>
            </a:r>
            <a:endParaRPr lang="en-US" dirty="0"/>
          </a:p>
        </p:txBody>
      </p:sp>
      <p:sp>
        <p:nvSpPr>
          <p:cNvPr id="3" name="Content Placeholder 2"/>
          <p:cNvSpPr>
            <a:spLocks noGrp="1"/>
          </p:cNvSpPr>
          <p:nvPr>
            <p:ph idx="1"/>
          </p:nvPr>
        </p:nvSpPr>
        <p:spPr>
          <a:xfrm>
            <a:off x="228600" y="1600200"/>
            <a:ext cx="8686800" cy="5181600"/>
          </a:xfrm>
        </p:spPr>
        <p:txBody>
          <a:bodyPr>
            <a:normAutofit/>
          </a:bodyPr>
          <a:lstStyle/>
          <a:p>
            <a:pPr marL="0" indent="0">
              <a:buNone/>
            </a:pPr>
            <a:r>
              <a:rPr lang="en-US" sz="2900" dirty="0" smtClean="0"/>
              <a:t>‘Contemporary critical studies in the humanities and social sciences have been experiencing an unprecedented spatial turn.  In what may in retrospect be seen as one of the most important intellectual developments in the late twentieth century, scholars have begun to </a:t>
            </a:r>
            <a:r>
              <a:rPr lang="en-US" sz="2900" dirty="0"/>
              <a:t>interpret space and the spatiality of human life with the same critical insight and interpretive power as have traditionally been given to time and history (the </a:t>
            </a:r>
            <a:r>
              <a:rPr lang="en-US" sz="2900" dirty="0" err="1"/>
              <a:t>historicality</a:t>
            </a:r>
            <a:r>
              <a:rPr lang="en-US" sz="2900" dirty="0"/>
              <a:t> of human life) on one hand, and to social relations and society (the sociality of human life) on the </a:t>
            </a:r>
            <a:r>
              <a:rPr lang="en-US" sz="2900" dirty="0" smtClean="0"/>
              <a:t>other’ (</a:t>
            </a:r>
            <a:r>
              <a:rPr lang="en-US" sz="2900" dirty="0" err="1" smtClean="0"/>
              <a:t>Soja</a:t>
            </a:r>
            <a:r>
              <a:rPr lang="en-US" sz="2900" dirty="0"/>
              <a:t>, </a:t>
            </a:r>
            <a:r>
              <a:rPr lang="en-US" sz="2900" dirty="0" smtClean="0"/>
              <a:t>2005 [1999], ‘</a:t>
            </a:r>
            <a:r>
              <a:rPr lang="en-US" sz="2900" dirty="0" err="1" smtClean="0"/>
              <a:t>Thirdspace</a:t>
            </a:r>
            <a:r>
              <a:rPr lang="en-US" sz="2900" dirty="0" smtClean="0"/>
              <a:t>’, 261</a:t>
            </a:r>
            <a:r>
              <a:rPr lang="en-US" sz="2900" dirty="0"/>
              <a:t>).</a:t>
            </a:r>
          </a:p>
        </p:txBody>
      </p:sp>
    </p:spTree>
    <p:extLst>
      <p:ext uri="{BB962C8B-B14F-4D97-AF65-F5344CB8AC3E}">
        <p14:creationId xmlns:p14="http://schemas.microsoft.com/office/powerpoint/2010/main" val="22849861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6" name="Picture 4" descr="http://gwulo.com/sites/gwulo.com/files/images/batgung-hkpl-1870-victoria_barracks-rotate-640.img_assist_custom-320x2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800" y="727075"/>
            <a:ext cx="6756400" cy="540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0495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913" y="782638"/>
            <a:ext cx="6988175" cy="529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693207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Thinking spatiality</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smtClean="0"/>
              <a:t>What would it mean to think about the spatiality of your own historical interests?</a:t>
            </a:r>
          </a:p>
          <a:p>
            <a:pPr marL="514350" lvl="0" indent="-514350">
              <a:buFont typeface="+mj-lt"/>
              <a:buAutoNum type="arabicPeriod"/>
            </a:pPr>
            <a:endParaRPr lang="en-US" dirty="0" smtClean="0"/>
          </a:p>
          <a:p>
            <a:pPr marL="514350" lvl="0" indent="-514350">
              <a:buFont typeface="+mj-lt"/>
              <a:buAutoNum type="arabicPeriod"/>
            </a:pPr>
            <a:r>
              <a:rPr lang="en-US" dirty="0"/>
              <a:t>What would it mean to think about </a:t>
            </a:r>
            <a:r>
              <a:rPr lang="en-US" dirty="0" smtClean="0"/>
              <a:t>this spatiality in Massey’s terms, i.e. as relational, heterogeneous and unfinished?</a:t>
            </a:r>
            <a:endParaRPr lang="en-US" dirty="0"/>
          </a:p>
        </p:txBody>
      </p:sp>
    </p:spTree>
    <p:extLst>
      <p:ext uri="{BB962C8B-B14F-4D97-AF65-F5344CB8AC3E}">
        <p14:creationId xmlns:p14="http://schemas.microsoft.com/office/powerpoint/2010/main" val="36881631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FF00"/>
                </a:solidFill>
              </a:rPr>
              <a:t>TSM: Space</a:t>
            </a:r>
            <a:endParaRPr lang="en-US" dirty="0">
              <a:solidFill>
                <a:srgbClr val="FFFF00"/>
              </a:solidFill>
            </a:endParaRPr>
          </a:p>
        </p:txBody>
      </p:sp>
      <p:sp>
        <p:nvSpPr>
          <p:cNvPr id="3" name="Subtitle 2"/>
          <p:cNvSpPr>
            <a:spLocks noGrp="1"/>
          </p:cNvSpPr>
          <p:nvPr>
            <p:ph type="subTitle" idx="1"/>
          </p:nvPr>
        </p:nvSpPr>
        <p:spPr/>
        <p:txBody>
          <a:bodyPr/>
          <a:lstStyle/>
          <a:p>
            <a:r>
              <a:rPr lang="en-US" dirty="0" smtClean="0"/>
              <a:t>Professor David Lambert</a:t>
            </a:r>
          </a:p>
          <a:p>
            <a:r>
              <a:rPr lang="en-US" dirty="0" smtClean="0"/>
              <a:t>Monday 29</a:t>
            </a:r>
            <a:r>
              <a:rPr lang="en-US" baseline="30000" dirty="0" smtClean="0"/>
              <a:t>th</a:t>
            </a:r>
            <a:r>
              <a:rPr lang="en-US" dirty="0" smtClean="0"/>
              <a:t> October</a:t>
            </a:r>
            <a:endParaRPr lang="en-US" dirty="0"/>
          </a:p>
        </p:txBody>
      </p:sp>
    </p:spTree>
    <p:extLst>
      <p:ext uri="{BB962C8B-B14F-4D97-AF65-F5344CB8AC3E}">
        <p14:creationId xmlns:p14="http://schemas.microsoft.com/office/powerpoint/2010/main" val="22577307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The ‘spatial turn’</a:t>
            </a:r>
            <a:endParaRPr lang="en-US" dirty="0"/>
          </a:p>
        </p:txBody>
      </p:sp>
      <p:grpSp>
        <p:nvGrpSpPr>
          <p:cNvPr id="8" name="Group 7"/>
          <p:cNvGrpSpPr/>
          <p:nvPr/>
        </p:nvGrpSpPr>
        <p:grpSpPr>
          <a:xfrm>
            <a:off x="905933" y="1577792"/>
            <a:ext cx="3048000" cy="4529876"/>
            <a:chOff x="1117600" y="1439333"/>
            <a:chExt cx="3048000" cy="4529876"/>
          </a:xfrm>
        </p:grpSpPr>
        <p:sp>
          <p:nvSpPr>
            <p:cNvPr id="3" name="TextBox 2"/>
            <p:cNvSpPr txBox="1"/>
            <p:nvPr/>
          </p:nvSpPr>
          <p:spPr>
            <a:xfrm>
              <a:off x="1117600" y="5507544"/>
              <a:ext cx="3048000" cy="461665"/>
            </a:xfrm>
            <a:prstGeom prst="rect">
              <a:avLst/>
            </a:prstGeom>
            <a:noFill/>
          </p:spPr>
          <p:txBody>
            <a:bodyPr wrap="square" rtlCol="0">
              <a:spAutoFit/>
            </a:bodyPr>
            <a:lstStyle/>
            <a:p>
              <a:pPr algn="ctr"/>
              <a:r>
                <a:rPr lang="en-US" sz="2400" dirty="0" smtClean="0"/>
                <a:t>Ed </a:t>
              </a:r>
              <a:r>
                <a:rPr lang="en-US" sz="2400" dirty="0" err="1" smtClean="0"/>
                <a:t>Soja</a:t>
              </a:r>
              <a:r>
                <a:rPr lang="en-US" sz="2400" dirty="0" smtClean="0"/>
                <a:t> (1940-2015)</a:t>
              </a:r>
              <a:endParaRPr lang="en-US" sz="2400" dirty="0"/>
            </a:p>
          </p:txBody>
        </p:sp>
        <p:pic>
          <p:nvPicPr>
            <p:cNvPr id="1026" name="Picture 2" descr="http://v2.nl/archive/people/edward-soja/leadImage_prev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1439333"/>
              <a:ext cx="3035300" cy="404706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p:cNvGrpSpPr/>
          <p:nvPr/>
        </p:nvGrpSpPr>
        <p:grpSpPr>
          <a:xfrm>
            <a:off x="4859866" y="1577792"/>
            <a:ext cx="3378200" cy="4529876"/>
            <a:chOff x="4902200" y="1577792"/>
            <a:chExt cx="3378200" cy="4529876"/>
          </a:xfrm>
        </p:grpSpPr>
        <p:sp>
          <p:nvSpPr>
            <p:cNvPr id="12" name="TextBox 11"/>
            <p:cNvSpPr txBox="1"/>
            <p:nvPr/>
          </p:nvSpPr>
          <p:spPr>
            <a:xfrm>
              <a:off x="4902200" y="5646003"/>
              <a:ext cx="3378200" cy="461665"/>
            </a:xfrm>
            <a:prstGeom prst="rect">
              <a:avLst/>
            </a:prstGeom>
            <a:noFill/>
          </p:spPr>
          <p:txBody>
            <a:bodyPr wrap="square" rtlCol="0">
              <a:spAutoFit/>
            </a:bodyPr>
            <a:lstStyle/>
            <a:p>
              <a:pPr algn="ctr"/>
              <a:r>
                <a:rPr lang="en-US" sz="2400" dirty="0"/>
                <a:t>Fredric </a:t>
              </a:r>
              <a:r>
                <a:rPr lang="en-US" sz="2400" dirty="0" smtClean="0"/>
                <a:t>Jameson (</a:t>
              </a:r>
              <a:r>
                <a:rPr lang="en-US" sz="2400" dirty="0"/>
                <a:t>b</a:t>
              </a:r>
              <a:r>
                <a:rPr lang="en-US" sz="2400" dirty="0" smtClean="0"/>
                <a:t>. 1934)</a:t>
              </a:r>
              <a:endParaRPr lang="en-US" sz="2400" dirty="0"/>
            </a:p>
          </p:txBody>
        </p:sp>
        <p:pic>
          <p:nvPicPr>
            <p:cNvPr id="1028" name="Picture 4" descr="http://www.versobooks.com/system/images/1032/original/Fredric-Jameson.jpg"/>
            <p:cNvPicPr>
              <a:picLocks noChangeAspect="1" noChangeArrowheads="1"/>
            </p:cNvPicPr>
            <p:nvPr/>
          </p:nvPicPr>
          <p:blipFill rotWithShape="1">
            <a:blip r:embed="rId4">
              <a:extLst>
                <a:ext uri="{28A0092B-C50C-407E-A947-70E740481C1C}">
                  <a14:useLocalDpi xmlns:a14="http://schemas.microsoft.com/office/drawing/2010/main" val="0"/>
                </a:ext>
              </a:extLst>
            </a:blip>
            <a:srcRect l="15489" r="14532"/>
            <a:stretch/>
          </p:blipFill>
          <p:spPr bwMode="auto">
            <a:xfrm>
              <a:off x="5181600" y="1577792"/>
              <a:ext cx="2832100" cy="40470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80336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hyQ0HES8mM?version=3&amp;hl=en_US&amp;rel=0"/>
          <p:cNvPicPr>
            <a:picLocks noGrp="1" noRot="1" noChangeAspect="1"/>
          </p:cNvPicPr>
          <p:nvPr>
            <p:ph idx="1"/>
            <a:videoFile r:link="rId1"/>
          </p:nvPr>
        </p:nvPicPr>
        <p:blipFill>
          <a:blip r:embed="rId4"/>
          <a:stretch>
            <a:fillRect/>
          </a:stretch>
        </p:blipFill>
        <p:spPr>
          <a:xfrm>
            <a:off x="762000" y="686515"/>
            <a:ext cx="7619048" cy="5714285"/>
          </a:xfrm>
          <a:prstGeom prst="rect">
            <a:avLst/>
          </a:prstGeom>
        </p:spPr>
      </p:pic>
    </p:spTree>
    <p:extLst>
      <p:ext uri="{BB962C8B-B14F-4D97-AF65-F5344CB8AC3E}">
        <p14:creationId xmlns:p14="http://schemas.microsoft.com/office/powerpoint/2010/main" val="130784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a:t>
            </a:r>
            <a:r>
              <a:rPr lang="en-US" i="1" dirty="0" err="1" smtClean="0">
                <a:solidFill>
                  <a:srgbClr val="FFFF00"/>
                </a:solidFill>
              </a:rPr>
              <a:t>Annales</a:t>
            </a:r>
            <a:r>
              <a:rPr lang="en-US" dirty="0" smtClean="0">
                <a:solidFill>
                  <a:srgbClr val="FFFF00"/>
                </a:solidFill>
              </a:rPr>
              <a:t> School</a:t>
            </a:r>
            <a:endParaRPr lang="en-US" dirty="0"/>
          </a:p>
        </p:txBody>
      </p:sp>
      <p:grpSp>
        <p:nvGrpSpPr>
          <p:cNvPr id="4" name="Group 3"/>
          <p:cNvGrpSpPr/>
          <p:nvPr/>
        </p:nvGrpSpPr>
        <p:grpSpPr>
          <a:xfrm>
            <a:off x="790028" y="1447800"/>
            <a:ext cx="3192517" cy="4862400"/>
            <a:chOff x="177636" y="1384300"/>
            <a:chExt cx="3192517" cy="4862400"/>
          </a:xfrm>
        </p:grpSpPr>
        <p:pic>
          <p:nvPicPr>
            <p:cNvPr id="1026" name="Picture 2" descr="http://c323254.r54.cf1.rackcdn.com/13336801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384300"/>
              <a:ext cx="2811190" cy="402590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7636" y="5415703"/>
              <a:ext cx="3192517" cy="830997"/>
            </a:xfrm>
            <a:prstGeom prst="rect">
              <a:avLst/>
            </a:prstGeom>
          </p:spPr>
          <p:txBody>
            <a:bodyPr wrap="square">
              <a:spAutoFit/>
            </a:bodyPr>
            <a:lstStyle/>
            <a:p>
              <a:pPr algn="ctr"/>
              <a:r>
                <a:rPr lang="en-US" sz="2400" dirty="0" err="1" smtClean="0"/>
                <a:t>Fernand</a:t>
              </a:r>
              <a:r>
                <a:rPr lang="en-US" sz="2400" dirty="0" smtClean="0"/>
                <a:t> </a:t>
              </a:r>
              <a:r>
                <a:rPr lang="en-US" sz="2400" dirty="0" err="1" smtClean="0"/>
                <a:t>Braudel</a:t>
              </a:r>
              <a:endParaRPr lang="en-US" sz="2400" dirty="0" smtClean="0"/>
            </a:p>
            <a:p>
              <a:pPr algn="ctr"/>
              <a:r>
                <a:rPr lang="en-US" sz="2400" dirty="0" smtClean="0"/>
                <a:t>(1902-1985</a:t>
              </a:r>
              <a:r>
                <a:rPr lang="en-US" sz="2400" dirty="0"/>
                <a:t>) </a:t>
              </a:r>
            </a:p>
          </p:txBody>
        </p:sp>
      </p:grpSp>
      <p:grpSp>
        <p:nvGrpSpPr>
          <p:cNvPr id="5" name="Group 4"/>
          <p:cNvGrpSpPr/>
          <p:nvPr/>
        </p:nvGrpSpPr>
        <p:grpSpPr>
          <a:xfrm>
            <a:off x="4772573" y="1447800"/>
            <a:ext cx="3581399" cy="5168232"/>
            <a:chOff x="5034402" y="1447800"/>
            <a:chExt cx="3581399" cy="5168232"/>
          </a:xfrm>
        </p:grpSpPr>
        <p:pic>
          <p:nvPicPr>
            <p:cNvPr id="1028" name="Picture 4" descr="http://d.gr-assets.com/books/1347859673l/17136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6758" y="1447800"/>
              <a:ext cx="2456689" cy="396240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034402" y="5415703"/>
              <a:ext cx="3581399" cy="1200329"/>
            </a:xfrm>
            <a:prstGeom prst="rect">
              <a:avLst/>
            </a:prstGeom>
          </p:spPr>
          <p:txBody>
            <a:bodyPr wrap="square">
              <a:spAutoFit/>
            </a:bodyPr>
            <a:lstStyle/>
            <a:p>
              <a:pPr algn="ctr"/>
              <a:r>
                <a:rPr lang="en-US" sz="2400" i="1" dirty="0"/>
                <a:t>The Mediterranean and the Mediterranean World in the Age of Philip </a:t>
              </a:r>
              <a:r>
                <a:rPr lang="en-US" sz="2400" i="1" dirty="0" smtClean="0"/>
                <a:t>II</a:t>
              </a:r>
              <a:r>
                <a:rPr lang="en-US" sz="2400" dirty="0" smtClean="0"/>
                <a:t> (1949)</a:t>
              </a:r>
              <a:endParaRPr lang="en-US" sz="2400" dirty="0"/>
            </a:p>
          </p:txBody>
        </p:sp>
      </p:grpSp>
    </p:spTree>
    <p:extLst>
      <p:ext uri="{BB962C8B-B14F-4D97-AF65-F5344CB8AC3E}">
        <p14:creationId xmlns:p14="http://schemas.microsoft.com/office/powerpoint/2010/main" val="2197333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a:t>
            </a:r>
            <a:r>
              <a:rPr lang="en-US" dirty="0">
                <a:solidFill>
                  <a:srgbClr val="FFFF00"/>
                </a:solidFill>
              </a:rPr>
              <a:t>Mediterranean </a:t>
            </a:r>
            <a:r>
              <a:rPr lang="en-US" dirty="0" smtClean="0">
                <a:solidFill>
                  <a:srgbClr val="FFFF00"/>
                </a:solidFill>
              </a:rPr>
              <a:t>World</a:t>
            </a:r>
            <a:endParaRPr lang="en-US" dirty="0"/>
          </a:p>
        </p:txBody>
      </p:sp>
      <p:pic>
        <p:nvPicPr>
          <p:cNvPr id="2050" name="Picture 2" descr="http://www.scubatravel.com/destinations/mediterranean/images/ma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700" y="1587500"/>
            <a:ext cx="809255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9114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Environmental and ecological history</a:t>
            </a:r>
            <a:endParaRPr lang="en-US" dirty="0"/>
          </a:p>
        </p:txBody>
      </p:sp>
      <p:grpSp>
        <p:nvGrpSpPr>
          <p:cNvPr id="5" name="Group 4"/>
          <p:cNvGrpSpPr/>
          <p:nvPr/>
        </p:nvGrpSpPr>
        <p:grpSpPr>
          <a:xfrm>
            <a:off x="914400" y="1447800"/>
            <a:ext cx="3505200" cy="4521409"/>
            <a:chOff x="667845" y="1447800"/>
            <a:chExt cx="3505200" cy="4521409"/>
          </a:xfrm>
        </p:grpSpPr>
        <p:pic>
          <p:nvPicPr>
            <p:cNvPr id="3074" name="Picture 2" descr="http://fkarttunen.com/awc/images/aw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4182" y="1447800"/>
              <a:ext cx="2664207" cy="405974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67845" y="5507544"/>
              <a:ext cx="3505200" cy="461665"/>
            </a:xfrm>
            <a:prstGeom prst="rect">
              <a:avLst/>
            </a:prstGeom>
            <a:noFill/>
          </p:spPr>
          <p:txBody>
            <a:bodyPr wrap="square" rtlCol="0">
              <a:spAutoFit/>
            </a:bodyPr>
            <a:lstStyle/>
            <a:p>
              <a:r>
                <a:rPr lang="en-US" sz="2400" dirty="0" smtClean="0"/>
                <a:t>Alfred Crosby (1931-2018)</a:t>
              </a:r>
              <a:endParaRPr lang="en-US" sz="2400" dirty="0"/>
            </a:p>
          </p:txBody>
        </p:sp>
      </p:grpSp>
      <p:grpSp>
        <p:nvGrpSpPr>
          <p:cNvPr id="4" name="Group 3"/>
          <p:cNvGrpSpPr/>
          <p:nvPr/>
        </p:nvGrpSpPr>
        <p:grpSpPr>
          <a:xfrm>
            <a:off x="5283200" y="1447800"/>
            <a:ext cx="2743200" cy="4705901"/>
            <a:chOff x="5181601" y="1435100"/>
            <a:chExt cx="2743200" cy="4705901"/>
          </a:xfrm>
        </p:grpSpPr>
        <p:sp>
          <p:nvSpPr>
            <p:cNvPr id="11" name="Rectangle 10"/>
            <p:cNvSpPr/>
            <p:nvPr/>
          </p:nvSpPr>
          <p:spPr>
            <a:xfrm>
              <a:off x="5181601" y="5310004"/>
              <a:ext cx="2743200" cy="830997"/>
            </a:xfrm>
            <a:prstGeom prst="rect">
              <a:avLst/>
            </a:prstGeom>
          </p:spPr>
          <p:txBody>
            <a:bodyPr wrap="square">
              <a:spAutoFit/>
            </a:bodyPr>
            <a:lstStyle/>
            <a:p>
              <a:pPr algn="ctr"/>
              <a:r>
                <a:rPr lang="en-US" sz="2400" i="1" dirty="0" smtClean="0"/>
                <a:t>Ecological Imperialism </a:t>
              </a:r>
              <a:r>
                <a:rPr lang="en-US" sz="2400" dirty="0" smtClean="0"/>
                <a:t>(1986)</a:t>
              </a:r>
              <a:endParaRPr lang="en-US" sz="2400" dirty="0"/>
            </a:p>
          </p:txBody>
        </p:sp>
        <p:pic>
          <p:nvPicPr>
            <p:cNvPr id="3076" name="Picture 4" descr="http://photo.goodreads.com/books/1179991491l/98303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929" y="1435100"/>
              <a:ext cx="2456689" cy="38749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23310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Historical geography</a:t>
            </a:r>
            <a:endParaRPr lang="en-US" dirty="0"/>
          </a:p>
        </p:txBody>
      </p:sp>
      <p:grpSp>
        <p:nvGrpSpPr>
          <p:cNvPr id="4" name="Group 3"/>
          <p:cNvGrpSpPr/>
          <p:nvPr/>
        </p:nvGrpSpPr>
        <p:grpSpPr>
          <a:xfrm>
            <a:off x="5463118" y="1418908"/>
            <a:ext cx="2863846" cy="5104125"/>
            <a:chOff x="5186955" y="1418908"/>
            <a:chExt cx="2863846" cy="5104125"/>
          </a:xfrm>
        </p:grpSpPr>
        <p:sp>
          <p:nvSpPr>
            <p:cNvPr id="9" name="Rectangle 8"/>
            <p:cNvSpPr/>
            <p:nvPr/>
          </p:nvSpPr>
          <p:spPr>
            <a:xfrm>
              <a:off x="5245100" y="5322704"/>
              <a:ext cx="2743200" cy="1200329"/>
            </a:xfrm>
            <a:prstGeom prst="rect">
              <a:avLst/>
            </a:prstGeom>
          </p:spPr>
          <p:txBody>
            <a:bodyPr wrap="square">
              <a:spAutoFit/>
            </a:bodyPr>
            <a:lstStyle/>
            <a:p>
              <a:pPr algn="ctr"/>
              <a:r>
                <a:rPr lang="en-US" sz="2400" i="1" dirty="0" smtClean="0"/>
                <a:t>Journal of Historical Geography</a:t>
              </a:r>
              <a:r>
                <a:rPr lang="en-US" sz="2400" dirty="0" smtClean="0"/>
                <a:t> (founded 1975)</a:t>
              </a:r>
              <a:endParaRPr lang="en-US" sz="2400" dirty="0"/>
            </a:p>
          </p:txBody>
        </p:sp>
        <p:pic>
          <p:nvPicPr>
            <p:cNvPr id="4098" name="Picture 2" descr="http://ecx.images-amazon.com/images/I/512M5HNGZ8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6955" y="1418908"/>
              <a:ext cx="2863846" cy="38910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p:cNvGrpSpPr/>
          <p:nvPr/>
        </p:nvGrpSpPr>
        <p:grpSpPr>
          <a:xfrm>
            <a:off x="609600" y="1418908"/>
            <a:ext cx="4140200" cy="5104125"/>
            <a:chOff x="445631" y="1418908"/>
            <a:chExt cx="4140200" cy="5104125"/>
          </a:xfrm>
        </p:grpSpPr>
        <p:sp>
          <p:nvSpPr>
            <p:cNvPr id="7" name="TextBox 6"/>
            <p:cNvSpPr txBox="1"/>
            <p:nvPr/>
          </p:nvSpPr>
          <p:spPr>
            <a:xfrm>
              <a:off x="445631" y="5322704"/>
              <a:ext cx="4140200" cy="1200329"/>
            </a:xfrm>
            <a:prstGeom prst="rect">
              <a:avLst/>
            </a:prstGeom>
            <a:noFill/>
          </p:spPr>
          <p:txBody>
            <a:bodyPr wrap="square" rtlCol="0">
              <a:spAutoFit/>
            </a:bodyPr>
            <a:lstStyle/>
            <a:p>
              <a:pPr algn="ctr"/>
              <a:r>
                <a:rPr lang="en-US" sz="2400" dirty="0" smtClean="0"/>
                <a:t>Miles </a:t>
              </a:r>
              <a:r>
                <a:rPr lang="en-US" sz="2400" dirty="0" err="1" smtClean="0"/>
                <a:t>Ogborn</a:t>
              </a:r>
              <a:r>
                <a:rPr lang="en-US" sz="2400" dirty="0" smtClean="0"/>
                <a:t>, </a:t>
              </a:r>
              <a:r>
                <a:rPr lang="en-US" sz="2400" i="1" dirty="0" smtClean="0"/>
                <a:t>Spaces of Modernity: London’s Geographies, 1680-1780</a:t>
              </a:r>
              <a:r>
                <a:rPr lang="en-US" sz="2400" dirty="0" smtClean="0"/>
                <a:t> (1998)</a:t>
              </a:r>
              <a:endParaRPr lang="en-US" sz="2400" dirty="0"/>
            </a:p>
          </p:txBody>
        </p:sp>
        <p:pic>
          <p:nvPicPr>
            <p:cNvPr id="4100" name="Picture 4" descr="http://covers.booktopia.com.au/big/9781572303652/spaces-of-moderni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7238" y="1418908"/>
              <a:ext cx="2556986" cy="390379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776704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664</TotalTime>
  <Words>2289</Words>
  <Application>Microsoft Office PowerPoint</Application>
  <PresentationFormat>On-screen Show (4:3)</PresentationFormat>
  <Paragraphs>127</Paragraphs>
  <Slides>33</Slides>
  <Notes>33</Notes>
  <HiddenSlides>5</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33</vt:i4>
      </vt:variant>
    </vt:vector>
  </HeadingPairs>
  <TitlesOfParts>
    <vt:vector size="36" baseType="lpstr">
      <vt:lpstr>Arial</vt:lpstr>
      <vt:lpstr>Calibri</vt:lpstr>
      <vt:lpstr>Office Theme</vt:lpstr>
      <vt:lpstr>TSM: Space</vt:lpstr>
      <vt:lpstr>Lecture structure</vt:lpstr>
      <vt:lpstr>The ‘spatial turn’</vt:lpstr>
      <vt:lpstr>The ‘spatial turn’</vt:lpstr>
      <vt:lpstr>PowerPoint Presentation</vt:lpstr>
      <vt:lpstr>The Annales School</vt:lpstr>
      <vt:lpstr>The Mediterranean World</vt:lpstr>
      <vt:lpstr>Environmental and ecological history</vt:lpstr>
      <vt:lpstr>Historical geography</vt:lpstr>
      <vt:lpstr>Doreen Massey</vt:lpstr>
      <vt:lpstr>Oxford Geography Department’s ‘Wall Of Women’</vt:lpstr>
      <vt:lpstr>Doreen Massey</vt:lpstr>
      <vt:lpstr>Kilburn High Road and a ‘global sense of place’</vt:lpstr>
      <vt:lpstr>Supporting LFC and a ‘global sense of place’</vt:lpstr>
      <vt:lpstr>Kilburn High Road and a ‘global sense of place’</vt:lpstr>
      <vt:lpstr>Doreen Massey</vt:lpstr>
      <vt:lpstr>Space is there…</vt:lpstr>
      <vt:lpstr>…but it is not just there</vt:lpstr>
      <vt:lpstr>Space is not a surface</vt:lpstr>
      <vt:lpstr>Space is not a surface</vt:lpstr>
      <vt:lpstr>Space is inherently multiple, plural and fluid</vt:lpstr>
      <vt:lpstr>Space is inherently multiple, plural and fluid</vt:lpstr>
      <vt:lpstr>Space is inherently multiple, plural and fluid</vt:lpstr>
      <vt:lpstr>Train journey from London to Milton Keynes</vt:lpstr>
      <vt:lpstr>A Parisian cafe</vt:lpstr>
      <vt:lpstr>Imperial networks</vt:lpstr>
      <vt:lpstr>PowerPoint Presentation</vt:lpstr>
      <vt:lpstr>PowerPoint Presentation</vt:lpstr>
      <vt:lpstr>PowerPoint Presentation</vt:lpstr>
      <vt:lpstr>PowerPoint Presentation</vt:lpstr>
      <vt:lpstr>PowerPoint Presentation</vt:lpstr>
      <vt:lpstr>Thinking spatiality</vt:lpstr>
      <vt:lpstr>TSM: Space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Theory, Skill, Method (TSM)</dc:title>
  <dc:creator>David</dc:creator>
  <cp:lastModifiedBy>Schwartz, Laura</cp:lastModifiedBy>
  <cp:revision>53</cp:revision>
  <cp:lastPrinted>2013-01-05T11:42:24Z</cp:lastPrinted>
  <dcterms:created xsi:type="dcterms:W3CDTF">2006-08-16T00:00:00Z</dcterms:created>
  <dcterms:modified xsi:type="dcterms:W3CDTF">2018-11-13T13:59:17Z</dcterms:modified>
</cp:coreProperties>
</file>