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comments/comment1.xml" ContentType="application/vnd.openxmlformats-officedocument.presentationml.comment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8" r:id="rId1"/>
    <p:sldMasterId id="2147483719" r:id="rId2"/>
    <p:sldMasterId id="2147483732" r:id="rId3"/>
    <p:sldMasterId id="2147483744" r:id="rId4"/>
  </p:sldMasterIdLst>
  <p:notesMasterIdLst>
    <p:notesMasterId r:id="rId60"/>
  </p:notesMasterIdLst>
  <p:sldIdLst>
    <p:sldId id="256" r:id="rId5"/>
    <p:sldId id="257" r:id="rId6"/>
    <p:sldId id="258" r:id="rId7"/>
    <p:sldId id="321" r:id="rId8"/>
    <p:sldId id="299" r:id="rId9"/>
    <p:sldId id="335" r:id="rId10"/>
    <p:sldId id="314" r:id="rId11"/>
    <p:sldId id="303" r:id="rId12"/>
    <p:sldId id="267" r:id="rId13"/>
    <p:sldId id="324" r:id="rId14"/>
    <p:sldId id="307" r:id="rId15"/>
    <p:sldId id="304" r:id="rId16"/>
    <p:sldId id="308" r:id="rId17"/>
    <p:sldId id="310" r:id="rId18"/>
    <p:sldId id="311" r:id="rId19"/>
    <p:sldId id="313" r:id="rId20"/>
    <p:sldId id="320" r:id="rId21"/>
    <p:sldId id="325" r:id="rId22"/>
    <p:sldId id="317" r:id="rId23"/>
    <p:sldId id="327" r:id="rId24"/>
    <p:sldId id="260" r:id="rId25"/>
    <p:sldId id="262" r:id="rId26"/>
    <p:sldId id="283" r:id="rId27"/>
    <p:sldId id="264" r:id="rId28"/>
    <p:sldId id="284" r:id="rId29"/>
    <p:sldId id="265" r:id="rId30"/>
    <p:sldId id="336" r:id="rId31"/>
    <p:sldId id="268" r:id="rId32"/>
    <p:sldId id="270" r:id="rId33"/>
    <p:sldId id="285" r:id="rId34"/>
    <p:sldId id="272" r:id="rId35"/>
    <p:sldId id="273" r:id="rId36"/>
    <p:sldId id="337" r:id="rId37"/>
    <p:sldId id="280" r:id="rId38"/>
    <p:sldId id="339" r:id="rId39"/>
    <p:sldId id="340" r:id="rId40"/>
    <p:sldId id="341" r:id="rId41"/>
    <p:sldId id="271" r:id="rId42"/>
    <p:sldId id="342" r:id="rId43"/>
    <p:sldId id="343" r:id="rId44"/>
    <p:sldId id="263" r:id="rId45"/>
    <p:sldId id="278" r:id="rId46"/>
    <p:sldId id="344" r:id="rId47"/>
    <p:sldId id="349" r:id="rId48"/>
    <p:sldId id="346" r:id="rId49"/>
    <p:sldId id="347" r:id="rId50"/>
    <p:sldId id="348" r:id="rId51"/>
    <p:sldId id="350" r:id="rId52"/>
    <p:sldId id="277" r:id="rId53"/>
    <p:sldId id="282" r:id="rId54"/>
    <p:sldId id="274" r:id="rId55"/>
    <p:sldId id="351" r:id="rId56"/>
    <p:sldId id="352" r:id="rId57"/>
    <p:sldId id="300" r:id="rId58"/>
    <p:sldId id="301"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ton, Charles" initials="WC" lastIdx="2" clrIdx="0">
    <p:extLst>
      <p:ext uri="{19B8F6BF-5375-455C-9EA6-DF929625EA0E}">
        <p15:presenceInfo xmlns:p15="http://schemas.microsoft.com/office/powerpoint/2012/main" userId="S::hysmaq@live.warwick.ac.uk::46765e1b-68eb-420a-b1ef-4f124bcde9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59"/>
  </p:normalViewPr>
  <p:slideViewPr>
    <p:cSldViewPr snapToGrid="0">
      <p:cViewPr varScale="1">
        <p:scale>
          <a:sx n="110" d="100"/>
          <a:sy n="110" d="100"/>
        </p:scale>
        <p:origin x="7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30T17:32:09.021" idx="2">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25587D-4A5D-4D75-AB7E-887C1E8573BB}"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66FD3C6-CBBE-499C-90B3-A76E5DB0B5A6}">
      <dgm:prSet/>
      <dgm:spPr/>
      <dgm:t>
        <a:bodyPr/>
        <a:lstStyle/>
        <a:p>
          <a:r>
            <a:rPr lang="en-US"/>
            <a:t>1. What do we need to look at as historians?</a:t>
          </a:r>
        </a:p>
      </dgm:t>
    </dgm:pt>
    <dgm:pt modelId="{FAB1039A-D4DC-4CD1-9CC2-97D6D978A40E}" type="parTrans" cxnId="{478D43C2-CF86-48CE-8AB1-C0297F99F541}">
      <dgm:prSet/>
      <dgm:spPr/>
      <dgm:t>
        <a:bodyPr/>
        <a:lstStyle/>
        <a:p>
          <a:endParaRPr lang="en-US"/>
        </a:p>
      </dgm:t>
    </dgm:pt>
    <dgm:pt modelId="{45BFBABA-83EF-479F-8E49-C330E64700B8}" type="sibTrans" cxnId="{478D43C2-CF86-48CE-8AB1-C0297F99F541}">
      <dgm:prSet/>
      <dgm:spPr/>
      <dgm:t>
        <a:bodyPr/>
        <a:lstStyle/>
        <a:p>
          <a:endParaRPr lang="en-US"/>
        </a:p>
      </dgm:t>
    </dgm:pt>
    <dgm:pt modelId="{E41AD3C9-3042-4BFB-9509-D18CF472C831}">
      <dgm:prSet/>
      <dgm:spPr/>
      <dgm:t>
        <a:bodyPr/>
        <a:lstStyle/>
        <a:p>
          <a:r>
            <a:rPr lang="en-US"/>
            <a:t>2. How should we look at it?</a:t>
          </a:r>
        </a:p>
      </dgm:t>
    </dgm:pt>
    <dgm:pt modelId="{A495AB89-9FF7-488A-8356-826CC63ADCB1}" type="parTrans" cxnId="{00D78914-BC2E-4E11-935C-5F7D1DEC18F5}">
      <dgm:prSet/>
      <dgm:spPr/>
      <dgm:t>
        <a:bodyPr/>
        <a:lstStyle/>
        <a:p>
          <a:endParaRPr lang="en-US"/>
        </a:p>
      </dgm:t>
    </dgm:pt>
    <dgm:pt modelId="{5FBAC82F-92EC-4BBF-853B-2531414B0856}" type="sibTrans" cxnId="{00D78914-BC2E-4E11-935C-5F7D1DEC18F5}">
      <dgm:prSet/>
      <dgm:spPr/>
      <dgm:t>
        <a:bodyPr/>
        <a:lstStyle/>
        <a:p>
          <a:endParaRPr lang="en-US"/>
        </a:p>
      </dgm:t>
    </dgm:pt>
    <dgm:pt modelId="{9098E04F-EA5B-4FFD-AE6B-474435290F94}">
      <dgm:prSet/>
      <dgm:spPr/>
      <dgm:t>
        <a:bodyPr/>
        <a:lstStyle/>
        <a:p>
          <a:r>
            <a:rPr lang="en-US"/>
            <a:t>3. Why should we look at it in certain ways?</a:t>
          </a:r>
        </a:p>
      </dgm:t>
    </dgm:pt>
    <dgm:pt modelId="{10754941-630F-42D7-A001-E6F7CE3D1D1C}" type="parTrans" cxnId="{3D44D40B-6D96-4C4E-B16D-46535AC51571}">
      <dgm:prSet/>
      <dgm:spPr/>
      <dgm:t>
        <a:bodyPr/>
        <a:lstStyle/>
        <a:p>
          <a:endParaRPr lang="en-US"/>
        </a:p>
      </dgm:t>
    </dgm:pt>
    <dgm:pt modelId="{064079AB-B79B-423B-83F7-A3A1AFE196A2}" type="sibTrans" cxnId="{3D44D40B-6D96-4C4E-B16D-46535AC51571}">
      <dgm:prSet/>
      <dgm:spPr/>
      <dgm:t>
        <a:bodyPr/>
        <a:lstStyle/>
        <a:p>
          <a:endParaRPr lang="en-US"/>
        </a:p>
      </dgm:t>
    </dgm:pt>
    <dgm:pt modelId="{D2886775-8DE1-C243-B21B-BC40F949F0F7}" type="pres">
      <dgm:prSet presAssocID="{6825587D-4A5D-4D75-AB7E-887C1E8573BB}" presName="linear" presStyleCnt="0">
        <dgm:presLayoutVars>
          <dgm:animLvl val="lvl"/>
          <dgm:resizeHandles val="exact"/>
        </dgm:presLayoutVars>
      </dgm:prSet>
      <dgm:spPr/>
    </dgm:pt>
    <dgm:pt modelId="{02E2A080-0840-4440-A683-98FB1E3D3D63}" type="pres">
      <dgm:prSet presAssocID="{C66FD3C6-CBBE-499C-90B3-A76E5DB0B5A6}" presName="parentText" presStyleLbl="node1" presStyleIdx="0" presStyleCnt="3">
        <dgm:presLayoutVars>
          <dgm:chMax val="0"/>
          <dgm:bulletEnabled val="1"/>
        </dgm:presLayoutVars>
      </dgm:prSet>
      <dgm:spPr/>
    </dgm:pt>
    <dgm:pt modelId="{93EA3627-EE56-9C4C-9001-C4A5CB32C84C}" type="pres">
      <dgm:prSet presAssocID="{45BFBABA-83EF-479F-8E49-C330E64700B8}" presName="spacer" presStyleCnt="0"/>
      <dgm:spPr/>
    </dgm:pt>
    <dgm:pt modelId="{EA52E356-617E-764F-8268-CC4213D9DD8B}" type="pres">
      <dgm:prSet presAssocID="{E41AD3C9-3042-4BFB-9509-D18CF472C831}" presName="parentText" presStyleLbl="node1" presStyleIdx="1" presStyleCnt="3">
        <dgm:presLayoutVars>
          <dgm:chMax val="0"/>
          <dgm:bulletEnabled val="1"/>
        </dgm:presLayoutVars>
      </dgm:prSet>
      <dgm:spPr/>
    </dgm:pt>
    <dgm:pt modelId="{C3FA726B-BE6F-A643-93C9-5BCA362DB1F8}" type="pres">
      <dgm:prSet presAssocID="{5FBAC82F-92EC-4BBF-853B-2531414B0856}" presName="spacer" presStyleCnt="0"/>
      <dgm:spPr/>
    </dgm:pt>
    <dgm:pt modelId="{217A1501-DAC3-CF40-9F2D-87B765B39739}" type="pres">
      <dgm:prSet presAssocID="{9098E04F-EA5B-4FFD-AE6B-474435290F94}" presName="parentText" presStyleLbl="node1" presStyleIdx="2" presStyleCnt="3">
        <dgm:presLayoutVars>
          <dgm:chMax val="0"/>
          <dgm:bulletEnabled val="1"/>
        </dgm:presLayoutVars>
      </dgm:prSet>
      <dgm:spPr/>
    </dgm:pt>
  </dgm:ptLst>
  <dgm:cxnLst>
    <dgm:cxn modelId="{3D44D40B-6D96-4C4E-B16D-46535AC51571}" srcId="{6825587D-4A5D-4D75-AB7E-887C1E8573BB}" destId="{9098E04F-EA5B-4FFD-AE6B-474435290F94}" srcOrd="2" destOrd="0" parTransId="{10754941-630F-42D7-A001-E6F7CE3D1D1C}" sibTransId="{064079AB-B79B-423B-83F7-A3A1AFE196A2}"/>
    <dgm:cxn modelId="{00D78914-BC2E-4E11-935C-5F7D1DEC18F5}" srcId="{6825587D-4A5D-4D75-AB7E-887C1E8573BB}" destId="{E41AD3C9-3042-4BFB-9509-D18CF472C831}" srcOrd="1" destOrd="0" parTransId="{A495AB89-9FF7-488A-8356-826CC63ADCB1}" sibTransId="{5FBAC82F-92EC-4BBF-853B-2531414B0856}"/>
    <dgm:cxn modelId="{0DECE548-B1B0-A94D-9772-60B2703A4D93}" type="presOf" srcId="{6825587D-4A5D-4D75-AB7E-887C1E8573BB}" destId="{D2886775-8DE1-C243-B21B-BC40F949F0F7}" srcOrd="0" destOrd="0" presId="urn:microsoft.com/office/officeart/2005/8/layout/vList2"/>
    <dgm:cxn modelId="{B0CF9455-9D49-1A4C-B0E7-397A531AE9A2}" type="presOf" srcId="{9098E04F-EA5B-4FFD-AE6B-474435290F94}" destId="{217A1501-DAC3-CF40-9F2D-87B765B39739}" srcOrd="0" destOrd="0" presId="urn:microsoft.com/office/officeart/2005/8/layout/vList2"/>
    <dgm:cxn modelId="{41F77C5B-8EA6-9547-BFC2-2870B193F5F7}" type="presOf" srcId="{C66FD3C6-CBBE-499C-90B3-A76E5DB0B5A6}" destId="{02E2A080-0840-4440-A683-98FB1E3D3D63}" srcOrd="0" destOrd="0" presId="urn:microsoft.com/office/officeart/2005/8/layout/vList2"/>
    <dgm:cxn modelId="{478D43C2-CF86-48CE-8AB1-C0297F99F541}" srcId="{6825587D-4A5D-4D75-AB7E-887C1E8573BB}" destId="{C66FD3C6-CBBE-499C-90B3-A76E5DB0B5A6}" srcOrd="0" destOrd="0" parTransId="{FAB1039A-D4DC-4CD1-9CC2-97D6D978A40E}" sibTransId="{45BFBABA-83EF-479F-8E49-C330E64700B8}"/>
    <dgm:cxn modelId="{B7E7A7E5-2688-2C4A-8860-9DB0CCC73E75}" type="presOf" srcId="{E41AD3C9-3042-4BFB-9509-D18CF472C831}" destId="{EA52E356-617E-764F-8268-CC4213D9DD8B}" srcOrd="0" destOrd="0" presId="urn:microsoft.com/office/officeart/2005/8/layout/vList2"/>
    <dgm:cxn modelId="{4759A65A-3535-344D-AC09-CEA5C43FA244}" type="presParOf" srcId="{D2886775-8DE1-C243-B21B-BC40F949F0F7}" destId="{02E2A080-0840-4440-A683-98FB1E3D3D63}" srcOrd="0" destOrd="0" presId="urn:microsoft.com/office/officeart/2005/8/layout/vList2"/>
    <dgm:cxn modelId="{7FBDC7D1-78B2-C344-90ED-B0ECCD92DC6C}" type="presParOf" srcId="{D2886775-8DE1-C243-B21B-BC40F949F0F7}" destId="{93EA3627-EE56-9C4C-9001-C4A5CB32C84C}" srcOrd="1" destOrd="0" presId="urn:microsoft.com/office/officeart/2005/8/layout/vList2"/>
    <dgm:cxn modelId="{739A2DD7-3EFF-CF40-9CB3-3DACBEA6A58B}" type="presParOf" srcId="{D2886775-8DE1-C243-B21B-BC40F949F0F7}" destId="{EA52E356-617E-764F-8268-CC4213D9DD8B}" srcOrd="2" destOrd="0" presId="urn:microsoft.com/office/officeart/2005/8/layout/vList2"/>
    <dgm:cxn modelId="{FB0C5164-EDC3-4F4C-8E3F-FD3556E8E9DC}" type="presParOf" srcId="{D2886775-8DE1-C243-B21B-BC40F949F0F7}" destId="{C3FA726B-BE6F-A643-93C9-5BCA362DB1F8}" srcOrd="3" destOrd="0" presId="urn:microsoft.com/office/officeart/2005/8/layout/vList2"/>
    <dgm:cxn modelId="{C5B14ACB-28F5-824F-89C2-08E62E5836A5}" type="presParOf" srcId="{D2886775-8DE1-C243-B21B-BC40F949F0F7}" destId="{217A1501-DAC3-CF40-9F2D-87B765B3973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CAD692-753E-41DE-9B12-3E88AC61DF3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3676EC6-9CC6-44E3-8D8F-FF5C0B3BFA31}">
      <dgm:prSet/>
      <dgm:spPr/>
      <dgm:t>
        <a:bodyPr/>
        <a:lstStyle/>
        <a:p>
          <a:r>
            <a:rPr lang="en-US"/>
            <a:t>1. Enlightenment</a:t>
          </a:r>
        </a:p>
      </dgm:t>
    </dgm:pt>
    <dgm:pt modelId="{D48C90C4-FE10-4171-9440-2172260DDC13}" type="parTrans" cxnId="{8C009EA8-F115-479F-AFF4-CA7B4701B92B}">
      <dgm:prSet/>
      <dgm:spPr/>
      <dgm:t>
        <a:bodyPr/>
        <a:lstStyle/>
        <a:p>
          <a:endParaRPr lang="en-US"/>
        </a:p>
      </dgm:t>
    </dgm:pt>
    <dgm:pt modelId="{9FAD2FFE-A2E9-402F-B011-99754D6089D5}" type="sibTrans" cxnId="{8C009EA8-F115-479F-AFF4-CA7B4701B92B}">
      <dgm:prSet/>
      <dgm:spPr/>
      <dgm:t>
        <a:bodyPr/>
        <a:lstStyle/>
        <a:p>
          <a:endParaRPr lang="en-US"/>
        </a:p>
      </dgm:t>
    </dgm:pt>
    <dgm:pt modelId="{1B963333-5155-419D-8499-EB64A6E70F44}">
      <dgm:prSet/>
      <dgm:spPr/>
      <dgm:t>
        <a:bodyPr/>
        <a:lstStyle/>
        <a:p>
          <a:r>
            <a:rPr lang="en-US" dirty="0"/>
            <a:t>2. Historicism</a:t>
          </a:r>
        </a:p>
      </dgm:t>
    </dgm:pt>
    <dgm:pt modelId="{89B7420C-4D2E-47D8-ABA7-FCEF9164938E}" type="parTrans" cxnId="{6FF4FA94-8A19-4D82-AFF6-8FD0F8F26781}">
      <dgm:prSet/>
      <dgm:spPr/>
      <dgm:t>
        <a:bodyPr/>
        <a:lstStyle/>
        <a:p>
          <a:endParaRPr lang="en-US"/>
        </a:p>
      </dgm:t>
    </dgm:pt>
    <dgm:pt modelId="{F18ADD07-30C6-4CD7-9856-AD8A672575A5}" type="sibTrans" cxnId="{6FF4FA94-8A19-4D82-AFF6-8FD0F8F26781}">
      <dgm:prSet/>
      <dgm:spPr/>
      <dgm:t>
        <a:bodyPr/>
        <a:lstStyle/>
        <a:p>
          <a:endParaRPr lang="en-US"/>
        </a:p>
      </dgm:t>
    </dgm:pt>
    <dgm:pt modelId="{E83CA781-8F4C-46AA-B97C-4786A40A6EF0}">
      <dgm:prSet/>
      <dgm:spPr/>
      <dgm:t>
        <a:bodyPr/>
        <a:lstStyle/>
        <a:p>
          <a:r>
            <a:rPr lang="en-US"/>
            <a:t>3. Dialectical History</a:t>
          </a:r>
        </a:p>
      </dgm:t>
    </dgm:pt>
    <dgm:pt modelId="{0865E0B6-6F47-4090-925D-83B47CD57548}" type="parTrans" cxnId="{22FA0AEE-F48D-4CEA-95EE-C1EE7476D663}">
      <dgm:prSet/>
      <dgm:spPr/>
      <dgm:t>
        <a:bodyPr/>
        <a:lstStyle/>
        <a:p>
          <a:endParaRPr lang="en-US"/>
        </a:p>
      </dgm:t>
    </dgm:pt>
    <dgm:pt modelId="{D6BC3E60-F8EC-4069-AAC7-1C37586164D3}" type="sibTrans" cxnId="{22FA0AEE-F48D-4CEA-95EE-C1EE7476D663}">
      <dgm:prSet/>
      <dgm:spPr/>
      <dgm:t>
        <a:bodyPr/>
        <a:lstStyle/>
        <a:p>
          <a:endParaRPr lang="en-US"/>
        </a:p>
      </dgm:t>
    </dgm:pt>
    <dgm:pt modelId="{BD4BD963-97FB-4643-8340-AD964C2A9679}">
      <dgm:prSet/>
      <dgm:spPr/>
      <dgm:t>
        <a:bodyPr/>
        <a:lstStyle/>
        <a:p>
          <a:r>
            <a:rPr lang="en-US" dirty="0"/>
            <a:t>4. Evolutionary history</a:t>
          </a:r>
        </a:p>
      </dgm:t>
    </dgm:pt>
    <dgm:pt modelId="{BC8F7CC8-4402-4454-A9CA-303F02138492}" type="parTrans" cxnId="{22E448DE-4DB4-4F20-879C-C1B98DFFB788}">
      <dgm:prSet/>
      <dgm:spPr/>
      <dgm:t>
        <a:bodyPr/>
        <a:lstStyle/>
        <a:p>
          <a:endParaRPr lang="en-US"/>
        </a:p>
      </dgm:t>
    </dgm:pt>
    <dgm:pt modelId="{3BE112D3-76C5-48C4-BDA8-0C583914DE06}" type="sibTrans" cxnId="{22E448DE-4DB4-4F20-879C-C1B98DFFB788}">
      <dgm:prSet/>
      <dgm:spPr/>
      <dgm:t>
        <a:bodyPr/>
        <a:lstStyle/>
        <a:p>
          <a:endParaRPr lang="en-US"/>
        </a:p>
      </dgm:t>
    </dgm:pt>
    <dgm:pt modelId="{DC78C196-CE6D-4AD6-8E93-3742F7EF3A19}">
      <dgm:prSet/>
      <dgm:spPr/>
      <dgm:t>
        <a:bodyPr/>
        <a:lstStyle/>
        <a:p>
          <a:r>
            <a:rPr lang="en-US" dirty="0"/>
            <a:t>5. Structuralism</a:t>
          </a:r>
        </a:p>
      </dgm:t>
    </dgm:pt>
    <dgm:pt modelId="{E0CB6034-61A8-4D88-9F51-3FD068435B3D}" type="parTrans" cxnId="{823D5551-BA55-4A52-A724-9FFF2E31ADB5}">
      <dgm:prSet/>
      <dgm:spPr/>
      <dgm:t>
        <a:bodyPr/>
        <a:lstStyle/>
        <a:p>
          <a:endParaRPr lang="en-US"/>
        </a:p>
      </dgm:t>
    </dgm:pt>
    <dgm:pt modelId="{DE74B204-2151-42A1-B817-385C4691B46C}" type="sibTrans" cxnId="{823D5551-BA55-4A52-A724-9FFF2E31ADB5}">
      <dgm:prSet/>
      <dgm:spPr/>
      <dgm:t>
        <a:bodyPr/>
        <a:lstStyle/>
        <a:p>
          <a:endParaRPr lang="en-US"/>
        </a:p>
      </dgm:t>
    </dgm:pt>
    <dgm:pt modelId="{CEC505DC-366D-49B9-961E-D5B04B288471}">
      <dgm:prSet/>
      <dgm:spPr/>
      <dgm:t>
        <a:bodyPr/>
        <a:lstStyle/>
        <a:p>
          <a:r>
            <a:rPr lang="en-US" dirty="0"/>
            <a:t>6. Post-structuralism</a:t>
          </a:r>
        </a:p>
      </dgm:t>
    </dgm:pt>
    <dgm:pt modelId="{9F887270-0BF7-45B2-A206-0BA79053743A}" type="parTrans" cxnId="{2E0CD5F4-B2BB-4E07-8D72-C6A33A05B446}">
      <dgm:prSet/>
      <dgm:spPr/>
      <dgm:t>
        <a:bodyPr/>
        <a:lstStyle/>
        <a:p>
          <a:endParaRPr lang="en-US"/>
        </a:p>
      </dgm:t>
    </dgm:pt>
    <dgm:pt modelId="{ED11422B-859A-46D9-B0BE-8B72314384FD}" type="sibTrans" cxnId="{2E0CD5F4-B2BB-4E07-8D72-C6A33A05B446}">
      <dgm:prSet/>
      <dgm:spPr/>
      <dgm:t>
        <a:bodyPr/>
        <a:lstStyle/>
        <a:p>
          <a:endParaRPr lang="en-US"/>
        </a:p>
      </dgm:t>
    </dgm:pt>
    <dgm:pt modelId="{5A4915DC-C080-4B47-A0D9-B19291EE1CE8}" type="pres">
      <dgm:prSet presAssocID="{BFCAD692-753E-41DE-9B12-3E88AC61DF34}" presName="linear" presStyleCnt="0">
        <dgm:presLayoutVars>
          <dgm:animLvl val="lvl"/>
          <dgm:resizeHandles val="exact"/>
        </dgm:presLayoutVars>
      </dgm:prSet>
      <dgm:spPr/>
    </dgm:pt>
    <dgm:pt modelId="{D8E6FFE6-064E-A04C-A306-F6CAB5276162}" type="pres">
      <dgm:prSet presAssocID="{D3676EC6-9CC6-44E3-8D8F-FF5C0B3BFA31}" presName="parentText" presStyleLbl="node1" presStyleIdx="0" presStyleCnt="6">
        <dgm:presLayoutVars>
          <dgm:chMax val="0"/>
          <dgm:bulletEnabled val="1"/>
        </dgm:presLayoutVars>
      </dgm:prSet>
      <dgm:spPr/>
    </dgm:pt>
    <dgm:pt modelId="{847EF28A-C5FF-834A-B051-A07183276705}" type="pres">
      <dgm:prSet presAssocID="{9FAD2FFE-A2E9-402F-B011-99754D6089D5}" presName="spacer" presStyleCnt="0"/>
      <dgm:spPr/>
    </dgm:pt>
    <dgm:pt modelId="{92A72B8F-96BB-5944-9785-57746562C9BD}" type="pres">
      <dgm:prSet presAssocID="{1B963333-5155-419D-8499-EB64A6E70F44}" presName="parentText" presStyleLbl="node1" presStyleIdx="1" presStyleCnt="6">
        <dgm:presLayoutVars>
          <dgm:chMax val="0"/>
          <dgm:bulletEnabled val="1"/>
        </dgm:presLayoutVars>
      </dgm:prSet>
      <dgm:spPr/>
    </dgm:pt>
    <dgm:pt modelId="{04FF1C66-AA79-7E40-B7E2-7B3C10D24515}" type="pres">
      <dgm:prSet presAssocID="{F18ADD07-30C6-4CD7-9856-AD8A672575A5}" presName="spacer" presStyleCnt="0"/>
      <dgm:spPr/>
    </dgm:pt>
    <dgm:pt modelId="{57CCC99F-4192-2D43-BFB9-07D54D160EFE}" type="pres">
      <dgm:prSet presAssocID="{E83CA781-8F4C-46AA-B97C-4786A40A6EF0}" presName="parentText" presStyleLbl="node1" presStyleIdx="2" presStyleCnt="6">
        <dgm:presLayoutVars>
          <dgm:chMax val="0"/>
          <dgm:bulletEnabled val="1"/>
        </dgm:presLayoutVars>
      </dgm:prSet>
      <dgm:spPr/>
    </dgm:pt>
    <dgm:pt modelId="{FF5D18E5-6B17-CB4E-9258-664113305C9A}" type="pres">
      <dgm:prSet presAssocID="{D6BC3E60-F8EC-4069-AAC7-1C37586164D3}" presName="spacer" presStyleCnt="0"/>
      <dgm:spPr/>
    </dgm:pt>
    <dgm:pt modelId="{4C848D2E-4B1A-BA44-B00C-D801B6B92497}" type="pres">
      <dgm:prSet presAssocID="{BD4BD963-97FB-4643-8340-AD964C2A9679}" presName="parentText" presStyleLbl="node1" presStyleIdx="3" presStyleCnt="6">
        <dgm:presLayoutVars>
          <dgm:chMax val="0"/>
          <dgm:bulletEnabled val="1"/>
        </dgm:presLayoutVars>
      </dgm:prSet>
      <dgm:spPr/>
    </dgm:pt>
    <dgm:pt modelId="{F28F1982-CBAF-F84A-A799-4994B3AC1B20}" type="pres">
      <dgm:prSet presAssocID="{3BE112D3-76C5-48C4-BDA8-0C583914DE06}" presName="spacer" presStyleCnt="0"/>
      <dgm:spPr/>
    </dgm:pt>
    <dgm:pt modelId="{10BAF6B3-25E6-9D40-BD44-5FB3D172A5BA}" type="pres">
      <dgm:prSet presAssocID="{DC78C196-CE6D-4AD6-8E93-3742F7EF3A19}" presName="parentText" presStyleLbl="node1" presStyleIdx="4" presStyleCnt="6">
        <dgm:presLayoutVars>
          <dgm:chMax val="0"/>
          <dgm:bulletEnabled val="1"/>
        </dgm:presLayoutVars>
      </dgm:prSet>
      <dgm:spPr/>
    </dgm:pt>
    <dgm:pt modelId="{47720CDD-1910-3F4B-9866-4E4B19FC4AA6}" type="pres">
      <dgm:prSet presAssocID="{DE74B204-2151-42A1-B817-385C4691B46C}" presName="spacer" presStyleCnt="0"/>
      <dgm:spPr/>
    </dgm:pt>
    <dgm:pt modelId="{346D707A-C505-5245-AEB3-D86C6DBF7A83}" type="pres">
      <dgm:prSet presAssocID="{CEC505DC-366D-49B9-961E-D5B04B288471}" presName="parentText" presStyleLbl="node1" presStyleIdx="5" presStyleCnt="6">
        <dgm:presLayoutVars>
          <dgm:chMax val="0"/>
          <dgm:bulletEnabled val="1"/>
        </dgm:presLayoutVars>
      </dgm:prSet>
      <dgm:spPr/>
    </dgm:pt>
  </dgm:ptLst>
  <dgm:cxnLst>
    <dgm:cxn modelId="{823D5551-BA55-4A52-A724-9FFF2E31ADB5}" srcId="{BFCAD692-753E-41DE-9B12-3E88AC61DF34}" destId="{DC78C196-CE6D-4AD6-8E93-3742F7EF3A19}" srcOrd="4" destOrd="0" parTransId="{E0CB6034-61A8-4D88-9F51-3FD068435B3D}" sibTransId="{DE74B204-2151-42A1-B817-385C4691B46C}"/>
    <dgm:cxn modelId="{3823AA57-2E94-CA4D-A1A4-C680AC6505A7}" type="presOf" srcId="{BFCAD692-753E-41DE-9B12-3E88AC61DF34}" destId="{5A4915DC-C080-4B47-A0D9-B19291EE1CE8}" srcOrd="0" destOrd="0" presId="urn:microsoft.com/office/officeart/2005/8/layout/vList2"/>
    <dgm:cxn modelId="{763EA076-CB11-684C-A621-1BFE65B8163D}" type="presOf" srcId="{1B963333-5155-419D-8499-EB64A6E70F44}" destId="{92A72B8F-96BB-5944-9785-57746562C9BD}" srcOrd="0" destOrd="0" presId="urn:microsoft.com/office/officeart/2005/8/layout/vList2"/>
    <dgm:cxn modelId="{6FF4FA94-8A19-4D82-AFF6-8FD0F8F26781}" srcId="{BFCAD692-753E-41DE-9B12-3E88AC61DF34}" destId="{1B963333-5155-419D-8499-EB64A6E70F44}" srcOrd="1" destOrd="0" parTransId="{89B7420C-4D2E-47D8-ABA7-FCEF9164938E}" sibTransId="{F18ADD07-30C6-4CD7-9856-AD8A672575A5}"/>
    <dgm:cxn modelId="{F8C54DA6-29DC-2645-BDEF-2BFD3363E54C}" type="presOf" srcId="{D3676EC6-9CC6-44E3-8D8F-FF5C0B3BFA31}" destId="{D8E6FFE6-064E-A04C-A306-F6CAB5276162}" srcOrd="0" destOrd="0" presId="urn:microsoft.com/office/officeart/2005/8/layout/vList2"/>
    <dgm:cxn modelId="{8C009EA8-F115-479F-AFF4-CA7B4701B92B}" srcId="{BFCAD692-753E-41DE-9B12-3E88AC61DF34}" destId="{D3676EC6-9CC6-44E3-8D8F-FF5C0B3BFA31}" srcOrd="0" destOrd="0" parTransId="{D48C90C4-FE10-4171-9440-2172260DDC13}" sibTransId="{9FAD2FFE-A2E9-402F-B011-99754D6089D5}"/>
    <dgm:cxn modelId="{EFC07AB6-5FCD-4340-BB78-8723AB707EFC}" type="presOf" srcId="{E83CA781-8F4C-46AA-B97C-4786A40A6EF0}" destId="{57CCC99F-4192-2D43-BFB9-07D54D160EFE}" srcOrd="0" destOrd="0" presId="urn:microsoft.com/office/officeart/2005/8/layout/vList2"/>
    <dgm:cxn modelId="{D2285FC8-5790-A249-841B-C9636ADC4832}" type="presOf" srcId="{BD4BD963-97FB-4643-8340-AD964C2A9679}" destId="{4C848D2E-4B1A-BA44-B00C-D801B6B92497}" srcOrd="0" destOrd="0" presId="urn:microsoft.com/office/officeart/2005/8/layout/vList2"/>
    <dgm:cxn modelId="{A413E7C8-A9FA-544D-A3FB-6F529A6C8804}" type="presOf" srcId="{CEC505DC-366D-49B9-961E-D5B04B288471}" destId="{346D707A-C505-5245-AEB3-D86C6DBF7A83}" srcOrd="0" destOrd="0" presId="urn:microsoft.com/office/officeart/2005/8/layout/vList2"/>
    <dgm:cxn modelId="{22E448DE-4DB4-4F20-879C-C1B98DFFB788}" srcId="{BFCAD692-753E-41DE-9B12-3E88AC61DF34}" destId="{BD4BD963-97FB-4643-8340-AD964C2A9679}" srcOrd="3" destOrd="0" parTransId="{BC8F7CC8-4402-4454-A9CA-303F02138492}" sibTransId="{3BE112D3-76C5-48C4-BDA8-0C583914DE06}"/>
    <dgm:cxn modelId="{22FA0AEE-F48D-4CEA-95EE-C1EE7476D663}" srcId="{BFCAD692-753E-41DE-9B12-3E88AC61DF34}" destId="{E83CA781-8F4C-46AA-B97C-4786A40A6EF0}" srcOrd="2" destOrd="0" parTransId="{0865E0B6-6F47-4090-925D-83B47CD57548}" sibTransId="{D6BC3E60-F8EC-4069-AAC7-1C37586164D3}"/>
    <dgm:cxn modelId="{7395B8EE-8692-3C42-829F-B5E2F8A7AAE8}" type="presOf" srcId="{DC78C196-CE6D-4AD6-8E93-3742F7EF3A19}" destId="{10BAF6B3-25E6-9D40-BD44-5FB3D172A5BA}" srcOrd="0" destOrd="0" presId="urn:microsoft.com/office/officeart/2005/8/layout/vList2"/>
    <dgm:cxn modelId="{2E0CD5F4-B2BB-4E07-8D72-C6A33A05B446}" srcId="{BFCAD692-753E-41DE-9B12-3E88AC61DF34}" destId="{CEC505DC-366D-49B9-961E-D5B04B288471}" srcOrd="5" destOrd="0" parTransId="{9F887270-0BF7-45B2-A206-0BA79053743A}" sibTransId="{ED11422B-859A-46D9-B0BE-8B72314384FD}"/>
    <dgm:cxn modelId="{7C67D6B2-D0CF-C347-89DF-480E2493B06B}" type="presParOf" srcId="{5A4915DC-C080-4B47-A0D9-B19291EE1CE8}" destId="{D8E6FFE6-064E-A04C-A306-F6CAB5276162}" srcOrd="0" destOrd="0" presId="urn:microsoft.com/office/officeart/2005/8/layout/vList2"/>
    <dgm:cxn modelId="{125A5C4F-3750-5A47-9040-3CFF33260CF0}" type="presParOf" srcId="{5A4915DC-C080-4B47-A0D9-B19291EE1CE8}" destId="{847EF28A-C5FF-834A-B051-A07183276705}" srcOrd="1" destOrd="0" presId="urn:microsoft.com/office/officeart/2005/8/layout/vList2"/>
    <dgm:cxn modelId="{B343307D-C6A3-BC49-95A9-7B2787FAE34B}" type="presParOf" srcId="{5A4915DC-C080-4B47-A0D9-B19291EE1CE8}" destId="{92A72B8F-96BB-5944-9785-57746562C9BD}" srcOrd="2" destOrd="0" presId="urn:microsoft.com/office/officeart/2005/8/layout/vList2"/>
    <dgm:cxn modelId="{44745BF4-A803-8E4E-B6DF-DD96D4362A98}" type="presParOf" srcId="{5A4915DC-C080-4B47-A0D9-B19291EE1CE8}" destId="{04FF1C66-AA79-7E40-B7E2-7B3C10D24515}" srcOrd="3" destOrd="0" presId="urn:microsoft.com/office/officeart/2005/8/layout/vList2"/>
    <dgm:cxn modelId="{34EA749B-377B-944F-9B1C-470689BF80C5}" type="presParOf" srcId="{5A4915DC-C080-4B47-A0D9-B19291EE1CE8}" destId="{57CCC99F-4192-2D43-BFB9-07D54D160EFE}" srcOrd="4" destOrd="0" presId="urn:microsoft.com/office/officeart/2005/8/layout/vList2"/>
    <dgm:cxn modelId="{36D1F72B-B949-084C-8DA7-2E29A6CDDECF}" type="presParOf" srcId="{5A4915DC-C080-4B47-A0D9-B19291EE1CE8}" destId="{FF5D18E5-6B17-CB4E-9258-664113305C9A}" srcOrd="5" destOrd="0" presId="urn:microsoft.com/office/officeart/2005/8/layout/vList2"/>
    <dgm:cxn modelId="{3BA750AC-2291-5742-A04F-64B9AD0A5C48}" type="presParOf" srcId="{5A4915DC-C080-4B47-A0D9-B19291EE1CE8}" destId="{4C848D2E-4B1A-BA44-B00C-D801B6B92497}" srcOrd="6" destOrd="0" presId="urn:microsoft.com/office/officeart/2005/8/layout/vList2"/>
    <dgm:cxn modelId="{8549E299-A2CD-D244-A020-0F5580874D52}" type="presParOf" srcId="{5A4915DC-C080-4B47-A0D9-B19291EE1CE8}" destId="{F28F1982-CBAF-F84A-A799-4994B3AC1B20}" srcOrd="7" destOrd="0" presId="urn:microsoft.com/office/officeart/2005/8/layout/vList2"/>
    <dgm:cxn modelId="{27E59735-605E-3F4E-A38D-90031477E64F}" type="presParOf" srcId="{5A4915DC-C080-4B47-A0D9-B19291EE1CE8}" destId="{10BAF6B3-25E6-9D40-BD44-5FB3D172A5BA}" srcOrd="8" destOrd="0" presId="urn:microsoft.com/office/officeart/2005/8/layout/vList2"/>
    <dgm:cxn modelId="{AFF241F4-D957-1249-B0AA-6547D873ADC7}" type="presParOf" srcId="{5A4915DC-C080-4B47-A0D9-B19291EE1CE8}" destId="{47720CDD-1910-3F4B-9866-4E4B19FC4AA6}" srcOrd="9" destOrd="0" presId="urn:microsoft.com/office/officeart/2005/8/layout/vList2"/>
    <dgm:cxn modelId="{DD669415-5146-404B-86DA-B6B057E62C4E}" type="presParOf" srcId="{5A4915DC-C080-4B47-A0D9-B19291EE1CE8}" destId="{346D707A-C505-5245-AEB3-D86C6DBF7A83}"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C2246E-C566-4C78-9BD9-469117286365}"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4C1848C5-DC68-4AEC-9215-9B069925B302}">
      <dgm:prSet/>
      <dgm:spPr/>
      <dgm:t>
        <a:bodyPr/>
        <a:lstStyle/>
        <a:p>
          <a:r>
            <a:rPr lang="en-US"/>
            <a:t>From cyclical to unilinear histories </a:t>
          </a:r>
          <a:r>
            <a:rPr lang="en-US">
              <a:sym typeface="Wingdings" panose="05000000000000000000" pitchFamily="2" charset="2"/>
            </a:rPr>
            <a:t></a:t>
          </a:r>
          <a:r>
            <a:rPr lang="en-US"/>
            <a:t> </a:t>
          </a:r>
          <a:r>
            <a:rPr lang="en-US" b="1"/>
            <a:t>Progress of civilization</a:t>
          </a:r>
          <a:endParaRPr lang="en-US"/>
        </a:p>
      </dgm:t>
    </dgm:pt>
    <dgm:pt modelId="{9B26F65D-3F11-49BD-9571-17A5EC02D158}" type="parTrans" cxnId="{C174D46A-67A7-4D6E-8B9F-C4B80309988F}">
      <dgm:prSet/>
      <dgm:spPr/>
      <dgm:t>
        <a:bodyPr/>
        <a:lstStyle/>
        <a:p>
          <a:endParaRPr lang="en-US"/>
        </a:p>
      </dgm:t>
    </dgm:pt>
    <dgm:pt modelId="{2AD91CC3-FF33-453E-933A-7FEE4C95929A}" type="sibTrans" cxnId="{C174D46A-67A7-4D6E-8B9F-C4B80309988F}">
      <dgm:prSet/>
      <dgm:spPr/>
      <dgm:t>
        <a:bodyPr/>
        <a:lstStyle/>
        <a:p>
          <a:endParaRPr lang="en-US"/>
        </a:p>
      </dgm:t>
    </dgm:pt>
    <dgm:pt modelId="{95724095-D839-47B5-98C4-22382DAB536F}">
      <dgm:prSet/>
      <dgm:spPr/>
      <dgm:t>
        <a:bodyPr/>
        <a:lstStyle/>
        <a:p>
          <a:r>
            <a:rPr lang="en-US"/>
            <a:t>Commerce and civility </a:t>
          </a:r>
          <a:r>
            <a:rPr lang="en-US">
              <a:sym typeface="Wingdings" panose="05000000000000000000" pitchFamily="2" charset="2"/>
            </a:rPr>
            <a:t></a:t>
          </a:r>
          <a:r>
            <a:rPr lang="en-US"/>
            <a:t> key drivers of progress</a:t>
          </a:r>
        </a:p>
      </dgm:t>
    </dgm:pt>
    <dgm:pt modelId="{391F3EF2-F0FE-4CD0-8905-A0DB53186946}" type="parTrans" cxnId="{5E284BE1-B7A5-4C16-AF25-93E4BF2030F8}">
      <dgm:prSet/>
      <dgm:spPr/>
      <dgm:t>
        <a:bodyPr/>
        <a:lstStyle/>
        <a:p>
          <a:endParaRPr lang="en-US"/>
        </a:p>
      </dgm:t>
    </dgm:pt>
    <dgm:pt modelId="{E38CB07F-F795-423A-BEB6-B3D682D1F0D5}" type="sibTrans" cxnId="{5E284BE1-B7A5-4C16-AF25-93E4BF2030F8}">
      <dgm:prSet/>
      <dgm:spPr/>
      <dgm:t>
        <a:bodyPr/>
        <a:lstStyle/>
        <a:p>
          <a:endParaRPr lang="en-US"/>
        </a:p>
      </dgm:t>
    </dgm:pt>
    <dgm:pt modelId="{CB095118-2EA3-4643-B529-621EAB91B462}">
      <dgm:prSet/>
      <dgm:spPr/>
      <dgm:t>
        <a:bodyPr/>
        <a:lstStyle/>
        <a:p>
          <a:r>
            <a:rPr lang="en-US"/>
            <a:t>Discovery of natural laws of human nature and society</a:t>
          </a:r>
        </a:p>
      </dgm:t>
    </dgm:pt>
    <dgm:pt modelId="{EA11683E-B893-4BF4-A0F6-4D165C89E4E7}" type="parTrans" cxnId="{CD3AF3A0-D024-4C9F-98BA-E414EC8D331C}">
      <dgm:prSet/>
      <dgm:spPr/>
      <dgm:t>
        <a:bodyPr/>
        <a:lstStyle/>
        <a:p>
          <a:endParaRPr lang="en-US"/>
        </a:p>
      </dgm:t>
    </dgm:pt>
    <dgm:pt modelId="{6072FE6B-5EEA-46B3-B0BE-447C82DCDF0D}" type="sibTrans" cxnId="{CD3AF3A0-D024-4C9F-98BA-E414EC8D331C}">
      <dgm:prSet/>
      <dgm:spPr/>
      <dgm:t>
        <a:bodyPr/>
        <a:lstStyle/>
        <a:p>
          <a:endParaRPr lang="en-US"/>
        </a:p>
      </dgm:t>
    </dgm:pt>
    <dgm:pt modelId="{EDFE704F-9451-441B-81CE-51091ED8761E}">
      <dgm:prSet/>
      <dgm:spPr/>
      <dgm:t>
        <a:bodyPr/>
        <a:lstStyle/>
        <a:p>
          <a:r>
            <a:rPr lang="en-US"/>
            <a:t>Stadial history – societies progress in stages</a:t>
          </a:r>
        </a:p>
      </dgm:t>
    </dgm:pt>
    <dgm:pt modelId="{BA22F8B7-6AA5-45DB-B1FF-AB044038F8AD}" type="parTrans" cxnId="{D894C007-1700-4B0D-8057-F12E2788A487}">
      <dgm:prSet/>
      <dgm:spPr/>
      <dgm:t>
        <a:bodyPr/>
        <a:lstStyle/>
        <a:p>
          <a:endParaRPr lang="en-US"/>
        </a:p>
      </dgm:t>
    </dgm:pt>
    <dgm:pt modelId="{F91B628A-215D-477C-BD95-FA7D2D2DA27D}" type="sibTrans" cxnId="{D894C007-1700-4B0D-8057-F12E2788A487}">
      <dgm:prSet/>
      <dgm:spPr/>
      <dgm:t>
        <a:bodyPr/>
        <a:lstStyle/>
        <a:p>
          <a:endParaRPr lang="en-US"/>
        </a:p>
      </dgm:t>
    </dgm:pt>
    <dgm:pt modelId="{53BE8C29-CBD2-46E5-A885-6FDD352BAC42}">
      <dgm:prSet/>
      <dgm:spPr/>
      <dgm:t>
        <a:bodyPr/>
        <a:lstStyle/>
        <a:p>
          <a:r>
            <a:rPr lang="en-US"/>
            <a:t>Moral lessons</a:t>
          </a:r>
        </a:p>
      </dgm:t>
    </dgm:pt>
    <dgm:pt modelId="{AEDDC04A-D878-4F66-90AA-87D2518C66E7}" type="parTrans" cxnId="{E62270E9-06C9-4C62-97DF-86FBE8A5A7ED}">
      <dgm:prSet/>
      <dgm:spPr/>
      <dgm:t>
        <a:bodyPr/>
        <a:lstStyle/>
        <a:p>
          <a:endParaRPr lang="en-US"/>
        </a:p>
      </dgm:t>
    </dgm:pt>
    <dgm:pt modelId="{FAFB9696-4AA5-4EDA-803D-8D1E4DD327C4}" type="sibTrans" cxnId="{E62270E9-06C9-4C62-97DF-86FBE8A5A7ED}">
      <dgm:prSet/>
      <dgm:spPr/>
      <dgm:t>
        <a:bodyPr/>
        <a:lstStyle/>
        <a:p>
          <a:endParaRPr lang="en-US"/>
        </a:p>
      </dgm:t>
    </dgm:pt>
    <dgm:pt modelId="{3DCD01D9-04E9-430E-A7DE-F8BE8EDCE0EC}">
      <dgm:prSet/>
      <dgm:spPr/>
      <dgm:t>
        <a:bodyPr/>
        <a:lstStyle/>
        <a:p>
          <a:r>
            <a:rPr lang="en-US" dirty="0"/>
            <a:t>History can help us better understand the present</a:t>
          </a:r>
        </a:p>
      </dgm:t>
    </dgm:pt>
    <dgm:pt modelId="{F2FD53FC-E6C2-4FE9-BD30-3625C53FAE62}" type="parTrans" cxnId="{B16BE577-C241-44EF-B02F-FF719A8A59BD}">
      <dgm:prSet/>
      <dgm:spPr/>
      <dgm:t>
        <a:bodyPr/>
        <a:lstStyle/>
        <a:p>
          <a:endParaRPr lang="en-US"/>
        </a:p>
      </dgm:t>
    </dgm:pt>
    <dgm:pt modelId="{FAFCC879-4353-4D67-9056-EDFC020D01EB}" type="sibTrans" cxnId="{B16BE577-C241-44EF-B02F-FF719A8A59BD}">
      <dgm:prSet/>
      <dgm:spPr/>
      <dgm:t>
        <a:bodyPr/>
        <a:lstStyle/>
        <a:p>
          <a:endParaRPr lang="en-US"/>
        </a:p>
      </dgm:t>
    </dgm:pt>
    <dgm:pt modelId="{9545993C-C8DC-4AA9-B84D-85247E258C3C}">
      <dgm:prSet/>
      <dgm:spPr/>
      <dgm:t>
        <a:bodyPr/>
        <a:lstStyle/>
        <a:p>
          <a:r>
            <a:rPr lang="en-US"/>
            <a:t>Empathy with past suffering can make us better people today</a:t>
          </a:r>
        </a:p>
      </dgm:t>
    </dgm:pt>
    <dgm:pt modelId="{75AFECED-2C0D-4494-9242-26A1D35C0C4A}" type="parTrans" cxnId="{D16D0B50-8623-4713-8367-77BB263CF9C2}">
      <dgm:prSet/>
      <dgm:spPr/>
      <dgm:t>
        <a:bodyPr/>
        <a:lstStyle/>
        <a:p>
          <a:endParaRPr lang="en-US"/>
        </a:p>
      </dgm:t>
    </dgm:pt>
    <dgm:pt modelId="{EB94BB98-1219-4DE1-A301-2F5A8F13CD7D}" type="sibTrans" cxnId="{D16D0B50-8623-4713-8367-77BB263CF9C2}">
      <dgm:prSet/>
      <dgm:spPr/>
      <dgm:t>
        <a:bodyPr/>
        <a:lstStyle/>
        <a:p>
          <a:endParaRPr lang="en-US"/>
        </a:p>
      </dgm:t>
    </dgm:pt>
    <dgm:pt modelId="{A14B14E5-EBDB-DA43-9F86-5E08050DE00F}" type="pres">
      <dgm:prSet presAssocID="{DDC2246E-C566-4C78-9BD9-469117286365}" presName="linear" presStyleCnt="0">
        <dgm:presLayoutVars>
          <dgm:animLvl val="lvl"/>
          <dgm:resizeHandles val="exact"/>
        </dgm:presLayoutVars>
      </dgm:prSet>
      <dgm:spPr/>
    </dgm:pt>
    <dgm:pt modelId="{A55B60F8-4679-4F4B-95C3-4AA0ED33315B}" type="pres">
      <dgm:prSet presAssocID="{4C1848C5-DC68-4AEC-9215-9B069925B302}" presName="parentText" presStyleLbl="node1" presStyleIdx="0" presStyleCnt="4">
        <dgm:presLayoutVars>
          <dgm:chMax val="0"/>
          <dgm:bulletEnabled val="1"/>
        </dgm:presLayoutVars>
      </dgm:prSet>
      <dgm:spPr/>
    </dgm:pt>
    <dgm:pt modelId="{02AC8154-C15A-8244-A28B-5590DBC1AA7D}" type="pres">
      <dgm:prSet presAssocID="{4C1848C5-DC68-4AEC-9215-9B069925B302}" presName="childText" presStyleLbl="revTx" presStyleIdx="0" presStyleCnt="2">
        <dgm:presLayoutVars>
          <dgm:bulletEnabled val="1"/>
        </dgm:presLayoutVars>
      </dgm:prSet>
      <dgm:spPr/>
    </dgm:pt>
    <dgm:pt modelId="{496F9747-B76C-0444-96D7-AF6B4F292506}" type="pres">
      <dgm:prSet presAssocID="{CB095118-2EA3-4643-B529-621EAB91B462}" presName="parentText" presStyleLbl="node1" presStyleIdx="1" presStyleCnt="4">
        <dgm:presLayoutVars>
          <dgm:chMax val="0"/>
          <dgm:bulletEnabled val="1"/>
        </dgm:presLayoutVars>
      </dgm:prSet>
      <dgm:spPr/>
    </dgm:pt>
    <dgm:pt modelId="{F42CC9D3-9BCC-8247-A1EC-F1E11C743EE5}" type="pres">
      <dgm:prSet presAssocID="{6072FE6B-5EEA-46B3-B0BE-447C82DCDF0D}" presName="spacer" presStyleCnt="0"/>
      <dgm:spPr/>
    </dgm:pt>
    <dgm:pt modelId="{4D86DD0C-76AE-E24A-B6B8-93CC0A126A13}" type="pres">
      <dgm:prSet presAssocID="{EDFE704F-9451-441B-81CE-51091ED8761E}" presName="parentText" presStyleLbl="node1" presStyleIdx="2" presStyleCnt="4">
        <dgm:presLayoutVars>
          <dgm:chMax val="0"/>
          <dgm:bulletEnabled val="1"/>
        </dgm:presLayoutVars>
      </dgm:prSet>
      <dgm:spPr/>
    </dgm:pt>
    <dgm:pt modelId="{C5F19C65-D49E-F24A-9D87-D834BF651794}" type="pres">
      <dgm:prSet presAssocID="{F91B628A-215D-477C-BD95-FA7D2D2DA27D}" presName="spacer" presStyleCnt="0"/>
      <dgm:spPr/>
    </dgm:pt>
    <dgm:pt modelId="{20B814D8-AD52-EE41-A296-7E65F3ADF846}" type="pres">
      <dgm:prSet presAssocID="{53BE8C29-CBD2-46E5-A885-6FDD352BAC42}" presName="parentText" presStyleLbl="node1" presStyleIdx="3" presStyleCnt="4">
        <dgm:presLayoutVars>
          <dgm:chMax val="0"/>
          <dgm:bulletEnabled val="1"/>
        </dgm:presLayoutVars>
      </dgm:prSet>
      <dgm:spPr/>
    </dgm:pt>
    <dgm:pt modelId="{613135C7-97BD-2041-941D-8086B727F291}" type="pres">
      <dgm:prSet presAssocID="{53BE8C29-CBD2-46E5-A885-6FDD352BAC42}" presName="childText" presStyleLbl="revTx" presStyleIdx="1" presStyleCnt="2">
        <dgm:presLayoutVars>
          <dgm:bulletEnabled val="1"/>
        </dgm:presLayoutVars>
      </dgm:prSet>
      <dgm:spPr/>
    </dgm:pt>
  </dgm:ptLst>
  <dgm:cxnLst>
    <dgm:cxn modelId="{D894C007-1700-4B0D-8057-F12E2788A487}" srcId="{DDC2246E-C566-4C78-9BD9-469117286365}" destId="{EDFE704F-9451-441B-81CE-51091ED8761E}" srcOrd="2" destOrd="0" parTransId="{BA22F8B7-6AA5-45DB-B1FF-AB044038F8AD}" sibTransId="{F91B628A-215D-477C-BD95-FA7D2D2DA27D}"/>
    <dgm:cxn modelId="{7DFAEA24-5754-154B-8420-7F5CB7993CE6}" type="presOf" srcId="{DDC2246E-C566-4C78-9BD9-469117286365}" destId="{A14B14E5-EBDB-DA43-9F86-5E08050DE00F}" srcOrd="0" destOrd="0" presId="urn:microsoft.com/office/officeart/2005/8/layout/vList2"/>
    <dgm:cxn modelId="{5D03323C-9958-304A-A56B-738A7636ACE0}" type="presOf" srcId="{CB095118-2EA3-4643-B529-621EAB91B462}" destId="{496F9747-B76C-0444-96D7-AF6B4F292506}" srcOrd="0" destOrd="0" presId="urn:microsoft.com/office/officeart/2005/8/layout/vList2"/>
    <dgm:cxn modelId="{D16D0B50-8623-4713-8367-77BB263CF9C2}" srcId="{53BE8C29-CBD2-46E5-A885-6FDD352BAC42}" destId="{9545993C-C8DC-4AA9-B84D-85247E258C3C}" srcOrd="1" destOrd="0" parTransId="{75AFECED-2C0D-4494-9242-26A1D35C0C4A}" sibTransId="{EB94BB98-1219-4DE1-A301-2F5A8F13CD7D}"/>
    <dgm:cxn modelId="{A498945F-BF1C-8C46-8CAC-03F6C2C2F4ED}" type="presOf" srcId="{9545993C-C8DC-4AA9-B84D-85247E258C3C}" destId="{613135C7-97BD-2041-941D-8086B727F291}" srcOrd="0" destOrd="1" presId="urn:microsoft.com/office/officeart/2005/8/layout/vList2"/>
    <dgm:cxn modelId="{C174D46A-67A7-4D6E-8B9F-C4B80309988F}" srcId="{DDC2246E-C566-4C78-9BD9-469117286365}" destId="{4C1848C5-DC68-4AEC-9215-9B069925B302}" srcOrd="0" destOrd="0" parTransId="{9B26F65D-3F11-49BD-9571-17A5EC02D158}" sibTransId="{2AD91CC3-FF33-453E-933A-7FEE4C95929A}"/>
    <dgm:cxn modelId="{B16BE577-C241-44EF-B02F-FF719A8A59BD}" srcId="{53BE8C29-CBD2-46E5-A885-6FDD352BAC42}" destId="{3DCD01D9-04E9-430E-A7DE-F8BE8EDCE0EC}" srcOrd="0" destOrd="0" parTransId="{F2FD53FC-E6C2-4FE9-BD30-3625C53FAE62}" sibTransId="{FAFCC879-4353-4D67-9056-EDFC020D01EB}"/>
    <dgm:cxn modelId="{CA69E17B-4CC9-4F41-9027-C1BF6FEDADD9}" type="presOf" srcId="{95724095-D839-47B5-98C4-22382DAB536F}" destId="{02AC8154-C15A-8244-A28B-5590DBC1AA7D}" srcOrd="0" destOrd="0" presId="urn:microsoft.com/office/officeart/2005/8/layout/vList2"/>
    <dgm:cxn modelId="{CD3AF3A0-D024-4C9F-98BA-E414EC8D331C}" srcId="{DDC2246E-C566-4C78-9BD9-469117286365}" destId="{CB095118-2EA3-4643-B529-621EAB91B462}" srcOrd="1" destOrd="0" parTransId="{EA11683E-B893-4BF4-A0F6-4D165C89E4E7}" sibTransId="{6072FE6B-5EEA-46B3-B0BE-447C82DCDF0D}"/>
    <dgm:cxn modelId="{F69182E0-658C-044F-B4F9-A95070624EBC}" type="presOf" srcId="{EDFE704F-9451-441B-81CE-51091ED8761E}" destId="{4D86DD0C-76AE-E24A-B6B8-93CC0A126A13}" srcOrd="0" destOrd="0" presId="urn:microsoft.com/office/officeart/2005/8/layout/vList2"/>
    <dgm:cxn modelId="{5E284BE1-B7A5-4C16-AF25-93E4BF2030F8}" srcId="{4C1848C5-DC68-4AEC-9215-9B069925B302}" destId="{95724095-D839-47B5-98C4-22382DAB536F}" srcOrd="0" destOrd="0" parTransId="{391F3EF2-F0FE-4CD0-8905-A0DB53186946}" sibTransId="{E38CB07F-F795-423A-BEB6-B3D682D1F0D5}"/>
    <dgm:cxn modelId="{B0F9B0E1-2F79-A84E-8037-96AD01BFC938}" type="presOf" srcId="{4C1848C5-DC68-4AEC-9215-9B069925B302}" destId="{A55B60F8-4679-4F4B-95C3-4AA0ED33315B}" srcOrd="0" destOrd="0" presId="urn:microsoft.com/office/officeart/2005/8/layout/vList2"/>
    <dgm:cxn modelId="{E87005E8-64CA-5F4F-A27D-C10CB82C348F}" type="presOf" srcId="{3DCD01D9-04E9-430E-A7DE-F8BE8EDCE0EC}" destId="{613135C7-97BD-2041-941D-8086B727F291}" srcOrd="0" destOrd="0" presId="urn:microsoft.com/office/officeart/2005/8/layout/vList2"/>
    <dgm:cxn modelId="{E62270E9-06C9-4C62-97DF-86FBE8A5A7ED}" srcId="{DDC2246E-C566-4C78-9BD9-469117286365}" destId="{53BE8C29-CBD2-46E5-A885-6FDD352BAC42}" srcOrd="3" destOrd="0" parTransId="{AEDDC04A-D878-4F66-90AA-87D2518C66E7}" sibTransId="{FAFB9696-4AA5-4EDA-803D-8D1E4DD327C4}"/>
    <dgm:cxn modelId="{4F7BFEEE-6ED5-CF4D-8B80-A231AABB8A22}" type="presOf" srcId="{53BE8C29-CBD2-46E5-A885-6FDD352BAC42}" destId="{20B814D8-AD52-EE41-A296-7E65F3ADF846}" srcOrd="0" destOrd="0" presId="urn:microsoft.com/office/officeart/2005/8/layout/vList2"/>
    <dgm:cxn modelId="{5CDCD5BA-0156-8349-96F8-1A942B61CBF6}" type="presParOf" srcId="{A14B14E5-EBDB-DA43-9F86-5E08050DE00F}" destId="{A55B60F8-4679-4F4B-95C3-4AA0ED33315B}" srcOrd="0" destOrd="0" presId="urn:microsoft.com/office/officeart/2005/8/layout/vList2"/>
    <dgm:cxn modelId="{05B05881-CB8D-3B42-A3A5-96D6691AA59E}" type="presParOf" srcId="{A14B14E5-EBDB-DA43-9F86-5E08050DE00F}" destId="{02AC8154-C15A-8244-A28B-5590DBC1AA7D}" srcOrd="1" destOrd="0" presId="urn:microsoft.com/office/officeart/2005/8/layout/vList2"/>
    <dgm:cxn modelId="{9A508718-817B-5742-9EB3-DFF6062FF007}" type="presParOf" srcId="{A14B14E5-EBDB-DA43-9F86-5E08050DE00F}" destId="{496F9747-B76C-0444-96D7-AF6B4F292506}" srcOrd="2" destOrd="0" presId="urn:microsoft.com/office/officeart/2005/8/layout/vList2"/>
    <dgm:cxn modelId="{7DE50066-F593-E44D-8557-49D77F3726C8}" type="presParOf" srcId="{A14B14E5-EBDB-DA43-9F86-5E08050DE00F}" destId="{F42CC9D3-9BCC-8247-A1EC-F1E11C743EE5}" srcOrd="3" destOrd="0" presId="urn:microsoft.com/office/officeart/2005/8/layout/vList2"/>
    <dgm:cxn modelId="{94E89AF7-7D27-6341-8ED0-9E86EBBD82E2}" type="presParOf" srcId="{A14B14E5-EBDB-DA43-9F86-5E08050DE00F}" destId="{4D86DD0C-76AE-E24A-B6B8-93CC0A126A13}" srcOrd="4" destOrd="0" presId="urn:microsoft.com/office/officeart/2005/8/layout/vList2"/>
    <dgm:cxn modelId="{03A7538D-D987-8748-8592-618DDD44B586}" type="presParOf" srcId="{A14B14E5-EBDB-DA43-9F86-5E08050DE00F}" destId="{C5F19C65-D49E-F24A-9D87-D834BF651794}" srcOrd="5" destOrd="0" presId="urn:microsoft.com/office/officeart/2005/8/layout/vList2"/>
    <dgm:cxn modelId="{80026DC3-E0D4-3E49-8293-3482032B7063}" type="presParOf" srcId="{A14B14E5-EBDB-DA43-9F86-5E08050DE00F}" destId="{20B814D8-AD52-EE41-A296-7E65F3ADF846}" srcOrd="6" destOrd="0" presId="urn:microsoft.com/office/officeart/2005/8/layout/vList2"/>
    <dgm:cxn modelId="{DC7FEBE7-0E55-5841-9E4A-F4B807E85262}" type="presParOf" srcId="{A14B14E5-EBDB-DA43-9F86-5E08050DE00F}" destId="{613135C7-97BD-2041-941D-8086B727F291}"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35C579-0B0D-41CD-8000-660766FA0918}"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0874358D-FD36-4079-B36A-75DC9F61ABAB}">
      <dgm:prSet/>
      <dgm:spPr/>
      <dgm:t>
        <a:bodyPr/>
        <a:lstStyle/>
        <a:p>
          <a:r>
            <a:rPr lang="en-GB" u="sng" dirty="0"/>
            <a:t>Before Enlightenment</a:t>
          </a:r>
          <a:r>
            <a:rPr lang="en-GB" dirty="0"/>
            <a:t> History as art in search of a scientific method</a:t>
          </a:r>
          <a:endParaRPr lang="en-US" dirty="0"/>
        </a:p>
      </dgm:t>
    </dgm:pt>
    <dgm:pt modelId="{926D9519-D668-4B42-BCA0-A719C022925D}" type="parTrans" cxnId="{CE3C0549-1BB2-4119-86F5-80B40437CCFF}">
      <dgm:prSet/>
      <dgm:spPr/>
      <dgm:t>
        <a:bodyPr/>
        <a:lstStyle/>
        <a:p>
          <a:endParaRPr lang="en-US"/>
        </a:p>
      </dgm:t>
    </dgm:pt>
    <dgm:pt modelId="{1BD18B3F-87B6-4889-BDD9-D76355EE02C9}" type="sibTrans" cxnId="{CE3C0549-1BB2-4119-86F5-80B40437CCFF}">
      <dgm:prSet/>
      <dgm:spPr/>
      <dgm:t>
        <a:bodyPr/>
        <a:lstStyle/>
        <a:p>
          <a:endParaRPr lang="en-US"/>
        </a:p>
      </dgm:t>
    </dgm:pt>
    <dgm:pt modelId="{F19626B3-1D57-48A0-A9FF-20156861C10D}">
      <dgm:prSet/>
      <dgm:spPr/>
      <dgm:t>
        <a:bodyPr/>
        <a:lstStyle/>
        <a:p>
          <a:r>
            <a:rPr lang="en-GB" u="sng" dirty="0"/>
            <a:t>During Enlightenment</a:t>
          </a:r>
          <a:r>
            <a:rPr lang="en-GB" dirty="0"/>
            <a:t> History as the science of societies and morality… a kind of </a:t>
          </a:r>
          <a:r>
            <a:rPr lang="en-GB" i="1" dirty="0"/>
            <a:t>proto-sociology </a:t>
          </a:r>
          <a:endParaRPr lang="en-US" dirty="0"/>
        </a:p>
      </dgm:t>
    </dgm:pt>
    <dgm:pt modelId="{10AB76EB-003D-4D3F-8693-1313C8A5E01B}" type="parTrans" cxnId="{E9FC1298-6E2A-47A3-8036-EE48DE1D2F22}">
      <dgm:prSet/>
      <dgm:spPr/>
      <dgm:t>
        <a:bodyPr/>
        <a:lstStyle/>
        <a:p>
          <a:endParaRPr lang="en-US"/>
        </a:p>
      </dgm:t>
    </dgm:pt>
    <dgm:pt modelId="{3CA1C92E-DA75-4E90-9568-3EB11BB17D54}" type="sibTrans" cxnId="{E9FC1298-6E2A-47A3-8036-EE48DE1D2F22}">
      <dgm:prSet/>
      <dgm:spPr/>
      <dgm:t>
        <a:bodyPr/>
        <a:lstStyle/>
        <a:p>
          <a:endParaRPr lang="en-US"/>
        </a:p>
      </dgm:t>
    </dgm:pt>
    <dgm:pt modelId="{E032881A-BA93-8C40-AEB9-6E027F7C3C42}" type="pres">
      <dgm:prSet presAssocID="{8A35C579-0B0D-41CD-8000-660766FA0918}" presName="hierChild1" presStyleCnt="0">
        <dgm:presLayoutVars>
          <dgm:chPref val="1"/>
          <dgm:dir/>
          <dgm:animOne val="branch"/>
          <dgm:animLvl val="lvl"/>
          <dgm:resizeHandles/>
        </dgm:presLayoutVars>
      </dgm:prSet>
      <dgm:spPr/>
    </dgm:pt>
    <dgm:pt modelId="{C1BD9B2B-3D71-844C-816E-B0B24833CFC9}" type="pres">
      <dgm:prSet presAssocID="{0874358D-FD36-4079-B36A-75DC9F61ABAB}" presName="hierRoot1" presStyleCnt="0"/>
      <dgm:spPr/>
    </dgm:pt>
    <dgm:pt modelId="{94E75403-1AD1-DC41-8BB2-788098C9CD71}" type="pres">
      <dgm:prSet presAssocID="{0874358D-FD36-4079-B36A-75DC9F61ABAB}" presName="composite" presStyleCnt="0"/>
      <dgm:spPr/>
    </dgm:pt>
    <dgm:pt modelId="{FF1A8D72-632A-5E4B-9960-44F33ABF53C0}" type="pres">
      <dgm:prSet presAssocID="{0874358D-FD36-4079-B36A-75DC9F61ABAB}" presName="background" presStyleLbl="node0" presStyleIdx="0" presStyleCnt="2"/>
      <dgm:spPr/>
    </dgm:pt>
    <dgm:pt modelId="{D486227F-7E79-854A-8BAE-19C51F17EF4C}" type="pres">
      <dgm:prSet presAssocID="{0874358D-FD36-4079-B36A-75DC9F61ABAB}" presName="text" presStyleLbl="fgAcc0" presStyleIdx="0" presStyleCnt="2">
        <dgm:presLayoutVars>
          <dgm:chPref val="3"/>
        </dgm:presLayoutVars>
      </dgm:prSet>
      <dgm:spPr/>
    </dgm:pt>
    <dgm:pt modelId="{AC637095-9B42-9747-BB2E-7E97C1F58247}" type="pres">
      <dgm:prSet presAssocID="{0874358D-FD36-4079-B36A-75DC9F61ABAB}" presName="hierChild2" presStyleCnt="0"/>
      <dgm:spPr/>
    </dgm:pt>
    <dgm:pt modelId="{F568232A-C755-F24F-9804-5EA9A76306FD}" type="pres">
      <dgm:prSet presAssocID="{F19626B3-1D57-48A0-A9FF-20156861C10D}" presName="hierRoot1" presStyleCnt="0"/>
      <dgm:spPr/>
    </dgm:pt>
    <dgm:pt modelId="{F012A99C-0DD7-D24C-A3EC-C7F5441AD9C2}" type="pres">
      <dgm:prSet presAssocID="{F19626B3-1D57-48A0-A9FF-20156861C10D}" presName="composite" presStyleCnt="0"/>
      <dgm:spPr/>
    </dgm:pt>
    <dgm:pt modelId="{B7BAF147-690E-A14F-B30B-A0EC85FA5DCD}" type="pres">
      <dgm:prSet presAssocID="{F19626B3-1D57-48A0-A9FF-20156861C10D}" presName="background" presStyleLbl="node0" presStyleIdx="1" presStyleCnt="2"/>
      <dgm:spPr/>
    </dgm:pt>
    <dgm:pt modelId="{C5B10E9F-2A8D-0745-9D16-5EAFEF403EBF}" type="pres">
      <dgm:prSet presAssocID="{F19626B3-1D57-48A0-A9FF-20156861C10D}" presName="text" presStyleLbl="fgAcc0" presStyleIdx="1" presStyleCnt="2">
        <dgm:presLayoutVars>
          <dgm:chPref val="3"/>
        </dgm:presLayoutVars>
      </dgm:prSet>
      <dgm:spPr/>
    </dgm:pt>
    <dgm:pt modelId="{C5AAECE5-8480-6B49-A33E-F9442D12311C}" type="pres">
      <dgm:prSet presAssocID="{F19626B3-1D57-48A0-A9FF-20156861C10D}" presName="hierChild2" presStyleCnt="0"/>
      <dgm:spPr/>
    </dgm:pt>
  </dgm:ptLst>
  <dgm:cxnLst>
    <dgm:cxn modelId="{D94A1D1A-B8FB-BA47-9460-C2BD7DD2FF8F}" type="presOf" srcId="{0874358D-FD36-4079-B36A-75DC9F61ABAB}" destId="{D486227F-7E79-854A-8BAE-19C51F17EF4C}" srcOrd="0" destOrd="0" presId="urn:microsoft.com/office/officeart/2005/8/layout/hierarchy1"/>
    <dgm:cxn modelId="{CE3C0549-1BB2-4119-86F5-80B40437CCFF}" srcId="{8A35C579-0B0D-41CD-8000-660766FA0918}" destId="{0874358D-FD36-4079-B36A-75DC9F61ABAB}" srcOrd="0" destOrd="0" parTransId="{926D9519-D668-4B42-BCA0-A719C022925D}" sibTransId="{1BD18B3F-87B6-4889-BDD9-D76355EE02C9}"/>
    <dgm:cxn modelId="{E9FC1298-6E2A-47A3-8036-EE48DE1D2F22}" srcId="{8A35C579-0B0D-41CD-8000-660766FA0918}" destId="{F19626B3-1D57-48A0-A9FF-20156861C10D}" srcOrd="1" destOrd="0" parTransId="{10AB76EB-003D-4D3F-8693-1313C8A5E01B}" sibTransId="{3CA1C92E-DA75-4E90-9568-3EB11BB17D54}"/>
    <dgm:cxn modelId="{217F52D2-07F0-CE4E-91DF-82D0026C8858}" type="presOf" srcId="{8A35C579-0B0D-41CD-8000-660766FA0918}" destId="{E032881A-BA93-8C40-AEB9-6E027F7C3C42}" srcOrd="0" destOrd="0" presId="urn:microsoft.com/office/officeart/2005/8/layout/hierarchy1"/>
    <dgm:cxn modelId="{B410F0D5-11F2-C44A-805D-5125B9111C46}" type="presOf" srcId="{F19626B3-1D57-48A0-A9FF-20156861C10D}" destId="{C5B10E9F-2A8D-0745-9D16-5EAFEF403EBF}" srcOrd="0" destOrd="0" presId="urn:microsoft.com/office/officeart/2005/8/layout/hierarchy1"/>
    <dgm:cxn modelId="{61B2AE47-6159-F641-8617-F7B9436F474C}" type="presParOf" srcId="{E032881A-BA93-8C40-AEB9-6E027F7C3C42}" destId="{C1BD9B2B-3D71-844C-816E-B0B24833CFC9}" srcOrd="0" destOrd="0" presId="urn:microsoft.com/office/officeart/2005/8/layout/hierarchy1"/>
    <dgm:cxn modelId="{28106525-CD2C-F941-8E34-CB404442BC5C}" type="presParOf" srcId="{C1BD9B2B-3D71-844C-816E-B0B24833CFC9}" destId="{94E75403-1AD1-DC41-8BB2-788098C9CD71}" srcOrd="0" destOrd="0" presId="urn:microsoft.com/office/officeart/2005/8/layout/hierarchy1"/>
    <dgm:cxn modelId="{9019EF7C-C03D-3047-BAB3-75F9DE59F019}" type="presParOf" srcId="{94E75403-1AD1-DC41-8BB2-788098C9CD71}" destId="{FF1A8D72-632A-5E4B-9960-44F33ABF53C0}" srcOrd="0" destOrd="0" presId="urn:microsoft.com/office/officeart/2005/8/layout/hierarchy1"/>
    <dgm:cxn modelId="{D3359B1D-07C4-F644-A512-91E83AD3BD8E}" type="presParOf" srcId="{94E75403-1AD1-DC41-8BB2-788098C9CD71}" destId="{D486227F-7E79-854A-8BAE-19C51F17EF4C}" srcOrd="1" destOrd="0" presId="urn:microsoft.com/office/officeart/2005/8/layout/hierarchy1"/>
    <dgm:cxn modelId="{E033D92A-5FAF-5842-AD85-BCFA0104220E}" type="presParOf" srcId="{C1BD9B2B-3D71-844C-816E-B0B24833CFC9}" destId="{AC637095-9B42-9747-BB2E-7E97C1F58247}" srcOrd="1" destOrd="0" presId="urn:microsoft.com/office/officeart/2005/8/layout/hierarchy1"/>
    <dgm:cxn modelId="{63BF1614-C2EB-F54E-A61F-0982D39A6B51}" type="presParOf" srcId="{E032881A-BA93-8C40-AEB9-6E027F7C3C42}" destId="{F568232A-C755-F24F-9804-5EA9A76306FD}" srcOrd="1" destOrd="0" presId="urn:microsoft.com/office/officeart/2005/8/layout/hierarchy1"/>
    <dgm:cxn modelId="{C8983C50-8F4A-1D4E-A061-FA15385963CE}" type="presParOf" srcId="{F568232A-C755-F24F-9804-5EA9A76306FD}" destId="{F012A99C-0DD7-D24C-A3EC-C7F5441AD9C2}" srcOrd="0" destOrd="0" presId="urn:microsoft.com/office/officeart/2005/8/layout/hierarchy1"/>
    <dgm:cxn modelId="{0E021209-77DD-E743-9742-00E0BDA49B05}" type="presParOf" srcId="{F012A99C-0DD7-D24C-A3EC-C7F5441AD9C2}" destId="{B7BAF147-690E-A14F-B30B-A0EC85FA5DCD}" srcOrd="0" destOrd="0" presId="urn:microsoft.com/office/officeart/2005/8/layout/hierarchy1"/>
    <dgm:cxn modelId="{8DAE62FB-2D61-0545-8B25-067A1C155E17}" type="presParOf" srcId="{F012A99C-0DD7-D24C-A3EC-C7F5441AD9C2}" destId="{C5B10E9F-2A8D-0745-9D16-5EAFEF403EBF}" srcOrd="1" destOrd="0" presId="urn:microsoft.com/office/officeart/2005/8/layout/hierarchy1"/>
    <dgm:cxn modelId="{F38E346C-CB25-1447-A12C-B32745CB1D10}" type="presParOf" srcId="{F568232A-C755-F24F-9804-5EA9A76306FD}" destId="{C5AAECE5-8480-6B49-A33E-F9442D12311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6312FE-0616-4F49-B0FF-437307FCB643}" type="doc">
      <dgm:prSet loTypeId="urn:microsoft.com/office/officeart/2005/8/layout/vList5" loCatId="list" qsTypeId="urn:microsoft.com/office/officeart/2005/8/quickstyle/simple4" qsCatId="simple" csTypeId="urn:microsoft.com/office/officeart/2005/8/colors/colorful2" csCatId="colorful"/>
      <dgm:spPr/>
      <dgm:t>
        <a:bodyPr/>
        <a:lstStyle/>
        <a:p>
          <a:endParaRPr lang="en-US"/>
        </a:p>
      </dgm:t>
    </dgm:pt>
    <dgm:pt modelId="{D29C5C8E-B7FD-4FDD-9C1A-D9C99FEA763F}">
      <dgm:prSet/>
      <dgm:spPr/>
      <dgm:t>
        <a:bodyPr/>
        <a:lstStyle/>
        <a:p>
          <a:r>
            <a:rPr lang="en-US"/>
            <a:t>Stadial --&gt; history unfolds in stages</a:t>
          </a:r>
        </a:p>
      </dgm:t>
    </dgm:pt>
    <dgm:pt modelId="{BFAE945D-A5F6-46D1-9FD9-C08B5BC6A7DD}" type="parTrans" cxnId="{CDE8F4A9-4911-4CFE-9EDB-B79956266661}">
      <dgm:prSet/>
      <dgm:spPr/>
      <dgm:t>
        <a:bodyPr/>
        <a:lstStyle/>
        <a:p>
          <a:endParaRPr lang="en-US"/>
        </a:p>
      </dgm:t>
    </dgm:pt>
    <dgm:pt modelId="{F056B29D-737B-4966-86CE-D52EDE801BFF}" type="sibTrans" cxnId="{CDE8F4A9-4911-4CFE-9EDB-B79956266661}">
      <dgm:prSet/>
      <dgm:spPr/>
      <dgm:t>
        <a:bodyPr/>
        <a:lstStyle/>
        <a:p>
          <a:endParaRPr lang="en-US"/>
        </a:p>
      </dgm:t>
    </dgm:pt>
    <dgm:pt modelId="{429B4024-C5AA-4CD7-91CE-290AB411BDC9}">
      <dgm:prSet/>
      <dgm:spPr/>
      <dgm:t>
        <a:bodyPr/>
        <a:lstStyle/>
        <a:p>
          <a:r>
            <a:rPr lang="en-US"/>
            <a:t>Even more stress on unilinear historical development</a:t>
          </a:r>
        </a:p>
      </dgm:t>
    </dgm:pt>
    <dgm:pt modelId="{385889A0-59C5-4760-B98F-2468E9408A73}" type="parTrans" cxnId="{7E922800-4864-4C5D-A93B-B8F49785DA95}">
      <dgm:prSet/>
      <dgm:spPr/>
      <dgm:t>
        <a:bodyPr/>
        <a:lstStyle/>
        <a:p>
          <a:endParaRPr lang="en-US"/>
        </a:p>
      </dgm:t>
    </dgm:pt>
    <dgm:pt modelId="{D837C0BF-F6D5-446C-90D1-9531C4886B27}" type="sibTrans" cxnId="{7E922800-4864-4C5D-A93B-B8F49785DA95}">
      <dgm:prSet/>
      <dgm:spPr/>
      <dgm:t>
        <a:bodyPr/>
        <a:lstStyle/>
        <a:p>
          <a:endParaRPr lang="en-US"/>
        </a:p>
      </dgm:t>
    </dgm:pt>
    <dgm:pt modelId="{99E9DFB0-C2AD-4A4C-A7A9-5A18B9067890}">
      <dgm:prSet/>
      <dgm:spPr/>
      <dgm:t>
        <a:bodyPr/>
        <a:lstStyle/>
        <a:p>
          <a:r>
            <a:rPr lang="en-US"/>
            <a:t>Shift from focus on forms of government to socio-economic structures</a:t>
          </a:r>
        </a:p>
      </dgm:t>
    </dgm:pt>
    <dgm:pt modelId="{94135659-3A9C-4B7B-BA29-CFAE111BD747}" type="parTrans" cxnId="{572EC3EE-FE67-4F9E-B5EC-BE6D028CA5D9}">
      <dgm:prSet/>
      <dgm:spPr/>
      <dgm:t>
        <a:bodyPr/>
        <a:lstStyle/>
        <a:p>
          <a:endParaRPr lang="en-US"/>
        </a:p>
      </dgm:t>
    </dgm:pt>
    <dgm:pt modelId="{3AF79C4C-5E14-4F74-ABE3-66E1C93FBBC5}" type="sibTrans" cxnId="{572EC3EE-FE67-4F9E-B5EC-BE6D028CA5D9}">
      <dgm:prSet/>
      <dgm:spPr/>
      <dgm:t>
        <a:bodyPr/>
        <a:lstStyle/>
        <a:p>
          <a:endParaRPr lang="en-US"/>
        </a:p>
      </dgm:t>
    </dgm:pt>
    <dgm:pt modelId="{26FBF914-4C2A-4070-B99E-0058582D8644}">
      <dgm:prSet/>
      <dgm:spPr/>
      <dgm:t>
        <a:bodyPr/>
        <a:lstStyle/>
        <a:p>
          <a:r>
            <a:rPr lang="en-US"/>
            <a:t>-- subsistence, production and exchange drive historical change</a:t>
          </a:r>
        </a:p>
      </dgm:t>
    </dgm:pt>
    <dgm:pt modelId="{C05D252A-FD49-4FF3-8F44-A4843746ED75}" type="parTrans" cxnId="{1CA7AE65-00CE-484C-83B4-8D7BBA6292B9}">
      <dgm:prSet/>
      <dgm:spPr/>
      <dgm:t>
        <a:bodyPr/>
        <a:lstStyle/>
        <a:p>
          <a:endParaRPr lang="en-US"/>
        </a:p>
      </dgm:t>
    </dgm:pt>
    <dgm:pt modelId="{6EAD22AD-F0B3-4D4C-B5D8-B93AD6869B3E}" type="sibTrans" cxnId="{1CA7AE65-00CE-484C-83B4-8D7BBA6292B9}">
      <dgm:prSet/>
      <dgm:spPr/>
      <dgm:t>
        <a:bodyPr/>
        <a:lstStyle/>
        <a:p>
          <a:endParaRPr lang="en-US"/>
        </a:p>
      </dgm:t>
    </dgm:pt>
    <dgm:pt modelId="{9F15195A-8AF6-4BF1-B104-2F78AEA35D82}">
      <dgm:prSet/>
      <dgm:spPr/>
      <dgm:t>
        <a:bodyPr/>
        <a:lstStyle/>
        <a:p>
          <a:r>
            <a:rPr lang="en-US" dirty="0" err="1"/>
            <a:t>Dugald</a:t>
          </a:r>
          <a:r>
            <a:rPr lang="en-US" dirty="0"/>
            <a:t> Stewart referred to this kind of history as ‘theoretical’ or ‘conjectural’ history in 1790s</a:t>
          </a:r>
        </a:p>
      </dgm:t>
    </dgm:pt>
    <dgm:pt modelId="{B168E5A4-0A77-488A-9601-2B2B3CBD4EA6}" type="parTrans" cxnId="{B700F604-772F-4964-9DAD-D02792B4C193}">
      <dgm:prSet/>
      <dgm:spPr/>
      <dgm:t>
        <a:bodyPr/>
        <a:lstStyle/>
        <a:p>
          <a:endParaRPr lang="en-US"/>
        </a:p>
      </dgm:t>
    </dgm:pt>
    <dgm:pt modelId="{80D5D778-EF14-4F08-958F-1937815786B0}" type="sibTrans" cxnId="{B700F604-772F-4964-9DAD-D02792B4C193}">
      <dgm:prSet/>
      <dgm:spPr/>
      <dgm:t>
        <a:bodyPr/>
        <a:lstStyle/>
        <a:p>
          <a:endParaRPr lang="en-US"/>
        </a:p>
      </dgm:t>
    </dgm:pt>
    <dgm:pt modelId="{F575BCEA-0C33-674D-AE1D-E797D477F552}" type="pres">
      <dgm:prSet presAssocID="{666312FE-0616-4F49-B0FF-437307FCB643}" presName="Name0" presStyleCnt="0">
        <dgm:presLayoutVars>
          <dgm:dir/>
          <dgm:animLvl val="lvl"/>
          <dgm:resizeHandles val="exact"/>
        </dgm:presLayoutVars>
      </dgm:prSet>
      <dgm:spPr/>
    </dgm:pt>
    <dgm:pt modelId="{8E20B7AB-8FBC-6D4C-AECF-0EB5B47E64D9}" type="pres">
      <dgm:prSet presAssocID="{D29C5C8E-B7FD-4FDD-9C1A-D9C99FEA763F}" presName="linNode" presStyleCnt="0"/>
      <dgm:spPr/>
    </dgm:pt>
    <dgm:pt modelId="{719FEAC0-CA55-AF47-8CB4-048A8937C826}" type="pres">
      <dgm:prSet presAssocID="{D29C5C8E-B7FD-4FDD-9C1A-D9C99FEA763F}" presName="parentText" presStyleLbl="node1" presStyleIdx="0" presStyleCnt="4">
        <dgm:presLayoutVars>
          <dgm:chMax val="1"/>
          <dgm:bulletEnabled val="1"/>
        </dgm:presLayoutVars>
      </dgm:prSet>
      <dgm:spPr/>
    </dgm:pt>
    <dgm:pt modelId="{A9C22ABA-F34E-7F4A-AC29-DA308CE872B0}" type="pres">
      <dgm:prSet presAssocID="{F056B29D-737B-4966-86CE-D52EDE801BFF}" presName="sp" presStyleCnt="0"/>
      <dgm:spPr/>
    </dgm:pt>
    <dgm:pt modelId="{FBD3ABC9-DDC1-9A42-B289-AB2FB2AAC3D0}" type="pres">
      <dgm:prSet presAssocID="{429B4024-C5AA-4CD7-91CE-290AB411BDC9}" presName="linNode" presStyleCnt="0"/>
      <dgm:spPr/>
    </dgm:pt>
    <dgm:pt modelId="{42E1568A-CC52-4D4C-8214-BE6BAB96A5E8}" type="pres">
      <dgm:prSet presAssocID="{429B4024-C5AA-4CD7-91CE-290AB411BDC9}" presName="parentText" presStyleLbl="node1" presStyleIdx="1" presStyleCnt="4">
        <dgm:presLayoutVars>
          <dgm:chMax val="1"/>
          <dgm:bulletEnabled val="1"/>
        </dgm:presLayoutVars>
      </dgm:prSet>
      <dgm:spPr/>
    </dgm:pt>
    <dgm:pt modelId="{9340D178-FEE1-D344-AEED-5C428F8A6D6D}" type="pres">
      <dgm:prSet presAssocID="{D837C0BF-F6D5-446C-90D1-9531C4886B27}" presName="sp" presStyleCnt="0"/>
      <dgm:spPr/>
    </dgm:pt>
    <dgm:pt modelId="{B418A420-8176-1E4B-A309-86DFD6950CCD}" type="pres">
      <dgm:prSet presAssocID="{99E9DFB0-C2AD-4A4C-A7A9-5A18B9067890}" presName="linNode" presStyleCnt="0"/>
      <dgm:spPr/>
    </dgm:pt>
    <dgm:pt modelId="{D0D565A9-CA56-8D44-A9D1-A01D255A1647}" type="pres">
      <dgm:prSet presAssocID="{99E9DFB0-C2AD-4A4C-A7A9-5A18B9067890}" presName="parentText" presStyleLbl="node1" presStyleIdx="2" presStyleCnt="4">
        <dgm:presLayoutVars>
          <dgm:chMax val="1"/>
          <dgm:bulletEnabled val="1"/>
        </dgm:presLayoutVars>
      </dgm:prSet>
      <dgm:spPr/>
    </dgm:pt>
    <dgm:pt modelId="{FB769904-74D2-584C-A613-1A2424D9F497}" type="pres">
      <dgm:prSet presAssocID="{99E9DFB0-C2AD-4A4C-A7A9-5A18B9067890}" presName="descendantText" presStyleLbl="alignAccFollowNode1" presStyleIdx="0" presStyleCnt="1">
        <dgm:presLayoutVars>
          <dgm:bulletEnabled val="1"/>
        </dgm:presLayoutVars>
      </dgm:prSet>
      <dgm:spPr/>
    </dgm:pt>
    <dgm:pt modelId="{B027DB94-1327-2A4A-B4E9-604781196D79}" type="pres">
      <dgm:prSet presAssocID="{3AF79C4C-5E14-4F74-ABE3-66E1C93FBBC5}" presName="sp" presStyleCnt="0"/>
      <dgm:spPr/>
    </dgm:pt>
    <dgm:pt modelId="{DC940561-03BC-5543-954A-D7FEEA9FF753}" type="pres">
      <dgm:prSet presAssocID="{9F15195A-8AF6-4BF1-B104-2F78AEA35D82}" presName="linNode" presStyleCnt="0"/>
      <dgm:spPr/>
    </dgm:pt>
    <dgm:pt modelId="{9CCC848B-8C08-0C47-8CDC-DC912C5A3F52}" type="pres">
      <dgm:prSet presAssocID="{9F15195A-8AF6-4BF1-B104-2F78AEA35D82}" presName="parentText" presStyleLbl="node1" presStyleIdx="3" presStyleCnt="4">
        <dgm:presLayoutVars>
          <dgm:chMax val="1"/>
          <dgm:bulletEnabled val="1"/>
        </dgm:presLayoutVars>
      </dgm:prSet>
      <dgm:spPr/>
    </dgm:pt>
  </dgm:ptLst>
  <dgm:cxnLst>
    <dgm:cxn modelId="{7E922800-4864-4C5D-A93B-B8F49785DA95}" srcId="{666312FE-0616-4F49-B0FF-437307FCB643}" destId="{429B4024-C5AA-4CD7-91CE-290AB411BDC9}" srcOrd="1" destOrd="0" parTransId="{385889A0-59C5-4760-B98F-2468E9408A73}" sibTransId="{D837C0BF-F6D5-446C-90D1-9531C4886B27}"/>
    <dgm:cxn modelId="{B700F604-772F-4964-9DAD-D02792B4C193}" srcId="{666312FE-0616-4F49-B0FF-437307FCB643}" destId="{9F15195A-8AF6-4BF1-B104-2F78AEA35D82}" srcOrd="3" destOrd="0" parTransId="{B168E5A4-0A77-488A-9601-2B2B3CBD4EA6}" sibTransId="{80D5D778-EF14-4F08-958F-1937815786B0}"/>
    <dgm:cxn modelId="{65435049-9995-3648-A2E1-ACA6EF5FE233}" type="presOf" srcId="{429B4024-C5AA-4CD7-91CE-290AB411BDC9}" destId="{42E1568A-CC52-4D4C-8214-BE6BAB96A5E8}" srcOrd="0" destOrd="0" presId="urn:microsoft.com/office/officeart/2005/8/layout/vList5"/>
    <dgm:cxn modelId="{388E6E4E-A24C-AD4A-94C3-9A39A16AC614}" type="presOf" srcId="{666312FE-0616-4F49-B0FF-437307FCB643}" destId="{F575BCEA-0C33-674D-AE1D-E797D477F552}" srcOrd="0" destOrd="0" presId="urn:microsoft.com/office/officeart/2005/8/layout/vList5"/>
    <dgm:cxn modelId="{1CA7AE65-00CE-484C-83B4-8D7BBA6292B9}" srcId="{99E9DFB0-C2AD-4A4C-A7A9-5A18B9067890}" destId="{26FBF914-4C2A-4070-B99E-0058582D8644}" srcOrd="0" destOrd="0" parTransId="{C05D252A-FD49-4FF3-8F44-A4843746ED75}" sibTransId="{6EAD22AD-F0B3-4D4C-B5D8-B93AD6869B3E}"/>
    <dgm:cxn modelId="{D7BBC770-A9AD-F042-9CB2-8EB43CE53AE1}" type="presOf" srcId="{99E9DFB0-C2AD-4A4C-A7A9-5A18B9067890}" destId="{D0D565A9-CA56-8D44-A9D1-A01D255A1647}" srcOrd="0" destOrd="0" presId="urn:microsoft.com/office/officeart/2005/8/layout/vList5"/>
    <dgm:cxn modelId="{076D3380-4C27-DD41-942E-4C65C884921D}" type="presOf" srcId="{D29C5C8E-B7FD-4FDD-9C1A-D9C99FEA763F}" destId="{719FEAC0-CA55-AF47-8CB4-048A8937C826}" srcOrd="0" destOrd="0" presId="urn:microsoft.com/office/officeart/2005/8/layout/vList5"/>
    <dgm:cxn modelId="{EBA25DA7-D079-8449-8C22-DCF5A46C8606}" type="presOf" srcId="{9F15195A-8AF6-4BF1-B104-2F78AEA35D82}" destId="{9CCC848B-8C08-0C47-8CDC-DC912C5A3F52}" srcOrd="0" destOrd="0" presId="urn:microsoft.com/office/officeart/2005/8/layout/vList5"/>
    <dgm:cxn modelId="{CDE8F4A9-4911-4CFE-9EDB-B79956266661}" srcId="{666312FE-0616-4F49-B0FF-437307FCB643}" destId="{D29C5C8E-B7FD-4FDD-9C1A-D9C99FEA763F}" srcOrd="0" destOrd="0" parTransId="{BFAE945D-A5F6-46D1-9FD9-C08B5BC6A7DD}" sibTransId="{F056B29D-737B-4966-86CE-D52EDE801BFF}"/>
    <dgm:cxn modelId="{FF1316C8-B39E-E84F-BC0F-BCE01555327D}" type="presOf" srcId="{26FBF914-4C2A-4070-B99E-0058582D8644}" destId="{FB769904-74D2-584C-A613-1A2424D9F497}" srcOrd="0" destOrd="0" presId="urn:microsoft.com/office/officeart/2005/8/layout/vList5"/>
    <dgm:cxn modelId="{572EC3EE-FE67-4F9E-B5EC-BE6D028CA5D9}" srcId="{666312FE-0616-4F49-B0FF-437307FCB643}" destId="{99E9DFB0-C2AD-4A4C-A7A9-5A18B9067890}" srcOrd="2" destOrd="0" parTransId="{94135659-3A9C-4B7B-BA29-CFAE111BD747}" sibTransId="{3AF79C4C-5E14-4F74-ABE3-66E1C93FBBC5}"/>
    <dgm:cxn modelId="{5432F6F8-7684-BD49-A803-7F2F6EE49472}" type="presParOf" srcId="{F575BCEA-0C33-674D-AE1D-E797D477F552}" destId="{8E20B7AB-8FBC-6D4C-AECF-0EB5B47E64D9}" srcOrd="0" destOrd="0" presId="urn:microsoft.com/office/officeart/2005/8/layout/vList5"/>
    <dgm:cxn modelId="{4FF15C34-D739-814B-8173-0BE74F0D7A7E}" type="presParOf" srcId="{8E20B7AB-8FBC-6D4C-AECF-0EB5B47E64D9}" destId="{719FEAC0-CA55-AF47-8CB4-048A8937C826}" srcOrd="0" destOrd="0" presId="urn:microsoft.com/office/officeart/2005/8/layout/vList5"/>
    <dgm:cxn modelId="{C476DCFE-6FFC-2C43-ACCC-766E13C57C45}" type="presParOf" srcId="{F575BCEA-0C33-674D-AE1D-E797D477F552}" destId="{A9C22ABA-F34E-7F4A-AC29-DA308CE872B0}" srcOrd="1" destOrd="0" presId="urn:microsoft.com/office/officeart/2005/8/layout/vList5"/>
    <dgm:cxn modelId="{C8D4DF71-2422-C742-B6E4-43BD32248343}" type="presParOf" srcId="{F575BCEA-0C33-674D-AE1D-E797D477F552}" destId="{FBD3ABC9-DDC1-9A42-B289-AB2FB2AAC3D0}" srcOrd="2" destOrd="0" presId="urn:microsoft.com/office/officeart/2005/8/layout/vList5"/>
    <dgm:cxn modelId="{FFFA8C09-D16B-C748-869C-E7F5729EB90B}" type="presParOf" srcId="{FBD3ABC9-DDC1-9A42-B289-AB2FB2AAC3D0}" destId="{42E1568A-CC52-4D4C-8214-BE6BAB96A5E8}" srcOrd="0" destOrd="0" presId="urn:microsoft.com/office/officeart/2005/8/layout/vList5"/>
    <dgm:cxn modelId="{38E427C3-3323-6F4E-9689-F9CBF6E77A31}" type="presParOf" srcId="{F575BCEA-0C33-674D-AE1D-E797D477F552}" destId="{9340D178-FEE1-D344-AEED-5C428F8A6D6D}" srcOrd="3" destOrd="0" presId="urn:microsoft.com/office/officeart/2005/8/layout/vList5"/>
    <dgm:cxn modelId="{E9C976A9-8F68-6146-BC70-DE1BCC9DB6C6}" type="presParOf" srcId="{F575BCEA-0C33-674D-AE1D-E797D477F552}" destId="{B418A420-8176-1E4B-A309-86DFD6950CCD}" srcOrd="4" destOrd="0" presId="urn:microsoft.com/office/officeart/2005/8/layout/vList5"/>
    <dgm:cxn modelId="{B6D01203-E633-624D-8E84-D85B5C46875F}" type="presParOf" srcId="{B418A420-8176-1E4B-A309-86DFD6950CCD}" destId="{D0D565A9-CA56-8D44-A9D1-A01D255A1647}" srcOrd="0" destOrd="0" presId="urn:microsoft.com/office/officeart/2005/8/layout/vList5"/>
    <dgm:cxn modelId="{DB827191-C114-0849-9AF2-BC352094FC11}" type="presParOf" srcId="{B418A420-8176-1E4B-A309-86DFD6950CCD}" destId="{FB769904-74D2-584C-A613-1A2424D9F497}" srcOrd="1" destOrd="0" presId="urn:microsoft.com/office/officeart/2005/8/layout/vList5"/>
    <dgm:cxn modelId="{DCFA1378-7DAA-FC4A-87BC-BE97A71AD531}" type="presParOf" srcId="{F575BCEA-0C33-674D-AE1D-E797D477F552}" destId="{B027DB94-1327-2A4A-B4E9-604781196D79}" srcOrd="5" destOrd="0" presId="urn:microsoft.com/office/officeart/2005/8/layout/vList5"/>
    <dgm:cxn modelId="{C254EF31-0484-844C-BA40-8FF393E059B5}" type="presParOf" srcId="{F575BCEA-0C33-674D-AE1D-E797D477F552}" destId="{DC940561-03BC-5543-954A-D7FEEA9FF753}" srcOrd="6" destOrd="0" presId="urn:microsoft.com/office/officeart/2005/8/layout/vList5"/>
    <dgm:cxn modelId="{75980057-CEEF-CC47-BDBD-82776FF5C055}" type="presParOf" srcId="{DC940561-03BC-5543-954A-D7FEEA9FF753}" destId="{9CCC848B-8C08-0C47-8CDC-DC912C5A3F5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86E64F4-FCE4-4650-AC9D-0246218B076A}" type="doc">
      <dgm:prSet loTypeId="urn:microsoft.com/office/officeart/2005/8/layout/hProcess9" loCatId="process" qsTypeId="urn:microsoft.com/office/officeart/2005/8/quickstyle/simple1" qsCatId="simple" csTypeId="urn:microsoft.com/office/officeart/2005/8/colors/colorful1" csCatId="colorful"/>
      <dgm:spPr/>
      <dgm:t>
        <a:bodyPr/>
        <a:lstStyle/>
        <a:p>
          <a:endParaRPr lang="en-US"/>
        </a:p>
      </dgm:t>
    </dgm:pt>
    <dgm:pt modelId="{DC759B1F-0880-41B9-87ED-49ECD469289D}">
      <dgm:prSet/>
      <dgm:spPr/>
      <dgm:t>
        <a:bodyPr/>
        <a:lstStyle/>
        <a:p>
          <a:r>
            <a:rPr lang="en-US"/>
            <a:t>Error of translation into English</a:t>
          </a:r>
        </a:p>
      </dgm:t>
    </dgm:pt>
    <dgm:pt modelId="{A12EE30F-7BBD-433C-A980-22BE401BBAE2}" type="parTrans" cxnId="{E5B4CE95-3612-4462-88D5-C190782BF070}">
      <dgm:prSet/>
      <dgm:spPr/>
      <dgm:t>
        <a:bodyPr/>
        <a:lstStyle/>
        <a:p>
          <a:endParaRPr lang="en-US"/>
        </a:p>
      </dgm:t>
    </dgm:pt>
    <dgm:pt modelId="{DF2C5F2A-01B3-4A73-9BC1-19464BA7A905}" type="sibTrans" cxnId="{E5B4CE95-3612-4462-88D5-C190782BF070}">
      <dgm:prSet/>
      <dgm:spPr/>
      <dgm:t>
        <a:bodyPr/>
        <a:lstStyle/>
        <a:p>
          <a:endParaRPr lang="en-US"/>
        </a:p>
      </dgm:t>
    </dgm:pt>
    <dgm:pt modelId="{69F3F470-8410-42F4-BE88-E8CE540CFEAA}">
      <dgm:prSet/>
      <dgm:spPr/>
      <dgm:t>
        <a:bodyPr/>
        <a:lstStyle/>
        <a:p>
          <a:r>
            <a:rPr lang="en-US"/>
            <a:t>eigentlich – as </a:t>
          </a:r>
          <a:r>
            <a:rPr lang="en-US" i="1"/>
            <a:t>really </a:t>
          </a:r>
          <a:r>
            <a:rPr lang="en-US"/>
            <a:t>instead of </a:t>
          </a:r>
          <a:r>
            <a:rPr lang="en-US" i="1"/>
            <a:t>essentially</a:t>
          </a:r>
          <a:endParaRPr lang="en-US"/>
        </a:p>
      </dgm:t>
    </dgm:pt>
    <dgm:pt modelId="{4B18EA66-1CF7-4EB8-AC5B-E3D7CB91B0D1}" type="parTrans" cxnId="{45156D78-8D34-4833-8D75-6F6EB6BD57F8}">
      <dgm:prSet/>
      <dgm:spPr/>
      <dgm:t>
        <a:bodyPr/>
        <a:lstStyle/>
        <a:p>
          <a:endParaRPr lang="en-US"/>
        </a:p>
      </dgm:t>
    </dgm:pt>
    <dgm:pt modelId="{4A49E5DC-01C3-4277-8F1E-F917C02DC037}" type="sibTrans" cxnId="{45156D78-8D34-4833-8D75-6F6EB6BD57F8}">
      <dgm:prSet/>
      <dgm:spPr/>
      <dgm:t>
        <a:bodyPr/>
        <a:lstStyle/>
        <a:p>
          <a:endParaRPr lang="en-US"/>
        </a:p>
      </dgm:t>
    </dgm:pt>
    <dgm:pt modelId="{F1C11A2F-B663-6945-B812-26B42DB57235}" type="pres">
      <dgm:prSet presAssocID="{286E64F4-FCE4-4650-AC9D-0246218B076A}" presName="CompostProcess" presStyleCnt="0">
        <dgm:presLayoutVars>
          <dgm:dir/>
          <dgm:resizeHandles val="exact"/>
        </dgm:presLayoutVars>
      </dgm:prSet>
      <dgm:spPr/>
    </dgm:pt>
    <dgm:pt modelId="{813A7FC9-5511-4A41-B2A7-57D4D6DD7A1D}" type="pres">
      <dgm:prSet presAssocID="{286E64F4-FCE4-4650-AC9D-0246218B076A}" presName="arrow" presStyleLbl="bgShp" presStyleIdx="0" presStyleCnt="1"/>
      <dgm:spPr/>
    </dgm:pt>
    <dgm:pt modelId="{539EBE07-A6FB-8940-BDAA-05F19EC62D8A}" type="pres">
      <dgm:prSet presAssocID="{286E64F4-FCE4-4650-AC9D-0246218B076A}" presName="linearProcess" presStyleCnt="0"/>
      <dgm:spPr/>
    </dgm:pt>
    <dgm:pt modelId="{C87F7A28-470F-5549-8C84-E7679CDC6AB9}" type="pres">
      <dgm:prSet presAssocID="{DC759B1F-0880-41B9-87ED-49ECD469289D}" presName="textNode" presStyleLbl="node1" presStyleIdx="0" presStyleCnt="2">
        <dgm:presLayoutVars>
          <dgm:bulletEnabled val="1"/>
        </dgm:presLayoutVars>
      </dgm:prSet>
      <dgm:spPr/>
    </dgm:pt>
    <dgm:pt modelId="{D027C888-5403-0846-A554-DD802012838D}" type="pres">
      <dgm:prSet presAssocID="{DF2C5F2A-01B3-4A73-9BC1-19464BA7A905}" presName="sibTrans" presStyleCnt="0"/>
      <dgm:spPr/>
    </dgm:pt>
    <dgm:pt modelId="{C6C95D5A-2647-9641-BA52-D0CC1B09F1A4}" type="pres">
      <dgm:prSet presAssocID="{69F3F470-8410-42F4-BE88-E8CE540CFEAA}" presName="textNode" presStyleLbl="node1" presStyleIdx="1" presStyleCnt="2">
        <dgm:presLayoutVars>
          <dgm:bulletEnabled val="1"/>
        </dgm:presLayoutVars>
      </dgm:prSet>
      <dgm:spPr/>
    </dgm:pt>
  </dgm:ptLst>
  <dgm:cxnLst>
    <dgm:cxn modelId="{0723662C-2293-3949-B5AE-28D8F06C7BD4}" type="presOf" srcId="{69F3F470-8410-42F4-BE88-E8CE540CFEAA}" destId="{C6C95D5A-2647-9641-BA52-D0CC1B09F1A4}" srcOrd="0" destOrd="0" presId="urn:microsoft.com/office/officeart/2005/8/layout/hProcess9"/>
    <dgm:cxn modelId="{76479945-F5ED-B04A-B268-DD0D8D3277B1}" type="presOf" srcId="{DC759B1F-0880-41B9-87ED-49ECD469289D}" destId="{C87F7A28-470F-5549-8C84-E7679CDC6AB9}" srcOrd="0" destOrd="0" presId="urn:microsoft.com/office/officeart/2005/8/layout/hProcess9"/>
    <dgm:cxn modelId="{45156D78-8D34-4833-8D75-6F6EB6BD57F8}" srcId="{286E64F4-FCE4-4650-AC9D-0246218B076A}" destId="{69F3F470-8410-42F4-BE88-E8CE540CFEAA}" srcOrd="1" destOrd="0" parTransId="{4B18EA66-1CF7-4EB8-AC5B-E3D7CB91B0D1}" sibTransId="{4A49E5DC-01C3-4277-8F1E-F917C02DC037}"/>
    <dgm:cxn modelId="{E5B4CE95-3612-4462-88D5-C190782BF070}" srcId="{286E64F4-FCE4-4650-AC9D-0246218B076A}" destId="{DC759B1F-0880-41B9-87ED-49ECD469289D}" srcOrd="0" destOrd="0" parTransId="{A12EE30F-7BBD-433C-A980-22BE401BBAE2}" sibTransId="{DF2C5F2A-01B3-4A73-9BC1-19464BA7A905}"/>
    <dgm:cxn modelId="{17E622F5-1342-7B43-86AB-BA5A7D0822DB}" type="presOf" srcId="{286E64F4-FCE4-4650-AC9D-0246218B076A}" destId="{F1C11A2F-B663-6945-B812-26B42DB57235}" srcOrd="0" destOrd="0" presId="urn:microsoft.com/office/officeart/2005/8/layout/hProcess9"/>
    <dgm:cxn modelId="{949001F1-CC01-8A48-8F44-BB779D529BC4}" type="presParOf" srcId="{F1C11A2F-B663-6945-B812-26B42DB57235}" destId="{813A7FC9-5511-4A41-B2A7-57D4D6DD7A1D}" srcOrd="0" destOrd="0" presId="urn:microsoft.com/office/officeart/2005/8/layout/hProcess9"/>
    <dgm:cxn modelId="{EAD11CFE-D71C-CE4B-8A31-404429828B0F}" type="presParOf" srcId="{F1C11A2F-B663-6945-B812-26B42DB57235}" destId="{539EBE07-A6FB-8940-BDAA-05F19EC62D8A}" srcOrd="1" destOrd="0" presId="urn:microsoft.com/office/officeart/2005/8/layout/hProcess9"/>
    <dgm:cxn modelId="{C0FFA622-F0BD-8847-A228-29840AA6FB2D}" type="presParOf" srcId="{539EBE07-A6FB-8940-BDAA-05F19EC62D8A}" destId="{C87F7A28-470F-5549-8C84-E7679CDC6AB9}" srcOrd="0" destOrd="0" presId="urn:microsoft.com/office/officeart/2005/8/layout/hProcess9"/>
    <dgm:cxn modelId="{C3037101-C6E0-A744-BB4D-DDFB342B655C}" type="presParOf" srcId="{539EBE07-A6FB-8940-BDAA-05F19EC62D8A}" destId="{D027C888-5403-0846-A554-DD802012838D}" srcOrd="1" destOrd="0" presId="urn:microsoft.com/office/officeart/2005/8/layout/hProcess9"/>
    <dgm:cxn modelId="{C051E134-E210-F440-A40F-1479EAE190A0}" type="presParOf" srcId="{539EBE07-A6FB-8940-BDAA-05F19EC62D8A}" destId="{C6C95D5A-2647-9641-BA52-D0CC1B09F1A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CC6966-3057-4805-B3DC-F6200E15CE34}"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F0E7D6A-005B-4BFB-BE2F-F4CF9F42987A}">
      <dgm:prSet/>
      <dgm:spPr/>
      <dgm:t>
        <a:bodyPr/>
        <a:lstStyle/>
        <a:p>
          <a:r>
            <a:rPr lang="en-US"/>
            <a:t>Ranke grounded the metaphysical aspects of Hegel’s philosophy of history (dialectical path towards freedom and self-realization) in factual details culled from archives</a:t>
          </a:r>
        </a:p>
      </dgm:t>
    </dgm:pt>
    <dgm:pt modelId="{96D3C3FD-659B-4C70-8673-01D0588726C6}" type="parTrans" cxnId="{21B0CCC7-A211-43FC-B6A8-D58F6036C650}">
      <dgm:prSet/>
      <dgm:spPr/>
      <dgm:t>
        <a:bodyPr/>
        <a:lstStyle/>
        <a:p>
          <a:endParaRPr lang="en-US"/>
        </a:p>
      </dgm:t>
    </dgm:pt>
    <dgm:pt modelId="{68A8C69A-2A1D-449F-8EB5-13765D0B0B43}" type="sibTrans" cxnId="{21B0CCC7-A211-43FC-B6A8-D58F6036C650}">
      <dgm:prSet/>
      <dgm:spPr/>
      <dgm:t>
        <a:bodyPr/>
        <a:lstStyle/>
        <a:p>
          <a:endParaRPr lang="en-US"/>
        </a:p>
      </dgm:t>
    </dgm:pt>
    <dgm:pt modelId="{0FC86EAA-D635-4823-ACB8-99E2AC1E4C84}">
      <dgm:prSet/>
      <dgm:spPr/>
      <dgm:t>
        <a:bodyPr/>
        <a:lstStyle/>
        <a:p>
          <a:r>
            <a:rPr lang="en-US"/>
            <a:t>Ranke drew on philological tradition in Germany (as opposed to philosophical history of Enlightenment)</a:t>
          </a:r>
        </a:p>
      </dgm:t>
    </dgm:pt>
    <dgm:pt modelId="{9B9AC3B8-FE8A-4818-A41A-0CB628C9A2EA}" type="parTrans" cxnId="{7853ED23-93CA-44DC-A175-45CC8F4E5568}">
      <dgm:prSet/>
      <dgm:spPr/>
      <dgm:t>
        <a:bodyPr/>
        <a:lstStyle/>
        <a:p>
          <a:endParaRPr lang="en-US"/>
        </a:p>
      </dgm:t>
    </dgm:pt>
    <dgm:pt modelId="{BF48C22D-9A77-4325-85FD-0979B4365CC7}" type="sibTrans" cxnId="{7853ED23-93CA-44DC-A175-45CC8F4E5568}">
      <dgm:prSet/>
      <dgm:spPr/>
      <dgm:t>
        <a:bodyPr/>
        <a:lstStyle/>
        <a:p>
          <a:endParaRPr lang="en-US"/>
        </a:p>
      </dgm:t>
    </dgm:pt>
    <dgm:pt modelId="{97F14663-C4EE-4088-A305-BC38074B9B32}">
      <dgm:prSet/>
      <dgm:spPr/>
      <dgm:t>
        <a:bodyPr/>
        <a:lstStyle/>
        <a:p>
          <a:r>
            <a:rPr lang="en-US"/>
            <a:t>Meditating on history is almost like praying – commune with the facts</a:t>
          </a:r>
        </a:p>
      </dgm:t>
    </dgm:pt>
    <dgm:pt modelId="{9CCEE7C8-967B-417B-A3B7-97B220A6F6A7}" type="parTrans" cxnId="{41AC0ECC-213E-4EBF-ADAA-A49F85D2B177}">
      <dgm:prSet/>
      <dgm:spPr/>
      <dgm:t>
        <a:bodyPr/>
        <a:lstStyle/>
        <a:p>
          <a:endParaRPr lang="en-US"/>
        </a:p>
      </dgm:t>
    </dgm:pt>
    <dgm:pt modelId="{82098E78-15DE-4E76-BF7B-39331B2955AE}" type="sibTrans" cxnId="{41AC0ECC-213E-4EBF-ADAA-A49F85D2B177}">
      <dgm:prSet/>
      <dgm:spPr/>
      <dgm:t>
        <a:bodyPr/>
        <a:lstStyle/>
        <a:p>
          <a:endParaRPr lang="en-US"/>
        </a:p>
      </dgm:t>
    </dgm:pt>
    <dgm:pt modelId="{F5B14A67-26DF-ED44-AFF2-AC840532C42B}" type="pres">
      <dgm:prSet presAssocID="{C1CC6966-3057-4805-B3DC-F6200E15CE34}" presName="linear" presStyleCnt="0">
        <dgm:presLayoutVars>
          <dgm:animLvl val="lvl"/>
          <dgm:resizeHandles val="exact"/>
        </dgm:presLayoutVars>
      </dgm:prSet>
      <dgm:spPr/>
    </dgm:pt>
    <dgm:pt modelId="{ACAEAA1C-C52C-1D4D-A084-907C3ECB85B1}" type="pres">
      <dgm:prSet presAssocID="{DF0E7D6A-005B-4BFB-BE2F-F4CF9F42987A}" presName="parentText" presStyleLbl="node1" presStyleIdx="0" presStyleCnt="3">
        <dgm:presLayoutVars>
          <dgm:chMax val="0"/>
          <dgm:bulletEnabled val="1"/>
        </dgm:presLayoutVars>
      </dgm:prSet>
      <dgm:spPr/>
    </dgm:pt>
    <dgm:pt modelId="{1997EB40-CB32-3142-B7A3-DB848278E1BA}" type="pres">
      <dgm:prSet presAssocID="{68A8C69A-2A1D-449F-8EB5-13765D0B0B43}" presName="spacer" presStyleCnt="0"/>
      <dgm:spPr/>
    </dgm:pt>
    <dgm:pt modelId="{8AFFE6B0-A859-EB44-80F1-537EF9BC88B5}" type="pres">
      <dgm:prSet presAssocID="{0FC86EAA-D635-4823-ACB8-99E2AC1E4C84}" presName="parentText" presStyleLbl="node1" presStyleIdx="1" presStyleCnt="3">
        <dgm:presLayoutVars>
          <dgm:chMax val="0"/>
          <dgm:bulletEnabled val="1"/>
        </dgm:presLayoutVars>
      </dgm:prSet>
      <dgm:spPr/>
    </dgm:pt>
    <dgm:pt modelId="{D2A6C673-6552-D240-875F-09481A42CB7D}" type="pres">
      <dgm:prSet presAssocID="{BF48C22D-9A77-4325-85FD-0979B4365CC7}" presName="spacer" presStyleCnt="0"/>
      <dgm:spPr/>
    </dgm:pt>
    <dgm:pt modelId="{2D30F80B-ACBA-5A44-9532-62520D1A0DA6}" type="pres">
      <dgm:prSet presAssocID="{97F14663-C4EE-4088-A305-BC38074B9B32}" presName="parentText" presStyleLbl="node1" presStyleIdx="2" presStyleCnt="3">
        <dgm:presLayoutVars>
          <dgm:chMax val="0"/>
          <dgm:bulletEnabled val="1"/>
        </dgm:presLayoutVars>
      </dgm:prSet>
      <dgm:spPr/>
    </dgm:pt>
  </dgm:ptLst>
  <dgm:cxnLst>
    <dgm:cxn modelId="{7853ED23-93CA-44DC-A175-45CC8F4E5568}" srcId="{C1CC6966-3057-4805-B3DC-F6200E15CE34}" destId="{0FC86EAA-D635-4823-ACB8-99E2AC1E4C84}" srcOrd="1" destOrd="0" parTransId="{9B9AC3B8-FE8A-4818-A41A-0CB628C9A2EA}" sibTransId="{BF48C22D-9A77-4325-85FD-0979B4365CC7}"/>
    <dgm:cxn modelId="{C419CF2A-C6D3-E74E-B0C4-52D34FC8AD3A}" type="presOf" srcId="{0FC86EAA-D635-4823-ACB8-99E2AC1E4C84}" destId="{8AFFE6B0-A859-EB44-80F1-537EF9BC88B5}" srcOrd="0" destOrd="0" presId="urn:microsoft.com/office/officeart/2005/8/layout/vList2"/>
    <dgm:cxn modelId="{5F1C0D61-3F61-CD48-8781-88154A94CA35}" type="presOf" srcId="{97F14663-C4EE-4088-A305-BC38074B9B32}" destId="{2D30F80B-ACBA-5A44-9532-62520D1A0DA6}" srcOrd="0" destOrd="0" presId="urn:microsoft.com/office/officeart/2005/8/layout/vList2"/>
    <dgm:cxn modelId="{1E21599E-3A05-5749-BECF-D0084E6BB340}" type="presOf" srcId="{C1CC6966-3057-4805-B3DC-F6200E15CE34}" destId="{F5B14A67-26DF-ED44-AFF2-AC840532C42B}" srcOrd="0" destOrd="0" presId="urn:microsoft.com/office/officeart/2005/8/layout/vList2"/>
    <dgm:cxn modelId="{21B0CCC7-A211-43FC-B6A8-D58F6036C650}" srcId="{C1CC6966-3057-4805-B3DC-F6200E15CE34}" destId="{DF0E7D6A-005B-4BFB-BE2F-F4CF9F42987A}" srcOrd="0" destOrd="0" parTransId="{96D3C3FD-659B-4C70-8673-01D0588726C6}" sibTransId="{68A8C69A-2A1D-449F-8EB5-13765D0B0B43}"/>
    <dgm:cxn modelId="{41AC0ECC-213E-4EBF-ADAA-A49F85D2B177}" srcId="{C1CC6966-3057-4805-B3DC-F6200E15CE34}" destId="{97F14663-C4EE-4088-A305-BC38074B9B32}" srcOrd="2" destOrd="0" parTransId="{9CCEE7C8-967B-417B-A3B7-97B220A6F6A7}" sibTransId="{82098E78-15DE-4E76-BF7B-39331B2955AE}"/>
    <dgm:cxn modelId="{CA410ED3-1440-5D4E-B6C5-5A994DBFD299}" type="presOf" srcId="{DF0E7D6A-005B-4BFB-BE2F-F4CF9F42987A}" destId="{ACAEAA1C-C52C-1D4D-A084-907C3ECB85B1}" srcOrd="0" destOrd="0" presId="urn:microsoft.com/office/officeart/2005/8/layout/vList2"/>
    <dgm:cxn modelId="{EB3E2129-A9DB-9749-A263-260C37F58CCF}" type="presParOf" srcId="{F5B14A67-26DF-ED44-AFF2-AC840532C42B}" destId="{ACAEAA1C-C52C-1D4D-A084-907C3ECB85B1}" srcOrd="0" destOrd="0" presId="urn:microsoft.com/office/officeart/2005/8/layout/vList2"/>
    <dgm:cxn modelId="{FDB0BFC8-6906-CA44-B2C3-F6A4219F56DC}" type="presParOf" srcId="{F5B14A67-26DF-ED44-AFF2-AC840532C42B}" destId="{1997EB40-CB32-3142-B7A3-DB848278E1BA}" srcOrd="1" destOrd="0" presId="urn:microsoft.com/office/officeart/2005/8/layout/vList2"/>
    <dgm:cxn modelId="{E8AB13AE-DF02-5148-AF90-A7F69D37EEB1}" type="presParOf" srcId="{F5B14A67-26DF-ED44-AFF2-AC840532C42B}" destId="{8AFFE6B0-A859-EB44-80F1-537EF9BC88B5}" srcOrd="2" destOrd="0" presId="urn:microsoft.com/office/officeart/2005/8/layout/vList2"/>
    <dgm:cxn modelId="{273D2694-99FC-0F40-A120-7AC8DA673E50}" type="presParOf" srcId="{F5B14A67-26DF-ED44-AFF2-AC840532C42B}" destId="{D2A6C673-6552-D240-875F-09481A42CB7D}" srcOrd="3" destOrd="0" presId="urn:microsoft.com/office/officeart/2005/8/layout/vList2"/>
    <dgm:cxn modelId="{AF829E29-06F0-3B44-BC5C-6AFFE1D52178}" type="presParOf" srcId="{F5B14A67-26DF-ED44-AFF2-AC840532C42B}" destId="{2D30F80B-ACBA-5A44-9532-62520D1A0DA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E2A080-0840-4440-A683-98FB1E3D3D63}">
      <dsp:nvSpPr>
        <dsp:cNvPr id="0" name=""/>
        <dsp:cNvSpPr/>
      </dsp:nvSpPr>
      <dsp:spPr>
        <a:xfrm>
          <a:off x="0" y="42390"/>
          <a:ext cx="6240668" cy="17199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1. What do we need to look at as historians?</a:t>
          </a:r>
        </a:p>
      </dsp:txBody>
      <dsp:txXfrm>
        <a:off x="83959" y="126349"/>
        <a:ext cx="6072750" cy="1551982"/>
      </dsp:txXfrm>
    </dsp:sp>
    <dsp:sp modelId="{EA52E356-617E-764F-8268-CC4213D9DD8B}">
      <dsp:nvSpPr>
        <dsp:cNvPr id="0" name=""/>
        <dsp:cNvSpPr/>
      </dsp:nvSpPr>
      <dsp:spPr>
        <a:xfrm>
          <a:off x="0" y="1883250"/>
          <a:ext cx="6240668" cy="1719900"/>
        </a:xfrm>
        <a:prstGeom prst="roundRect">
          <a:avLst/>
        </a:prstGeom>
        <a:solidFill>
          <a:schemeClr val="accent2">
            <a:hueOff val="-1224775"/>
            <a:satOff val="-5657"/>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2. How should we look at it?</a:t>
          </a:r>
        </a:p>
      </dsp:txBody>
      <dsp:txXfrm>
        <a:off x="83959" y="1967209"/>
        <a:ext cx="6072750" cy="1551982"/>
      </dsp:txXfrm>
    </dsp:sp>
    <dsp:sp modelId="{217A1501-DAC3-CF40-9F2D-87B765B39739}">
      <dsp:nvSpPr>
        <dsp:cNvPr id="0" name=""/>
        <dsp:cNvSpPr/>
      </dsp:nvSpPr>
      <dsp:spPr>
        <a:xfrm>
          <a:off x="0" y="3724110"/>
          <a:ext cx="6240668" cy="1719900"/>
        </a:xfrm>
        <a:prstGeom prst="roundRect">
          <a:avLst/>
        </a:prstGeom>
        <a:solidFill>
          <a:schemeClr val="accent2">
            <a:hueOff val="-2449550"/>
            <a:satOff val="-11314"/>
            <a:lumOff val="-23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3. Why should we look at it in certain ways?</a:t>
          </a:r>
        </a:p>
      </dsp:txBody>
      <dsp:txXfrm>
        <a:off x="83959" y="3808069"/>
        <a:ext cx="6072750" cy="1551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E6FFE6-064E-A04C-A306-F6CAB5276162}">
      <dsp:nvSpPr>
        <dsp:cNvPr id="0" name=""/>
        <dsp:cNvSpPr/>
      </dsp:nvSpPr>
      <dsp:spPr>
        <a:xfrm>
          <a:off x="0" y="75461"/>
          <a:ext cx="5710450" cy="7862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1. Enlightenment</a:t>
          </a:r>
        </a:p>
      </dsp:txBody>
      <dsp:txXfrm>
        <a:off x="38381" y="113842"/>
        <a:ext cx="5633688" cy="709478"/>
      </dsp:txXfrm>
    </dsp:sp>
    <dsp:sp modelId="{92A72B8F-96BB-5944-9785-57746562C9BD}">
      <dsp:nvSpPr>
        <dsp:cNvPr id="0" name=""/>
        <dsp:cNvSpPr/>
      </dsp:nvSpPr>
      <dsp:spPr>
        <a:xfrm>
          <a:off x="0" y="953861"/>
          <a:ext cx="5710450" cy="786240"/>
        </a:xfrm>
        <a:prstGeom prst="roundRect">
          <a:avLst/>
        </a:prstGeom>
        <a:solidFill>
          <a:schemeClr val="accent2">
            <a:hueOff val="-489910"/>
            <a:satOff val="-2263"/>
            <a:lumOff val="-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2. Historicism</a:t>
          </a:r>
        </a:p>
      </dsp:txBody>
      <dsp:txXfrm>
        <a:off x="38381" y="992242"/>
        <a:ext cx="5633688" cy="709478"/>
      </dsp:txXfrm>
    </dsp:sp>
    <dsp:sp modelId="{57CCC99F-4192-2D43-BFB9-07D54D160EFE}">
      <dsp:nvSpPr>
        <dsp:cNvPr id="0" name=""/>
        <dsp:cNvSpPr/>
      </dsp:nvSpPr>
      <dsp:spPr>
        <a:xfrm>
          <a:off x="0" y="1832261"/>
          <a:ext cx="5710450" cy="786240"/>
        </a:xfrm>
        <a:prstGeom prst="roundRect">
          <a:avLst/>
        </a:prstGeom>
        <a:solidFill>
          <a:schemeClr val="accent2">
            <a:hueOff val="-979820"/>
            <a:satOff val="-4526"/>
            <a:lumOff val="-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3. Dialectical History</a:t>
          </a:r>
        </a:p>
      </dsp:txBody>
      <dsp:txXfrm>
        <a:off x="38381" y="1870642"/>
        <a:ext cx="5633688" cy="709478"/>
      </dsp:txXfrm>
    </dsp:sp>
    <dsp:sp modelId="{4C848D2E-4B1A-BA44-B00C-D801B6B92497}">
      <dsp:nvSpPr>
        <dsp:cNvPr id="0" name=""/>
        <dsp:cNvSpPr/>
      </dsp:nvSpPr>
      <dsp:spPr>
        <a:xfrm>
          <a:off x="0" y="2710661"/>
          <a:ext cx="5710450" cy="786240"/>
        </a:xfrm>
        <a:prstGeom prst="roundRect">
          <a:avLst/>
        </a:prstGeom>
        <a:solidFill>
          <a:schemeClr val="accent2">
            <a:hueOff val="-1469730"/>
            <a:satOff val="-6788"/>
            <a:lumOff val="-1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4. Evolutionary history</a:t>
          </a:r>
        </a:p>
      </dsp:txBody>
      <dsp:txXfrm>
        <a:off x="38381" y="2749042"/>
        <a:ext cx="5633688" cy="709478"/>
      </dsp:txXfrm>
    </dsp:sp>
    <dsp:sp modelId="{10BAF6B3-25E6-9D40-BD44-5FB3D172A5BA}">
      <dsp:nvSpPr>
        <dsp:cNvPr id="0" name=""/>
        <dsp:cNvSpPr/>
      </dsp:nvSpPr>
      <dsp:spPr>
        <a:xfrm>
          <a:off x="0" y="3589061"/>
          <a:ext cx="5710450" cy="786240"/>
        </a:xfrm>
        <a:prstGeom prst="roundRect">
          <a:avLst/>
        </a:prstGeom>
        <a:solidFill>
          <a:schemeClr val="accent2">
            <a:hueOff val="-1959640"/>
            <a:satOff val="-9051"/>
            <a:lumOff val="-1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5. Structuralism</a:t>
          </a:r>
        </a:p>
      </dsp:txBody>
      <dsp:txXfrm>
        <a:off x="38381" y="3627442"/>
        <a:ext cx="5633688" cy="709478"/>
      </dsp:txXfrm>
    </dsp:sp>
    <dsp:sp modelId="{346D707A-C505-5245-AEB3-D86C6DBF7A83}">
      <dsp:nvSpPr>
        <dsp:cNvPr id="0" name=""/>
        <dsp:cNvSpPr/>
      </dsp:nvSpPr>
      <dsp:spPr>
        <a:xfrm>
          <a:off x="0" y="4467461"/>
          <a:ext cx="5710450" cy="786240"/>
        </a:xfrm>
        <a:prstGeom prst="roundRect">
          <a:avLst/>
        </a:prstGeom>
        <a:solidFill>
          <a:schemeClr val="accent2">
            <a:hueOff val="-2449550"/>
            <a:satOff val="-11314"/>
            <a:lumOff val="-23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6. Post-structuralism</a:t>
          </a:r>
        </a:p>
      </dsp:txBody>
      <dsp:txXfrm>
        <a:off x="38381" y="4505842"/>
        <a:ext cx="5633688" cy="7094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B60F8-4679-4F4B-95C3-4AA0ED33315B}">
      <dsp:nvSpPr>
        <dsp:cNvPr id="0" name=""/>
        <dsp:cNvSpPr/>
      </dsp:nvSpPr>
      <dsp:spPr>
        <a:xfrm>
          <a:off x="0" y="196016"/>
          <a:ext cx="5710450" cy="9009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From cyclical to unilinear histories </a:t>
          </a:r>
          <a:r>
            <a:rPr lang="en-US" sz="2200" kern="1200">
              <a:sym typeface="Wingdings" panose="05000000000000000000" pitchFamily="2" charset="2"/>
            </a:rPr>
            <a:t></a:t>
          </a:r>
          <a:r>
            <a:rPr lang="en-US" sz="2200" kern="1200"/>
            <a:t> </a:t>
          </a:r>
          <a:r>
            <a:rPr lang="en-US" sz="2200" b="1" kern="1200"/>
            <a:t>Progress of civilization</a:t>
          </a:r>
          <a:endParaRPr lang="en-US" sz="2200" kern="1200"/>
        </a:p>
      </dsp:txBody>
      <dsp:txXfrm>
        <a:off x="43978" y="239994"/>
        <a:ext cx="5622494" cy="812944"/>
      </dsp:txXfrm>
    </dsp:sp>
    <dsp:sp modelId="{02AC8154-C15A-8244-A28B-5590DBC1AA7D}">
      <dsp:nvSpPr>
        <dsp:cNvPr id="0" name=""/>
        <dsp:cNvSpPr/>
      </dsp:nvSpPr>
      <dsp:spPr>
        <a:xfrm>
          <a:off x="0" y="1096916"/>
          <a:ext cx="5710450"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307"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a:t>Commerce and civility </a:t>
          </a:r>
          <a:r>
            <a:rPr lang="en-US" sz="1700" kern="1200">
              <a:sym typeface="Wingdings" panose="05000000000000000000" pitchFamily="2" charset="2"/>
            </a:rPr>
            <a:t></a:t>
          </a:r>
          <a:r>
            <a:rPr lang="en-US" sz="1700" kern="1200"/>
            <a:t> key drivers of progress</a:t>
          </a:r>
        </a:p>
      </dsp:txBody>
      <dsp:txXfrm>
        <a:off x="0" y="1096916"/>
        <a:ext cx="5710450" cy="364320"/>
      </dsp:txXfrm>
    </dsp:sp>
    <dsp:sp modelId="{496F9747-B76C-0444-96D7-AF6B4F292506}">
      <dsp:nvSpPr>
        <dsp:cNvPr id="0" name=""/>
        <dsp:cNvSpPr/>
      </dsp:nvSpPr>
      <dsp:spPr>
        <a:xfrm>
          <a:off x="0" y="1461236"/>
          <a:ext cx="5710450" cy="9009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Discovery of natural laws of human nature and society</a:t>
          </a:r>
        </a:p>
      </dsp:txBody>
      <dsp:txXfrm>
        <a:off x="43978" y="1505214"/>
        <a:ext cx="5622494" cy="812944"/>
      </dsp:txXfrm>
    </dsp:sp>
    <dsp:sp modelId="{4D86DD0C-76AE-E24A-B6B8-93CC0A126A13}">
      <dsp:nvSpPr>
        <dsp:cNvPr id="0" name=""/>
        <dsp:cNvSpPr/>
      </dsp:nvSpPr>
      <dsp:spPr>
        <a:xfrm>
          <a:off x="0" y="2425496"/>
          <a:ext cx="5710450" cy="9009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Stadial history – societies progress in stages</a:t>
          </a:r>
        </a:p>
      </dsp:txBody>
      <dsp:txXfrm>
        <a:off x="43978" y="2469474"/>
        <a:ext cx="5622494" cy="812944"/>
      </dsp:txXfrm>
    </dsp:sp>
    <dsp:sp modelId="{20B814D8-AD52-EE41-A296-7E65F3ADF846}">
      <dsp:nvSpPr>
        <dsp:cNvPr id="0" name=""/>
        <dsp:cNvSpPr/>
      </dsp:nvSpPr>
      <dsp:spPr>
        <a:xfrm>
          <a:off x="0" y="3389756"/>
          <a:ext cx="5710450" cy="9009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Moral lessons</a:t>
          </a:r>
        </a:p>
      </dsp:txBody>
      <dsp:txXfrm>
        <a:off x="43978" y="3433734"/>
        <a:ext cx="5622494" cy="812944"/>
      </dsp:txXfrm>
    </dsp:sp>
    <dsp:sp modelId="{613135C7-97BD-2041-941D-8086B727F291}">
      <dsp:nvSpPr>
        <dsp:cNvPr id="0" name=""/>
        <dsp:cNvSpPr/>
      </dsp:nvSpPr>
      <dsp:spPr>
        <a:xfrm>
          <a:off x="0" y="4290656"/>
          <a:ext cx="5710450" cy="842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307"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History can help us better understand the present</a:t>
          </a:r>
        </a:p>
        <a:p>
          <a:pPr marL="171450" lvl="1" indent="-171450" algn="l" defTabSz="755650">
            <a:lnSpc>
              <a:spcPct val="90000"/>
            </a:lnSpc>
            <a:spcBef>
              <a:spcPct val="0"/>
            </a:spcBef>
            <a:spcAft>
              <a:spcPct val="20000"/>
            </a:spcAft>
            <a:buChar char="•"/>
          </a:pPr>
          <a:r>
            <a:rPr lang="en-US" sz="1700" kern="1200"/>
            <a:t>Empathy with past suffering can make us better people today</a:t>
          </a:r>
        </a:p>
      </dsp:txBody>
      <dsp:txXfrm>
        <a:off x="0" y="4290656"/>
        <a:ext cx="5710450" cy="8424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A8D72-632A-5E4B-9960-44F33ABF53C0}">
      <dsp:nvSpPr>
        <dsp:cNvPr id="0" name=""/>
        <dsp:cNvSpPr/>
      </dsp:nvSpPr>
      <dsp:spPr>
        <a:xfrm>
          <a:off x="1333" y="110983"/>
          <a:ext cx="4682211" cy="2973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86227F-7E79-854A-8BAE-19C51F17EF4C}">
      <dsp:nvSpPr>
        <dsp:cNvPr id="0" name=""/>
        <dsp:cNvSpPr/>
      </dsp:nvSpPr>
      <dsp:spPr>
        <a:xfrm>
          <a:off x="521579" y="605216"/>
          <a:ext cx="4682211" cy="297320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u="sng" kern="1200" dirty="0"/>
            <a:t>Before Enlightenment</a:t>
          </a:r>
          <a:r>
            <a:rPr lang="en-GB" sz="3600" kern="1200" dirty="0"/>
            <a:t> History as art in search of a scientific method</a:t>
          </a:r>
          <a:endParaRPr lang="en-US" sz="3600" kern="1200" dirty="0"/>
        </a:p>
      </dsp:txBody>
      <dsp:txXfrm>
        <a:off x="608661" y="692298"/>
        <a:ext cx="4508047" cy="2799040"/>
      </dsp:txXfrm>
    </dsp:sp>
    <dsp:sp modelId="{B7BAF147-690E-A14F-B30B-A0EC85FA5DCD}">
      <dsp:nvSpPr>
        <dsp:cNvPr id="0" name=""/>
        <dsp:cNvSpPr/>
      </dsp:nvSpPr>
      <dsp:spPr>
        <a:xfrm>
          <a:off x="5724037" y="110983"/>
          <a:ext cx="4682211" cy="2973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B10E9F-2A8D-0745-9D16-5EAFEF403EBF}">
      <dsp:nvSpPr>
        <dsp:cNvPr id="0" name=""/>
        <dsp:cNvSpPr/>
      </dsp:nvSpPr>
      <dsp:spPr>
        <a:xfrm>
          <a:off x="6244283" y="605216"/>
          <a:ext cx="4682211" cy="297320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u="sng" kern="1200" dirty="0"/>
            <a:t>During Enlightenment</a:t>
          </a:r>
          <a:r>
            <a:rPr lang="en-GB" sz="3600" kern="1200" dirty="0"/>
            <a:t> History as the science of societies and morality… a kind of </a:t>
          </a:r>
          <a:r>
            <a:rPr lang="en-GB" sz="3600" i="1" kern="1200" dirty="0"/>
            <a:t>proto-sociology </a:t>
          </a:r>
          <a:endParaRPr lang="en-US" sz="3600" kern="1200" dirty="0"/>
        </a:p>
      </dsp:txBody>
      <dsp:txXfrm>
        <a:off x="6331365" y="692298"/>
        <a:ext cx="4508047" cy="27990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FEAC0-CA55-AF47-8CB4-048A8937C826}">
      <dsp:nvSpPr>
        <dsp:cNvPr id="0" name=""/>
        <dsp:cNvSpPr/>
      </dsp:nvSpPr>
      <dsp:spPr>
        <a:xfrm>
          <a:off x="0" y="2729"/>
          <a:ext cx="2400059" cy="1312882"/>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t>Stadial --&gt; history unfolds in stages</a:t>
          </a:r>
        </a:p>
      </dsp:txBody>
      <dsp:txXfrm>
        <a:off x="64090" y="66819"/>
        <a:ext cx="2271879" cy="1184702"/>
      </dsp:txXfrm>
    </dsp:sp>
    <dsp:sp modelId="{42E1568A-CC52-4D4C-8214-BE6BAB96A5E8}">
      <dsp:nvSpPr>
        <dsp:cNvPr id="0" name=""/>
        <dsp:cNvSpPr/>
      </dsp:nvSpPr>
      <dsp:spPr>
        <a:xfrm>
          <a:off x="0" y="1381255"/>
          <a:ext cx="2400059" cy="1312882"/>
        </a:xfrm>
        <a:prstGeom prst="roundRect">
          <a:avLst/>
        </a:prstGeom>
        <a:gradFill rotWithShape="0">
          <a:gsLst>
            <a:gs pos="0">
              <a:schemeClr val="accent2">
                <a:hueOff val="-485121"/>
                <a:satOff val="-27976"/>
                <a:lumOff val="2876"/>
                <a:alphaOff val="0"/>
                <a:satMod val="103000"/>
                <a:lumMod val="102000"/>
                <a:tint val="94000"/>
              </a:schemeClr>
            </a:gs>
            <a:gs pos="50000">
              <a:schemeClr val="accent2">
                <a:hueOff val="-485121"/>
                <a:satOff val="-27976"/>
                <a:lumOff val="2876"/>
                <a:alphaOff val="0"/>
                <a:satMod val="110000"/>
                <a:lumMod val="100000"/>
                <a:shade val="100000"/>
              </a:schemeClr>
            </a:gs>
            <a:gs pos="100000">
              <a:schemeClr val="accent2">
                <a:hueOff val="-485121"/>
                <a:satOff val="-27976"/>
                <a:lumOff val="287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t>Even more stress on unilinear historical development</a:t>
          </a:r>
        </a:p>
      </dsp:txBody>
      <dsp:txXfrm>
        <a:off x="64090" y="1445345"/>
        <a:ext cx="2271879" cy="1184702"/>
      </dsp:txXfrm>
    </dsp:sp>
    <dsp:sp modelId="{FB769904-74D2-584C-A613-1A2424D9F497}">
      <dsp:nvSpPr>
        <dsp:cNvPr id="0" name=""/>
        <dsp:cNvSpPr/>
      </dsp:nvSpPr>
      <dsp:spPr>
        <a:xfrm rot="5400000">
          <a:off x="4008293" y="1282836"/>
          <a:ext cx="1050305" cy="4266773"/>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a:t>-- subsistence, production and exchange drive historical change</a:t>
          </a:r>
        </a:p>
      </dsp:txBody>
      <dsp:txXfrm rot="-5400000">
        <a:off x="2400059" y="2942342"/>
        <a:ext cx="4215501" cy="947761"/>
      </dsp:txXfrm>
    </dsp:sp>
    <dsp:sp modelId="{D0D565A9-CA56-8D44-A9D1-A01D255A1647}">
      <dsp:nvSpPr>
        <dsp:cNvPr id="0" name=""/>
        <dsp:cNvSpPr/>
      </dsp:nvSpPr>
      <dsp:spPr>
        <a:xfrm>
          <a:off x="0" y="2759782"/>
          <a:ext cx="2400059" cy="1312882"/>
        </a:xfrm>
        <a:prstGeom prst="roundRect">
          <a:avLst/>
        </a:prstGeom>
        <a:gradFill rotWithShape="0">
          <a:gsLst>
            <a:gs pos="0">
              <a:schemeClr val="accent2">
                <a:hueOff val="-970242"/>
                <a:satOff val="-55952"/>
                <a:lumOff val="5752"/>
                <a:alphaOff val="0"/>
                <a:satMod val="103000"/>
                <a:lumMod val="102000"/>
                <a:tint val="94000"/>
              </a:schemeClr>
            </a:gs>
            <a:gs pos="50000">
              <a:schemeClr val="accent2">
                <a:hueOff val="-970242"/>
                <a:satOff val="-55952"/>
                <a:lumOff val="5752"/>
                <a:alphaOff val="0"/>
                <a:satMod val="110000"/>
                <a:lumMod val="100000"/>
                <a:shade val="100000"/>
              </a:schemeClr>
            </a:gs>
            <a:gs pos="100000">
              <a:schemeClr val="accent2">
                <a:hueOff val="-970242"/>
                <a:satOff val="-55952"/>
                <a:lumOff val="575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t>Shift from focus on forms of government to socio-economic structures</a:t>
          </a:r>
        </a:p>
      </dsp:txBody>
      <dsp:txXfrm>
        <a:off x="64090" y="2823872"/>
        <a:ext cx="2271879" cy="1184702"/>
      </dsp:txXfrm>
    </dsp:sp>
    <dsp:sp modelId="{9CCC848B-8C08-0C47-8CDC-DC912C5A3F52}">
      <dsp:nvSpPr>
        <dsp:cNvPr id="0" name=""/>
        <dsp:cNvSpPr/>
      </dsp:nvSpPr>
      <dsp:spPr>
        <a:xfrm>
          <a:off x="0" y="4138308"/>
          <a:ext cx="2400059" cy="1312882"/>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err="1"/>
            <a:t>Dugald</a:t>
          </a:r>
          <a:r>
            <a:rPr lang="en-US" sz="1600" kern="1200" dirty="0"/>
            <a:t> Stewart referred to this kind of history as ‘theoretical’ or ‘conjectural’ history in 1790s</a:t>
          </a:r>
        </a:p>
      </dsp:txBody>
      <dsp:txXfrm>
        <a:off x="64090" y="4202398"/>
        <a:ext cx="2271879" cy="11847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A7FC9-5511-4A41-B2A7-57D4D6DD7A1D}">
      <dsp:nvSpPr>
        <dsp:cNvPr id="0" name=""/>
        <dsp:cNvSpPr/>
      </dsp:nvSpPr>
      <dsp:spPr>
        <a:xfrm>
          <a:off x="819587" y="0"/>
          <a:ext cx="9288654" cy="4192805"/>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7F7A28-470F-5549-8C84-E7679CDC6AB9}">
      <dsp:nvSpPr>
        <dsp:cNvPr id="0" name=""/>
        <dsp:cNvSpPr/>
      </dsp:nvSpPr>
      <dsp:spPr>
        <a:xfrm>
          <a:off x="229575" y="1257841"/>
          <a:ext cx="5101076" cy="167712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kern="1200"/>
            <a:t>Error of translation into English</a:t>
          </a:r>
        </a:p>
      </dsp:txBody>
      <dsp:txXfrm>
        <a:off x="311445" y="1339711"/>
        <a:ext cx="4937336" cy="1513382"/>
      </dsp:txXfrm>
    </dsp:sp>
    <dsp:sp modelId="{C6C95D5A-2647-9641-BA52-D0CC1B09F1A4}">
      <dsp:nvSpPr>
        <dsp:cNvPr id="0" name=""/>
        <dsp:cNvSpPr/>
      </dsp:nvSpPr>
      <dsp:spPr>
        <a:xfrm>
          <a:off x="5597177" y="1257841"/>
          <a:ext cx="5101076" cy="167712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kern="1200"/>
            <a:t>eigentlich – as </a:t>
          </a:r>
          <a:r>
            <a:rPr lang="en-US" sz="4200" i="1" kern="1200"/>
            <a:t>really </a:t>
          </a:r>
          <a:r>
            <a:rPr lang="en-US" sz="4200" kern="1200"/>
            <a:t>instead of </a:t>
          </a:r>
          <a:r>
            <a:rPr lang="en-US" sz="4200" i="1" kern="1200"/>
            <a:t>essentially</a:t>
          </a:r>
          <a:endParaRPr lang="en-US" sz="4200" kern="1200"/>
        </a:p>
      </dsp:txBody>
      <dsp:txXfrm>
        <a:off x="5679047" y="1339711"/>
        <a:ext cx="4937336" cy="15133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AEAA1C-C52C-1D4D-A084-907C3ECB85B1}">
      <dsp:nvSpPr>
        <dsp:cNvPr id="0" name=""/>
        <dsp:cNvSpPr/>
      </dsp:nvSpPr>
      <dsp:spPr>
        <a:xfrm>
          <a:off x="0" y="109514"/>
          <a:ext cx="6253721" cy="15701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Ranke grounded the metaphysical aspects of Hegel’s philosophy of history (dialectical path towards freedom and self-realization) in factual details culled from archives</a:t>
          </a:r>
        </a:p>
      </dsp:txBody>
      <dsp:txXfrm>
        <a:off x="76648" y="186162"/>
        <a:ext cx="6100425" cy="1416844"/>
      </dsp:txXfrm>
    </dsp:sp>
    <dsp:sp modelId="{8AFFE6B0-A859-EB44-80F1-537EF9BC88B5}">
      <dsp:nvSpPr>
        <dsp:cNvPr id="0" name=""/>
        <dsp:cNvSpPr/>
      </dsp:nvSpPr>
      <dsp:spPr>
        <a:xfrm>
          <a:off x="0" y="1743014"/>
          <a:ext cx="6253721" cy="157014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Ranke drew on philological tradition in Germany (as opposed to philosophical history of Enlightenment)</a:t>
          </a:r>
        </a:p>
      </dsp:txBody>
      <dsp:txXfrm>
        <a:off x="76648" y="1819662"/>
        <a:ext cx="6100425" cy="1416844"/>
      </dsp:txXfrm>
    </dsp:sp>
    <dsp:sp modelId="{2D30F80B-ACBA-5A44-9532-62520D1A0DA6}">
      <dsp:nvSpPr>
        <dsp:cNvPr id="0" name=""/>
        <dsp:cNvSpPr/>
      </dsp:nvSpPr>
      <dsp:spPr>
        <a:xfrm>
          <a:off x="0" y="3376515"/>
          <a:ext cx="6253721" cy="157014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Meditating on history is almost like praying – commune with the facts</a:t>
          </a:r>
        </a:p>
      </dsp:txBody>
      <dsp:txXfrm>
        <a:off x="76648" y="3453163"/>
        <a:ext cx="6100425" cy="14168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982AA2-75E7-C64D-8720-BB3AB614302A}" type="datetimeFigureOut">
              <a:rPr lang="en-US" smtClean="0"/>
              <a:t>10/9/23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F407C5-32B9-0845-B853-35C9117CB4D4}" type="slidenum">
              <a:rPr lang="en-US" smtClean="0"/>
              <a:t>‹#›</a:t>
            </a:fld>
            <a:endParaRPr lang="en-US"/>
          </a:p>
        </p:txBody>
      </p:sp>
    </p:spTree>
    <p:extLst>
      <p:ext uri="{BB962C8B-B14F-4D97-AF65-F5344CB8AC3E}">
        <p14:creationId xmlns:p14="http://schemas.microsoft.com/office/powerpoint/2010/main" val="1815117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VOLTAIRE QUOTE: LETTER FROM 1738: ‘</a:t>
            </a:r>
            <a:r>
              <a:rPr lang="en-GB" dirty="0" err="1"/>
              <a:t>Malheur</a:t>
            </a:r>
            <a:r>
              <a:rPr lang="en-GB" dirty="0"/>
              <a:t> aux </a:t>
            </a:r>
            <a:r>
              <a:rPr lang="en-GB" dirty="0" err="1"/>
              <a:t>détails</a:t>
            </a:r>
            <a:r>
              <a:rPr lang="en-GB" dirty="0"/>
              <a:t> ! la </a:t>
            </a:r>
            <a:r>
              <a:rPr lang="en-GB" dirty="0" err="1"/>
              <a:t>postérité</a:t>
            </a:r>
            <a:r>
              <a:rPr lang="en-GB" dirty="0"/>
              <a:t> les </a:t>
            </a:r>
            <a:r>
              <a:rPr lang="en-GB" dirty="0" err="1"/>
              <a:t>néglige</a:t>
            </a:r>
            <a:r>
              <a:rPr lang="en-GB" dirty="0"/>
              <a:t> </a:t>
            </a:r>
            <a:r>
              <a:rPr lang="en-GB" dirty="0" err="1"/>
              <a:t>tous</a:t>
            </a:r>
            <a:r>
              <a:rPr lang="en-GB" dirty="0"/>
              <a:t> : </a:t>
            </a:r>
            <a:r>
              <a:rPr lang="en-GB" dirty="0" err="1"/>
              <a:t>c’est</a:t>
            </a:r>
            <a:r>
              <a:rPr lang="en-GB" dirty="0"/>
              <a:t> </a:t>
            </a:r>
            <a:r>
              <a:rPr lang="en-GB" dirty="0" err="1"/>
              <a:t>une</a:t>
            </a:r>
            <a:r>
              <a:rPr lang="en-GB" dirty="0"/>
              <a:t> </a:t>
            </a:r>
            <a:r>
              <a:rPr lang="en-GB" dirty="0" err="1"/>
              <a:t>vermine</a:t>
            </a:r>
            <a:r>
              <a:rPr lang="en-GB" dirty="0"/>
              <a:t> qui </a:t>
            </a:r>
            <a:r>
              <a:rPr lang="en-GB" dirty="0" err="1"/>
              <a:t>tue</a:t>
            </a:r>
            <a:r>
              <a:rPr lang="en-GB" dirty="0"/>
              <a:t> les grands </a:t>
            </a:r>
            <a:r>
              <a:rPr lang="en-GB" dirty="0" err="1"/>
              <a:t>ouvrages</a:t>
            </a:r>
            <a:r>
              <a:rPr lang="en-GB" dirty="0"/>
              <a:t>. Ce qui </a:t>
            </a:r>
            <a:r>
              <a:rPr lang="en-GB" dirty="0" err="1"/>
              <a:t>caractérise</a:t>
            </a:r>
            <a:r>
              <a:rPr lang="en-GB" dirty="0"/>
              <a:t> le siècle, </a:t>
            </a:r>
            <a:r>
              <a:rPr lang="en-GB" dirty="0" err="1"/>
              <a:t>ce</a:t>
            </a:r>
            <a:r>
              <a:rPr lang="en-GB" dirty="0"/>
              <a:t> qui a </a:t>
            </a:r>
            <a:r>
              <a:rPr lang="en-GB" dirty="0" err="1"/>
              <a:t>causé</a:t>
            </a:r>
            <a:r>
              <a:rPr lang="en-GB" dirty="0"/>
              <a:t> des </a:t>
            </a:r>
            <a:r>
              <a:rPr lang="en-GB" dirty="0" err="1"/>
              <a:t>révolutions</a:t>
            </a:r>
            <a:r>
              <a:rPr lang="en-GB" dirty="0"/>
              <a:t>, </a:t>
            </a:r>
            <a:r>
              <a:rPr lang="en-GB" dirty="0" err="1"/>
              <a:t>ce</a:t>
            </a:r>
            <a:r>
              <a:rPr lang="en-GB" dirty="0"/>
              <a:t> qui sera important </a:t>
            </a:r>
            <a:r>
              <a:rPr lang="en-GB" dirty="0" err="1"/>
              <a:t>dans</a:t>
            </a:r>
            <a:r>
              <a:rPr lang="en-GB" dirty="0"/>
              <a:t> cent </a:t>
            </a:r>
            <a:r>
              <a:rPr lang="en-GB" dirty="0" err="1"/>
              <a:t>années</a:t>
            </a:r>
            <a:r>
              <a:rPr lang="en-GB" dirty="0"/>
              <a:t>, </a:t>
            </a:r>
            <a:r>
              <a:rPr lang="en-GB" dirty="0" err="1"/>
              <a:t>c’est</a:t>
            </a:r>
            <a:r>
              <a:rPr lang="en-GB" dirty="0"/>
              <a:t> </a:t>
            </a:r>
            <a:r>
              <a:rPr lang="en-GB" dirty="0" err="1"/>
              <a:t>là</a:t>
            </a:r>
            <a:r>
              <a:rPr lang="en-GB" dirty="0"/>
              <a:t> </a:t>
            </a:r>
            <a:r>
              <a:rPr lang="en-GB" dirty="0" err="1"/>
              <a:t>ce</a:t>
            </a:r>
            <a:r>
              <a:rPr lang="en-GB" dirty="0"/>
              <a:t> que </a:t>
            </a:r>
            <a:r>
              <a:rPr lang="en-GB" dirty="0" err="1"/>
              <a:t>je</a:t>
            </a:r>
            <a:r>
              <a:rPr lang="en-GB" dirty="0"/>
              <a:t> </a:t>
            </a:r>
            <a:r>
              <a:rPr lang="en-GB" dirty="0" err="1"/>
              <a:t>veux</a:t>
            </a:r>
            <a:r>
              <a:rPr lang="en-GB" dirty="0"/>
              <a:t> </a:t>
            </a:r>
            <a:r>
              <a:rPr lang="en-GB" dirty="0" err="1"/>
              <a:t>écrire</a:t>
            </a:r>
            <a:r>
              <a:rPr lang="en-GB" dirty="0"/>
              <a:t> </a:t>
            </a:r>
            <a:r>
              <a:rPr lang="en-GB" dirty="0" err="1"/>
              <a:t>aujourd’hui</a:t>
            </a:r>
            <a:r>
              <a:rPr lang="en-GB" dirty="0"/>
              <a:t>.’ Oeuvres completes de Voltaire, tome 35, p. 29-30 (Garnier, 1880)</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6AABF4-6C81-3A4E-BEFA-02F67E58E4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6654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Newton's law of universal gravitation states that every particle attracts every other particle in the universe with a force which is directly proportional to the product of their masses and inversely proportional to the square of the distance between their </a:t>
            </a:r>
            <a:r>
              <a:rPr lang="en-GB" dirty="0" err="1"/>
              <a:t>centers</a:t>
            </a:r>
            <a:r>
              <a:rPr lang="en-GB" dirty="0"/>
              <a:t>.</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6AABF4-6C81-3A4E-BEFA-02F67E58E4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883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A09F46D8-A6CF-3943-9C53-C025ADA7C577}" type="slidenum">
              <a:rPr lang="fr-FR" smtClean="0"/>
              <a:t>50</a:t>
            </a:fld>
            <a:endParaRPr lang="fr-FR"/>
          </a:p>
        </p:txBody>
      </p:sp>
    </p:spTree>
    <p:extLst>
      <p:ext uri="{BB962C8B-B14F-4D97-AF65-F5344CB8AC3E}">
        <p14:creationId xmlns:p14="http://schemas.microsoft.com/office/powerpoint/2010/main" val="2167134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A09F46D8-A6CF-3943-9C53-C025ADA7C577}" type="slidenum">
              <a:rPr lang="fr-FR" smtClean="0"/>
              <a:t>55</a:t>
            </a:fld>
            <a:endParaRPr lang="fr-FR"/>
          </a:p>
        </p:txBody>
      </p:sp>
    </p:spTree>
    <p:extLst>
      <p:ext uri="{BB962C8B-B14F-4D97-AF65-F5344CB8AC3E}">
        <p14:creationId xmlns:p14="http://schemas.microsoft.com/office/powerpoint/2010/main" val="2482008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C7A07-96C3-42AF-943D-953C86C3DAAD}"/>
              </a:ext>
            </a:extLst>
          </p:cNvPr>
          <p:cNvSpPr>
            <a:spLocks noGrp="1"/>
          </p:cNvSpPr>
          <p:nvPr>
            <p:ph type="ctrTitle"/>
          </p:nvPr>
        </p:nvSpPr>
        <p:spPr>
          <a:xfrm>
            <a:off x="1490472" y="1463557"/>
            <a:ext cx="9144000" cy="2387600"/>
          </a:xfrm>
        </p:spPr>
        <p:txBody>
          <a:bodyPr anchor="b">
            <a:normAutofit/>
          </a:bodyPr>
          <a:lstStyle>
            <a:lvl1pPr algn="ctr">
              <a:lnSpc>
                <a:spcPct val="90000"/>
              </a:lnSpc>
              <a:defRPr sz="52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CEE38DF-F503-4E79-B1B0-16489708A1B5}"/>
              </a:ext>
            </a:extLst>
          </p:cNvPr>
          <p:cNvSpPr>
            <a:spLocks noGrp="1"/>
          </p:cNvSpPr>
          <p:nvPr>
            <p:ph type="subTitle" idx="1"/>
          </p:nvPr>
        </p:nvSpPr>
        <p:spPr>
          <a:xfrm>
            <a:off x="1490472" y="3943232"/>
            <a:ext cx="9144000" cy="1655762"/>
          </a:xfrm>
        </p:spPr>
        <p:txBody>
          <a:bodyPr>
            <a:normAutofit/>
          </a:bodyPr>
          <a:lstStyle>
            <a:lvl1pPr marL="0" indent="0" algn="ctr">
              <a:lnSpc>
                <a:spcPct val="110000"/>
              </a:lnSpc>
              <a:buNone/>
              <a:defRPr sz="2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Date Placeholder 13">
            <a:extLst>
              <a:ext uri="{FF2B5EF4-FFF2-40B4-BE49-F238E27FC236}">
                <a16:creationId xmlns:a16="http://schemas.microsoft.com/office/drawing/2014/main" id="{46538D75-00C2-DE73-4C65-FE94AC658370}"/>
              </a:ext>
            </a:extLst>
          </p:cNvPr>
          <p:cNvSpPr>
            <a:spLocks noGrp="1"/>
          </p:cNvSpPr>
          <p:nvPr>
            <p:ph type="dt" sz="half" idx="10"/>
          </p:nvPr>
        </p:nvSpPr>
        <p:spPr/>
        <p:txBody>
          <a:bodyPr/>
          <a:lstStyle/>
          <a:p>
            <a:fld id="{17F50B8E-A176-49F2-A3C1-FEDA0200170B}" type="datetime2">
              <a:rPr lang="en-US" smtClean="0"/>
              <a:t>Monday, October 9, 2023</a:t>
            </a:fld>
            <a:endParaRPr lang="en-US" dirty="0"/>
          </a:p>
        </p:txBody>
      </p:sp>
      <p:sp>
        <p:nvSpPr>
          <p:cNvPr id="16" name="Footer Placeholder 15">
            <a:extLst>
              <a:ext uri="{FF2B5EF4-FFF2-40B4-BE49-F238E27FC236}">
                <a16:creationId xmlns:a16="http://schemas.microsoft.com/office/drawing/2014/main" id="{6B601B81-68C1-B63A-105C-EC637DF56CB7}"/>
              </a:ext>
            </a:extLst>
          </p:cNvPr>
          <p:cNvSpPr>
            <a:spLocks noGrp="1"/>
          </p:cNvSpPr>
          <p:nvPr>
            <p:ph type="ftr" sz="quarter" idx="11"/>
          </p:nvPr>
        </p:nvSpPr>
        <p:spPr/>
        <p:txBody>
          <a:bodyPr/>
          <a:lstStyle/>
          <a:p>
            <a:r>
              <a:rPr lang="en-US"/>
              <a:t>Sample Footer Text</a:t>
            </a:r>
          </a:p>
        </p:txBody>
      </p:sp>
      <p:sp>
        <p:nvSpPr>
          <p:cNvPr id="17" name="Slide Number Placeholder 16">
            <a:extLst>
              <a:ext uri="{FF2B5EF4-FFF2-40B4-BE49-F238E27FC236}">
                <a16:creationId xmlns:a16="http://schemas.microsoft.com/office/drawing/2014/main" id="{E9F3E495-0415-392A-9A07-34555BBC7F4C}"/>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308658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D930A-6467-4C46-BA13-A0F5EC12FF67}"/>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841977A-7872-4BE8-8C5C-D2099BEDBB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B2268C47-2910-B99C-EC67-F6649ADC29A4}"/>
              </a:ext>
            </a:extLst>
          </p:cNvPr>
          <p:cNvSpPr>
            <a:spLocks noGrp="1"/>
          </p:cNvSpPr>
          <p:nvPr>
            <p:ph type="dt" sz="half" idx="10"/>
          </p:nvPr>
        </p:nvSpPr>
        <p:spPr/>
        <p:txBody>
          <a:bodyPr/>
          <a:lstStyle/>
          <a:p>
            <a:fld id="{0512A49D-4A7C-4944-9802-8EE0B5A6CEDD}" type="datetime2">
              <a:rPr lang="en-US" smtClean="0"/>
              <a:t>Monday, October 9, 2023</a:t>
            </a:fld>
            <a:endParaRPr lang="en-US"/>
          </a:p>
        </p:txBody>
      </p:sp>
      <p:sp>
        <p:nvSpPr>
          <p:cNvPr id="8" name="Footer Placeholder 7">
            <a:extLst>
              <a:ext uri="{FF2B5EF4-FFF2-40B4-BE49-F238E27FC236}">
                <a16:creationId xmlns:a16="http://schemas.microsoft.com/office/drawing/2014/main" id="{D8019515-4A04-FBE0-E89C-86ECBB7E98A8}"/>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C3D9C272-2490-C827-9BE5-9CEE41850423}"/>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1558934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76A9FC-D582-4FC8-B641-9F77B4DD15B7}"/>
              </a:ext>
            </a:extLst>
          </p:cNvPr>
          <p:cNvSpPr>
            <a:spLocks noGrp="1"/>
          </p:cNvSpPr>
          <p:nvPr>
            <p:ph type="title" orient="vert"/>
          </p:nvPr>
        </p:nvSpPr>
        <p:spPr>
          <a:xfrm>
            <a:off x="832613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23A1683-12F6-4BA6-AD1A-F98C60951452}"/>
              </a:ext>
            </a:extLst>
          </p:cNvPr>
          <p:cNvSpPr>
            <a:spLocks noGrp="1"/>
          </p:cNvSpPr>
          <p:nvPr>
            <p:ph type="body" orient="vert" idx="1"/>
          </p:nvPr>
        </p:nvSpPr>
        <p:spPr>
          <a:xfrm>
            <a:off x="43943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DBFF68BE-C313-C839-B719-0339AC3444DF}"/>
              </a:ext>
            </a:extLst>
          </p:cNvPr>
          <p:cNvSpPr>
            <a:spLocks noGrp="1"/>
          </p:cNvSpPr>
          <p:nvPr>
            <p:ph type="dt" sz="half" idx="10"/>
          </p:nvPr>
        </p:nvSpPr>
        <p:spPr/>
        <p:txBody>
          <a:bodyPr/>
          <a:lstStyle/>
          <a:p>
            <a:fld id="{5D689DDD-3B11-4150-8B39-3662C10D8BF9}" type="datetime2">
              <a:rPr lang="en-US" smtClean="0"/>
              <a:t>Monday, October 9, 2023</a:t>
            </a:fld>
            <a:endParaRPr lang="en-US"/>
          </a:p>
        </p:txBody>
      </p:sp>
      <p:sp>
        <p:nvSpPr>
          <p:cNvPr id="8" name="Footer Placeholder 7">
            <a:extLst>
              <a:ext uri="{FF2B5EF4-FFF2-40B4-BE49-F238E27FC236}">
                <a16:creationId xmlns:a16="http://schemas.microsoft.com/office/drawing/2014/main" id="{A14F4E5F-FFF4-F934-3DD9-134F8D24262D}"/>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6CFE0F82-88EB-FAE2-FC02-99D5EE30110A}"/>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2464087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1BFF7-4962-2444-8F6B-DCEA30FB4B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DE3B82-52DE-7D4F-84CD-076BC867FC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5539DC-28B7-9F42-AF49-1A46EB888B44}"/>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3C56EB87-32D7-354B-A08E-3231B51995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F2867E-BACD-6744-9041-3F1E852B6021}"/>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3555771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14E36-1896-6940-B19A-F41105F3CA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771CE65-B172-2448-9E3E-274A4B3F3D4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195548-AD2A-E742-8491-A9EEDD2DF24B}"/>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D743E579-95FF-F843-BBB7-2D0DB48E54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7CBA6A-5441-E644-9576-EF2E255F0106}"/>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3977471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F43D4-1A5B-CC4B-BD50-C027FD38D3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579484-9C35-E140-8F38-D21FFB4212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8C10FB7-E5CB-0944-850B-F2B205569431}"/>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433F9DC5-7FE7-7246-9580-C0A77EEC7B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7F08D8-3379-C349-9F66-E571EB620A97}"/>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4278116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95C77-980F-9842-89EA-3F9791A64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D63AF-C3A1-3149-99E2-C16D1C8E71A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A767E0-0C7A-5A46-BB79-E150BDA1F13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0498DA-1B70-6A4D-9612-42F5B2CC0B32}"/>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6" name="Footer Placeholder 5">
            <a:extLst>
              <a:ext uri="{FF2B5EF4-FFF2-40B4-BE49-F238E27FC236}">
                <a16:creationId xmlns:a16="http://schemas.microsoft.com/office/drawing/2014/main" id="{8D58D592-0F05-4741-A519-7DC7CF8BFD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75B56E-F652-364F-9A14-F1E26BC33511}"/>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508291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17335-F487-6C47-BC3D-0E221987A5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54BD32-694F-5742-92F7-C8BE2B2D05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4FA6E61-B60C-FA47-BE09-41DE87B88E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422A39-2638-BD4E-B978-15124C0417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D92EB27-875A-E34D-A36E-F16B6B85A12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33F158-8867-984E-AD11-401DE7C631EC}"/>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8" name="Footer Placeholder 7">
            <a:extLst>
              <a:ext uri="{FF2B5EF4-FFF2-40B4-BE49-F238E27FC236}">
                <a16:creationId xmlns:a16="http://schemas.microsoft.com/office/drawing/2014/main" id="{DCBEB1C1-73AF-FC41-886E-5CD686A3FAA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AD8BD9-9CBE-E446-A7C2-C5D03CC616A5}"/>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2620377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A832-54E0-9641-8643-71BF1AF683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117E93-689B-F144-8DB4-6ED9721D4B08}"/>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4" name="Footer Placeholder 3">
            <a:extLst>
              <a:ext uri="{FF2B5EF4-FFF2-40B4-BE49-F238E27FC236}">
                <a16:creationId xmlns:a16="http://schemas.microsoft.com/office/drawing/2014/main" id="{2E5AE847-2EDE-A24D-8B20-7308888A9A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31C4E6-314A-2D45-96F6-0F90796C1392}"/>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248386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05FB08-4F61-D448-A536-EF56F81C2C1D}"/>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3" name="Footer Placeholder 2">
            <a:extLst>
              <a:ext uri="{FF2B5EF4-FFF2-40B4-BE49-F238E27FC236}">
                <a16:creationId xmlns:a16="http://schemas.microsoft.com/office/drawing/2014/main" id="{83AC006C-F140-E546-B4E8-012B9FAE51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BC1D3D-EAA7-4644-8AF8-4DF38281C753}"/>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1500030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CAD9B-CB69-E248-8D04-B6578561D5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4934B4-2ACE-EE4A-9977-5C7829AE4F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A5F27A0-F91B-9346-8DA6-B0EF9B760E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D2CB572-160E-C14C-9939-AB023DF4FF36}"/>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6" name="Footer Placeholder 5">
            <a:extLst>
              <a:ext uri="{FF2B5EF4-FFF2-40B4-BE49-F238E27FC236}">
                <a16:creationId xmlns:a16="http://schemas.microsoft.com/office/drawing/2014/main" id="{769AB74E-2268-944E-8536-A6E6AE8CFD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8DBB52-2EF7-A54C-B418-0CCF6FB97547}"/>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3651994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14413-82C1-4EBC-8C6B-BC5F842D13A2}"/>
              </a:ext>
            </a:extLst>
          </p:cNvPr>
          <p:cNvSpPr>
            <a:spLocks noGrp="1"/>
          </p:cNvSpPr>
          <p:nvPr>
            <p:ph type="title"/>
          </p:nvPr>
        </p:nvSpPr>
        <p:spPr/>
        <p:txBody>
          <a:bodyPr>
            <a:normAutofit/>
          </a:bodyPr>
          <a:lstStyle>
            <a:lvl1pPr>
              <a:lnSpc>
                <a:spcPct val="90000"/>
              </a:lnSpc>
              <a:defRPr sz="5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28F029A-192E-4A44-ACC7-6C5212C77736}"/>
              </a:ext>
            </a:extLst>
          </p:cNvPr>
          <p:cNvSpPr>
            <a:spLocks noGrp="1"/>
          </p:cNvSpPr>
          <p:nvPr>
            <p:ph idx="1"/>
          </p:nvPr>
        </p:nvSpPr>
        <p:spPr>
          <a:xfrm>
            <a:off x="420624" y="1825625"/>
            <a:ext cx="10515600" cy="4206383"/>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Date Placeholder 10">
            <a:extLst>
              <a:ext uri="{FF2B5EF4-FFF2-40B4-BE49-F238E27FC236}">
                <a16:creationId xmlns:a16="http://schemas.microsoft.com/office/drawing/2014/main" id="{A25CBB87-BE9B-82CE-8A24-F21EEA0366C3}"/>
              </a:ext>
            </a:extLst>
          </p:cNvPr>
          <p:cNvSpPr>
            <a:spLocks noGrp="1"/>
          </p:cNvSpPr>
          <p:nvPr>
            <p:ph type="dt" sz="half" idx="10"/>
          </p:nvPr>
        </p:nvSpPr>
        <p:spPr/>
        <p:txBody>
          <a:bodyPr/>
          <a:lstStyle/>
          <a:p>
            <a:fld id="{57997BA6-BEF8-495F-ACCD-8D19769E4FC6}" type="datetime2">
              <a:rPr lang="en-US" smtClean="0"/>
              <a:t>Monday, October 9, 2023</a:t>
            </a:fld>
            <a:endParaRPr lang="en-US" dirty="0"/>
          </a:p>
        </p:txBody>
      </p:sp>
      <p:sp>
        <p:nvSpPr>
          <p:cNvPr id="12" name="Footer Placeholder 11">
            <a:extLst>
              <a:ext uri="{FF2B5EF4-FFF2-40B4-BE49-F238E27FC236}">
                <a16:creationId xmlns:a16="http://schemas.microsoft.com/office/drawing/2014/main" id="{B2131628-C033-9728-C4CF-90CDBCB89F7F}"/>
              </a:ext>
            </a:extLst>
          </p:cNvPr>
          <p:cNvSpPr>
            <a:spLocks noGrp="1"/>
          </p:cNvSpPr>
          <p:nvPr>
            <p:ph type="ftr" sz="quarter" idx="11"/>
          </p:nvPr>
        </p:nvSpPr>
        <p:spPr/>
        <p:txBody>
          <a:bodyPr/>
          <a:lstStyle/>
          <a:p>
            <a:r>
              <a:rPr lang="en-US" dirty="0"/>
              <a:t>Sample Footer Text</a:t>
            </a:r>
          </a:p>
        </p:txBody>
      </p:sp>
      <p:sp>
        <p:nvSpPr>
          <p:cNvPr id="13" name="Slide Number Placeholder 12">
            <a:extLst>
              <a:ext uri="{FF2B5EF4-FFF2-40B4-BE49-F238E27FC236}">
                <a16:creationId xmlns:a16="http://schemas.microsoft.com/office/drawing/2014/main" id="{B67216CA-9A26-BBE7-68A3-9237D22CDFC8}"/>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20672937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6304-33AC-5142-A789-DD70AD0AD1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F907BB-DAA7-FC43-8BE8-2F2824E20E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87FE3A-21CD-BE4D-B60D-6E005BAC7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C1DBE13-93B6-3E43-A301-D0CF5EC4C578}"/>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6" name="Footer Placeholder 5">
            <a:extLst>
              <a:ext uri="{FF2B5EF4-FFF2-40B4-BE49-F238E27FC236}">
                <a16:creationId xmlns:a16="http://schemas.microsoft.com/office/drawing/2014/main" id="{0DE9C907-2B88-134E-A354-4E4EF9B2B5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B712D7-A39B-7F4C-9750-AA02AA9943CF}"/>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2667212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ACBD5-6647-1D4F-B318-0E08117084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29025D-09FF-7D47-A53B-D7085674DAB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9AA754-2A9C-CF40-A57E-36212EB7ECD3}"/>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6D079DE8-1E82-C54D-B935-3DC30636F9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9CADE8-A6AD-0946-9B5B-21F3512A6ED5}"/>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1624633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0F4947-9B63-BF40-91BE-2F9D4B4CC4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AB4F2D-06AC-1645-A7F9-7AE661698BA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8D8EC9-EC7F-8D40-A3CA-407A21DCE5C0}"/>
              </a:ext>
            </a:extLst>
          </p:cNvPr>
          <p:cNvSpPr>
            <a:spLocks noGrp="1"/>
          </p:cNvSpPr>
          <p:nvPr>
            <p:ph type="dt" sz="half" idx="10"/>
          </p:nvPr>
        </p:nvSpPr>
        <p:spPr/>
        <p:txBody>
          <a:body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6723EDCE-9F8E-174A-81EA-6882A6216C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60D065-1745-8449-9EB0-2257BBE6DE42}"/>
              </a:ext>
            </a:extLst>
          </p:cNvPr>
          <p:cNvSpPr>
            <a:spLocks noGrp="1"/>
          </p:cNvSpPr>
          <p:nvPr>
            <p:ph type="sldNum" sz="quarter" idx="12"/>
          </p:nvPr>
        </p:nvSpPr>
        <p:spPr/>
        <p:txBody>
          <a:bodyPr/>
          <a:lstStyle/>
          <a:p>
            <a:fld id="{78C9387D-1B39-614F-BA3B-13607372C136}" type="slidenum">
              <a:rPr lang="en-US" smtClean="0"/>
              <a:t>‹#›</a:t>
            </a:fld>
            <a:endParaRPr lang="en-US"/>
          </a:p>
        </p:txBody>
      </p:sp>
    </p:spTree>
    <p:extLst>
      <p:ext uri="{BB962C8B-B14F-4D97-AF65-F5344CB8AC3E}">
        <p14:creationId xmlns:p14="http://schemas.microsoft.com/office/powerpoint/2010/main" val="7478300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57F864E-AD73-0A4C-9635-502DBF11ABCE}" type="datetimeFigureOut">
              <a:rPr lang="en-US" smtClean="0"/>
              <a:t>10/9/23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
        <p:nvSpPr>
          <p:cNvPr id="9" name="Content Placeholder 8"/>
          <p:cNvSpPr>
            <a:spLocks noGrp="1"/>
          </p:cNvSpPr>
          <p:nvPr>
            <p:ph sz="quarter" idx="13"/>
          </p:nvPr>
        </p:nvSpPr>
        <p:spPr>
          <a:xfrm>
            <a:off x="487680" y="1600200"/>
            <a:ext cx="5388864" cy="45262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7902022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B48267F-FC1C-9341-AA9E-A49DE034DB69}" type="datetimeFigureOut">
              <a:rPr lang="en-US" smtClean="0"/>
              <a:pPr/>
              <a:t>10/9/23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115545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B48267F-FC1C-9341-AA9E-A49DE034DB69}" type="datetimeFigureOut">
              <a:rPr lang="en-US" smtClean="0"/>
              <a:pPr/>
              <a:t>10/9/23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30290982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B48267F-FC1C-9341-AA9E-A49DE034DB69}" type="datetimeFigureOut">
              <a:rPr lang="en-US" smtClean="0"/>
              <a:pPr/>
              <a:t>10/9/23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30584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B48267F-FC1C-9341-AA9E-A49DE034DB69}" type="datetimeFigureOut">
              <a:rPr lang="en-US" smtClean="0"/>
              <a:pPr/>
              <a:t>10/9/23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1408633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B48267F-FC1C-9341-AA9E-A49DE034DB69}" type="datetimeFigureOut">
              <a:rPr lang="en-US" smtClean="0"/>
              <a:pPr/>
              <a:t>10/9/23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1696748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B48267F-FC1C-9341-AA9E-A49DE034DB69}" type="datetimeFigureOut">
              <a:rPr lang="en-US" smtClean="0"/>
              <a:pPr/>
              <a:t>10/9/23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2187399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AF4BC-D1E9-40F0-A26B-9EA9B6B69755}"/>
              </a:ext>
            </a:extLst>
          </p:cNvPr>
          <p:cNvSpPr>
            <a:spLocks noGrp="1"/>
          </p:cNvSpPr>
          <p:nvPr>
            <p:ph type="title"/>
          </p:nvPr>
        </p:nvSpPr>
        <p:spPr>
          <a:xfrm>
            <a:off x="420624" y="1081941"/>
            <a:ext cx="10515600" cy="2852737"/>
          </a:xfrm>
        </p:spPr>
        <p:txBody>
          <a:bodyPr anchor="b">
            <a:normAutofit/>
          </a:bodyPr>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F7974A6-FAB9-47DA-8F1A-701DFC8DF327}"/>
              </a:ext>
            </a:extLst>
          </p:cNvPr>
          <p:cNvSpPr>
            <a:spLocks noGrp="1"/>
          </p:cNvSpPr>
          <p:nvPr>
            <p:ph type="body" idx="1"/>
          </p:nvPr>
        </p:nvSpPr>
        <p:spPr>
          <a:xfrm>
            <a:off x="420624" y="3961666"/>
            <a:ext cx="10515600" cy="1500187"/>
          </a:xfrm>
        </p:spPr>
        <p:txBody>
          <a:bodyPr>
            <a:normAutofit/>
          </a:bodyPr>
          <a:lstStyle>
            <a:lvl1pPr marL="0" indent="0">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Date Placeholder 9">
            <a:extLst>
              <a:ext uri="{FF2B5EF4-FFF2-40B4-BE49-F238E27FC236}">
                <a16:creationId xmlns:a16="http://schemas.microsoft.com/office/drawing/2014/main" id="{6B034DD9-4A61-318F-88CF-79721B55AC5B}"/>
              </a:ext>
            </a:extLst>
          </p:cNvPr>
          <p:cNvSpPr>
            <a:spLocks noGrp="1"/>
          </p:cNvSpPr>
          <p:nvPr>
            <p:ph type="dt" sz="half" idx="10"/>
          </p:nvPr>
        </p:nvSpPr>
        <p:spPr/>
        <p:txBody>
          <a:bodyPr/>
          <a:lstStyle/>
          <a:p>
            <a:fld id="{4857292D-4609-4E55-92E3-C12C6A1234E8}" type="datetime2">
              <a:rPr lang="en-US" smtClean="0"/>
              <a:t>Monday, October 9, 2023</a:t>
            </a:fld>
            <a:endParaRPr lang="en-US" dirty="0"/>
          </a:p>
        </p:txBody>
      </p:sp>
      <p:sp>
        <p:nvSpPr>
          <p:cNvPr id="11" name="Footer Placeholder 10">
            <a:extLst>
              <a:ext uri="{FF2B5EF4-FFF2-40B4-BE49-F238E27FC236}">
                <a16:creationId xmlns:a16="http://schemas.microsoft.com/office/drawing/2014/main" id="{D496DA99-E916-9F7C-9E88-AA06046AE94C}"/>
              </a:ext>
            </a:extLst>
          </p:cNvPr>
          <p:cNvSpPr>
            <a:spLocks noGrp="1"/>
          </p:cNvSpPr>
          <p:nvPr>
            <p:ph type="ftr" sz="quarter" idx="11"/>
          </p:nvPr>
        </p:nvSpPr>
        <p:spPr/>
        <p:txBody>
          <a:bodyPr/>
          <a:lstStyle/>
          <a:p>
            <a:r>
              <a:rPr lang="en-US"/>
              <a:t>Sample Footer Text</a:t>
            </a:r>
          </a:p>
        </p:txBody>
      </p:sp>
      <p:sp>
        <p:nvSpPr>
          <p:cNvPr id="12" name="Slide Number Placeholder 11">
            <a:extLst>
              <a:ext uri="{FF2B5EF4-FFF2-40B4-BE49-F238E27FC236}">
                <a16:creationId xmlns:a16="http://schemas.microsoft.com/office/drawing/2014/main" id="{21CC86B5-B6B3-4633-0D90-AACB44D0D409}"/>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21561582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8267F-FC1C-9341-AA9E-A49DE034DB69}" type="datetimeFigureOut">
              <a:rPr lang="en-US" smtClean="0"/>
              <a:pPr/>
              <a:t>10/9/23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24777968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B48267F-FC1C-9341-AA9E-A49DE034DB69}" type="datetimeFigureOut">
              <a:rPr lang="en-US" smtClean="0"/>
              <a:pPr/>
              <a:t>10/9/23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26660767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B48267F-FC1C-9341-AA9E-A49DE034DB69}" type="datetimeFigureOut">
              <a:rPr lang="en-US" smtClean="0"/>
              <a:pPr/>
              <a:t>10/9/23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1021978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B48267F-FC1C-9341-AA9E-A49DE034DB69}" type="datetimeFigureOut">
              <a:rPr lang="en-US" smtClean="0"/>
              <a:pPr/>
              <a:t>10/9/23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34165078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B48267F-FC1C-9341-AA9E-A49DE034DB69}" type="datetimeFigureOut">
              <a:rPr lang="en-US" smtClean="0"/>
              <a:pPr/>
              <a:t>10/9/23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794E0-04ED-9141-85AD-B6F656ED5E31}" type="slidenum">
              <a:rPr lang="en-US" smtClean="0"/>
              <a:pPr/>
              <a:t>‹#›</a:t>
            </a:fld>
            <a:endParaRPr lang="en-US"/>
          </a:p>
        </p:txBody>
      </p:sp>
    </p:spTree>
    <p:extLst>
      <p:ext uri="{BB962C8B-B14F-4D97-AF65-F5344CB8AC3E}">
        <p14:creationId xmlns:p14="http://schemas.microsoft.com/office/powerpoint/2010/main" val="32289549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609600" y="3699804"/>
            <a:ext cx="110744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a:t>Click to edit Master subtitle style</a:t>
            </a:r>
            <a:endParaRPr kumimoji="0" lang="en-US"/>
          </a:p>
        </p:txBody>
      </p:sp>
      <p:sp>
        <p:nvSpPr>
          <p:cNvPr id="28" name="Title 27"/>
          <p:cNvSpPr>
            <a:spLocks noGrp="1"/>
          </p:cNvSpPr>
          <p:nvPr>
            <p:ph type="ctrTitle"/>
          </p:nvPr>
        </p:nvSpPr>
        <p:spPr>
          <a:xfrm>
            <a:off x="609600" y="1433732"/>
            <a:ext cx="110744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GB"/>
              <a:t>Click to edit Master title style</a:t>
            </a:r>
            <a:endParaRPr kumimoji="0" lang="en-US"/>
          </a:p>
        </p:txBody>
      </p:sp>
      <p:cxnSp>
        <p:nvCxnSpPr>
          <p:cNvPr id="8" name="Straight Connector 7"/>
          <p:cNvCxnSpPr/>
          <p:nvPr/>
        </p:nvCxnSpPr>
        <p:spPr>
          <a:xfrm>
            <a:off x="1951501"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78099"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6053797" y="3526302"/>
            <a:ext cx="6096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sz="1800"/>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7" name="Footer Placeholder 16"/>
          <p:cNvSpPr>
            <a:spLocks noGrp="1"/>
          </p:cNvSpPr>
          <p:nvPr>
            <p:ph type="ftr" sz="quarter" idx="12"/>
          </p:nvPr>
        </p:nvSpPr>
        <p:spPr/>
        <p:txBody>
          <a:bodyPr/>
          <a:lstStyle/>
          <a:p>
            <a:endParaRPr kumimoji="0" lang="en-US"/>
          </a:p>
        </p:txBody>
      </p:sp>
    </p:spTree>
    <p:extLst>
      <p:ext uri="{BB962C8B-B14F-4D97-AF65-F5344CB8AC3E}">
        <p14:creationId xmlns:p14="http://schemas.microsoft.com/office/powerpoint/2010/main" val="1210453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609600" y="1524000"/>
            <a:ext cx="10972800"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eaLnBrk="1" latinLnBrk="0" hangingPunct="1"/>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GB"/>
              <a:t>Click to edit Master title style</a:t>
            </a:r>
            <a:endParaRPr kumimoji="0" lang="en-US"/>
          </a:p>
        </p:txBody>
      </p:sp>
    </p:spTree>
    <p:extLst>
      <p:ext uri="{BB962C8B-B14F-4D97-AF65-F5344CB8AC3E}">
        <p14:creationId xmlns:p14="http://schemas.microsoft.com/office/powerpoint/2010/main" val="19155102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a:xfrm>
            <a:off x="914400" y="3505200"/>
            <a:ext cx="105664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GB"/>
              <a:t>Click to edit Master title style</a:t>
            </a:r>
            <a:endParaRPr kumimoji="0" lang="en-US"/>
          </a:p>
        </p:txBody>
      </p:sp>
      <p:sp>
        <p:nvSpPr>
          <p:cNvPr id="3" name="Text Placeholder 2"/>
          <p:cNvSpPr>
            <a:spLocks noGrp="1"/>
          </p:cNvSpPr>
          <p:nvPr>
            <p:ph type="body" idx="1"/>
          </p:nvPr>
        </p:nvSpPr>
        <p:spPr>
          <a:xfrm>
            <a:off x="914400" y="4958864"/>
            <a:ext cx="105664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a:t>Click to edit Master text styles</a:t>
            </a:r>
          </a:p>
        </p:txBody>
      </p:sp>
      <p:cxnSp>
        <p:nvCxnSpPr>
          <p:cNvPr id="7" name="Straight Connector 6"/>
          <p:cNvCxnSpPr/>
          <p:nvPr/>
        </p:nvCxnSpPr>
        <p:spPr>
          <a:xfrm>
            <a:off x="914400" y="4916993"/>
            <a:ext cx="105664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82678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
        <p:nvSpPr>
          <p:cNvPr id="11" name="Content Placeholder 10"/>
          <p:cNvSpPr>
            <a:spLocks noGrp="1"/>
          </p:cNvSpPr>
          <p:nvPr>
            <p:ph sz="half" idx="1"/>
          </p:nvPr>
        </p:nvSpPr>
        <p:spPr>
          <a:xfrm>
            <a:off x="609600" y="1524000"/>
            <a:ext cx="5413248"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3" name="Content Placeholder 12"/>
          <p:cNvSpPr>
            <a:spLocks noGrp="1"/>
          </p:cNvSpPr>
          <p:nvPr>
            <p:ph sz="half" idx="2"/>
          </p:nvPr>
        </p:nvSpPr>
        <p:spPr>
          <a:xfrm>
            <a:off x="6197600" y="1524000"/>
            <a:ext cx="5413248"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Tree>
    <p:extLst>
      <p:ext uri="{BB962C8B-B14F-4D97-AF65-F5344CB8AC3E}">
        <p14:creationId xmlns:p14="http://schemas.microsoft.com/office/powerpoint/2010/main" val="8364435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3" name="Text Placeholder 2"/>
          <p:cNvSpPr>
            <a:spLocks noGrp="1"/>
          </p:cNvSpPr>
          <p:nvPr>
            <p:ph type="body" idx="1"/>
          </p:nvPr>
        </p:nvSpPr>
        <p:spPr>
          <a:xfrm>
            <a:off x="609600" y="1399593"/>
            <a:ext cx="5386917"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sp>
        <p:nvSpPr>
          <p:cNvPr id="32" name="Content Placeholder 31"/>
          <p:cNvSpPr>
            <a:spLocks noGrp="1"/>
          </p:cNvSpPr>
          <p:nvPr>
            <p:ph sz="half" idx="2"/>
          </p:nvPr>
        </p:nvSpPr>
        <p:spPr>
          <a:xfrm>
            <a:off x="609600" y="2201896"/>
            <a:ext cx="53848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4" name="Content Placeholder 33"/>
          <p:cNvSpPr>
            <a:spLocks noGrp="1"/>
          </p:cNvSpPr>
          <p:nvPr>
            <p:ph sz="quarter" idx="4"/>
          </p:nvPr>
        </p:nvSpPr>
        <p:spPr>
          <a:xfrm>
            <a:off x="6199717" y="2201896"/>
            <a:ext cx="53848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2" name="Title 1"/>
          <p:cNvSpPr>
            <a:spLocks noGrp="1"/>
          </p:cNvSpPr>
          <p:nvPr>
            <p:ph type="title"/>
          </p:nvPr>
        </p:nvSpPr>
        <p:spPr>
          <a:xfrm>
            <a:off x="609600" y="155448"/>
            <a:ext cx="10972800" cy="1143000"/>
          </a:xfrm>
        </p:spPr>
        <p:txBody>
          <a:bodyPr anchor="b" anchorCtr="0"/>
          <a:lstStyle>
            <a:lvl1pPr>
              <a:defRPr/>
            </a:lvl1pPr>
          </a:lstStyle>
          <a:p>
            <a:r>
              <a:rPr kumimoji="0" lang="en-GB"/>
              <a:t>Click to edit Master title style</a:t>
            </a:r>
            <a:endParaRPr kumimoji="0" lang="en-US"/>
          </a:p>
        </p:txBody>
      </p:sp>
      <p:sp>
        <p:nvSpPr>
          <p:cNvPr id="12" name="Text Placeholder 11"/>
          <p:cNvSpPr>
            <a:spLocks noGrp="1"/>
          </p:cNvSpPr>
          <p:nvPr>
            <p:ph type="body" idx="3"/>
          </p:nvPr>
        </p:nvSpPr>
        <p:spPr>
          <a:xfrm>
            <a:off x="6197600" y="1399593"/>
            <a:ext cx="5386917"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cxnSp>
        <p:nvCxnSpPr>
          <p:cNvPr id="10" name="Straight Connector 9"/>
          <p:cNvCxnSpPr/>
          <p:nvPr/>
        </p:nvCxnSpPr>
        <p:spPr>
          <a:xfrm>
            <a:off x="750593"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339840"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4291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8F7F10-35F6-E392-D41B-3CD300D5CCF8}"/>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264F76-994F-4AB5-B17B-46C0C2FA5AE5}"/>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5A69B3B-A540-4556-98C8-1F49704A794E}"/>
              </a:ext>
            </a:extLst>
          </p:cNvPr>
          <p:cNvSpPr>
            <a:spLocks noGrp="1"/>
          </p:cNvSpPr>
          <p:nvPr>
            <p:ph sz="half" idx="1"/>
          </p:nvPr>
        </p:nvSpPr>
        <p:spPr>
          <a:xfrm>
            <a:off x="420624" y="1825625"/>
            <a:ext cx="5181600" cy="4206382"/>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dirty="0"/>
            </a:lvl5pPr>
          </a:lstStyle>
          <a:p>
            <a:pPr lvl="0">
              <a:buChar char="¬"/>
            </a:pPr>
            <a:r>
              <a:rPr lang="en-US"/>
              <a:t>Click to edit Master text styles</a:t>
            </a:r>
          </a:p>
          <a:p>
            <a:pPr lvl="1">
              <a:buChar char="¬"/>
            </a:pPr>
            <a:r>
              <a:rPr lang="en-US"/>
              <a:t>Second level</a:t>
            </a:r>
          </a:p>
          <a:p>
            <a:pPr lvl="2">
              <a:buChar char="¬"/>
            </a:pPr>
            <a:r>
              <a:rPr lang="en-US"/>
              <a:t>Third level</a:t>
            </a:r>
          </a:p>
          <a:p>
            <a:pPr lvl="3">
              <a:buChar char="¬"/>
            </a:pPr>
            <a:r>
              <a:rPr lang="en-US"/>
              <a:t>Fourth level</a:t>
            </a:r>
          </a:p>
          <a:p>
            <a:pPr lvl="4">
              <a:buChar char="¬"/>
            </a:pPr>
            <a:r>
              <a:rPr lang="en-US"/>
              <a:t>Fifth level</a:t>
            </a:r>
            <a:endParaRPr lang="en-US" dirty="0"/>
          </a:p>
        </p:txBody>
      </p:sp>
      <p:sp>
        <p:nvSpPr>
          <p:cNvPr id="4" name="Content Placeholder 3">
            <a:extLst>
              <a:ext uri="{FF2B5EF4-FFF2-40B4-BE49-F238E27FC236}">
                <a16:creationId xmlns:a16="http://schemas.microsoft.com/office/drawing/2014/main" id="{DEC72438-7C63-48F2-9D6F-2461BFD6D5E5}"/>
              </a:ext>
            </a:extLst>
          </p:cNvPr>
          <p:cNvSpPr>
            <a:spLocks noGrp="1"/>
          </p:cNvSpPr>
          <p:nvPr>
            <p:ph sz="half" idx="2"/>
          </p:nvPr>
        </p:nvSpPr>
        <p:spPr>
          <a:xfrm>
            <a:off x="5756178" y="1825625"/>
            <a:ext cx="5180046" cy="4206382"/>
          </a:xfrm>
        </p:spPr>
        <p:txBody>
          <a:bodyPr/>
          <a:lstStyle>
            <a:lvl1pPr marL="228600" indent="-228600">
              <a:buFont typeface="Wingdings 2" panose="05020102010507070707" pitchFamily="18" charset="2"/>
              <a:buChar char="¬"/>
              <a:defRPr/>
            </a:lvl1pPr>
            <a:lvl2pPr marL="685800" indent="-228600">
              <a:buFont typeface="Wingdings 2" panose="05020102010507070707" pitchFamily="18" charset="2"/>
              <a:buChar char="¬"/>
              <a:defRPr/>
            </a:lvl2pPr>
            <a:lvl3pPr marL="1143000" indent="-228600">
              <a:buFont typeface="Wingdings 2" panose="05020102010507070707" pitchFamily="18" charset="2"/>
              <a:buChar char="¬"/>
              <a:defRPr/>
            </a:lvl3pPr>
            <a:lvl4pPr marL="1600200" indent="-228600">
              <a:buFont typeface="Wingdings 2" panose="05020102010507070707" pitchFamily="18" charset="2"/>
              <a:buChar char="¬"/>
              <a:defRPr/>
            </a:lvl4pPr>
            <a:lvl5pPr marL="2057400" indent="-228600">
              <a:buFont typeface="Wingdings 2" panose="05020102010507070707" pitchFamily="18"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Date Placeholder 14">
            <a:extLst>
              <a:ext uri="{FF2B5EF4-FFF2-40B4-BE49-F238E27FC236}">
                <a16:creationId xmlns:a16="http://schemas.microsoft.com/office/drawing/2014/main" id="{35274CEC-210E-BC97-9B79-A7D801E4B5F6}"/>
              </a:ext>
            </a:extLst>
          </p:cNvPr>
          <p:cNvSpPr>
            <a:spLocks noGrp="1"/>
          </p:cNvSpPr>
          <p:nvPr>
            <p:ph type="dt" sz="half" idx="10"/>
          </p:nvPr>
        </p:nvSpPr>
        <p:spPr/>
        <p:txBody>
          <a:bodyPr/>
          <a:lstStyle/>
          <a:p>
            <a:fld id="{003E0E29-2C79-4A2A-B61C-A21B8362A50A}" type="datetime2">
              <a:rPr lang="en-US" smtClean="0"/>
              <a:t>Monday, October 9, 2023</a:t>
            </a:fld>
            <a:endParaRPr lang="en-US"/>
          </a:p>
        </p:txBody>
      </p:sp>
      <p:sp>
        <p:nvSpPr>
          <p:cNvPr id="16" name="Footer Placeholder 15">
            <a:extLst>
              <a:ext uri="{FF2B5EF4-FFF2-40B4-BE49-F238E27FC236}">
                <a16:creationId xmlns:a16="http://schemas.microsoft.com/office/drawing/2014/main" id="{486B3D53-F805-C08E-2359-498218FC6898}"/>
              </a:ext>
            </a:extLst>
          </p:cNvPr>
          <p:cNvSpPr>
            <a:spLocks noGrp="1"/>
          </p:cNvSpPr>
          <p:nvPr>
            <p:ph type="ftr" sz="quarter" idx="11"/>
          </p:nvPr>
        </p:nvSpPr>
        <p:spPr/>
        <p:txBody>
          <a:bodyPr/>
          <a:lstStyle/>
          <a:p>
            <a:r>
              <a:rPr lang="en-US"/>
              <a:t>Sample Footer Text</a:t>
            </a:r>
          </a:p>
        </p:txBody>
      </p:sp>
      <p:sp>
        <p:nvSpPr>
          <p:cNvPr id="17" name="Slide Number Placeholder 16">
            <a:extLst>
              <a:ext uri="{FF2B5EF4-FFF2-40B4-BE49-F238E27FC236}">
                <a16:creationId xmlns:a16="http://schemas.microsoft.com/office/drawing/2014/main" id="{61C4695B-D7BD-45F7-EB23-6FDAF2410BB2}"/>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32353587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Tree>
    <p:extLst>
      <p:ext uri="{BB962C8B-B14F-4D97-AF65-F5344CB8AC3E}">
        <p14:creationId xmlns:p14="http://schemas.microsoft.com/office/powerpoint/2010/main" val="28280786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extLst>
      <p:ext uri="{BB962C8B-B14F-4D97-AF65-F5344CB8AC3E}">
        <p14:creationId xmlns:p14="http://schemas.microsoft.com/office/powerpoint/2010/main" val="33933538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609600" y="457200"/>
            <a:ext cx="8331200" cy="5715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 name="Text Placeholder 2"/>
          <p:cNvSpPr>
            <a:spLocks noGrp="1"/>
          </p:cNvSpPr>
          <p:nvPr>
            <p:ph type="body" idx="2"/>
          </p:nvPr>
        </p:nvSpPr>
        <p:spPr>
          <a:xfrm>
            <a:off x="9042400" y="1600200"/>
            <a:ext cx="2645664"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GB"/>
              <a:t>Click to edit Master text styles</a:t>
            </a:r>
          </a:p>
        </p:txBody>
      </p:sp>
      <p:sp>
        <p:nvSpPr>
          <p:cNvPr id="31" name="Title 30"/>
          <p:cNvSpPr>
            <a:spLocks noGrp="1"/>
          </p:cNvSpPr>
          <p:nvPr>
            <p:ph type="title"/>
          </p:nvPr>
        </p:nvSpPr>
        <p:spPr>
          <a:xfrm>
            <a:off x="9042400" y="457200"/>
            <a:ext cx="26416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6"/>
          </p:nvPr>
        </p:nvSpPr>
        <p:spPr/>
        <p:txBody>
          <a:bodyPr/>
          <a:lstStyle/>
          <a:p>
            <a:endParaRPr kumimoji="0" lang="en-US"/>
          </a:p>
        </p:txBody>
      </p:sp>
    </p:spTree>
    <p:extLst>
      <p:ext uri="{BB962C8B-B14F-4D97-AF65-F5344CB8AC3E}">
        <p14:creationId xmlns:p14="http://schemas.microsoft.com/office/powerpoint/2010/main" val="26017002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39200" y="457200"/>
            <a:ext cx="2743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3" name="Picture Placeholder 2"/>
          <p:cNvSpPr>
            <a:spLocks noGrp="1"/>
          </p:cNvSpPr>
          <p:nvPr>
            <p:ph type="pic" idx="1"/>
          </p:nvPr>
        </p:nvSpPr>
        <p:spPr>
          <a:xfrm>
            <a:off x="609600" y="457200"/>
            <a:ext cx="80264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GB"/>
              <a:t>Drag picture to placeholder or click icon to add</a:t>
            </a:r>
            <a:endParaRPr kumimoji="0" lang="en-US"/>
          </a:p>
        </p:txBody>
      </p:sp>
      <p:sp>
        <p:nvSpPr>
          <p:cNvPr id="4" name="Text Placeholder 3"/>
          <p:cNvSpPr>
            <a:spLocks noGrp="1"/>
          </p:cNvSpPr>
          <p:nvPr>
            <p:ph type="body" sz="half" idx="2"/>
          </p:nvPr>
        </p:nvSpPr>
        <p:spPr>
          <a:xfrm>
            <a:off x="8839200" y="1600200"/>
            <a:ext cx="27432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GB"/>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2"/>
          </p:nvPr>
        </p:nvSpPr>
        <p:spPr/>
        <p:txBody>
          <a:bodyPr/>
          <a:lstStyle/>
          <a:p>
            <a:endParaRPr kumimoji="0" lang="en-US"/>
          </a:p>
        </p:txBody>
      </p:sp>
    </p:spTree>
    <p:extLst>
      <p:ext uri="{BB962C8B-B14F-4D97-AF65-F5344CB8AC3E}">
        <p14:creationId xmlns:p14="http://schemas.microsoft.com/office/powerpoint/2010/main" val="906718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extLst>
      <p:ext uri="{BB962C8B-B14F-4D97-AF65-F5344CB8AC3E}">
        <p14:creationId xmlns:p14="http://schemas.microsoft.com/office/powerpoint/2010/main" val="2077843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kumimoji="0" lang="en-GB"/>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10/9/23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extLst>
      <p:ext uri="{BB962C8B-B14F-4D97-AF65-F5344CB8AC3E}">
        <p14:creationId xmlns:p14="http://schemas.microsoft.com/office/powerpoint/2010/main" val="161020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A1F52B7-5271-53AA-8260-0CF50FF8DA3C}"/>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2F9955-0460-4A20-8FC6-300595560010}"/>
              </a:ext>
            </a:extLst>
          </p:cNvPr>
          <p:cNvSpPr>
            <a:spLocks noGrp="1"/>
          </p:cNvSpPr>
          <p:nvPr>
            <p:ph type="title"/>
          </p:nvPr>
        </p:nvSpPr>
        <p:spPr>
          <a:xfrm>
            <a:off x="422178" y="365125"/>
            <a:ext cx="10515600" cy="1325563"/>
          </a:xfrm>
        </p:spPr>
        <p:txBody>
          <a:bodyPr>
            <a:normAutofit/>
          </a:bodyPr>
          <a:lstStyle>
            <a:lvl1pPr>
              <a:defRPr sz="52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F95DDA7-4AAD-4EBE-880C-200E5F10A6C4}"/>
              </a:ext>
            </a:extLst>
          </p:cNvPr>
          <p:cNvSpPr>
            <a:spLocks noGrp="1"/>
          </p:cNvSpPr>
          <p:nvPr>
            <p:ph type="body" idx="1"/>
          </p:nvPr>
        </p:nvSpPr>
        <p:spPr>
          <a:xfrm>
            <a:off x="422178" y="1681163"/>
            <a:ext cx="5157787"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717496-E470-4CF6-884C-F07390A4688A}"/>
              </a:ext>
            </a:extLst>
          </p:cNvPr>
          <p:cNvSpPr>
            <a:spLocks noGrp="1"/>
          </p:cNvSpPr>
          <p:nvPr>
            <p:ph sz="half" idx="2"/>
          </p:nvPr>
        </p:nvSpPr>
        <p:spPr>
          <a:xfrm>
            <a:off x="422178" y="2505075"/>
            <a:ext cx="5157787"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8C438EA-D381-4F22-A911-ECDD6D04FB33}"/>
              </a:ext>
            </a:extLst>
          </p:cNvPr>
          <p:cNvSpPr>
            <a:spLocks noGrp="1"/>
          </p:cNvSpPr>
          <p:nvPr>
            <p:ph type="body" sz="quarter" idx="3"/>
          </p:nvPr>
        </p:nvSpPr>
        <p:spPr>
          <a:xfrm>
            <a:off x="5754590" y="1681163"/>
            <a:ext cx="5183188"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F255FA-A04D-49F2-8DB4-3CC082D0DBC8}"/>
              </a:ext>
            </a:extLst>
          </p:cNvPr>
          <p:cNvSpPr>
            <a:spLocks noGrp="1"/>
          </p:cNvSpPr>
          <p:nvPr>
            <p:ph sz="quarter" idx="4"/>
          </p:nvPr>
        </p:nvSpPr>
        <p:spPr>
          <a:xfrm>
            <a:off x="5754590" y="2505075"/>
            <a:ext cx="5183188"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7198C3F1-4E77-7888-CDB8-CF9406E4A2E0}"/>
              </a:ext>
            </a:extLst>
          </p:cNvPr>
          <p:cNvSpPr>
            <a:spLocks noGrp="1"/>
          </p:cNvSpPr>
          <p:nvPr>
            <p:ph type="dt" sz="half" idx="10"/>
          </p:nvPr>
        </p:nvSpPr>
        <p:spPr/>
        <p:txBody>
          <a:bodyPr/>
          <a:lstStyle/>
          <a:p>
            <a:fld id="{B0CA0177-5432-41AC-9593-8EC96BFF4F82}" type="datetime2">
              <a:rPr lang="en-US" smtClean="0"/>
              <a:t>Monday, October 9, 2023</a:t>
            </a:fld>
            <a:endParaRPr lang="en-US" dirty="0"/>
          </a:p>
        </p:txBody>
      </p:sp>
      <p:sp>
        <p:nvSpPr>
          <p:cNvPr id="11" name="Footer Placeholder 10">
            <a:extLst>
              <a:ext uri="{FF2B5EF4-FFF2-40B4-BE49-F238E27FC236}">
                <a16:creationId xmlns:a16="http://schemas.microsoft.com/office/drawing/2014/main" id="{493561D3-90F6-AD82-BCFE-90F9427D867B}"/>
              </a:ext>
            </a:extLst>
          </p:cNvPr>
          <p:cNvSpPr>
            <a:spLocks noGrp="1"/>
          </p:cNvSpPr>
          <p:nvPr>
            <p:ph type="ftr" sz="quarter" idx="11"/>
          </p:nvPr>
        </p:nvSpPr>
        <p:spPr/>
        <p:txBody>
          <a:bodyPr/>
          <a:lstStyle/>
          <a:p>
            <a:r>
              <a:rPr lang="en-US"/>
              <a:t>Sample Footer Text</a:t>
            </a:r>
          </a:p>
        </p:txBody>
      </p:sp>
      <p:sp>
        <p:nvSpPr>
          <p:cNvPr id="12" name="Slide Number Placeholder 11">
            <a:extLst>
              <a:ext uri="{FF2B5EF4-FFF2-40B4-BE49-F238E27FC236}">
                <a16:creationId xmlns:a16="http://schemas.microsoft.com/office/drawing/2014/main" id="{932F9B33-3FA7-526F-7B45-342EB64A1CDB}"/>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517722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1F235-FBFF-453E-B90A-5758ED47C7B0}"/>
              </a:ext>
            </a:extLst>
          </p:cNvPr>
          <p:cNvSpPr>
            <a:spLocks noGrp="1"/>
          </p:cNvSpPr>
          <p:nvPr>
            <p:ph type="title"/>
          </p:nvPr>
        </p:nvSpPr>
        <p:spPr>
          <a:xfrm>
            <a:off x="420624" y="938306"/>
            <a:ext cx="10515600" cy="1325563"/>
          </a:xfrm>
        </p:spPr>
        <p:txBody>
          <a:bodyPr>
            <a:normAutofit/>
          </a:bodyPr>
          <a:lstStyle>
            <a:lvl1pPr>
              <a:defRPr sz="5200"/>
            </a:lvl1pPr>
          </a:lstStyle>
          <a:p>
            <a:r>
              <a:rPr lang="en-US"/>
              <a:t>Click to edit Master title style</a:t>
            </a:r>
            <a:endParaRPr lang="en-US" dirty="0"/>
          </a:p>
        </p:txBody>
      </p:sp>
      <p:sp>
        <p:nvSpPr>
          <p:cNvPr id="8" name="Date Placeholder 7">
            <a:extLst>
              <a:ext uri="{FF2B5EF4-FFF2-40B4-BE49-F238E27FC236}">
                <a16:creationId xmlns:a16="http://schemas.microsoft.com/office/drawing/2014/main" id="{A9328E63-E075-39E2-BAA7-30CCAE2E779E}"/>
              </a:ext>
            </a:extLst>
          </p:cNvPr>
          <p:cNvSpPr>
            <a:spLocks noGrp="1"/>
          </p:cNvSpPr>
          <p:nvPr>
            <p:ph type="dt" sz="half" idx="10"/>
          </p:nvPr>
        </p:nvSpPr>
        <p:spPr/>
        <p:txBody>
          <a:bodyPr/>
          <a:lstStyle/>
          <a:p>
            <a:fld id="{EED29A7B-B2F1-41A3-B969-4E25F618B967}" type="datetime2">
              <a:rPr lang="en-US" smtClean="0"/>
              <a:t>Monday, October 9, 2023</a:t>
            </a:fld>
            <a:endParaRPr lang="en-US" dirty="0"/>
          </a:p>
        </p:txBody>
      </p:sp>
      <p:sp>
        <p:nvSpPr>
          <p:cNvPr id="9" name="Footer Placeholder 8">
            <a:extLst>
              <a:ext uri="{FF2B5EF4-FFF2-40B4-BE49-F238E27FC236}">
                <a16:creationId xmlns:a16="http://schemas.microsoft.com/office/drawing/2014/main" id="{2A5894A5-0E01-F43E-C68A-2EFAB2EB89D8}"/>
              </a:ext>
            </a:extLst>
          </p:cNvPr>
          <p:cNvSpPr>
            <a:spLocks noGrp="1"/>
          </p:cNvSpPr>
          <p:nvPr>
            <p:ph type="ftr" sz="quarter" idx="11"/>
          </p:nvPr>
        </p:nvSpPr>
        <p:spPr/>
        <p:txBody>
          <a:bodyPr/>
          <a:lstStyle/>
          <a:p>
            <a:r>
              <a:rPr lang="en-US"/>
              <a:t>Sample Footer Text</a:t>
            </a:r>
          </a:p>
        </p:txBody>
      </p:sp>
      <p:sp>
        <p:nvSpPr>
          <p:cNvPr id="10" name="Slide Number Placeholder 9">
            <a:extLst>
              <a:ext uri="{FF2B5EF4-FFF2-40B4-BE49-F238E27FC236}">
                <a16:creationId xmlns:a16="http://schemas.microsoft.com/office/drawing/2014/main" id="{7250128C-CE40-2B40-1B89-7E9AAAAC4393}"/>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894706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281B99-C6A0-F92A-BDD3-BB362196501C}"/>
              </a:ext>
            </a:extLst>
          </p:cNvPr>
          <p:cNvSpPr/>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2">
            <a:extLst>
              <a:ext uri="{FF2B5EF4-FFF2-40B4-BE49-F238E27FC236}">
                <a16:creationId xmlns:a16="http://schemas.microsoft.com/office/drawing/2014/main" id="{3EB8367C-67E1-A50A-1584-F859A6FED9C9}"/>
              </a:ext>
            </a:extLst>
          </p:cNvPr>
          <p:cNvSpPr/>
          <p:nvPr/>
        </p:nvSpPr>
        <p:spPr>
          <a:xfrm>
            <a:off x="0"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Date Placeholder 4">
            <a:extLst>
              <a:ext uri="{FF2B5EF4-FFF2-40B4-BE49-F238E27FC236}">
                <a16:creationId xmlns:a16="http://schemas.microsoft.com/office/drawing/2014/main" id="{2ABB8861-51D7-741E-6B2C-25412D40E5BD}"/>
              </a:ext>
            </a:extLst>
          </p:cNvPr>
          <p:cNvSpPr>
            <a:spLocks noGrp="1"/>
          </p:cNvSpPr>
          <p:nvPr>
            <p:ph type="dt" sz="half" idx="10"/>
          </p:nvPr>
        </p:nvSpPr>
        <p:spPr/>
        <p:txBody>
          <a:bodyPr/>
          <a:lstStyle/>
          <a:p>
            <a:fld id="{4EE98B79-F222-4FD1-8713-07459E1B5004}" type="datetime2">
              <a:rPr lang="en-US" smtClean="0"/>
              <a:t>Monday, October 9, 2023</a:t>
            </a:fld>
            <a:endParaRPr lang="en-US"/>
          </a:p>
        </p:txBody>
      </p:sp>
      <p:sp>
        <p:nvSpPr>
          <p:cNvPr id="6" name="Footer Placeholder 5">
            <a:extLst>
              <a:ext uri="{FF2B5EF4-FFF2-40B4-BE49-F238E27FC236}">
                <a16:creationId xmlns:a16="http://schemas.microsoft.com/office/drawing/2014/main" id="{63D69A2F-0657-B33B-8334-C458A9538368}"/>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EB4FC84-48ED-0480-2497-FCD84C1276C6}"/>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2001736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12261-8522-4437-B612-7C7100D18896}"/>
              </a:ext>
            </a:extLst>
          </p:cNvPr>
          <p:cNvSpPr>
            <a:spLocks noGrp="1"/>
          </p:cNvSpPr>
          <p:nvPr>
            <p:ph type="title"/>
          </p:nvPr>
        </p:nvSpPr>
        <p:spPr>
          <a:xfrm>
            <a:off x="420624" y="457200"/>
            <a:ext cx="10512425" cy="1600200"/>
          </a:xfrm>
        </p:spPr>
        <p:txBody>
          <a:bodyPr anchor="b">
            <a:normAutofit/>
          </a:bodyPr>
          <a:lstStyle>
            <a:lvl1pPr>
              <a:defRPr sz="5200">
                <a:latin typeface="Dante (Headings)2"/>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1BAA0AF-3F50-42BD-84B4-E70C3D004FB2}"/>
              </a:ext>
            </a:extLst>
          </p:cNvPr>
          <p:cNvSpPr>
            <a:spLocks noGrp="1"/>
          </p:cNvSpPr>
          <p:nvPr>
            <p:ph idx="1"/>
          </p:nvPr>
        </p:nvSpPr>
        <p:spPr>
          <a:xfrm>
            <a:off x="4782830" y="2199340"/>
            <a:ext cx="6172200" cy="3661710"/>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699C702B-2C4D-4590-8BEE-31940145C77A}"/>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23F37370-7C05-0AAE-A0C3-9EE620A84EBB}"/>
              </a:ext>
            </a:extLst>
          </p:cNvPr>
          <p:cNvSpPr>
            <a:spLocks noGrp="1"/>
          </p:cNvSpPr>
          <p:nvPr>
            <p:ph type="dt" sz="half" idx="10"/>
          </p:nvPr>
        </p:nvSpPr>
        <p:spPr/>
        <p:txBody>
          <a:bodyPr/>
          <a:lstStyle/>
          <a:p>
            <a:fld id="{792630FD-0818-4065-B5FE-410552D9B1BC}" type="datetime2">
              <a:rPr lang="en-US" smtClean="0"/>
              <a:t>Monday, October 9, 2023</a:t>
            </a:fld>
            <a:endParaRPr lang="en-US"/>
          </a:p>
        </p:txBody>
      </p:sp>
      <p:sp>
        <p:nvSpPr>
          <p:cNvPr id="9" name="Footer Placeholder 8">
            <a:extLst>
              <a:ext uri="{FF2B5EF4-FFF2-40B4-BE49-F238E27FC236}">
                <a16:creationId xmlns:a16="http://schemas.microsoft.com/office/drawing/2014/main" id="{0900B8E3-39E6-A88A-BBFB-717596EB347E}"/>
              </a:ext>
            </a:extLst>
          </p:cNvPr>
          <p:cNvSpPr>
            <a:spLocks noGrp="1"/>
          </p:cNvSpPr>
          <p:nvPr>
            <p:ph type="ftr" sz="quarter" idx="11"/>
          </p:nvPr>
        </p:nvSpPr>
        <p:spPr/>
        <p:txBody>
          <a:bodyPr/>
          <a:lstStyle/>
          <a:p>
            <a:r>
              <a:rPr lang="en-US"/>
              <a:t>Sample Footer Text</a:t>
            </a:r>
          </a:p>
        </p:txBody>
      </p:sp>
      <p:sp>
        <p:nvSpPr>
          <p:cNvPr id="10" name="Slide Number Placeholder 9">
            <a:extLst>
              <a:ext uri="{FF2B5EF4-FFF2-40B4-BE49-F238E27FC236}">
                <a16:creationId xmlns:a16="http://schemas.microsoft.com/office/drawing/2014/main" id="{348E340D-1840-D987-3EEA-963BDDE31400}"/>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2916873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5334B-3019-4CA1-B658-779001922412}"/>
              </a:ext>
            </a:extLst>
          </p:cNvPr>
          <p:cNvSpPr>
            <a:spLocks noGrp="1"/>
          </p:cNvSpPr>
          <p:nvPr>
            <p:ph type="title"/>
          </p:nvPr>
        </p:nvSpPr>
        <p:spPr>
          <a:xfrm>
            <a:off x="420624" y="457200"/>
            <a:ext cx="3932237" cy="1600200"/>
          </a:xfrm>
        </p:spPr>
        <p:txBody>
          <a:bodyPr anchor="b">
            <a:norm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AFD3CC12-FD6B-41A3-BF67-D600CC4383A3}"/>
              </a:ext>
            </a:extLst>
          </p:cNvPr>
          <p:cNvSpPr>
            <a:spLocks noGrp="1"/>
          </p:cNvSpPr>
          <p:nvPr>
            <p:ph type="pic" idx="1"/>
          </p:nvPr>
        </p:nvSpPr>
        <p:spPr>
          <a:xfrm>
            <a:off x="4781276" y="987425"/>
            <a:ext cx="6172200" cy="4873625"/>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DDB2BD5-DC18-460B-BFCC-5B2447D2B094}"/>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90F28E44-58BB-553B-BBD0-F292C66CCA94}"/>
              </a:ext>
            </a:extLst>
          </p:cNvPr>
          <p:cNvSpPr>
            <a:spLocks noGrp="1"/>
          </p:cNvSpPr>
          <p:nvPr>
            <p:ph type="dt" sz="half" idx="10"/>
          </p:nvPr>
        </p:nvSpPr>
        <p:spPr/>
        <p:txBody>
          <a:bodyPr/>
          <a:lstStyle/>
          <a:p>
            <a:fld id="{93C2D289-0EBF-40C7-B6E8-60285281F180}" type="datetime2">
              <a:rPr lang="en-US" smtClean="0"/>
              <a:t>Monday, October 9, 2023</a:t>
            </a:fld>
            <a:endParaRPr lang="en-US"/>
          </a:p>
        </p:txBody>
      </p:sp>
      <p:sp>
        <p:nvSpPr>
          <p:cNvPr id="10" name="Footer Placeholder 9">
            <a:extLst>
              <a:ext uri="{FF2B5EF4-FFF2-40B4-BE49-F238E27FC236}">
                <a16:creationId xmlns:a16="http://schemas.microsoft.com/office/drawing/2014/main" id="{8F22D156-E5FE-F118-0553-B401F19652DE}"/>
              </a:ext>
            </a:extLst>
          </p:cNvPr>
          <p:cNvSpPr>
            <a:spLocks noGrp="1"/>
          </p:cNvSpPr>
          <p:nvPr>
            <p:ph type="ftr" sz="quarter" idx="11"/>
          </p:nvPr>
        </p:nvSpPr>
        <p:spPr/>
        <p:txBody>
          <a:bodyPr/>
          <a:lstStyle/>
          <a:p>
            <a:r>
              <a:rPr lang="en-US"/>
              <a:t>Sample Footer Text</a:t>
            </a:r>
          </a:p>
        </p:txBody>
      </p:sp>
      <p:sp>
        <p:nvSpPr>
          <p:cNvPr id="11" name="Slide Number Placeholder 10">
            <a:extLst>
              <a:ext uri="{FF2B5EF4-FFF2-40B4-BE49-F238E27FC236}">
                <a16:creationId xmlns:a16="http://schemas.microsoft.com/office/drawing/2014/main" id="{88AEE0A6-6120-9BA2-5751-E0E2D8CF0F58}"/>
              </a:ext>
            </a:extLst>
          </p:cNvPr>
          <p:cNvSpPr>
            <a:spLocks noGrp="1"/>
          </p:cNvSpPr>
          <p:nvPr>
            <p:ph type="sldNum" sz="quarter" idx="12"/>
          </p:nvPr>
        </p:nvSpPr>
        <p:spPr/>
        <p:txBody>
          <a:bodyPr/>
          <a:lstStyle/>
          <a:p>
            <a:fld id="{7BE69E03-4804-4553-A1EC-F089884EF50F}" type="slidenum">
              <a:rPr lang="en-US" smtClean="0"/>
              <a:t>‹#›</a:t>
            </a:fld>
            <a:endParaRPr lang="en-US"/>
          </a:p>
        </p:txBody>
      </p:sp>
    </p:spTree>
    <p:extLst>
      <p:ext uri="{BB962C8B-B14F-4D97-AF65-F5344CB8AC3E}">
        <p14:creationId xmlns:p14="http://schemas.microsoft.com/office/powerpoint/2010/main" val="3389505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B53B4F-080C-8523-03AD-871CC3B8D168}"/>
              </a:ext>
            </a:extLst>
          </p:cNvPr>
          <p:cNvSpPr/>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a:extLst>
              <a:ext uri="{FF2B5EF4-FFF2-40B4-BE49-F238E27FC236}">
                <a16:creationId xmlns:a16="http://schemas.microsoft.com/office/drawing/2014/main" id="{D53B790B-70BD-FD52-2540-F1DA4882170E}"/>
              </a:ext>
            </a:extLst>
          </p:cNvPr>
          <p:cNvSpPr/>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descr="Tag=AccentColor&#10;Flavor=Light&#10;Target=Line">
            <a:extLst>
              <a:ext uri="{FF2B5EF4-FFF2-40B4-BE49-F238E27FC236}">
                <a16:creationId xmlns:a16="http://schemas.microsoft.com/office/drawing/2014/main" id="{7D4FC5F0-CBD6-AEEB-4902-28D624068890}"/>
              </a:ext>
            </a:extLst>
          </p:cNvPr>
          <p:cNvCxnSpPr>
            <a:cxnSpLocks/>
          </p:cNvCxnSpPr>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descr="Tag=AccentColor&#10;Flavor=Light&#10;Target=Line">
            <a:extLst>
              <a:ext uri="{FF2B5EF4-FFF2-40B4-BE49-F238E27FC236}">
                <a16:creationId xmlns:a16="http://schemas.microsoft.com/office/drawing/2014/main" id="{FA9EB4DB-DDA5-1A45-7D87-B2BF67D2D1C3}"/>
              </a:ext>
            </a:extLst>
          </p:cNvPr>
          <p:cNvCxnSpPr>
            <a:cxnSpLocks/>
          </p:cNvCxnSpPr>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392AF870-601F-4570-A8A9-1003F8939C55}"/>
              </a:ext>
            </a:extLst>
          </p:cNvPr>
          <p:cNvSpPr>
            <a:spLocks noGrp="1"/>
          </p:cNvSpPr>
          <p:nvPr>
            <p:ph type="title"/>
          </p:nvPr>
        </p:nvSpPr>
        <p:spPr>
          <a:xfrm>
            <a:off x="420624"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BCCCECD-B6E7-4C40-8A84-65FD5A3F0AE2}"/>
              </a:ext>
            </a:extLst>
          </p:cNvPr>
          <p:cNvSpPr>
            <a:spLocks noGrp="1"/>
          </p:cNvSpPr>
          <p:nvPr>
            <p:ph type="body" idx="1"/>
          </p:nvPr>
        </p:nvSpPr>
        <p:spPr>
          <a:xfrm>
            <a:off x="420624"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43EFA4D-0E39-4E26-B43C-5D1084B3BAE2}"/>
              </a:ext>
            </a:extLst>
          </p:cNvPr>
          <p:cNvSpPr>
            <a:spLocks noGrp="1"/>
          </p:cNvSpPr>
          <p:nvPr>
            <p:ph type="dt" sz="half" idx="2"/>
          </p:nvPr>
        </p:nvSpPr>
        <p:spPr>
          <a:xfrm>
            <a:off x="420624" y="6217920"/>
            <a:ext cx="2743200" cy="640080"/>
          </a:xfrm>
          <a:prstGeom prst="rect">
            <a:avLst/>
          </a:prstGeom>
        </p:spPr>
        <p:txBody>
          <a:bodyPr vert="horz" lIns="91440" tIns="45720" rIns="91440" bIns="45720" rtlCol="0" anchor="ctr"/>
          <a:lstStyle>
            <a:lvl1pPr algn="l">
              <a:defRPr sz="1100">
                <a:solidFill>
                  <a:schemeClr val="tx2"/>
                </a:solidFill>
              </a:defRPr>
            </a:lvl1pPr>
          </a:lstStyle>
          <a:p>
            <a:fld id="{94CDC665-7415-4DAF-AE09-B9BBC1907393}" type="datetime2">
              <a:rPr lang="en-US" smtClean="0"/>
              <a:t>Monday, October 9, 2023</a:t>
            </a:fld>
            <a:endParaRPr lang="en-US" dirty="0"/>
          </a:p>
        </p:txBody>
      </p:sp>
      <p:sp>
        <p:nvSpPr>
          <p:cNvPr id="5" name="Footer Placeholder 4">
            <a:extLst>
              <a:ext uri="{FF2B5EF4-FFF2-40B4-BE49-F238E27FC236}">
                <a16:creationId xmlns:a16="http://schemas.microsoft.com/office/drawing/2014/main" id="{AE8851EA-2F2C-4012-8B96-51179BDD11B7}"/>
              </a:ext>
            </a:extLst>
          </p:cNvPr>
          <p:cNvSpPr>
            <a:spLocks noGrp="1"/>
          </p:cNvSpPr>
          <p:nvPr>
            <p:ph type="ftr" sz="quarter" idx="3"/>
          </p:nvPr>
        </p:nvSpPr>
        <p:spPr>
          <a:xfrm>
            <a:off x="3767328" y="6217920"/>
            <a:ext cx="7196328" cy="640080"/>
          </a:xfrm>
          <a:prstGeom prst="rect">
            <a:avLst/>
          </a:prstGeom>
        </p:spPr>
        <p:txBody>
          <a:bodyPr vert="horz" lIns="91440" tIns="45720" rIns="91440" bIns="45720" rtlCol="0" anchor="ctr"/>
          <a:lstStyle>
            <a:lvl1pPr algn="r">
              <a:defRPr sz="1100">
                <a:solidFill>
                  <a:schemeClr val="tx2"/>
                </a:solidFill>
              </a:defRPr>
            </a:lvl1pPr>
          </a:lstStyle>
          <a:p>
            <a:r>
              <a:rPr lang="en-US" dirty="0"/>
              <a:t>Sample Footer Text</a:t>
            </a:r>
          </a:p>
        </p:txBody>
      </p:sp>
      <p:sp>
        <p:nvSpPr>
          <p:cNvPr id="6" name="Slide Number Placeholder 5">
            <a:extLst>
              <a:ext uri="{FF2B5EF4-FFF2-40B4-BE49-F238E27FC236}">
                <a16:creationId xmlns:a16="http://schemas.microsoft.com/office/drawing/2014/main" id="{17BB8ACB-7A60-4D76-A149-0C57A30E0161}"/>
              </a:ext>
            </a:extLst>
          </p:cNvPr>
          <p:cNvSpPr>
            <a:spLocks noGrp="1"/>
          </p:cNvSpPr>
          <p:nvPr>
            <p:ph type="sldNum" sz="quarter" idx="4"/>
          </p:nvPr>
        </p:nvSpPr>
        <p:spPr>
          <a:xfrm>
            <a:off x="11503152" y="-18288"/>
            <a:ext cx="685800" cy="685800"/>
          </a:xfrm>
          <a:prstGeom prst="rect">
            <a:avLst/>
          </a:prstGeom>
        </p:spPr>
        <p:txBody>
          <a:bodyPr vert="horz" lIns="91440" tIns="45720" rIns="91440" bIns="45720" rtlCol="0" anchor="ctr"/>
          <a:lstStyle>
            <a:lvl1pPr algn="ctr">
              <a:defRPr sz="1100">
                <a:solidFill>
                  <a:schemeClr val="tx2"/>
                </a:solidFill>
              </a:defRPr>
            </a:lvl1pPr>
          </a:lstStyle>
          <a:p>
            <a:fld id="{7BE69E03-4804-4553-A1EC-F089884EF50F}" type="slidenum">
              <a:rPr lang="en-US" smtClean="0"/>
              <a:t>‹#›</a:t>
            </a:fld>
            <a:endParaRPr lang="en-US"/>
          </a:p>
        </p:txBody>
      </p:sp>
    </p:spTree>
    <p:extLst>
      <p:ext uri="{BB962C8B-B14F-4D97-AF65-F5344CB8AC3E}">
        <p14:creationId xmlns:p14="http://schemas.microsoft.com/office/powerpoint/2010/main" val="1291702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Wingdings 2" panose="05020102010507070707" pitchFamily="18" charset="2"/>
        <a:buChar char=""/>
        <a:defRPr sz="18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Clr>
          <a:schemeClr val="accent2"/>
        </a:buClr>
        <a:buFont typeface="Wingdings 2" panose="05020102010507070707" pitchFamily="18" charset="2"/>
        <a:buChar char=""/>
        <a:defRPr sz="16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Clr>
          <a:schemeClr val="accent2"/>
        </a:buClr>
        <a:buFont typeface="Wingdings 2" panose="05020102010507070707" pitchFamily="18" charset="2"/>
        <a:buChar char=""/>
        <a:defRPr sz="14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Clr>
          <a:schemeClr val="accent2"/>
        </a:buClr>
        <a:buFont typeface="Wingdings 2" panose="05020102010507070707" pitchFamily="18" charset="2"/>
        <a:buChar char=""/>
        <a:defRPr sz="12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Clr>
          <a:schemeClr val="accent2"/>
        </a:buClr>
        <a:buFont typeface="Wingdings 2" panose="05020102010507070707" pitchFamily="18" charset="2"/>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1D4D31-49D0-7A40-A891-591125662F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99C6FD-C63F-7544-BFF2-32DBB75583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1380FD-143C-854A-9FEC-AB9518E152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959692-A8A4-1244-BC42-39AED8CD929E}" type="datetimeFigureOut">
              <a:rPr lang="en-US" smtClean="0"/>
              <a:t>10/9/23</a:t>
            </a:fld>
            <a:endParaRPr lang="en-US"/>
          </a:p>
        </p:txBody>
      </p:sp>
      <p:sp>
        <p:nvSpPr>
          <p:cNvPr id="5" name="Footer Placeholder 4">
            <a:extLst>
              <a:ext uri="{FF2B5EF4-FFF2-40B4-BE49-F238E27FC236}">
                <a16:creationId xmlns:a16="http://schemas.microsoft.com/office/drawing/2014/main" id="{1F4818BB-0265-1A40-A88C-2777DF04D4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46402E9-90CA-F64D-9CFA-B93956948E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C9387D-1B39-614F-BA3B-13607372C136}" type="slidenum">
              <a:rPr lang="en-US" smtClean="0"/>
              <a:t>‹#›</a:t>
            </a:fld>
            <a:endParaRPr lang="en-US"/>
          </a:p>
        </p:txBody>
      </p:sp>
    </p:spTree>
    <p:extLst>
      <p:ext uri="{BB962C8B-B14F-4D97-AF65-F5344CB8AC3E}">
        <p14:creationId xmlns:p14="http://schemas.microsoft.com/office/powerpoint/2010/main" val="186746709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8267F-FC1C-9341-AA9E-A49DE034DB69}" type="datetimeFigureOut">
              <a:rPr lang="en-US" smtClean="0"/>
              <a:pPr/>
              <a:t>10/9/23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B794E0-04ED-9141-85AD-B6F656ED5E31}" type="slidenum">
              <a:rPr lang="en-US" smtClean="0"/>
              <a:pPr/>
              <a:t>‹#›</a:t>
            </a:fld>
            <a:endParaRPr lang="en-US"/>
          </a:p>
        </p:txBody>
      </p:sp>
    </p:spTree>
    <p:extLst>
      <p:ext uri="{BB962C8B-B14F-4D97-AF65-F5344CB8AC3E}">
        <p14:creationId xmlns:p14="http://schemas.microsoft.com/office/powerpoint/2010/main" val="269330206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609600" y="1447800"/>
            <a:ext cx="10972800" cy="4678363"/>
          </a:xfrm>
          <a:prstGeom prst="rect">
            <a:avLst/>
          </a:prstGeom>
        </p:spPr>
        <p:txBody>
          <a:bodyPr vert="horz">
            <a:normAutofit/>
          </a:bodyPr>
          <a:lstStyle/>
          <a:p>
            <a:pPr lvl="0" eaLnBrk="1" latinLnBrk="0" hangingPunct="1"/>
            <a:r>
              <a:rPr kumimoji="0" lang="en-GB"/>
              <a:t>Click to edit Master text styles</a:t>
            </a:r>
          </a:p>
          <a:p>
            <a:pPr lvl="1" eaLnBrk="1" latinLnBrk="0" hangingPunct="1"/>
            <a:r>
              <a:rPr kumimoji="0" lang="en-GB"/>
              <a:t>Second level</a:t>
            </a:r>
          </a:p>
          <a:p>
            <a:pPr lvl="2" eaLnBrk="1" latinLnBrk="0" hangingPunct="1"/>
            <a:r>
              <a:rPr kumimoji="0" lang="en-GB"/>
              <a:t>Third level</a:t>
            </a:r>
          </a:p>
          <a:p>
            <a:pPr lvl="3" eaLnBrk="1" latinLnBrk="0" hangingPunct="1"/>
            <a:r>
              <a:rPr kumimoji="0" lang="en-GB"/>
              <a:t>Fourth level</a:t>
            </a:r>
          </a:p>
          <a:p>
            <a:pPr lvl="4" eaLnBrk="1" latinLnBrk="0" hangingPunct="1"/>
            <a:r>
              <a:rPr kumimoji="0" lang="en-GB"/>
              <a:t>Fifth level</a:t>
            </a:r>
            <a:endParaRPr kumimoji="0" lang="en-US"/>
          </a:p>
        </p:txBody>
      </p:sp>
      <p:sp>
        <p:nvSpPr>
          <p:cNvPr id="24" name="Date Placeholder 23"/>
          <p:cNvSpPr>
            <a:spLocks noGrp="1"/>
          </p:cNvSpPr>
          <p:nvPr>
            <p:ph type="dt" sz="half" idx="2"/>
          </p:nvPr>
        </p:nvSpPr>
        <p:spPr>
          <a:xfrm>
            <a:off x="7721600" y="6203667"/>
            <a:ext cx="34544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10/9/23</a:t>
            </a:fld>
            <a:endParaRPr lang="en-US"/>
          </a:p>
        </p:txBody>
      </p:sp>
      <p:sp>
        <p:nvSpPr>
          <p:cNvPr id="10" name="Footer Placeholder 9"/>
          <p:cNvSpPr>
            <a:spLocks noGrp="1"/>
          </p:cNvSpPr>
          <p:nvPr>
            <p:ph type="ftr" sz="quarter" idx="3"/>
          </p:nvPr>
        </p:nvSpPr>
        <p:spPr>
          <a:xfrm>
            <a:off x="2844800" y="6203667"/>
            <a:ext cx="47752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11214100" y="6181531"/>
            <a:ext cx="8128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eaLnBrk="1" latinLnBrk="0" hangingPunct="1"/>
              <a:t>‹#›</a:t>
            </a:fld>
            <a:endParaRPr kumimoji="0" lang="en-US"/>
          </a:p>
        </p:txBody>
      </p:sp>
      <p:sp>
        <p:nvSpPr>
          <p:cNvPr id="5" name="Title Placeholder 4"/>
          <p:cNvSpPr>
            <a:spLocks noGrp="1"/>
          </p:cNvSpPr>
          <p:nvPr>
            <p:ph type="title"/>
          </p:nvPr>
        </p:nvSpPr>
        <p:spPr>
          <a:xfrm>
            <a:off x="609600" y="152400"/>
            <a:ext cx="10972800" cy="1219200"/>
          </a:xfrm>
          <a:prstGeom prst="rect">
            <a:avLst/>
          </a:prstGeom>
          <a:ln w="6350" cap="rnd">
            <a:noFill/>
          </a:ln>
        </p:spPr>
        <p:txBody>
          <a:bodyPr vert="horz" anchor="b" anchorCtr="0">
            <a:normAutofit/>
          </a:bodyPr>
          <a:lstStyle/>
          <a:p>
            <a:r>
              <a:rPr kumimoji="0" lang="en-GB"/>
              <a:t>Click to edit Master title style</a:t>
            </a:r>
            <a:endParaRPr kumimoji="0" lang="en-US"/>
          </a:p>
        </p:txBody>
      </p:sp>
    </p:spTree>
    <p:extLst>
      <p:ext uri="{BB962C8B-B14F-4D97-AF65-F5344CB8AC3E}">
        <p14:creationId xmlns:p14="http://schemas.microsoft.com/office/powerpoint/2010/main" val="1746518154"/>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imgres?imgurl=https%3A%2F%2Fupload.wikimedia.org%2Fwikipedia%2Fcommons%2F5%2F5f%2FJohann_Gottfried_Herder_2.jpg&amp;imgrefurl=https%3A%2F%2Fen.wikipedia.org%2Fwiki%2FJohann_Gottfried_Herder&amp;docid=dXWfODj--P0rTM&amp;tbnid=iVrRj6kU0lYilM%3A&amp;vet=10ahUKEwiLjN7PiovlAhX5UhUIHU8MBhQQMwh4KAAwAA..i&amp;w=1576&amp;h=1977&amp;client=firefox-b-d&amp;bih=643&amp;biw=1280&amp;q=herder&amp;ved=0ahUKEwiLjN7PiovlAhX5UhUIHU8MBhQQMwh4KAAwAA&amp;iact=mrc&amp;uact=8" TargetMode="Externa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imgres?imgurl=https%3A%2F%2Fupload.wikimedia.org%2Fwikipedia%2Fcommons%2F5%2F5f%2FJohann_Gottfried_Herder_2.jpg&amp;imgrefurl=https%3A%2F%2Fen.wikipedia.org%2Fwiki%2FJohann_Gottfried_Herder&amp;docid=dXWfODj--P0rTM&amp;tbnid=iVrRj6kU0lYilM%3A&amp;vet=10ahUKEwiLjN7PiovlAhX5UhUIHU8MBhQQMwh4KAAwAA..i&amp;w=1576&amp;h=1977&amp;client=firefox-b-d&amp;bih=643&amp;biw=1280&amp;q=herder&amp;ved=0ahUKEwiLjN7PiovlAhX5UhUIHU8MBhQQMwh4KAAwAA&amp;iact=mrc&amp;uact=8" TargetMode="Externa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imgres?imgurl=https%3A%2F%2Fupload.wikimedia.org%2Fwikipedia%2Fcommons%2F5%2F5f%2FJohann_Gottfried_Herder_2.jpg&amp;imgrefurl=https%3A%2F%2Fen.wikipedia.org%2Fwiki%2FJohann_Gottfried_Herder&amp;docid=dXWfODj--P0rTM&amp;tbnid=iVrRj6kU0lYilM%3A&amp;vet=10ahUKEwiLjN7PiovlAhX5UhUIHU8MBhQQMwh4KAAwAA..i&amp;w=1576&amp;h=1977&amp;client=firefox-b-d&amp;bih=643&amp;biw=1280&amp;q=herder&amp;ved=0ahUKEwiLjN7PiovlAhX5UhUIHU8MBhQQMwh4KAAwAA&amp;iact=mrc&amp;uact=8" TargetMode="Externa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3.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2" Type="http://schemas.openxmlformats.org/officeDocument/2006/relationships/hyperlink" Target="https://www.marxists.org/glossary/terms/h/i.htm#history-repeats" TargetMode="Externa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24.jpeg"/><Relationship Id="rId1" Type="http://schemas.openxmlformats.org/officeDocument/2006/relationships/slideLayout" Target="../slideLayouts/slideLayout41.xml"/><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5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B3B2C43-5E36-4768-8319-6752D24B47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B044326E-7BB3-4929-BE33-05CA64DBB2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731CF4E0-AA2D-43CA-A528-C52FB15824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DEA1C3-0872-14A6-2AFC-F0BCFE98B05E}"/>
              </a:ext>
            </a:extLst>
          </p:cNvPr>
          <p:cNvSpPr>
            <a:spLocks noGrp="1"/>
          </p:cNvSpPr>
          <p:nvPr>
            <p:ph type="ctrTitle"/>
          </p:nvPr>
        </p:nvSpPr>
        <p:spPr>
          <a:xfrm>
            <a:off x="5989319" y="576263"/>
            <a:ext cx="5054196" cy="2967606"/>
          </a:xfrm>
        </p:spPr>
        <p:txBody>
          <a:bodyPr anchor="b">
            <a:normAutofit/>
          </a:bodyPr>
          <a:lstStyle/>
          <a:p>
            <a:pPr algn="l"/>
            <a:r>
              <a:rPr lang="en-US" sz="4800"/>
              <a:t>Theory</a:t>
            </a:r>
          </a:p>
        </p:txBody>
      </p:sp>
      <p:sp>
        <p:nvSpPr>
          <p:cNvPr id="3" name="Subtitle 2">
            <a:extLst>
              <a:ext uri="{FF2B5EF4-FFF2-40B4-BE49-F238E27FC236}">
                <a16:creationId xmlns:a16="http://schemas.microsoft.com/office/drawing/2014/main" id="{85DBA41B-5485-CD1F-23A8-089D26BABF59}"/>
              </a:ext>
            </a:extLst>
          </p:cNvPr>
          <p:cNvSpPr>
            <a:spLocks noGrp="1"/>
          </p:cNvSpPr>
          <p:nvPr>
            <p:ph type="subTitle" idx="1"/>
          </p:nvPr>
        </p:nvSpPr>
        <p:spPr>
          <a:xfrm>
            <a:off x="5989319" y="3764975"/>
            <a:ext cx="5054196" cy="2192683"/>
          </a:xfrm>
        </p:spPr>
        <p:txBody>
          <a:bodyPr>
            <a:normAutofit/>
          </a:bodyPr>
          <a:lstStyle/>
          <a:p>
            <a:pPr algn="l"/>
            <a:r>
              <a:rPr lang="en-US" sz="2200" dirty="0"/>
              <a:t>TSM – Week 2</a:t>
            </a:r>
          </a:p>
          <a:p>
            <a:pPr algn="l"/>
            <a:r>
              <a:rPr lang="en-US" sz="2200" dirty="0"/>
              <a:t>Charles Walton</a:t>
            </a:r>
          </a:p>
        </p:txBody>
      </p:sp>
      <p:pic>
        <p:nvPicPr>
          <p:cNvPr id="14" name="Picture 13">
            <a:extLst>
              <a:ext uri="{FF2B5EF4-FFF2-40B4-BE49-F238E27FC236}">
                <a16:creationId xmlns:a16="http://schemas.microsoft.com/office/drawing/2014/main" id="{C41CE67E-8F90-33DA-F1F9-CD008DDE53AA}"/>
              </a:ext>
            </a:extLst>
          </p:cNvPr>
          <p:cNvPicPr>
            <a:picLocks noChangeAspect="1"/>
          </p:cNvPicPr>
          <p:nvPr/>
        </p:nvPicPr>
        <p:blipFill rotWithShape="1">
          <a:blip r:embed="rId2"/>
          <a:srcRect l="18594" r="25006"/>
          <a:stretch/>
        </p:blipFill>
        <p:spPr>
          <a:xfrm>
            <a:off x="-6472" y="10"/>
            <a:ext cx="5486394" cy="6857982"/>
          </a:xfrm>
          <a:prstGeom prst="rect">
            <a:avLst/>
          </a:prstGeom>
        </p:spPr>
      </p:pic>
      <p:sp>
        <p:nvSpPr>
          <p:cNvPr id="15" name="Rectangle 14">
            <a:extLst>
              <a:ext uri="{FF2B5EF4-FFF2-40B4-BE49-F238E27FC236}">
                <a16:creationId xmlns:a16="http://schemas.microsoft.com/office/drawing/2014/main" id="{3B083774-A903-4B1B-BC6A-94C1F048E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479921" y="0"/>
            <a:ext cx="287517" cy="6857992"/>
          </a:xfrm>
          <a:prstGeom prst="rect">
            <a:avLst/>
          </a:prstGeom>
          <a:solidFill>
            <a:srgbClr val="ED6948">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cxnSp>
        <p:nvCxnSpPr>
          <p:cNvPr id="17" name="Straight Connector 16">
            <a:extLst>
              <a:ext uri="{FF2B5EF4-FFF2-40B4-BE49-F238E27FC236}">
                <a16:creationId xmlns:a16="http://schemas.microsoft.com/office/drawing/2014/main" id="{5D5FB189-1F48-4A47-B036-6AF7E11A8E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504676" y="-14198"/>
            <a:ext cx="0" cy="6858000"/>
          </a:xfrm>
          <a:prstGeom prst="line">
            <a:avLst/>
          </a:prstGeom>
          <a:ln w="9525" cap="rnd">
            <a:solidFill>
              <a:srgbClr val="ED6948"/>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5B335DD-3163-4EC5-8B6B-2AB53E64D1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ED694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898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867BB-DF76-2144-8696-C0F02892A3F7}"/>
              </a:ext>
            </a:extLst>
          </p:cNvPr>
          <p:cNvSpPr>
            <a:spLocks noGrp="1"/>
          </p:cNvSpPr>
          <p:nvPr>
            <p:ph type="title"/>
          </p:nvPr>
        </p:nvSpPr>
        <p:spPr/>
        <p:txBody>
          <a:bodyPr/>
          <a:lstStyle/>
          <a:p>
            <a:pPr algn="ctr"/>
            <a:r>
              <a:rPr lang="en-US" i="1" dirty="0"/>
              <a:t>The Spirit of the Laws </a:t>
            </a:r>
            <a:r>
              <a:rPr lang="en-US" dirty="0"/>
              <a:t>(1748)</a:t>
            </a:r>
            <a:endParaRPr lang="en-US" i="1" dirty="0"/>
          </a:p>
        </p:txBody>
      </p:sp>
      <p:pic>
        <p:nvPicPr>
          <p:cNvPr id="5" name="Content Placeholder 4" descr="download.jpg">
            <a:extLst>
              <a:ext uri="{FF2B5EF4-FFF2-40B4-BE49-F238E27FC236}">
                <a16:creationId xmlns:a16="http://schemas.microsoft.com/office/drawing/2014/main" id="{6EABBE56-4E30-CD41-B4E7-64D0D14F300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t="3342" b="3342"/>
          <a:stretch>
            <a:fillRect/>
          </a:stretch>
        </p:blipFill>
        <p:spPr>
          <a:xfrm>
            <a:off x="838200" y="1825625"/>
            <a:ext cx="3814763" cy="4271740"/>
          </a:xfrm>
        </p:spPr>
      </p:pic>
      <p:pic>
        <p:nvPicPr>
          <p:cNvPr id="1026" name="Picture 2" descr="Image result for esprit des lois montesquieu">
            <a:extLst>
              <a:ext uri="{FF2B5EF4-FFF2-40B4-BE49-F238E27FC236}">
                <a16:creationId xmlns:a16="http://schemas.microsoft.com/office/drawing/2014/main" id="{4E502986-3714-5848-8263-CA748F64199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167942" y="1825625"/>
            <a:ext cx="3190116" cy="43513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34B59AB-80F6-7547-AB04-3324711DD8D2}"/>
              </a:ext>
            </a:extLst>
          </p:cNvPr>
          <p:cNvSpPr txBox="1"/>
          <p:nvPr/>
        </p:nvSpPr>
        <p:spPr>
          <a:xfrm>
            <a:off x="342900" y="6232302"/>
            <a:ext cx="459940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Baron de Montesquieu, 1689-1755 </a:t>
            </a:r>
          </a:p>
        </p:txBody>
      </p:sp>
    </p:spTree>
    <p:extLst>
      <p:ext uri="{BB962C8B-B14F-4D97-AF65-F5344CB8AC3E}">
        <p14:creationId xmlns:p14="http://schemas.microsoft.com/office/powerpoint/2010/main" val="3411390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86834" y="1153572"/>
            <a:ext cx="3200400" cy="4461163"/>
          </a:xfrm>
        </p:spPr>
        <p:txBody>
          <a:bodyPr>
            <a:normAutofit/>
          </a:bodyPr>
          <a:lstStyle/>
          <a:p>
            <a:r>
              <a:rPr lang="en-US">
                <a:solidFill>
                  <a:srgbClr val="FFFFFF"/>
                </a:solidFill>
              </a:rPr>
              <a:t>Montesquieu – </a:t>
            </a:r>
            <a:br>
              <a:rPr lang="en-US">
                <a:solidFill>
                  <a:srgbClr val="FFFFFF"/>
                </a:solidFill>
              </a:rPr>
            </a:br>
            <a:r>
              <a:rPr lang="en-US" i="1">
                <a:solidFill>
                  <a:srgbClr val="FFFFFF"/>
                </a:solidFill>
              </a:rPr>
              <a:t>Spirit of the Laws </a:t>
            </a:r>
            <a:r>
              <a:rPr lang="en-US">
                <a:solidFill>
                  <a:srgbClr val="FFFFFF"/>
                </a:solidFill>
              </a:rPr>
              <a:t>(1748)</a:t>
            </a:r>
          </a:p>
        </p:txBody>
      </p:sp>
      <p:sp>
        <p:nvSpPr>
          <p:cNvPr id="22" name="Arc 2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4447308" y="591344"/>
            <a:ext cx="6906491" cy="5585619"/>
          </a:xfrm>
        </p:spPr>
        <p:txBody>
          <a:bodyPr anchor="ctr">
            <a:normAutofit fontScale="92500" lnSpcReduction="10000"/>
          </a:bodyPr>
          <a:lstStyle/>
          <a:p>
            <a:pPr marL="0" indent="0">
              <a:buNone/>
            </a:pPr>
            <a:endParaRPr lang="en-US" dirty="0"/>
          </a:p>
          <a:p>
            <a:pPr marL="0" indent="0">
              <a:buNone/>
            </a:pPr>
            <a:r>
              <a:rPr lang="en-US" dirty="0"/>
              <a:t>Vatican put book on its Index of forbidden books in 1751</a:t>
            </a:r>
          </a:p>
          <a:p>
            <a:endParaRPr lang="en-US" dirty="0"/>
          </a:p>
          <a:p>
            <a:pPr marL="0" indent="0">
              <a:buNone/>
            </a:pPr>
            <a:r>
              <a:rPr lang="en-US" dirty="0"/>
              <a:t>Erudite sociological history: he used historical examples to discover ‘natural laws’ governing societies.</a:t>
            </a:r>
          </a:p>
          <a:p>
            <a:pPr marL="0" indent="0">
              <a:buNone/>
            </a:pPr>
            <a:endParaRPr lang="en-US" dirty="0"/>
          </a:p>
          <a:p>
            <a:pPr marL="0" indent="0">
              <a:buNone/>
            </a:pPr>
            <a:r>
              <a:rPr lang="en-US" dirty="0"/>
              <a:t>Two level of laws: positive (particular, declared) and general (deduced, natural but invisible)</a:t>
            </a:r>
          </a:p>
          <a:p>
            <a:pPr marL="0" indent="0">
              <a:buNone/>
            </a:pPr>
            <a:endParaRPr lang="en-US" dirty="0"/>
          </a:p>
          <a:p>
            <a:pPr marL="0" indent="0">
              <a:buNone/>
            </a:pPr>
            <a:r>
              <a:rPr lang="en-US" dirty="0"/>
              <a:t>Climate and geography shape a society and its history</a:t>
            </a:r>
          </a:p>
          <a:p>
            <a:pPr marL="0" indent="0">
              <a:buNone/>
            </a:pPr>
            <a:endParaRPr lang="en-US" dirty="0"/>
          </a:p>
          <a:p>
            <a:endParaRPr lang="en-US" dirty="0"/>
          </a:p>
          <a:p>
            <a:pPr marL="0" indent="0">
              <a:buNone/>
            </a:pPr>
            <a:endParaRPr lang="en-US" dirty="0"/>
          </a:p>
        </p:txBody>
      </p:sp>
    </p:spTree>
    <p:extLst>
      <p:ext uri="{BB962C8B-B14F-4D97-AF65-F5344CB8AC3E}">
        <p14:creationId xmlns:p14="http://schemas.microsoft.com/office/powerpoint/2010/main" val="1967280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12361-3C98-AC4B-B203-7733A2545BEE}"/>
              </a:ext>
            </a:extLst>
          </p:cNvPr>
          <p:cNvSpPr>
            <a:spLocks noGrp="1"/>
          </p:cNvSpPr>
          <p:nvPr>
            <p:ph type="title"/>
          </p:nvPr>
        </p:nvSpPr>
        <p:spPr/>
        <p:txBody>
          <a:bodyPr>
            <a:normAutofit/>
          </a:bodyPr>
          <a:lstStyle/>
          <a:p>
            <a:r>
              <a:rPr lang="en-US" sz="4000" dirty="0">
                <a:solidFill>
                  <a:srgbClr val="000000"/>
                </a:solidFill>
              </a:rPr>
              <a:t>Discovery of Natural Laws and/or Human Nature</a:t>
            </a:r>
            <a:endParaRPr lang="en-US" sz="4000" dirty="0"/>
          </a:p>
        </p:txBody>
      </p:sp>
      <p:sp>
        <p:nvSpPr>
          <p:cNvPr id="10" name="Text Placeholder 9">
            <a:extLst>
              <a:ext uri="{FF2B5EF4-FFF2-40B4-BE49-F238E27FC236}">
                <a16:creationId xmlns:a16="http://schemas.microsoft.com/office/drawing/2014/main" id="{DAB811F6-41FD-A84B-9A5E-83D218AE1005}"/>
              </a:ext>
            </a:extLst>
          </p:cNvPr>
          <p:cNvSpPr>
            <a:spLocks noGrp="1"/>
          </p:cNvSpPr>
          <p:nvPr>
            <p:ph type="body" idx="1"/>
          </p:nvPr>
        </p:nvSpPr>
        <p:spPr/>
        <p:txBody>
          <a:bodyPr/>
          <a:lstStyle/>
          <a:p>
            <a:r>
              <a:rPr lang="en-US" dirty="0"/>
              <a:t>Montesquieu</a:t>
            </a:r>
          </a:p>
        </p:txBody>
      </p:sp>
      <p:sp>
        <p:nvSpPr>
          <p:cNvPr id="12" name="Text Placeholder 11">
            <a:extLst>
              <a:ext uri="{FF2B5EF4-FFF2-40B4-BE49-F238E27FC236}">
                <a16:creationId xmlns:a16="http://schemas.microsoft.com/office/drawing/2014/main" id="{56EE905C-47F7-0E47-92B3-E020C51FD54B}"/>
              </a:ext>
            </a:extLst>
          </p:cNvPr>
          <p:cNvSpPr>
            <a:spLocks noGrp="1"/>
          </p:cNvSpPr>
          <p:nvPr>
            <p:ph type="body" sz="quarter" idx="3"/>
          </p:nvPr>
        </p:nvSpPr>
        <p:spPr/>
        <p:txBody>
          <a:bodyPr/>
          <a:lstStyle/>
          <a:p>
            <a:r>
              <a:rPr lang="en-US" i="1" dirty="0"/>
              <a:t>The Spirit of the Laws </a:t>
            </a:r>
            <a:r>
              <a:rPr lang="en-US" dirty="0"/>
              <a:t>(1748)</a:t>
            </a:r>
          </a:p>
        </p:txBody>
      </p:sp>
      <p:pic>
        <p:nvPicPr>
          <p:cNvPr id="16" name="Content Placeholder 4" descr="download.jpg">
            <a:extLst>
              <a:ext uri="{FF2B5EF4-FFF2-40B4-BE49-F238E27FC236}">
                <a16:creationId xmlns:a16="http://schemas.microsoft.com/office/drawing/2014/main" id="{56B3DAA1-89FD-A04C-8773-B1397BCB336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t="3342" b="3342"/>
          <a:stretch>
            <a:fillRect/>
          </a:stretch>
        </p:blipFill>
        <p:spPr>
          <a:xfrm>
            <a:off x="967002" y="2505075"/>
            <a:ext cx="3660415" cy="4113221"/>
          </a:xfrm>
        </p:spPr>
      </p:pic>
      <p:sp>
        <p:nvSpPr>
          <p:cNvPr id="3" name="Content Placeholder 2">
            <a:extLst>
              <a:ext uri="{FF2B5EF4-FFF2-40B4-BE49-F238E27FC236}">
                <a16:creationId xmlns:a16="http://schemas.microsoft.com/office/drawing/2014/main" id="{94B32BE0-5DDA-2947-9F1F-6F3121F6EAD7}"/>
              </a:ext>
            </a:extLst>
          </p:cNvPr>
          <p:cNvSpPr>
            <a:spLocks noGrp="1"/>
          </p:cNvSpPr>
          <p:nvPr>
            <p:ph sz="quarter" idx="4"/>
          </p:nvPr>
        </p:nvSpPr>
        <p:spPr/>
        <p:txBody>
          <a:bodyPr/>
          <a:lstStyle/>
          <a:p>
            <a:pPr marL="0" indent="0">
              <a:buNone/>
            </a:pPr>
            <a:endParaRPr lang="en-US" dirty="0">
              <a:solidFill>
                <a:srgbClr val="000000"/>
              </a:solidFill>
            </a:endParaRPr>
          </a:p>
          <a:p>
            <a:pPr marL="0" indent="0">
              <a:buNone/>
            </a:pPr>
            <a:r>
              <a:rPr lang="en-US" dirty="0">
                <a:solidFill>
                  <a:srgbClr val="000000"/>
                </a:solidFill>
              </a:rPr>
              <a:t>‘I have first of all considered mankind [and have concluded that] amidst such an infinite diversity of laws and manners, they were not solely guided by the caprice of fancy…’</a:t>
            </a:r>
          </a:p>
          <a:p>
            <a:endParaRPr lang="en-US" dirty="0"/>
          </a:p>
        </p:txBody>
      </p:sp>
    </p:spTree>
    <p:extLst>
      <p:ext uri="{BB962C8B-B14F-4D97-AF65-F5344CB8AC3E}">
        <p14:creationId xmlns:p14="http://schemas.microsoft.com/office/powerpoint/2010/main" val="2390346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12361-3C98-AC4B-B203-7733A2545BEE}"/>
              </a:ext>
            </a:extLst>
          </p:cNvPr>
          <p:cNvSpPr>
            <a:spLocks noGrp="1"/>
          </p:cNvSpPr>
          <p:nvPr>
            <p:ph type="title"/>
          </p:nvPr>
        </p:nvSpPr>
        <p:spPr/>
        <p:txBody>
          <a:bodyPr>
            <a:normAutofit/>
          </a:bodyPr>
          <a:lstStyle/>
          <a:p>
            <a:r>
              <a:rPr lang="en-US" sz="4000" dirty="0">
                <a:solidFill>
                  <a:srgbClr val="000000"/>
                </a:solidFill>
              </a:rPr>
              <a:t>Discovery of Natural Laws and/or Human Nature</a:t>
            </a:r>
            <a:endParaRPr lang="en-US" sz="4000" dirty="0"/>
          </a:p>
        </p:txBody>
      </p:sp>
      <p:sp>
        <p:nvSpPr>
          <p:cNvPr id="10" name="Text Placeholder 9">
            <a:extLst>
              <a:ext uri="{FF2B5EF4-FFF2-40B4-BE49-F238E27FC236}">
                <a16:creationId xmlns:a16="http://schemas.microsoft.com/office/drawing/2014/main" id="{DAB811F6-41FD-A84B-9A5E-83D218AE1005}"/>
              </a:ext>
            </a:extLst>
          </p:cNvPr>
          <p:cNvSpPr>
            <a:spLocks noGrp="1"/>
          </p:cNvSpPr>
          <p:nvPr>
            <p:ph type="body" idx="1"/>
          </p:nvPr>
        </p:nvSpPr>
        <p:spPr/>
        <p:txBody>
          <a:bodyPr/>
          <a:lstStyle/>
          <a:p>
            <a:r>
              <a:rPr lang="en-US" dirty="0"/>
              <a:t>Montesquieu</a:t>
            </a:r>
          </a:p>
        </p:txBody>
      </p:sp>
      <p:sp>
        <p:nvSpPr>
          <p:cNvPr id="12" name="Text Placeholder 11">
            <a:extLst>
              <a:ext uri="{FF2B5EF4-FFF2-40B4-BE49-F238E27FC236}">
                <a16:creationId xmlns:a16="http://schemas.microsoft.com/office/drawing/2014/main" id="{56EE905C-47F7-0E47-92B3-E020C51FD54B}"/>
              </a:ext>
            </a:extLst>
          </p:cNvPr>
          <p:cNvSpPr>
            <a:spLocks noGrp="1"/>
          </p:cNvSpPr>
          <p:nvPr>
            <p:ph type="body" sz="quarter" idx="3"/>
          </p:nvPr>
        </p:nvSpPr>
        <p:spPr/>
        <p:txBody>
          <a:bodyPr/>
          <a:lstStyle/>
          <a:p>
            <a:r>
              <a:rPr lang="en-US" i="1" dirty="0"/>
              <a:t>The Spirit of the Laws </a:t>
            </a:r>
            <a:r>
              <a:rPr lang="en-US" dirty="0"/>
              <a:t>(1748)</a:t>
            </a:r>
          </a:p>
        </p:txBody>
      </p:sp>
      <p:pic>
        <p:nvPicPr>
          <p:cNvPr id="16" name="Content Placeholder 4" descr="download.jpg">
            <a:extLst>
              <a:ext uri="{FF2B5EF4-FFF2-40B4-BE49-F238E27FC236}">
                <a16:creationId xmlns:a16="http://schemas.microsoft.com/office/drawing/2014/main" id="{56B3DAA1-89FD-A04C-8773-B1397BCB336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t="3342" b="3342"/>
          <a:stretch>
            <a:fillRect/>
          </a:stretch>
        </p:blipFill>
        <p:spPr>
          <a:xfrm>
            <a:off x="967002" y="2505075"/>
            <a:ext cx="3660415" cy="4113221"/>
          </a:xfrm>
        </p:spPr>
      </p:pic>
      <p:sp>
        <p:nvSpPr>
          <p:cNvPr id="3" name="Content Placeholder 2">
            <a:extLst>
              <a:ext uri="{FF2B5EF4-FFF2-40B4-BE49-F238E27FC236}">
                <a16:creationId xmlns:a16="http://schemas.microsoft.com/office/drawing/2014/main" id="{94B32BE0-5DDA-2947-9F1F-6F3121F6EAD7}"/>
              </a:ext>
            </a:extLst>
          </p:cNvPr>
          <p:cNvSpPr>
            <a:spLocks noGrp="1"/>
          </p:cNvSpPr>
          <p:nvPr>
            <p:ph sz="quarter" idx="4"/>
          </p:nvPr>
        </p:nvSpPr>
        <p:spPr>
          <a:xfrm>
            <a:off x="6172200" y="2505074"/>
            <a:ext cx="5183188" cy="4113221"/>
          </a:xfrm>
        </p:spPr>
        <p:txBody>
          <a:bodyPr>
            <a:normAutofit/>
          </a:bodyPr>
          <a:lstStyle/>
          <a:p>
            <a:pPr marL="0" indent="0">
              <a:buNone/>
            </a:pPr>
            <a:r>
              <a:rPr lang="en-US" dirty="0">
                <a:solidFill>
                  <a:schemeClr val="tx1"/>
                </a:solidFill>
              </a:rPr>
              <a:t>I have laid down the first principles [i.e., hypotheses], and have found that the particular cases follow naturally from them; that the histories of all nations are only consequences of them, and that every particular law is connected with another law… of a more general extent…</a:t>
            </a:r>
          </a:p>
          <a:p>
            <a:pPr marL="0" indent="0">
              <a:buNone/>
            </a:pPr>
            <a:endParaRPr lang="en-US" dirty="0">
              <a:solidFill>
                <a:srgbClr val="000000"/>
              </a:solidFill>
            </a:endParaRPr>
          </a:p>
          <a:p>
            <a:endParaRPr lang="en-US" dirty="0"/>
          </a:p>
        </p:txBody>
      </p:sp>
    </p:spTree>
    <p:extLst>
      <p:ext uri="{BB962C8B-B14F-4D97-AF65-F5344CB8AC3E}">
        <p14:creationId xmlns:p14="http://schemas.microsoft.com/office/powerpoint/2010/main" val="1458115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FACE9-D4D6-6749-BBF9-EF057EE55434}"/>
              </a:ext>
            </a:extLst>
          </p:cNvPr>
          <p:cNvSpPr>
            <a:spLocks noGrp="1"/>
          </p:cNvSpPr>
          <p:nvPr>
            <p:ph type="title"/>
          </p:nvPr>
        </p:nvSpPr>
        <p:spPr/>
        <p:txBody>
          <a:bodyPr/>
          <a:lstStyle/>
          <a:p>
            <a:pPr algn="ctr"/>
            <a:r>
              <a:rPr lang="en-US" i="1" dirty="0"/>
              <a:t>Spirit of the Laws</a:t>
            </a:r>
            <a:r>
              <a:rPr lang="en-US" dirty="0"/>
              <a:t> (Montesquieu)</a:t>
            </a:r>
            <a:br>
              <a:rPr lang="en-US" i="1" dirty="0"/>
            </a:br>
            <a:r>
              <a:rPr lang="en-US" sz="3600" dirty="0"/>
              <a:t>universalism and exceptionalism</a:t>
            </a:r>
          </a:p>
        </p:txBody>
      </p:sp>
      <p:sp>
        <p:nvSpPr>
          <p:cNvPr id="3" name="Text Placeholder 2">
            <a:extLst>
              <a:ext uri="{FF2B5EF4-FFF2-40B4-BE49-F238E27FC236}">
                <a16:creationId xmlns:a16="http://schemas.microsoft.com/office/drawing/2014/main" id="{DD4A4FF9-15FD-0342-8A48-5C25F264AB7F}"/>
              </a:ext>
            </a:extLst>
          </p:cNvPr>
          <p:cNvSpPr>
            <a:spLocks noGrp="1"/>
          </p:cNvSpPr>
          <p:nvPr>
            <p:ph type="body" idx="1"/>
          </p:nvPr>
        </p:nvSpPr>
        <p:spPr/>
        <p:txBody>
          <a:bodyPr/>
          <a:lstStyle/>
          <a:p>
            <a:r>
              <a:rPr lang="en-US" dirty="0"/>
              <a:t>Sociology</a:t>
            </a:r>
          </a:p>
        </p:txBody>
      </p:sp>
      <p:sp>
        <p:nvSpPr>
          <p:cNvPr id="4" name="Content Placeholder 3">
            <a:extLst>
              <a:ext uri="{FF2B5EF4-FFF2-40B4-BE49-F238E27FC236}">
                <a16:creationId xmlns:a16="http://schemas.microsoft.com/office/drawing/2014/main" id="{8940F221-F2BD-7444-8133-8BE11BE829EA}"/>
              </a:ext>
            </a:extLst>
          </p:cNvPr>
          <p:cNvSpPr>
            <a:spLocks noGrp="1"/>
          </p:cNvSpPr>
          <p:nvPr>
            <p:ph sz="half" idx="2"/>
          </p:nvPr>
        </p:nvSpPr>
        <p:spPr/>
        <p:txBody>
          <a:bodyPr>
            <a:normAutofit/>
          </a:bodyPr>
          <a:lstStyle/>
          <a:p>
            <a:pPr marL="0" indent="0">
              <a:buNone/>
            </a:pPr>
            <a:r>
              <a:rPr lang="en-US" dirty="0">
                <a:solidFill>
                  <a:srgbClr val="000000"/>
                </a:solidFill>
              </a:rPr>
              <a:t>Forms of government and their corresponding guiding principles</a:t>
            </a:r>
          </a:p>
          <a:p>
            <a:pPr marL="457200" lvl="1" indent="0">
              <a:lnSpc>
                <a:spcPct val="150000"/>
              </a:lnSpc>
              <a:buNone/>
            </a:pPr>
            <a:r>
              <a:rPr lang="en-US" dirty="0">
                <a:solidFill>
                  <a:srgbClr val="000000"/>
                </a:solidFill>
              </a:rPr>
              <a:t>Monarchy </a:t>
            </a:r>
            <a:r>
              <a:rPr lang="en-US" dirty="0">
                <a:solidFill>
                  <a:srgbClr val="000000"/>
                </a:solidFill>
                <a:sym typeface="Wingdings"/>
              </a:rPr>
              <a:t> </a:t>
            </a:r>
            <a:r>
              <a:rPr lang="en-US" dirty="0" err="1">
                <a:solidFill>
                  <a:srgbClr val="FF0000"/>
                </a:solidFill>
                <a:sym typeface="Wingdings"/>
              </a:rPr>
              <a:t>Honour</a:t>
            </a:r>
            <a:endParaRPr lang="en-US" dirty="0">
              <a:solidFill>
                <a:srgbClr val="FF0000"/>
              </a:solidFill>
              <a:sym typeface="Wingdings"/>
            </a:endParaRPr>
          </a:p>
          <a:p>
            <a:pPr lvl="1"/>
            <a:endParaRPr lang="en-US" dirty="0">
              <a:solidFill>
                <a:srgbClr val="FF0000"/>
              </a:solidFill>
              <a:sym typeface="Wingdings"/>
            </a:endParaRPr>
          </a:p>
          <a:p>
            <a:pPr marL="457200" lvl="1" indent="0">
              <a:buNone/>
            </a:pPr>
            <a:r>
              <a:rPr lang="en-US" dirty="0">
                <a:solidFill>
                  <a:srgbClr val="000000"/>
                </a:solidFill>
              </a:rPr>
              <a:t>Republics (aristocratic and democratic) </a:t>
            </a:r>
            <a:r>
              <a:rPr lang="en-US" dirty="0">
                <a:solidFill>
                  <a:srgbClr val="000000"/>
                </a:solidFill>
                <a:sym typeface="Wingdings"/>
              </a:rPr>
              <a:t> </a:t>
            </a:r>
            <a:r>
              <a:rPr lang="en-US" dirty="0">
                <a:solidFill>
                  <a:srgbClr val="FF0000"/>
                </a:solidFill>
                <a:sym typeface="Wingdings"/>
              </a:rPr>
              <a:t>Virtue</a:t>
            </a:r>
          </a:p>
          <a:p>
            <a:pPr lvl="1"/>
            <a:endParaRPr lang="en-US" dirty="0">
              <a:solidFill>
                <a:srgbClr val="FF0000"/>
              </a:solidFill>
              <a:sym typeface="Wingdings"/>
            </a:endParaRPr>
          </a:p>
          <a:p>
            <a:pPr marL="457200" lvl="1" indent="0">
              <a:buNone/>
            </a:pPr>
            <a:r>
              <a:rPr lang="en-US" dirty="0">
                <a:solidFill>
                  <a:srgbClr val="000000"/>
                </a:solidFill>
                <a:sym typeface="Wingdings"/>
              </a:rPr>
              <a:t>Despotism  </a:t>
            </a:r>
            <a:r>
              <a:rPr lang="en-US" dirty="0">
                <a:solidFill>
                  <a:srgbClr val="FF0000"/>
                </a:solidFill>
                <a:sym typeface="Wingdings"/>
              </a:rPr>
              <a:t>Fear</a:t>
            </a:r>
          </a:p>
        </p:txBody>
      </p:sp>
      <p:sp>
        <p:nvSpPr>
          <p:cNvPr id="5" name="Text Placeholder 4">
            <a:extLst>
              <a:ext uri="{FF2B5EF4-FFF2-40B4-BE49-F238E27FC236}">
                <a16:creationId xmlns:a16="http://schemas.microsoft.com/office/drawing/2014/main" id="{57694B71-075E-DE4D-AAD9-D85C98AE47B0}"/>
              </a:ext>
            </a:extLst>
          </p:cNvPr>
          <p:cNvSpPr>
            <a:spLocks noGrp="1"/>
          </p:cNvSpPr>
          <p:nvPr>
            <p:ph type="body" sz="quarter" idx="3"/>
          </p:nvPr>
        </p:nvSpPr>
        <p:spPr/>
        <p:txBody>
          <a:bodyPr/>
          <a:lstStyle/>
          <a:p>
            <a:r>
              <a:rPr lang="en-US" dirty="0"/>
              <a:t>History</a:t>
            </a:r>
          </a:p>
        </p:txBody>
      </p:sp>
      <p:sp>
        <p:nvSpPr>
          <p:cNvPr id="6" name="Content Placeholder 5">
            <a:extLst>
              <a:ext uri="{FF2B5EF4-FFF2-40B4-BE49-F238E27FC236}">
                <a16:creationId xmlns:a16="http://schemas.microsoft.com/office/drawing/2014/main" id="{8BC66348-CE46-D94A-B390-9496E6FEAEFA}"/>
              </a:ext>
            </a:extLst>
          </p:cNvPr>
          <p:cNvSpPr>
            <a:spLocks noGrp="1"/>
          </p:cNvSpPr>
          <p:nvPr>
            <p:ph sz="quarter" idx="4"/>
          </p:nvPr>
        </p:nvSpPr>
        <p:spPr/>
        <p:txBody>
          <a:bodyPr>
            <a:normAutofit/>
          </a:bodyPr>
          <a:lstStyle/>
          <a:p>
            <a:pPr marL="0" indent="0">
              <a:buNone/>
            </a:pPr>
            <a:r>
              <a:rPr lang="en-US" dirty="0"/>
              <a:t>Most of world oscillated between between good and bad government (cycles)</a:t>
            </a:r>
          </a:p>
          <a:p>
            <a:pPr marL="0" indent="0">
              <a:buNone/>
            </a:pPr>
            <a:r>
              <a:rPr lang="en-US" i="1" dirty="0"/>
              <a:t>From monarchy to despotism</a:t>
            </a:r>
          </a:p>
          <a:p>
            <a:pPr marL="0" indent="0">
              <a:buNone/>
            </a:pPr>
            <a:r>
              <a:rPr lang="en-US" i="1" dirty="0"/>
              <a:t>From republic to oligarchy</a:t>
            </a:r>
          </a:p>
          <a:p>
            <a:pPr marL="0" indent="0">
              <a:buNone/>
            </a:pPr>
            <a:r>
              <a:rPr lang="en-US" b="1" dirty="0"/>
              <a:t>BUT European exceptionalism:</a:t>
            </a:r>
          </a:p>
          <a:p>
            <a:pPr marL="0" indent="0">
              <a:buNone/>
            </a:pPr>
            <a:r>
              <a:rPr lang="en-US" i="1" dirty="0"/>
              <a:t>Commercial prosperity is due to climate and geography</a:t>
            </a:r>
          </a:p>
        </p:txBody>
      </p:sp>
    </p:spTree>
    <p:extLst>
      <p:ext uri="{BB962C8B-B14F-4D97-AF65-F5344CB8AC3E}">
        <p14:creationId xmlns:p14="http://schemas.microsoft.com/office/powerpoint/2010/main" val="1700004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ectangle 22">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039707-47C9-144A-9694-DEC1C53F1E22}"/>
              </a:ext>
            </a:extLst>
          </p:cNvPr>
          <p:cNvSpPr>
            <a:spLocks noGrp="1"/>
          </p:cNvSpPr>
          <p:nvPr>
            <p:ph type="title"/>
          </p:nvPr>
        </p:nvSpPr>
        <p:spPr>
          <a:xfrm>
            <a:off x="586478" y="1683756"/>
            <a:ext cx="3115265" cy="2396359"/>
          </a:xfrm>
        </p:spPr>
        <p:txBody>
          <a:bodyPr anchor="b">
            <a:normAutofit/>
          </a:bodyPr>
          <a:lstStyle/>
          <a:p>
            <a:pPr algn="r"/>
            <a:r>
              <a:rPr lang="en-US" sz="3700">
                <a:solidFill>
                  <a:srgbClr val="FFFFFF"/>
                </a:solidFill>
              </a:rPr>
              <a:t>Scottish Stadial Historians </a:t>
            </a:r>
            <a:br>
              <a:rPr lang="en-US" sz="3700">
                <a:solidFill>
                  <a:srgbClr val="FFFFFF"/>
                </a:solidFill>
              </a:rPr>
            </a:br>
            <a:r>
              <a:rPr lang="en-US" sz="3700" i="1">
                <a:solidFill>
                  <a:srgbClr val="FFFFFF"/>
                </a:solidFill>
              </a:rPr>
              <a:t>Evidence and conjecture</a:t>
            </a:r>
          </a:p>
        </p:txBody>
      </p:sp>
      <p:graphicFrame>
        <p:nvGraphicFramePr>
          <p:cNvPr id="9" name="Content Placeholder 6">
            <a:extLst>
              <a:ext uri="{FF2B5EF4-FFF2-40B4-BE49-F238E27FC236}">
                <a16:creationId xmlns:a16="http://schemas.microsoft.com/office/drawing/2014/main" id="{14795B70-4B11-7676-A335-524ECD6F21CD}"/>
              </a:ext>
            </a:extLst>
          </p:cNvPr>
          <p:cNvGraphicFramePr>
            <a:graphicFrameLocks noGrp="1"/>
          </p:cNvGraphicFramePr>
          <p:nvPr>
            <p:ph idx="1"/>
            <p:extLst>
              <p:ext uri="{D42A27DB-BD31-4B8C-83A1-F6EECF244321}">
                <p14:modId xmlns:p14="http://schemas.microsoft.com/office/powerpoint/2010/main" val="146615804"/>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8656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ectangle 22">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181F8-93F2-EC4B-84B1-8297407FCBCA}"/>
              </a:ext>
            </a:extLst>
          </p:cNvPr>
          <p:cNvSpPr>
            <a:spLocks noGrp="1"/>
          </p:cNvSpPr>
          <p:nvPr>
            <p:ph type="title"/>
          </p:nvPr>
        </p:nvSpPr>
        <p:spPr>
          <a:xfrm>
            <a:off x="586478" y="1683756"/>
            <a:ext cx="3115265" cy="2396359"/>
          </a:xfrm>
        </p:spPr>
        <p:txBody>
          <a:bodyPr vert="horz" lIns="91440" tIns="45720" rIns="91440" bIns="45720" rtlCol="0" anchor="b">
            <a:normAutofit/>
          </a:bodyPr>
          <a:lstStyle/>
          <a:p>
            <a:pPr algn="r"/>
            <a:r>
              <a:rPr lang="en-US" sz="4000" kern="1200">
                <a:solidFill>
                  <a:srgbClr val="FFFFFF"/>
                </a:solidFill>
                <a:latin typeface="+mj-lt"/>
                <a:ea typeface="+mj-ea"/>
                <a:cs typeface="+mj-cs"/>
              </a:rPr>
              <a:t>Scottish Stadial History</a:t>
            </a:r>
          </a:p>
        </p:txBody>
      </p:sp>
      <p:sp>
        <p:nvSpPr>
          <p:cNvPr id="6" name="Content Placeholder 5">
            <a:extLst>
              <a:ext uri="{FF2B5EF4-FFF2-40B4-BE49-F238E27FC236}">
                <a16:creationId xmlns:a16="http://schemas.microsoft.com/office/drawing/2014/main" id="{0F8288B3-9E65-9648-9C65-C50AED249B40}"/>
              </a:ext>
            </a:extLst>
          </p:cNvPr>
          <p:cNvSpPr>
            <a:spLocks noGrp="1"/>
          </p:cNvSpPr>
          <p:nvPr>
            <p:ph sz="half" idx="2"/>
          </p:nvPr>
        </p:nvSpPr>
        <p:spPr>
          <a:xfrm>
            <a:off x="8285398" y="1709651"/>
            <a:ext cx="3286487" cy="3535497"/>
          </a:xfrm>
        </p:spPr>
        <p:txBody>
          <a:bodyPr>
            <a:normAutofit fontScale="85000" lnSpcReduction="20000"/>
          </a:bodyPr>
          <a:lstStyle/>
          <a:p>
            <a:pPr marL="142304" indent="-142304" defTabSz="569214">
              <a:spcBef>
                <a:spcPts val="623"/>
              </a:spcBef>
            </a:pPr>
            <a:endParaRPr lang="en-GB" sz="1700" u="sng" kern="1200" dirty="0">
              <a:solidFill>
                <a:schemeClr val="tx1"/>
              </a:solidFill>
              <a:latin typeface="+mn-lt"/>
              <a:ea typeface="+mn-ea"/>
              <a:cs typeface="+mn-cs"/>
            </a:endParaRPr>
          </a:p>
          <a:p>
            <a:pPr marL="0" indent="0" defTabSz="569214">
              <a:spcBef>
                <a:spcPts val="623"/>
              </a:spcBef>
              <a:buNone/>
            </a:pPr>
            <a:r>
              <a:rPr lang="en-GB" sz="2400" b="1" i="1" kern="1200" dirty="0">
                <a:solidFill>
                  <a:schemeClr val="tx1"/>
                </a:solidFill>
                <a:latin typeface="+mn-lt"/>
                <a:ea typeface="+mn-ea"/>
                <a:cs typeface="+mn-cs"/>
              </a:rPr>
              <a:t>An Essay of the History of Civil Society</a:t>
            </a:r>
            <a:r>
              <a:rPr lang="en-GB" sz="2400" b="1" kern="1200" dirty="0">
                <a:solidFill>
                  <a:schemeClr val="tx1"/>
                </a:solidFill>
                <a:latin typeface="+mn-lt"/>
                <a:ea typeface="+mn-ea"/>
                <a:cs typeface="+mn-cs"/>
              </a:rPr>
              <a:t> </a:t>
            </a:r>
            <a:r>
              <a:rPr lang="en-GB" sz="2400" kern="1200" dirty="0">
                <a:solidFill>
                  <a:schemeClr val="tx1"/>
                </a:solidFill>
                <a:latin typeface="+mn-lt"/>
                <a:ea typeface="+mn-ea"/>
                <a:cs typeface="+mn-cs"/>
              </a:rPr>
              <a:t>(1767)</a:t>
            </a:r>
          </a:p>
          <a:p>
            <a:pPr marL="0" indent="0" defTabSz="569214">
              <a:spcBef>
                <a:spcPts val="623"/>
              </a:spcBef>
              <a:buNone/>
            </a:pPr>
            <a:endParaRPr lang="en-GB" sz="1700" i="1" kern="1200" dirty="0">
              <a:solidFill>
                <a:schemeClr val="tx1"/>
              </a:solidFill>
              <a:latin typeface="+mn-lt"/>
              <a:ea typeface="+mn-ea"/>
              <a:cs typeface="+mn-cs"/>
            </a:endParaRPr>
          </a:p>
          <a:p>
            <a:pPr marL="0" indent="0" defTabSz="569214">
              <a:spcBef>
                <a:spcPts val="623"/>
              </a:spcBef>
              <a:buNone/>
            </a:pPr>
            <a:r>
              <a:rPr lang="en-GB" sz="1700" u="sng" kern="1200" dirty="0">
                <a:solidFill>
                  <a:schemeClr val="tx1"/>
                </a:solidFill>
                <a:latin typeface="+mn-lt"/>
                <a:ea typeface="+mn-ea"/>
                <a:cs typeface="+mn-cs"/>
              </a:rPr>
              <a:t>Hunting</a:t>
            </a:r>
            <a:r>
              <a:rPr lang="en-GB" sz="1700" kern="1200" dirty="0">
                <a:solidFill>
                  <a:schemeClr val="tx1"/>
                </a:solidFill>
                <a:latin typeface="+mn-lt"/>
                <a:ea typeface="+mn-ea"/>
                <a:cs typeface="+mn-cs"/>
              </a:rPr>
              <a:t> – no property, no wealth to accumulate, stage of ‘savagery’ </a:t>
            </a:r>
          </a:p>
          <a:p>
            <a:pPr marL="142304" indent="-142304" defTabSz="569214">
              <a:spcBef>
                <a:spcPts val="623"/>
              </a:spcBef>
            </a:pPr>
            <a:endParaRPr lang="en-GB" sz="1700" kern="1200" dirty="0">
              <a:solidFill>
                <a:schemeClr val="tx1"/>
              </a:solidFill>
              <a:latin typeface="+mn-lt"/>
              <a:ea typeface="+mn-ea"/>
              <a:cs typeface="+mn-cs"/>
            </a:endParaRPr>
          </a:p>
          <a:p>
            <a:pPr marL="0" indent="0" defTabSz="569214">
              <a:spcBef>
                <a:spcPts val="623"/>
              </a:spcBef>
              <a:buNone/>
            </a:pPr>
            <a:r>
              <a:rPr lang="en-GB" sz="1700" u="sng" kern="1200" dirty="0">
                <a:solidFill>
                  <a:schemeClr val="tx1"/>
                </a:solidFill>
                <a:latin typeface="+mn-lt"/>
                <a:ea typeface="+mn-ea"/>
                <a:cs typeface="+mn-cs"/>
              </a:rPr>
              <a:t>Pasturage</a:t>
            </a:r>
            <a:r>
              <a:rPr lang="en-GB" sz="1700" kern="1200" dirty="0">
                <a:solidFill>
                  <a:schemeClr val="tx1"/>
                </a:solidFill>
                <a:latin typeface="+mn-lt"/>
                <a:ea typeface="+mn-ea"/>
                <a:cs typeface="+mn-cs"/>
              </a:rPr>
              <a:t> – less mobile but still nomadic, wealth can be accumulated</a:t>
            </a:r>
          </a:p>
          <a:p>
            <a:pPr marL="142304" indent="-142304" defTabSz="569214">
              <a:spcBef>
                <a:spcPts val="623"/>
              </a:spcBef>
            </a:pPr>
            <a:endParaRPr lang="en-GB" sz="1700" kern="1200" dirty="0">
              <a:solidFill>
                <a:schemeClr val="tx1"/>
              </a:solidFill>
              <a:latin typeface="+mn-lt"/>
              <a:ea typeface="+mn-ea"/>
              <a:cs typeface="+mn-cs"/>
            </a:endParaRPr>
          </a:p>
          <a:p>
            <a:pPr marL="0" indent="0" defTabSz="569214">
              <a:spcBef>
                <a:spcPts val="623"/>
              </a:spcBef>
              <a:buNone/>
            </a:pPr>
            <a:r>
              <a:rPr lang="en-GB" sz="1700" u="sng" kern="1200" dirty="0">
                <a:solidFill>
                  <a:schemeClr val="tx1"/>
                </a:solidFill>
                <a:latin typeface="+mn-lt"/>
                <a:ea typeface="+mn-ea"/>
                <a:cs typeface="+mn-cs"/>
              </a:rPr>
              <a:t>Agriculture</a:t>
            </a:r>
            <a:r>
              <a:rPr lang="en-GB" sz="1700" kern="1200" dirty="0">
                <a:solidFill>
                  <a:schemeClr val="tx1"/>
                </a:solidFill>
                <a:latin typeface="+mn-lt"/>
                <a:ea typeface="+mn-ea"/>
                <a:cs typeface="+mn-cs"/>
              </a:rPr>
              <a:t>  -- even less mobile, farmer live on land in own houses, more wealth and greater inequality </a:t>
            </a:r>
          </a:p>
          <a:p>
            <a:pPr marL="142304" indent="-142304" defTabSz="569214">
              <a:spcBef>
                <a:spcPts val="623"/>
              </a:spcBef>
            </a:pPr>
            <a:endParaRPr lang="en-GB" sz="1700" kern="1200" dirty="0">
              <a:solidFill>
                <a:schemeClr val="tx1"/>
              </a:solidFill>
              <a:latin typeface="+mn-lt"/>
              <a:ea typeface="+mn-ea"/>
              <a:cs typeface="+mn-cs"/>
            </a:endParaRPr>
          </a:p>
          <a:p>
            <a:pPr marL="0" indent="0" defTabSz="569214">
              <a:spcBef>
                <a:spcPts val="623"/>
              </a:spcBef>
              <a:buNone/>
            </a:pPr>
            <a:r>
              <a:rPr lang="en-GB" sz="1700" u="sng" kern="1200" dirty="0">
                <a:solidFill>
                  <a:schemeClr val="tx1"/>
                </a:solidFill>
                <a:latin typeface="+mn-lt"/>
                <a:ea typeface="+mn-ea"/>
                <a:cs typeface="+mn-cs"/>
              </a:rPr>
              <a:t>Commerce</a:t>
            </a:r>
            <a:r>
              <a:rPr lang="en-GB" sz="1700" kern="1200" dirty="0">
                <a:solidFill>
                  <a:schemeClr val="tx1"/>
                </a:solidFill>
                <a:latin typeface="+mn-lt"/>
                <a:ea typeface="+mn-ea"/>
                <a:cs typeface="+mn-cs"/>
              </a:rPr>
              <a:t> – property ownership, laws governing property, complex societies</a:t>
            </a:r>
          </a:p>
          <a:p>
            <a:endParaRPr lang="en-US" sz="1700" dirty="0"/>
          </a:p>
        </p:txBody>
      </p:sp>
      <p:pic>
        <p:nvPicPr>
          <p:cNvPr id="7" name="Content Placeholder 4" descr="EDI_UNI_EU_0012.jpg">
            <a:extLst>
              <a:ext uri="{FF2B5EF4-FFF2-40B4-BE49-F238E27FC236}">
                <a16:creationId xmlns:a16="http://schemas.microsoft.com/office/drawing/2014/main" id="{EAC9674D-C73C-4349-A7EB-56C62D137321}"/>
              </a:ext>
            </a:extLst>
          </p:cNvPr>
          <p:cNvPicPr>
            <a:picLocks noChangeAspect="1"/>
          </p:cNvPicPr>
          <p:nvPr/>
        </p:nvPicPr>
        <p:blipFill>
          <a:blip r:embed="rId2">
            <a:extLst>
              <a:ext uri="{28A0092B-C50C-407E-A947-70E740481C1C}">
                <a14:useLocalDpi xmlns:a14="http://schemas.microsoft.com/office/drawing/2010/main" val="0"/>
              </a:ext>
            </a:extLst>
          </a:blip>
          <a:srcRect t="7074" b="7074"/>
          <a:stretch>
            <a:fillRect/>
          </a:stretch>
        </p:blipFill>
        <p:spPr>
          <a:xfrm>
            <a:off x="5001327" y="1909015"/>
            <a:ext cx="2649731" cy="2870843"/>
          </a:xfrm>
          <a:prstGeom prst="rect">
            <a:avLst/>
          </a:prstGeom>
        </p:spPr>
      </p:pic>
      <p:sp>
        <p:nvSpPr>
          <p:cNvPr id="8" name="TextBox 7">
            <a:extLst>
              <a:ext uri="{FF2B5EF4-FFF2-40B4-BE49-F238E27FC236}">
                <a16:creationId xmlns:a16="http://schemas.microsoft.com/office/drawing/2014/main" id="{793013A0-D2BD-7C42-AC75-2D75C064BCF7}"/>
              </a:ext>
            </a:extLst>
          </p:cNvPr>
          <p:cNvSpPr txBox="1"/>
          <p:nvPr/>
        </p:nvSpPr>
        <p:spPr>
          <a:xfrm>
            <a:off x="4905052" y="4896456"/>
            <a:ext cx="2765565" cy="360548"/>
          </a:xfrm>
          <a:prstGeom prst="rect">
            <a:avLst/>
          </a:prstGeom>
          <a:noFill/>
        </p:spPr>
        <p:txBody>
          <a:bodyPr wrap="none" rtlCol="0">
            <a:spAutoFit/>
          </a:bodyPr>
          <a:lstStyle/>
          <a:p>
            <a:pPr defTabSz="569214">
              <a:spcAft>
                <a:spcPts val="498"/>
              </a:spcAft>
            </a:pPr>
            <a:r>
              <a:rPr lang="en-US" sz="1743" kern="1200">
                <a:solidFill>
                  <a:schemeClr val="tx1"/>
                </a:solidFill>
                <a:latin typeface="+mn-lt"/>
                <a:ea typeface="+mn-ea"/>
                <a:cs typeface="+mn-cs"/>
              </a:rPr>
              <a:t>Adam Ferguson (1723-1816)</a:t>
            </a:r>
            <a:endParaRPr lang="en-US" sz="2800"/>
          </a:p>
        </p:txBody>
      </p:sp>
    </p:spTree>
    <p:extLst>
      <p:ext uri="{BB962C8B-B14F-4D97-AF65-F5344CB8AC3E}">
        <p14:creationId xmlns:p14="http://schemas.microsoft.com/office/powerpoint/2010/main" val="3800142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DDC8DA5F-A87F-4C4B-996C-051B03E54CC7}"/>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2800" kern="1200">
                <a:solidFill>
                  <a:srgbClr val="FFFFFF"/>
                </a:solidFill>
                <a:latin typeface="+mj-lt"/>
                <a:ea typeface="+mj-ea"/>
                <a:cs typeface="+mj-cs"/>
              </a:rPr>
              <a:t>History’s Purpose </a:t>
            </a:r>
            <a:br>
              <a:rPr lang="en-US" sz="2800" kern="1200">
                <a:solidFill>
                  <a:srgbClr val="FFFFFF"/>
                </a:solidFill>
                <a:latin typeface="+mj-lt"/>
                <a:ea typeface="+mj-ea"/>
                <a:cs typeface="+mj-cs"/>
              </a:rPr>
            </a:br>
            <a:r>
              <a:rPr lang="en-US" sz="2800" i="1" kern="1200">
                <a:solidFill>
                  <a:srgbClr val="FFFFFF"/>
                </a:solidFill>
                <a:latin typeface="+mj-lt"/>
                <a:ea typeface="+mj-ea"/>
                <a:cs typeface="+mj-cs"/>
              </a:rPr>
              <a:t>Moral lessons through disinterested inquiry</a:t>
            </a:r>
          </a:p>
        </p:txBody>
      </p:sp>
      <p:sp>
        <p:nvSpPr>
          <p:cNvPr id="8" name="Content Placeholder 7">
            <a:extLst>
              <a:ext uri="{FF2B5EF4-FFF2-40B4-BE49-F238E27FC236}">
                <a16:creationId xmlns:a16="http://schemas.microsoft.com/office/drawing/2014/main" id="{5F38C304-C52C-B441-942D-9A49E0012E34}"/>
              </a:ext>
            </a:extLst>
          </p:cNvPr>
          <p:cNvSpPr>
            <a:spLocks noGrp="1"/>
          </p:cNvSpPr>
          <p:nvPr>
            <p:ph sz="half" idx="2"/>
          </p:nvPr>
        </p:nvSpPr>
        <p:spPr>
          <a:xfrm>
            <a:off x="4649645" y="2112579"/>
            <a:ext cx="6029929" cy="3742762"/>
          </a:xfrm>
        </p:spPr>
        <p:txBody>
          <a:bodyPr>
            <a:normAutofit/>
          </a:bodyPr>
          <a:lstStyle/>
          <a:p>
            <a:pPr marL="0" indent="0" defTabSz="786384">
              <a:spcBef>
                <a:spcPts val="860"/>
              </a:spcBef>
              <a:buNone/>
            </a:pPr>
            <a:r>
              <a:rPr lang="en-US" sz="1400" b="1" kern="1200">
                <a:solidFill>
                  <a:srgbClr val="FF0000"/>
                </a:solidFill>
                <a:latin typeface="+mn-lt"/>
                <a:ea typeface="+mn-ea"/>
                <a:cs typeface="+mn-cs"/>
              </a:rPr>
              <a:t>Why study history, according to Hume?</a:t>
            </a:r>
          </a:p>
          <a:p>
            <a:pPr marL="196596" indent="-196596" defTabSz="786384">
              <a:spcBef>
                <a:spcPts val="860"/>
              </a:spcBef>
            </a:pPr>
            <a:endParaRPr lang="en-US" sz="1400" kern="1200">
              <a:solidFill>
                <a:schemeClr val="tx1"/>
              </a:solidFill>
              <a:latin typeface="+mn-lt"/>
              <a:ea typeface="+mn-ea"/>
              <a:cs typeface="+mn-cs"/>
            </a:endParaRPr>
          </a:p>
          <a:p>
            <a:pPr marL="0" indent="0" defTabSz="786384">
              <a:spcBef>
                <a:spcPts val="860"/>
              </a:spcBef>
              <a:buNone/>
            </a:pPr>
            <a:r>
              <a:rPr lang="en-US" sz="1400" kern="1200">
                <a:solidFill>
                  <a:schemeClr val="tx1"/>
                </a:solidFill>
                <a:latin typeface="+mn-lt"/>
                <a:ea typeface="+mn-ea"/>
                <a:cs typeface="+mn-cs"/>
              </a:rPr>
              <a:t>Entertaining writing leads to erudition, the accumulation of knowledge and moral-intellectual improvement.</a:t>
            </a:r>
          </a:p>
          <a:p>
            <a:pPr marL="196596" indent="-196596" defTabSz="786384">
              <a:spcBef>
                <a:spcPts val="860"/>
              </a:spcBef>
            </a:pPr>
            <a:endParaRPr lang="en-GB" sz="1400" kern="1200">
              <a:solidFill>
                <a:schemeClr val="tx1"/>
              </a:solidFill>
              <a:latin typeface="+mn-lt"/>
              <a:ea typeface="+mn-ea"/>
              <a:cs typeface="+mn-cs"/>
            </a:endParaRPr>
          </a:p>
          <a:p>
            <a:pPr marL="0" indent="0" defTabSz="786384">
              <a:spcBef>
                <a:spcPts val="860"/>
              </a:spcBef>
              <a:buNone/>
            </a:pPr>
            <a:r>
              <a:rPr lang="en-GB" sz="1400" kern="1200">
                <a:solidFill>
                  <a:schemeClr val="tx1"/>
                </a:solidFill>
                <a:latin typeface="+mn-lt"/>
                <a:ea typeface="+mn-ea"/>
                <a:cs typeface="+mn-cs"/>
              </a:rPr>
              <a:t>‘A man acquainted with history may, in some respects, be said to have lived from the beginning of the world, and to have been making continual additions to his stock of knowledge in every century.’ </a:t>
            </a:r>
            <a:r>
              <a:rPr lang="en-US" sz="1400" kern="1200">
                <a:solidFill>
                  <a:schemeClr val="tx1"/>
                </a:solidFill>
                <a:latin typeface="+mn-lt"/>
                <a:ea typeface="+mn-ea"/>
                <a:cs typeface="+mn-cs"/>
              </a:rPr>
              <a:t>(note: knowledge is cumulative)</a:t>
            </a:r>
          </a:p>
          <a:p>
            <a:pPr marL="0" indent="0" defTabSz="786384">
              <a:spcBef>
                <a:spcPts val="860"/>
              </a:spcBef>
              <a:buNone/>
            </a:pPr>
            <a:endParaRPr lang="en-US" sz="1400" kern="1200">
              <a:solidFill>
                <a:schemeClr val="tx1"/>
              </a:solidFill>
              <a:latin typeface="+mn-lt"/>
              <a:ea typeface="+mn-ea"/>
              <a:cs typeface="+mn-cs"/>
            </a:endParaRPr>
          </a:p>
          <a:p>
            <a:pPr marL="0" indent="0" defTabSz="786384">
              <a:spcBef>
                <a:spcPts val="860"/>
              </a:spcBef>
              <a:buNone/>
            </a:pPr>
            <a:r>
              <a:rPr lang="en-GB" sz="1400" kern="1200">
                <a:solidFill>
                  <a:schemeClr val="tx1"/>
                </a:solidFill>
                <a:latin typeface="+mn-lt"/>
                <a:ea typeface="+mn-ea"/>
                <a:cs typeface="+mn-cs"/>
              </a:rPr>
              <a:t>History has the power to direct readers’ wills and make them become more virtuous; because historians do not possess the vice of self-love or self-interest.</a:t>
            </a:r>
          </a:p>
          <a:p>
            <a:endParaRPr lang="en-US" sz="1400"/>
          </a:p>
        </p:txBody>
      </p:sp>
      <p:pic>
        <p:nvPicPr>
          <p:cNvPr id="9" name="Picture 8" descr="Painting_of_David_Hume.jpg">
            <a:extLst>
              <a:ext uri="{FF2B5EF4-FFF2-40B4-BE49-F238E27FC236}">
                <a16:creationId xmlns:a16="http://schemas.microsoft.com/office/drawing/2014/main" id="{3178C76E-BBB2-3241-B09D-A78F5B0E8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4681" y="2112580"/>
            <a:ext cx="2867494" cy="3526836"/>
          </a:xfrm>
          <a:prstGeom prst="rect">
            <a:avLst/>
          </a:prstGeom>
        </p:spPr>
      </p:pic>
      <p:sp>
        <p:nvSpPr>
          <p:cNvPr id="10" name="TextBox 9">
            <a:extLst>
              <a:ext uri="{FF2B5EF4-FFF2-40B4-BE49-F238E27FC236}">
                <a16:creationId xmlns:a16="http://schemas.microsoft.com/office/drawing/2014/main" id="{CE28441E-7E6E-6F41-9402-A9F43B4BF56A}"/>
              </a:ext>
            </a:extLst>
          </p:cNvPr>
          <p:cNvSpPr txBox="1"/>
          <p:nvPr/>
        </p:nvSpPr>
        <p:spPr>
          <a:xfrm>
            <a:off x="1536366" y="5855341"/>
            <a:ext cx="3323026" cy="462884"/>
          </a:xfrm>
          <a:prstGeom prst="rect">
            <a:avLst/>
          </a:prstGeom>
          <a:noFill/>
        </p:spPr>
        <p:txBody>
          <a:bodyPr wrap="none" rtlCol="0">
            <a:spAutoFit/>
          </a:bodyPr>
          <a:lstStyle/>
          <a:p>
            <a:pPr marL="0" marR="0" lvl="0" indent="0" algn="l" defTabSz="786384" rtl="0" eaLnBrk="1" fontAlgn="auto" latinLnBrk="0" hangingPunct="1">
              <a:lnSpc>
                <a:spcPct val="100000"/>
              </a:lnSpc>
              <a:spcBef>
                <a:spcPts val="0"/>
              </a:spcBef>
              <a:spcAft>
                <a:spcPts val="600"/>
              </a:spcAft>
              <a:buClrTx/>
              <a:buSzTx/>
              <a:buFontTx/>
              <a:buNone/>
              <a:tabLst/>
              <a:defRPr/>
            </a:pPr>
            <a:r>
              <a:rPr kumimoji="0" lang="en-US" sz="2408" b="0" i="0" u="none" strike="noStrike" kern="1200" cap="none" spc="0" normalizeH="0" baseline="0" noProof="0">
                <a:ln>
                  <a:noFill/>
                </a:ln>
                <a:solidFill>
                  <a:prstClr val="black"/>
                </a:solidFill>
                <a:effectLst/>
                <a:uLnTx/>
                <a:uFillTx/>
                <a:latin typeface="Calibri" panose="020F0502020204030204"/>
                <a:ea typeface="+mn-ea"/>
                <a:cs typeface="+mn-cs"/>
              </a:rPr>
              <a:t>David Hume (1711-1767)</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2121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18BF342-0832-FE48-9CC4-2FF532F0E329}"/>
              </a:ext>
            </a:extLst>
          </p:cNvPr>
          <p:cNvSpPr>
            <a:spLocks noGrp="1"/>
          </p:cNvSpPr>
          <p:nvPr>
            <p:ph type="title"/>
          </p:nvPr>
        </p:nvSpPr>
        <p:spPr>
          <a:xfrm>
            <a:off x="826396" y="586855"/>
            <a:ext cx="4230100" cy="3387497"/>
          </a:xfrm>
        </p:spPr>
        <p:txBody>
          <a:bodyPr anchor="b">
            <a:normAutofit/>
          </a:bodyPr>
          <a:lstStyle/>
          <a:p>
            <a:pPr algn="r"/>
            <a:r>
              <a:rPr lang="en-US" sz="4000">
                <a:solidFill>
                  <a:srgbClr val="FFFFFF"/>
                </a:solidFill>
              </a:rPr>
              <a:t>A darker story:</a:t>
            </a:r>
            <a:br>
              <a:rPr lang="en-US" sz="4000">
                <a:solidFill>
                  <a:srgbClr val="FFFFFF"/>
                </a:solidFill>
              </a:rPr>
            </a:br>
            <a:r>
              <a:rPr lang="en-US" sz="4000" i="1">
                <a:solidFill>
                  <a:srgbClr val="FFFFFF"/>
                </a:solidFill>
              </a:rPr>
              <a:t>A History of the East and West Indies</a:t>
            </a:r>
            <a:r>
              <a:rPr lang="en-US" sz="4000">
                <a:solidFill>
                  <a:srgbClr val="FFFFFF"/>
                </a:solidFill>
              </a:rPr>
              <a:t> </a:t>
            </a:r>
            <a:br>
              <a:rPr lang="en-US" sz="4000">
                <a:solidFill>
                  <a:srgbClr val="FFFFFF"/>
                </a:solidFill>
              </a:rPr>
            </a:br>
            <a:r>
              <a:rPr lang="en-US" sz="4000">
                <a:solidFill>
                  <a:srgbClr val="FFFFFF"/>
                </a:solidFill>
              </a:rPr>
              <a:t>Abbé Raynal and Diderot (1770)</a:t>
            </a:r>
          </a:p>
        </p:txBody>
      </p:sp>
      <p:sp>
        <p:nvSpPr>
          <p:cNvPr id="5" name="Content Placeholder 4">
            <a:extLst>
              <a:ext uri="{FF2B5EF4-FFF2-40B4-BE49-F238E27FC236}">
                <a16:creationId xmlns:a16="http://schemas.microsoft.com/office/drawing/2014/main" id="{534898B7-1414-2D41-8DCF-1432FA7978ED}"/>
              </a:ext>
            </a:extLst>
          </p:cNvPr>
          <p:cNvSpPr>
            <a:spLocks noGrp="1"/>
          </p:cNvSpPr>
          <p:nvPr>
            <p:ph idx="1"/>
          </p:nvPr>
        </p:nvSpPr>
        <p:spPr>
          <a:xfrm>
            <a:off x="6503158" y="649480"/>
            <a:ext cx="4862447" cy="5546047"/>
          </a:xfrm>
        </p:spPr>
        <p:txBody>
          <a:bodyPr anchor="ctr">
            <a:normAutofit/>
          </a:bodyPr>
          <a:lstStyle/>
          <a:p>
            <a:pPr marL="0" indent="0">
              <a:buNone/>
            </a:pPr>
            <a:r>
              <a:rPr lang="en-US" sz="2000" dirty="0"/>
              <a:t>Ten-volume cosmopolitan and critical history of European imperialism in Asia and the Americas – early critique of Eurocentrism</a:t>
            </a:r>
          </a:p>
          <a:p>
            <a:endParaRPr lang="en-US" sz="2000" dirty="0"/>
          </a:p>
          <a:p>
            <a:pPr marL="0" indent="0">
              <a:buNone/>
            </a:pPr>
            <a:r>
              <a:rPr lang="en-US" sz="2000" dirty="0"/>
              <a:t>Commerce drives history but is ambivalent:</a:t>
            </a:r>
          </a:p>
          <a:p>
            <a:pPr marL="0" indent="0">
              <a:buNone/>
            </a:pPr>
            <a:r>
              <a:rPr lang="en-US" sz="2000" dirty="0"/>
              <a:t>	- strengthens bonds within and between societies</a:t>
            </a:r>
          </a:p>
          <a:p>
            <a:pPr marL="0" indent="0">
              <a:buNone/>
            </a:pPr>
            <a:r>
              <a:rPr lang="en-US" sz="2000" dirty="0"/>
              <a:t>	- but can also be rapacious</a:t>
            </a:r>
          </a:p>
          <a:p>
            <a:pPr marL="0" indent="0">
              <a:buNone/>
            </a:pPr>
            <a:endParaRPr lang="en-US" sz="2000" dirty="0"/>
          </a:p>
          <a:p>
            <a:pPr marL="0" indent="0">
              <a:buNone/>
            </a:pPr>
            <a:r>
              <a:rPr lang="en-US" sz="2000" dirty="0"/>
              <a:t>Europeans’ inability to see themselves through the eyes of foreigners</a:t>
            </a:r>
          </a:p>
          <a:p>
            <a:pPr marL="0" indent="0">
              <a:buNone/>
            </a:pPr>
            <a:endParaRPr lang="en-US" sz="2000" dirty="0"/>
          </a:p>
          <a:p>
            <a:pPr marL="0" indent="0">
              <a:buNone/>
            </a:pPr>
            <a:r>
              <a:rPr lang="en-US" sz="2000" dirty="0"/>
              <a:t>‘Heart of Darkness’: when Europeans leave their societies and culture, their mask of civility falls off, and they turn into brutes, wreaking devastation.</a:t>
            </a:r>
          </a:p>
          <a:p>
            <a:endParaRPr lang="en-US" sz="2000" dirty="0"/>
          </a:p>
          <a:p>
            <a:pPr marL="0" indent="0">
              <a:buNone/>
            </a:pPr>
            <a:endParaRPr lang="en-US" sz="2000" dirty="0"/>
          </a:p>
          <a:p>
            <a:endParaRPr lang="en-US" sz="2000" dirty="0"/>
          </a:p>
        </p:txBody>
      </p:sp>
    </p:spTree>
    <p:extLst>
      <p:ext uri="{BB962C8B-B14F-4D97-AF65-F5344CB8AC3E}">
        <p14:creationId xmlns:p14="http://schemas.microsoft.com/office/powerpoint/2010/main" val="902671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BCDB49E-C4F4-D344-AEEE-32CBC17614B4}"/>
              </a:ext>
            </a:extLst>
          </p:cNvPr>
          <p:cNvSpPr>
            <a:spLocks noGrp="1"/>
          </p:cNvSpPr>
          <p:nvPr>
            <p:ph type="title"/>
          </p:nvPr>
        </p:nvSpPr>
        <p:spPr>
          <a:xfrm>
            <a:off x="1371599" y="294538"/>
            <a:ext cx="9895951" cy="1033669"/>
          </a:xfrm>
        </p:spPr>
        <p:txBody>
          <a:bodyPr>
            <a:normAutofit/>
          </a:bodyPr>
          <a:lstStyle/>
          <a:p>
            <a:r>
              <a:rPr lang="en-US" sz="3400">
                <a:solidFill>
                  <a:srgbClr val="FFFFFF"/>
                </a:solidFill>
              </a:rPr>
              <a:t>Enlightenment History:</a:t>
            </a:r>
            <a:br>
              <a:rPr lang="en-US" sz="3400">
                <a:solidFill>
                  <a:srgbClr val="FFFFFF"/>
                </a:solidFill>
              </a:rPr>
            </a:br>
            <a:r>
              <a:rPr lang="en-US" sz="3400">
                <a:solidFill>
                  <a:srgbClr val="FFFFFF"/>
                </a:solidFill>
              </a:rPr>
              <a:t>Eurocentric?</a:t>
            </a:r>
          </a:p>
        </p:txBody>
      </p:sp>
      <p:sp>
        <p:nvSpPr>
          <p:cNvPr id="5" name="Content Placeholder 4">
            <a:extLst>
              <a:ext uri="{FF2B5EF4-FFF2-40B4-BE49-F238E27FC236}">
                <a16:creationId xmlns:a16="http://schemas.microsoft.com/office/drawing/2014/main" id="{58C079B5-005A-B445-889E-AC06A6B00DA2}"/>
              </a:ext>
            </a:extLst>
          </p:cNvPr>
          <p:cNvSpPr>
            <a:spLocks noGrp="1"/>
          </p:cNvSpPr>
          <p:nvPr>
            <p:ph idx="1"/>
          </p:nvPr>
        </p:nvSpPr>
        <p:spPr>
          <a:xfrm>
            <a:off x="1371599" y="2318197"/>
            <a:ext cx="9724031" cy="3683358"/>
          </a:xfrm>
        </p:spPr>
        <p:txBody>
          <a:bodyPr anchor="ctr">
            <a:normAutofit/>
          </a:bodyPr>
          <a:lstStyle/>
          <a:p>
            <a:pPr marL="0" indent="0">
              <a:buNone/>
            </a:pPr>
            <a:r>
              <a:rPr lang="en-US" sz="2000" dirty="0"/>
              <a:t>All societies tend to privilege stories about themselves over others, if they are not subjugated and deprived of the capacity and legitimacy to tell their own stories… (colonial powers would try to deprive them of these…)</a:t>
            </a:r>
          </a:p>
          <a:p>
            <a:pPr marL="0" indent="0">
              <a:buNone/>
            </a:pPr>
            <a:endParaRPr lang="en-US" sz="2000" dirty="0"/>
          </a:p>
          <a:p>
            <a:pPr marL="0" indent="0">
              <a:buNone/>
            </a:pPr>
            <a:r>
              <a:rPr lang="en-US" sz="2000" dirty="0"/>
              <a:t>Many Enlightenment historians often believed that Europeans were superior</a:t>
            </a:r>
          </a:p>
          <a:p>
            <a:pPr marL="0" indent="0">
              <a:buNone/>
            </a:pPr>
            <a:endParaRPr lang="en-US" sz="2000" dirty="0"/>
          </a:p>
          <a:p>
            <a:pPr marL="0" indent="0">
              <a:buNone/>
            </a:pPr>
            <a:r>
              <a:rPr lang="en-US" sz="2000" dirty="0"/>
              <a:t>But they were also capable of critiquing European abuses of power and recognizing the equality of all human beings and of questioning European universalism</a:t>
            </a:r>
          </a:p>
        </p:txBody>
      </p:sp>
    </p:spTree>
    <p:extLst>
      <p:ext uri="{BB962C8B-B14F-4D97-AF65-F5344CB8AC3E}">
        <p14:creationId xmlns:p14="http://schemas.microsoft.com/office/powerpoint/2010/main" val="3013248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99D947B-1B59-4322-8CF2-73E813419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Background Gray Rectangle">
            <a:extLst>
              <a:ext uri="{FF2B5EF4-FFF2-40B4-BE49-F238E27FC236}">
                <a16:creationId xmlns:a16="http://schemas.microsoft.com/office/drawing/2014/main" id="{D803427E-36C0-4811-BE64-ACF653F6A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White Rectangle">
            <a:extLst>
              <a:ext uri="{FF2B5EF4-FFF2-40B4-BE49-F238E27FC236}">
                <a16:creationId xmlns:a16="http://schemas.microsoft.com/office/drawing/2014/main" id="{D9231370-89C4-4981-8C91-A3F3D1146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CE5766-5021-9126-4602-8025DD32D71D}"/>
              </a:ext>
            </a:extLst>
          </p:cNvPr>
          <p:cNvSpPr>
            <a:spLocks noGrp="1"/>
          </p:cNvSpPr>
          <p:nvPr>
            <p:ph type="title"/>
          </p:nvPr>
        </p:nvSpPr>
        <p:spPr>
          <a:xfrm>
            <a:off x="422145" y="940910"/>
            <a:ext cx="4471588" cy="4976179"/>
          </a:xfrm>
        </p:spPr>
        <p:txBody>
          <a:bodyPr>
            <a:normAutofit/>
          </a:bodyPr>
          <a:lstStyle/>
          <a:p>
            <a:r>
              <a:rPr lang="en-US" dirty="0"/>
              <a:t>Have historians always been ‘theoretical’?</a:t>
            </a:r>
          </a:p>
        </p:txBody>
      </p:sp>
      <p:sp>
        <p:nvSpPr>
          <p:cNvPr id="6" name="Slide Number Placeholder 5">
            <a:extLst>
              <a:ext uri="{FF2B5EF4-FFF2-40B4-BE49-F238E27FC236}">
                <a16:creationId xmlns:a16="http://schemas.microsoft.com/office/drawing/2014/main" id="{C2656733-F63D-5BDD-28FD-25AA98677389}"/>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2</a:t>
            </a:fld>
            <a:endParaRPr lang="en-US"/>
          </a:p>
        </p:txBody>
      </p:sp>
      <p:sp>
        <p:nvSpPr>
          <p:cNvPr id="4" name="Date Placeholder 3">
            <a:extLst>
              <a:ext uri="{FF2B5EF4-FFF2-40B4-BE49-F238E27FC236}">
                <a16:creationId xmlns:a16="http://schemas.microsoft.com/office/drawing/2014/main" id="{CC562B24-0C42-094D-059D-6B8ED453FA2D}"/>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Monday, October 9, 2023</a:t>
            </a:fld>
            <a:endParaRPr lang="en-US"/>
          </a:p>
        </p:txBody>
      </p:sp>
      <p:sp>
        <p:nvSpPr>
          <p:cNvPr id="5" name="Footer Placeholder 4">
            <a:extLst>
              <a:ext uri="{FF2B5EF4-FFF2-40B4-BE49-F238E27FC236}">
                <a16:creationId xmlns:a16="http://schemas.microsoft.com/office/drawing/2014/main" id="{43589A17-DF77-1DEE-BA19-8B0ECA2B8213}"/>
              </a:ext>
            </a:extLst>
          </p:cNvPr>
          <p:cNvSpPr>
            <a:spLocks noGrp="1"/>
          </p:cNvSpPr>
          <p:nvPr>
            <p:ph type="ftr" sz="quarter" idx="11"/>
          </p:nvPr>
        </p:nvSpPr>
        <p:spPr>
          <a:xfrm>
            <a:off x="6842943" y="6217920"/>
            <a:ext cx="4114800" cy="640080"/>
          </a:xfrm>
        </p:spPr>
        <p:txBody>
          <a:bodyPr>
            <a:normAutofit/>
          </a:bodyPr>
          <a:lstStyle/>
          <a:p>
            <a:pPr>
              <a:spcAft>
                <a:spcPts val="600"/>
              </a:spcAft>
            </a:pPr>
            <a:r>
              <a:rPr lang="en-US"/>
              <a:t>Sample Footer Text</a:t>
            </a:r>
          </a:p>
        </p:txBody>
      </p:sp>
      <p:cxnSp>
        <p:nvCxnSpPr>
          <p:cNvPr id="18" name="Vertical Connector">
            <a:extLst>
              <a:ext uri="{FF2B5EF4-FFF2-40B4-BE49-F238E27FC236}">
                <a16:creationId xmlns:a16="http://schemas.microsoft.com/office/drawing/2014/main" id="{474D4826-9FF4-4E17-AB42-146B76BD322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0" name="Horizontal Connector 2">
            <a:extLst>
              <a:ext uri="{FF2B5EF4-FFF2-40B4-BE49-F238E27FC236}">
                <a16:creationId xmlns:a16="http://schemas.microsoft.com/office/drawing/2014/main" id="{C5873965-CEB2-46E1-951E-037689B078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8" name="Content Placeholder 2">
            <a:extLst>
              <a:ext uri="{FF2B5EF4-FFF2-40B4-BE49-F238E27FC236}">
                <a16:creationId xmlns:a16="http://schemas.microsoft.com/office/drawing/2014/main" id="{DAD204AE-5F4D-0D59-27B6-A0AA658167D0}"/>
              </a:ext>
            </a:extLst>
          </p:cNvPr>
          <p:cNvGraphicFramePr>
            <a:graphicFrameLocks noGrp="1"/>
          </p:cNvGraphicFramePr>
          <p:nvPr>
            <p:ph idx="1"/>
            <p:extLst>
              <p:ext uri="{D42A27DB-BD31-4B8C-83A1-F6EECF244321}">
                <p14:modId xmlns:p14="http://schemas.microsoft.com/office/powerpoint/2010/main" val="3454387531"/>
              </p:ext>
            </p:extLst>
          </p:nvPr>
        </p:nvGraphicFramePr>
        <p:xfrm>
          <a:off x="5247020" y="699997"/>
          <a:ext cx="6240669"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6412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200" y="365125"/>
            <a:ext cx="10515600" cy="1325563"/>
          </a:xfrm>
        </p:spPr>
        <p:txBody>
          <a:bodyPr>
            <a:normAutofit/>
          </a:bodyPr>
          <a:lstStyle/>
          <a:p>
            <a:r>
              <a:rPr lang="en-GB"/>
              <a:t>Key questions for Historiography</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838200" y="1825625"/>
            <a:ext cx="10515600" cy="4351338"/>
          </a:xfrm>
        </p:spPr>
        <p:txBody>
          <a:bodyPr>
            <a:normAutofit/>
          </a:bodyPr>
          <a:lstStyle/>
          <a:p>
            <a:pPr marL="457200" lvl="1" indent="0">
              <a:buNone/>
            </a:pPr>
            <a:r>
              <a:rPr lang="en-GB" dirty="0"/>
              <a:t>1. What have historians considered important to study? (topics)</a:t>
            </a:r>
          </a:p>
          <a:p>
            <a:pPr marL="457200" lvl="1" indent="0">
              <a:buNone/>
            </a:pPr>
            <a:r>
              <a:rPr lang="en-GB" i="1" dirty="0"/>
              <a:t>	</a:t>
            </a:r>
            <a:r>
              <a:rPr lang="en-GB" u="sng" dirty="0"/>
              <a:t>From</a:t>
            </a:r>
            <a:r>
              <a:rPr lang="en-GB" i="1" dirty="0"/>
              <a:t> rulers, battles, saints and miracles</a:t>
            </a:r>
          </a:p>
          <a:p>
            <a:pPr marL="457200" lvl="1" indent="0">
              <a:buNone/>
            </a:pPr>
            <a:r>
              <a:rPr lang="en-GB" dirty="0"/>
              <a:t>	</a:t>
            </a:r>
            <a:r>
              <a:rPr lang="en-GB" u="sng" dirty="0"/>
              <a:t>To</a:t>
            </a:r>
            <a:r>
              <a:rPr lang="en-GB" i="1" dirty="0"/>
              <a:t> civilisations and their progress or regress</a:t>
            </a:r>
          </a:p>
          <a:p>
            <a:pPr marL="457200" lvl="1" indent="0">
              <a:buNone/>
            </a:pPr>
            <a:endParaRPr lang="en-GB" i="1" dirty="0"/>
          </a:p>
          <a:p>
            <a:pPr marL="457200" lvl="1" indent="0">
              <a:buNone/>
            </a:pPr>
            <a:r>
              <a:rPr lang="en-GB" dirty="0"/>
              <a:t>2. How have they gone about studying them? (methods)</a:t>
            </a:r>
          </a:p>
          <a:p>
            <a:pPr marL="457200" lvl="1" indent="0">
              <a:buNone/>
            </a:pPr>
            <a:r>
              <a:rPr lang="en-GB" dirty="0"/>
              <a:t>	</a:t>
            </a:r>
            <a:r>
              <a:rPr lang="en-GB" i="1" dirty="0"/>
              <a:t>Analyse manners/customs, institutions, production/exchange, laws</a:t>
            </a:r>
          </a:p>
          <a:p>
            <a:pPr marL="457200" lvl="1" indent="0">
              <a:buNone/>
            </a:pPr>
            <a:endParaRPr lang="en-GB" dirty="0"/>
          </a:p>
          <a:p>
            <a:pPr marL="457200" lvl="1" indent="0">
              <a:buNone/>
            </a:pPr>
            <a:r>
              <a:rPr lang="en-GB" dirty="0"/>
              <a:t>3. And with what aims? (purpose)</a:t>
            </a:r>
          </a:p>
          <a:p>
            <a:pPr marL="457200" lvl="1" indent="0">
              <a:buNone/>
            </a:pPr>
            <a:r>
              <a:rPr lang="en-GB" dirty="0"/>
              <a:t>	</a:t>
            </a:r>
            <a:r>
              <a:rPr lang="en-GB" i="1" dirty="0"/>
              <a:t>To develop empathy and knowledge as means to achieve moral perfection</a:t>
            </a:r>
            <a:endParaRPr lang="en-GB" dirty="0"/>
          </a:p>
          <a:p>
            <a:pPr marL="457200" lvl="1" indent="0">
              <a:buNone/>
            </a:pPr>
            <a:r>
              <a:rPr lang="en-GB" dirty="0"/>
              <a:t>	</a:t>
            </a:r>
            <a:r>
              <a:rPr lang="en-GB" i="1" dirty="0"/>
              <a:t>To better understand natural laws and human nature</a:t>
            </a:r>
            <a:endParaRPr lang="en-GB" dirty="0"/>
          </a:p>
        </p:txBody>
      </p:sp>
    </p:spTree>
    <p:extLst>
      <p:ext uri="{BB962C8B-B14F-4D97-AF65-F5344CB8AC3E}">
        <p14:creationId xmlns:p14="http://schemas.microsoft.com/office/powerpoint/2010/main" val="2223989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32002F-46F4-7549-856C-336DE02A4ADA}"/>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kern="1200">
                <a:solidFill>
                  <a:srgbClr val="FFFFFF"/>
                </a:solidFill>
                <a:latin typeface="+mj-lt"/>
                <a:ea typeface="+mj-ea"/>
                <a:cs typeface="+mj-cs"/>
              </a:rPr>
              <a:t>Johann Gottfried Herder (1744-1803)</a:t>
            </a:r>
          </a:p>
        </p:txBody>
      </p:sp>
      <p:sp>
        <p:nvSpPr>
          <p:cNvPr id="4" name="Content Placeholder 3">
            <a:extLst>
              <a:ext uri="{FF2B5EF4-FFF2-40B4-BE49-F238E27FC236}">
                <a16:creationId xmlns:a16="http://schemas.microsoft.com/office/drawing/2014/main" id="{A9C8378F-C032-DF46-ABF4-92B2503FB91E}"/>
              </a:ext>
            </a:extLst>
          </p:cNvPr>
          <p:cNvSpPr>
            <a:spLocks noGrp="1"/>
          </p:cNvSpPr>
          <p:nvPr>
            <p:ph sz="half" idx="1"/>
          </p:nvPr>
        </p:nvSpPr>
        <p:spPr>
          <a:xfrm>
            <a:off x="644056" y="3643584"/>
            <a:ext cx="1434899" cy="2304249"/>
          </a:xfrm>
        </p:spPr>
        <p:txBody>
          <a:bodyPr>
            <a:normAutofit/>
          </a:bodyPr>
          <a:lstStyle/>
          <a:p>
            <a:pPr marL="196596" indent="-196596" defTabSz="786384">
              <a:spcBef>
                <a:spcPts val="860"/>
              </a:spcBef>
            </a:pPr>
            <a:endParaRPr lang="en-GB" sz="2408" kern="1200">
              <a:solidFill>
                <a:schemeClr val="tx1"/>
              </a:solidFill>
              <a:latin typeface="+mn-lt"/>
              <a:ea typeface="+mn-ea"/>
              <a:cs typeface="+mn-cs"/>
              <a:hlinkClick r:id="rId2"/>
            </a:endParaRPr>
          </a:p>
          <a:p>
            <a:pPr marL="0" indent="0">
              <a:buNone/>
            </a:pPr>
            <a:endParaRPr lang="en-US" dirty="0"/>
          </a:p>
        </p:txBody>
      </p:sp>
      <p:sp>
        <p:nvSpPr>
          <p:cNvPr id="5" name="Content Placeholder 4">
            <a:extLst>
              <a:ext uri="{FF2B5EF4-FFF2-40B4-BE49-F238E27FC236}">
                <a16:creationId xmlns:a16="http://schemas.microsoft.com/office/drawing/2014/main" id="{F5E3C644-60A8-9C4A-B3A5-63D8880E0DB0}"/>
              </a:ext>
            </a:extLst>
          </p:cNvPr>
          <p:cNvSpPr>
            <a:spLocks noGrp="1"/>
          </p:cNvSpPr>
          <p:nvPr>
            <p:ph sz="half" idx="2"/>
          </p:nvPr>
        </p:nvSpPr>
        <p:spPr>
          <a:xfrm>
            <a:off x="7098054" y="2330493"/>
            <a:ext cx="4473831" cy="3756977"/>
          </a:xfrm>
        </p:spPr>
        <p:txBody>
          <a:bodyPr>
            <a:normAutofit/>
          </a:bodyPr>
          <a:lstStyle/>
          <a:p>
            <a:pPr marL="196596" indent="-196596" defTabSz="786384">
              <a:spcBef>
                <a:spcPts val="860"/>
              </a:spcBef>
            </a:pPr>
            <a:r>
              <a:rPr lang="en-US" sz="1500" kern="1200">
                <a:solidFill>
                  <a:schemeClr val="tx1"/>
                </a:solidFill>
                <a:latin typeface="+mn-lt"/>
                <a:ea typeface="+mn-ea"/>
                <a:cs typeface="+mn-cs"/>
              </a:rPr>
              <a:t>Literary critic, philosopher</a:t>
            </a:r>
          </a:p>
          <a:p>
            <a:pPr marL="196596" indent="-196596" defTabSz="786384">
              <a:spcBef>
                <a:spcPts val="860"/>
              </a:spcBef>
            </a:pPr>
            <a:endParaRPr lang="en-US" sz="1500" kern="1200">
              <a:solidFill>
                <a:schemeClr val="tx1"/>
              </a:solidFill>
              <a:latin typeface="+mn-lt"/>
              <a:ea typeface="+mn-ea"/>
              <a:cs typeface="+mn-cs"/>
            </a:endParaRPr>
          </a:p>
          <a:p>
            <a:pPr marL="196596" indent="-196596" defTabSz="786384">
              <a:spcBef>
                <a:spcPts val="860"/>
              </a:spcBef>
            </a:pPr>
            <a:r>
              <a:rPr lang="en-US" sz="1500" kern="1200">
                <a:solidFill>
                  <a:schemeClr val="tx1"/>
                </a:solidFill>
                <a:latin typeface="+mn-lt"/>
                <a:ea typeface="+mn-ea"/>
                <a:cs typeface="+mn-cs"/>
              </a:rPr>
              <a:t>Annoyed by French cultural supremacy; celebrated German language and culture</a:t>
            </a:r>
          </a:p>
          <a:p>
            <a:pPr marL="196596" indent="-196596" defTabSz="786384">
              <a:spcBef>
                <a:spcPts val="860"/>
              </a:spcBef>
            </a:pPr>
            <a:endParaRPr lang="en-US" sz="1500" kern="1200">
              <a:solidFill>
                <a:schemeClr val="tx1"/>
              </a:solidFill>
              <a:latin typeface="+mn-lt"/>
              <a:ea typeface="+mn-ea"/>
              <a:cs typeface="+mn-cs"/>
            </a:endParaRPr>
          </a:p>
          <a:p>
            <a:pPr marL="196596" indent="-196596" defTabSz="786384">
              <a:spcBef>
                <a:spcPts val="860"/>
              </a:spcBef>
            </a:pPr>
            <a:r>
              <a:rPr lang="en-US" sz="1500" kern="1200">
                <a:solidFill>
                  <a:schemeClr val="tx1"/>
                </a:solidFill>
                <a:latin typeface="+mn-lt"/>
                <a:ea typeface="+mn-ea"/>
                <a:cs typeface="+mn-cs"/>
              </a:rPr>
              <a:t>Opposed to universal measures</a:t>
            </a:r>
          </a:p>
          <a:p>
            <a:pPr marL="196596" indent="-196596" defTabSz="786384">
              <a:spcBef>
                <a:spcPts val="860"/>
              </a:spcBef>
            </a:pPr>
            <a:endParaRPr lang="en-US" sz="1500" kern="1200">
              <a:solidFill>
                <a:schemeClr val="tx1"/>
              </a:solidFill>
              <a:latin typeface="+mn-lt"/>
              <a:ea typeface="+mn-ea"/>
              <a:cs typeface="+mn-cs"/>
            </a:endParaRPr>
          </a:p>
          <a:p>
            <a:pPr marL="196596" indent="-196596" defTabSz="786384">
              <a:spcBef>
                <a:spcPts val="860"/>
              </a:spcBef>
            </a:pPr>
            <a:r>
              <a:rPr lang="en-US" sz="1500" kern="1200">
                <a:solidFill>
                  <a:schemeClr val="tx1"/>
                </a:solidFill>
                <a:latin typeface="+mn-lt"/>
                <a:ea typeface="+mn-ea"/>
                <a:cs typeface="+mn-cs"/>
              </a:rPr>
              <a:t>One should examine societies on their own terms</a:t>
            </a:r>
          </a:p>
          <a:p>
            <a:pPr marL="196596" indent="-196596" defTabSz="786384">
              <a:spcBef>
                <a:spcPts val="860"/>
              </a:spcBef>
            </a:pPr>
            <a:endParaRPr lang="en-US" sz="1500" kern="1200">
              <a:solidFill>
                <a:schemeClr val="tx1"/>
              </a:solidFill>
              <a:latin typeface="+mn-lt"/>
              <a:ea typeface="+mn-ea"/>
              <a:cs typeface="+mn-cs"/>
            </a:endParaRPr>
          </a:p>
          <a:p>
            <a:pPr marL="196596" indent="-196596" defTabSz="786384">
              <a:spcBef>
                <a:spcPts val="860"/>
              </a:spcBef>
            </a:pPr>
            <a:r>
              <a:rPr lang="en-US" sz="1500" kern="1200">
                <a:solidFill>
                  <a:schemeClr val="tx1"/>
                </a:solidFill>
                <a:latin typeface="+mn-lt"/>
                <a:ea typeface="+mn-ea"/>
                <a:cs typeface="+mn-cs"/>
              </a:rPr>
              <a:t>Organic rather than universal progress</a:t>
            </a:r>
            <a:endParaRPr lang="en-US" sz="1500"/>
          </a:p>
        </p:txBody>
      </p:sp>
      <p:pic>
        <p:nvPicPr>
          <p:cNvPr id="1026" name="Picture 2" descr="Image result for herder">
            <a:extLst>
              <a:ext uri="{FF2B5EF4-FFF2-40B4-BE49-F238E27FC236}">
                <a16:creationId xmlns:a16="http://schemas.microsoft.com/office/drawing/2014/main" id="{3E31AE60-FB8C-DB4E-800D-06429BBB7D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624" y="2330493"/>
            <a:ext cx="2690112" cy="3308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29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32002F-46F4-7549-856C-336DE02A4ADA}"/>
              </a:ext>
            </a:extLst>
          </p:cNvPr>
          <p:cNvSpPr>
            <a:spLocks noGrp="1"/>
          </p:cNvSpPr>
          <p:nvPr>
            <p:ph type="title"/>
          </p:nvPr>
        </p:nvSpPr>
        <p:spPr>
          <a:xfrm>
            <a:off x="1383564" y="348865"/>
            <a:ext cx="9718111" cy="1576446"/>
          </a:xfrm>
        </p:spPr>
        <p:txBody>
          <a:bodyPr vert="horz" lIns="91440" tIns="45720" rIns="91440" bIns="45720" rtlCol="0" anchor="ctr">
            <a:normAutofit/>
          </a:bodyPr>
          <a:lstStyle/>
          <a:p>
            <a:r>
              <a:rPr lang="en-US" sz="4000" kern="1200">
                <a:solidFill>
                  <a:srgbClr val="FFFFFF"/>
                </a:solidFill>
                <a:latin typeface="+mj-lt"/>
                <a:ea typeface="+mj-ea"/>
                <a:cs typeface="+mj-cs"/>
              </a:rPr>
              <a:t>Johann Gottfried Herder (1744-1803)</a:t>
            </a:r>
          </a:p>
        </p:txBody>
      </p:sp>
      <p:sp>
        <p:nvSpPr>
          <p:cNvPr id="4" name="Content Placeholder 3">
            <a:extLst>
              <a:ext uri="{FF2B5EF4-FFF2-40B4-BE49-F238E27FC236}">
                <a16:creationId xmlns:a16="http://schemas.microsoft.com/office/drawing/2014/main" id="{A9C8378F-C032-DF46-ABF4-92B2503FB91E}"/>
              </a:ext>
            </a:extLst>
          </p:cNvPr>
          <p:cNvSpPr>
            <a:spLocks noGrp="1"/>
          </p:cNvSpPr>
          <p:nvPr>
            <p:ph sz="half" idx="1"/>
          </p:nvPr>
        </p:nvSpPr>
        <p:spPr>
          <a:xfrm>
            <a:off x="742328" y="3905453"/>
            <a:ext cx="1409091" cy="2262806"/>
          </a:xfrm>
        </p:spPr>
        <p:txBody>
          <a:bodyPr>
            <a:normAutofit/>
          </a:bodyPr>
          <a:lstStyle/>
          <a:p>
            <a:pPr marL="192024" indent="-192024" defTabSz="768096">
              <a:spcBef>
                <a:spcPts val="840"/>
              </a:spcBef>
            </a:pPr>
            <a:endParaRPr lang="en-GB" sz="2352" kern="1200">
              <a:solidFill>
                <a:schemeClr val="tx1"/>
              </a:solidFill>
              <a:latin typeface="+mn-lt"/>
              <a:ea typeface="+mn-ea"/>
              <a:cs typeface="+mn-cs"/>
              <a:hlinkClick r:id="rId2"/>
            </a:endParaRPr>
          </a:p>
          <a:p>
            <a:pPr marL="0" indent="0">
              <a:buNone/>
            </a:pPr>
            <a:endParaRPr lang="en-US" dirty="0"/>
          </a:p>
        </p:txBody>
      </p:sp>
      <p:sp>
        <p:nvSpPr>
          <p:cNvPr id="5" name="Content Placeholder 4">
            <a:extLst>
              <a:ext uri="{FF2B5EF4-FFF2-40B4-BE49-F238E27FC236}">
                <a16:creationId xmlns:a16="http://schemas.microsoft.com/office/drawing/2014/main" id="{F5E3C644-60A8-9C4A-B3A5-63D8880E0DB0}"/>
              </a:ext>
            </a:extLst>
          </p:cNvPr>
          <p:cNvSpPr>
            <a:spLocks noGrp="1"/>
          </p:cNvSpPr>
          <p:nvPr>
            <p:ph sz="half" idx="2"/>
          </p:nvPr>
        </p:nvSpPr>
        <p:spPr>
          <a:xfrm>
            <a:off x="7080247" y="2615979"/>
            <a:ext cx="4393366" cy="3689405"/>
          </a:xfrm>
        </p:spPr>
        <p:txBody>
          <a:bodyPr>
            <a:normAutofit/>
          </a:bodyPr>
          <a:lstStyle/>
          <a:p>
            <a:pPr marL="0" indent="0" defTabSz="768096">
              <a:spcBef>
                <a:spcPts val="840"/>
              </a:spcBef>
              <a:buNone/>
            </a:pPr>
            <a:r>
              <a:rPr lang="en-US" sz="1700" kern="1200">
                <a:solidFill>
                  <a:schemeClr val="tx1"/>
                </a:solidFill>
                <a:latin typeface="+mn-lt"/>
                <a:ea typeface="+mn-ea"/>
                <a:cs typeface="+mn-cs"/>
              </a:rPr>
              <a:t>‘Whoever has so far undertaken to trace the progression of the centuries usually brought along a </a:t>
            </a:r>
            <a:r>
              <a:rPr lang="en-US" sz="1700" kern="1200" err="1">
                <a:solidFill>
                  <a:schemeClr val="tx1"/>
                </a:solidFill>
                <a:latin typeface="+mn-lt"/>
                <a:ea typeface="+mn-ea"/>
                <a:cs typeface="+mn-cs"/>
              </a:rPr>
              <a:t>favourite</a:t>
            </a:r>
            <a:r>
              <a:rPr lang="en-US" sz="1700" kern="1200">
                <a:solidFill>
                  <a:schemeClr val="tx1"/>
                </a:solidFill>
                <a:latin typeface="+mn-lt"/>
                <a:ea typeface="+mn-ea"/>
                <a:cs typeface="+mn-cs"/>
              </a:rPr>
              <a:t> idea on his journey: “greater virtue” or “happiness”.’</a:t>
            </a:r>
          </a:p>
          <a:p>
            <a:pPr marL="0" indent="0" defTabSz="768096">
              <a:spcBef>
                <a:spcPts val="840"/>
              </a:spcBef>
              <a:buNone/>
            </a:pPr>
            <a:endParaRPr lang="en-US" sz="1700" kern="1200">
              <a:solidFill>
                <a:schemeClr val="tx1"/>
              </a:solidFill>
              <a:latin typeface="+mn-lt"/>
              <a:ea typeface="+mn-ea"/>
              <a:cs typeface="+mn-cs"/>
            </a:endParaRPr>
          </a:p>
          <a:p>
            <a:pPr marL="0" indent="0" defTabSz="768096">
              <a:spcBef>
                <a:spcPts val="840"/>
              </a:spcBef>
              <a:buNone/>
            </a:pPr>
            <a:r>
              <a:rPr lang="en-US" sz="1700" kern="1200">
                <a:solidFill>
                  <a:schemeClr val="tx1"/>
                </a:solidFill>
                <a:latin typeface="+mn-lt"/>
                <a:ea typeface="+mn-ea"/>
                <a:cs typeface="+mn-cs"/>
              </a:rPr>
              <a:t>‘Should the general... philosophical tone of our century so generously bestow “our own ideal” of virtue’ on every remote nation?</a:t>
            </a:r>
          </a:p>
          <a:p>
            <a:pPr marL="0" indent="0" algn="r" defTabSz="768096">
              <a:spcBef>
                <a:spcPts val="840"/>
              </a:spcBef>
              <a:buNone/>
            </a:pPr>
            <a:r>
              <a:rPr lang="en-US" sz="1700" kern="1200">
                <a:solidFill>
                  <a:schemeClr val="tx1"/>
                </a:solidFill>
                <a:latin typeface="+mn-lt"/>
                <a:ea typeface="+mn-ea"/>
                <a:cs typeface="+mn-cs"/>
              </a:rPr>
              <a:t>	</a:t>
            </a:r>
            <a:r>
              <a:rPr lang="en-US" sz="1700" i="1" kern="1200">
                <a:solidFill>
                  <a:schemeClr val="tx1"/>
                </a:solidFill>
                <a:latin typeface="+mn-lt"/>
                <a:ea typeface="+mn-ea"/>
                <a:cs typeface="+mn-cs"/>
              </a:rPr>
              <a:t>Yet another philosophy of history</a:t>
            </a:r>
            <a:endParaRPr lang="en-US" sz="1700" kern="1200">
              <a:solidFill>
                <a:schemeClr val="tx1"/>
              </a:solidFill>
              <a:latin typeface="+mn-lt"/>
              <a:ea typeface="+mn-ea"/>
              <a:cs typeface="+mn-cs"/>
            </a:endParaRPr>
          </a:p>
          <a:p>
            <a:endParaRPr lang="en-US" sz="1700"/>
          </a:p>
        </p:txBody>
      </p:sp>
      <p:pic>
        <p:nvPicPr>
          <p:cNvPr id="1026" name="Picture 2" descr="Image result for herder">
            <a:extLst>
              <a:ext uri="{FF2B5EF4-FFF2-40B4-BE49-F238E27FC236}">
                <a16:creationId xmlns:a16="http://schemas.microsoft.com/office/drawing/2014/main" id="{3E31AE60-FB8C-DB4E-800D-06429BBB7D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6692" y="2615979"/>
            <a:ext cx="2641728" cy="3249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321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32002F-46F4-7549-856C-336DE02A4ADA}"/>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kern="1200">
                <a:solidFill>
                  <a:srgbClr val="FFFFFF"/>
                </a:solidFill>
                <a:latin typeface="+mj-lt"/>
                <a:ea typeface="+mj-ea"/>
                <a:cs typeface="+mj-cs"/>
              </a:rPr>
              <a:t>Johann Gottfried Herder (1744-1803)</a:t>
            </a:r>
          </a:p>
        </p:txBody>
      </p:sp>
      <p:sp>
        <p:nvSpPr>
          <p:cNvPr id="4" name="Content Placeholder 3">
            <a:extLst>
              <a:ext uri="{FF2B5EF4-FFF2-40B4-BE49-F238E27FC236}">
                <a16:creationId xmlns:a16="http://schemas.microsoft.com/office/drawing/2014/main" id="{A9C8378F-C032-DF46-ABF4-92B2503FB91E}"/>
              </a:ext>
            </a:extLst>
          </p:cNvPr>
          <p:cNvSpPr>
            <a:spLocks noGrp="1"/>
          </p:cNvSpPr>
          <p:nvPr>
            <p:ph sz="half" idx="1"/>
          </p:nvPr>
        </p:nvSpPr>
        <p:spPr>
          <a:xfrm>
            <a:off x="644056" y="3643584"/>
            <a:ext cx="1434899" cy="2304249"/>
          </a:xfrm>
        </p:spPr>
        <p:txBody>
          <a:bodyPr>
            <a:normAutofit/>
          </a:bodyPr>
          <a:lstStyle/>
          <a:p>
            <a:pPr marL="196596" indent="-196596" defTabSz="786384">
              <a:spcBef>
                <a:spcPts val="860"/>
              </a:spcBef>
            </a:pPr>
            <a:endParaRPr lang="en-GB" sz="2408" kern="1200">
              <a:solidFill>
                <a:schemeClr val="tx1"/>
              </a:solidFill>
              <a:latin typeface="+mn-lt"/>
              <a:ea typeface="+mn-ea"/>
              <a:cs typeface="+mn-cs"/>
              <a:hlinkClick r:id="rId2"/>
            </a:endParaRPr>
          </a:p>
          <a:p>
            <a:pPr marL="0" indent="0">
              <a:buNone/>
            </a:pPr>
            <a:endParaRPr lang="en-US" dirty="0"/>
          </a:p>
        </p:txBody>
      </p:sp>
      <p:sp>
        <p:nvSpPr>
          <p:cNvPr id="5" name="Content Placeholder 4">
            <a:extLst>
              <a:ext uri="{FF2B5EF4-FFF2-40B4-BE49-F238E27FC236}">
                <a16:creationId xmlns:a16="http://schemas.microsoft.com/office/drawing/2014/main" id="{F5E3C644-60A8-9C4A-B3A5-63D8880E0DB0}"/>
              </a:ext>
            </a:extLst>
          </p:cNvPr>
          <p:cNvSpPr>
            <a:spLocks noGrp="1"/>
          </p:cNvSpPr>
          <p:nvPr>
            <p:ph sz="half" idx="2"/>
          </p:nvPr>
        </p:nvSpPr>
        <p:spPr>
          <a:xfrm>
            <a:off x="7098054" y="2330493"/>
            <a:ext cx="4473831" cy="3756977"/>
          </a:xfrm>
        </p:spPr>
        <p:txBody>
          <a:bodyPr>
            <a:normAutofit/>
          </a:bodyPr>
          <a:lstStyle/>
          <a:p>
            <a:pPr marL="0" indent="0" defTabSz="786384">
              <a:spcBef>
                <a:spcPts val="860"/>
              </a:spcBef>
              <a:buNone/>
            </a:pPr>
            <a:r>
              <a:rPr lang="en-US" sz="1500" kern="1200">
                <a:solidFill>
                  <a:schemeClr val="tx1"/>
                </a:solidFill>
                <a:latin typeface="+mn-lt"/>
                <a:ea typeface="+mn-ea"/>
                <a:cs typeface="+mn-cs"/>
              </a:rPr>
              <a:t>Societies are unique and organic; they progress but by growing genetically, through their own experience, culture and contingent interactions with other societies. Only God knows where it all ends up.</a:t>
            </a:r>
          </a:p>
          <a:p>
            <a:pPr marL="0" indent="0" defTabSz="786384">
              <a:spcBef>
                <a:spcPts val="860"/>
              </a:spcBef>
              <a:buNone/>
            </a:pPr>
            <a:endParaRPr lang="en-US" sz="1500" kern="1200">
              <a:solidFill>
                <a:schemeClr val="tx1"/>
              </a:solidFill>
              <a:latin typeface="+mn-lt"/>
              <a:ea typeface="+mn-ea"/>
              <a:cs typeface="+mn-cs"/>
            </a:endParaRPr>
          </a:p>
          <a:p>
            <a:pPr marL="0" indent="0" defTabSz="786384">
              <a:spcBef>
                <a:spcPts val="860"/>
              </a:spcBef>
              <a:buNone/>
            </a:pPr>
            <a:r>
              <a:rPr lang="en-US" sz="1500" i="1" kern="1200">
                <a:solidFill>
                  <a:schemeClr val="tx1"/>
                </a:solidFill>
                <a:latin typeface="+mn-lt"/>
                <a:ea typeface="+mn-ea"/>
                <a:cs typeface="+mn-cs"/>
              </a:rPr>
              <a:t>Pro</a:t>
            </a:r>
            <a:r>
              <a:rPr lang="en-US" sz="1500" kern="1200">
                <a:solidFill>
                  <a:schemeClr val="tx1"/>
                </a:solidFill>
                <a:latin typeface="+mn-lt"/>
                <a:ea typeface="+mn-ea"/>
                <a:cs typeface="+mn-cs"/>
              </a:rPr>
              <a:t>: this approach critiques the hidden prejudices within universalism</a:t>
            </a:r>
          </a:p>
          <a:p>
            <a:pPr marL="0" indent="0" defTabSz="786384">
              <a:spcBef>
                <a:spcPts val="860"/>
              </a:spcBef>
              <a:buNone/>
            </a:pPr>
            <a:endParaRPr lang="en-US" sz="1500" kern="1200">
              <a:solidFill>
                <a:schemeClr val="tx1"/>
              </a:solidFill>
              <a:latin typeface="+mn-lt"/>
              <a:ea typeface="+mn-ea"/>
              <a:cs typeface="+mn-cs"/>
            </a:endParaRPr>
          </a:p>
          <a:p>
            <a:pPr marL="0" indent="0" defTabSz="786384">
              <a:spcBef>
                <a:spcPts val="860"/>
              </a:spcBef>
              <a:buNone/>
            </a:pPr>
            <a:r>
              <a:rPr lang="en-US" sz="1500" i="1" kern="1200">
                <a:solidFill>
                  <a:schemeClr val="tx1"/>
                </a:solidFill>
                <a:latin typeface="+mn-lt"/>
                <a:ea typeface="+mn-ea"/>
                <a:cs typeface="+mn-cs"/>
              </a:rPr>
              <a:t>Con</a:t>
            </a:r>
            <a:r>
              <a:rPr lang="en-US" sz="1500" kern="1200">
                <a:solidFill>
                  <a:schemeClr val="tx1"/>
                </a:solidFill>
                <a:latin typeface="+mn-lt"/>
                <a:ea typeface="+mn-ea"/>
                <a:cs typeface="+mn-cs"/>
              </a:rPr>
              <a:t>: can lead to moral relativism and </a:t>
            </a:r>
            <a:r>
              <a:rPr lang="en-US" sz="1500" kern="1200" err="1">
                <a:solidFill>
                  <a:schemeClr val="tx1"/>
                </a:solidFill>
                <a:latin typeface="+mn-lt"/>
                <a:ea typeface="+mn-ea"/>
                <a:cs typeface="+mn-cs"/>
              </a:rPr>
              <a:t>enthno</a:t>
            </a:r>
            <a:r>
              <a:rPr lang="en-US" sz="1500" kern="1200">
                <a:solidFill>
                  <a:schemeClr val="tx1"/>
                </a:solidFill>
                <a:latin typeface="+mn-lt"/>
                <a:ea typeface="+mn-ea"/>
                <a:cs typeface="+mn-cs"/>
              </a:rPr>
              <a:t>-nationalism. ‘Prejudice is good in its time; it makes people happy.’ </a:t>
            </a:r>
            <a:r>
              <a:rPr lang="en-US" sz="1500" i="1" kern="1200">
                <a:solidFill>
                  <a:schemeClr val="tx1"/>
                </a:solidFill>
                <a:latin typeface="+mn-lt"/>
                <a:ea typeface="+mn-ea"/>
                <a:cs typeface="+mn-cs"/>
              </a:rPr>
              <a:t>Another History…</a:t>
            </a:r>
            <a:endParaRPr lang="en-US" sz="1500"/>
          </a:p>
        </p:txBody>
      </p:sp>
      <p:pic>
        <p:nvPicPr>
          <p:cNvPr id="1026" name="Picture 2" descr="Image result for herder">
            <a:extLst>
              <a:ext uri="{FF2B5EF4-FFF2-40B4-BE49-F238E27FC236}">
                <a16:creationId xmlns:a16="http://schemas.microsoft.com/office/drawing/2014/main" id="{3E31AE60-FB8C-DB4E-800D-06429BBB7D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624" y="2330493"/>
            <a:ext cx="2690112" cy="3308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6595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1524000" y="1"/>
            <a:ext cx="4825218" cy="6743189"/>
          </a:xfrm>
          <a:prstGeom prst="rect">
            <a:avLst/>
          </a:prstGeom>
        </p:spPr>
      </p:pic>
      <p:sp>
        <p:nvSpPr>
          <p:cNvPr id="5" name="TextBox 4"/>
          <p:cNvSpPr txBox="1"/>
          <p:nvPr/>
        </p:nvSpPr>
        <p:spPr>
          <a:xfrm>
            <a:off x="7110687" y="5059719"/>
            <a:ext cx="3140363" cy="175432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a:ea typeface="+mn-ea"/>
                <a:cs typeface="+mn-cs"/>
              </a:rPr>
              <a:t>Leopold von Ranke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a:ea typeface="+mn-ea"/>
                <a:cs typeface="+mn-cs"/>
              </a:rPr>
              <a:t>1795-1886</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TextBox 1">
            <a:extLst>
              <a:ext uri="{FF2B5EF4-FFF2-40B4-BE49-F238E27FC236}">
                <a16:creationId xmlns:a16="http://schemas.microsoft.com/office/drawing/2014/main" id="{EB3E51D7-B3B7-D345-8E62-B3A8E81DE210}"/>
              </a:ext>
            </a:extLst>
          </p:cNvPr>
          <p:cNvSpPr txBox="1"/>
          <p:nvPr/>
        </p:nvSpPr>
        <p:spPr>
          <a:xfrm>
            <a:off x="6512313" y="669073"/>
            <a:ext cx="4604915"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prstClr val="white"/>
                </a:solidFill>
                <a:effectLst/>
                <a:uLnTx/>
                <a:uFillTx/>
                <a:latin typeface="Calibri"/>
                <a:ea typeface="+mn-ea"/>
                <a:cs typeface="+mn-cs"/>
              </a:rPr>
              <a:t>The </a:t>
            </a:r>
            <a:r>
              <a:rPr kumimoji="0" lang="en-US" sz="3600" b="0" i="1" u="none" strike="noStrike" kern="1200" cap="none" spc="0" normalizeH="0" baseline="0" noProof="0" dirty="0" err="1">
                <a:ln>
                  <a:noFill/>
                </a:ln>
                <a:solidFill>
                  <a:prstClr val="white"/>
                </a:solidFill>
                <a:effectLst/>
                <a:uLnTx/>
                <a:uFillTx/>
                <a:latin typeface="Calibri"/>
                <a:ea typeface="+mn-ea"/>
                <a:cs typeface="+mn-cs"/>
              </a:rPr>
              <a:t>Professionalisation</a:t>
            </a:r>
            <a:r>
              <a:rPr kumimoji="0" lang="en-US" sz="3600" b="0" i="1" u="none" strike="noStrike" kern="1200" cap="none" spc="0" normalizeH="0" baseline="0" noProof="0" dirty="0">
                <a:ln>
                  <a:noFill/>
                </a:ln>
                <a:solidFill>
                  <a:prstClr val="white"/>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prstClr val="white"/>
                </a:solidFill>
                <a:effectLst/>
                <a:uLnTx/>
                <a:uFillTx/>
                <a:latin typeface="Calibri"/>
                <a:ea typeface="+mn-ea"/>
                <a:cs typeface="+mn-cs"/>
              </a:rPr>
              <a:t>of History</a:t>
            </a:r>
          </a:p>
        </p:txBody>
      </p:sp>
    </p:spTree>
    <p:extLst>
      <p:ext uri="{BB962C8B-B14F-4D97-AF65-F5344CB8AC3E}">
        <p14:creationId xmlns:p14="http://schemas.microsoft.com/office/powerpoint/2010/main" val="81383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C16C-9DF0-6F42-9D43-83888E6D163E}"/>
              </a:ext>
            </a:extLst>
          </p:cNvPr>
          <p:cNvSpPr>
            <a:spLocks noGrp="1"/>
          </p:cNvSpPr>
          <p:nvPr>
            <p:ph type="title"/>
          </p:nvPr>
        </p:nvSpPr>
        <p:spPr/>
        <p:txBody>
          <a:bodyPr/>
          <a:lstStyle/>
          <a:p>
            <a:r>
              <a:rPr lang="en-US" dirty="0"/>
              <a:t>Ranke’s context</a:t>
            </a:r>
          </a:p>
        </p:txBody>
      </p:sp>
      <p:sp>
        <p:nvSpPr>
          <p:cNvPr id="3" name="Content Placeholder 2">
            <a:extLst>
              <a:ext uri="{FF2B5EF4-FFF2-40B4-BE49-F238E27FC236}">
                <a16:creationId xmlns:a16="http://schemas.microsoft.com/office/drawing/2014/main" id="{6D6D881B-9955-B04E-A065-044009489803}"/>
              </a:ext>
            </a:extLst>
          </p:cNvPr>
          <p:cNvSpPr>
            <a:spLocks noGrp="1"/>
          </p:cNvSpPr>
          <p:nvPr>
            <p:ph idx="1"/>
          </p:nvPr>
        </p:nvSpPr>
        <p:spPr/>
        <p:txBody>
          <a:bodyPr>
            <a:normAutofit fontScale="92500" lnSpcReduction="10000"/>
          </a:bodyPr>
          <a:lstStyle/>
          <a:p>
            <a:r>
              <a:rPr lang="en-US" dirty="0"/>
              <a:t>Reaction to French Enlightenment, Revolution and Napoleonic Empire</a:t>
            </a:r>
          </a:p>
          <a:p>
            <a:endParaRPr lang="en-US" dirty="0"/>
          </a:p>
          <a:p>
            <a:r>
              <a:rPr lang="en-US" dirty="0"/>
              <a:t>German Enlightenment compatible with faith</a:t>
            </a:r>
          </a:p>
          <a:p>
            <a:pPr lvl="1"/>
            <a:r>
              <a:rPr lang="en-US" dirty="0"/>
              <a:t>Not material freedom but spiritual freedom</a:t>
            </a:r>
          </a:p>
          <a:p>
            <a:endParaRPr lang="en-US" dirty="0"/>
          </a:p>
          <a:p>
            <a:r>
              <a:rPr lang="en-US" dirty="0"/>
              <a:t>Romanticism</a:t>
            </a:r>
          </a:p>
          <a:p>
            <a:endParaRPr lang="en-US" dirty="0"/>
          </a:p>
          <a:p>
            <a:r>
              <a:rPr lang="en-US" dirty="0"/>
              <a:t>German philology (study of language)</a:t>
            </a:r>
          </a:p>
        </p:txBody>
      </p:sp>
    </p:spTree>
    <p:extLst>
      <p:ext uri="{BB962C8B-B14F-4D97-AF65-F5344CB8AC3E}">
        <p14:creationId xmlns:p14="http://schemas.microsoft.com/office/powerpoint/2010/main" val="3085825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RR_1648.png"/>
          <p:cNvPicPr>
            <a:picLocks noChangeAspect="1"/>
          </p:cNvPicPr>
          <p:nvPr/>
        </p:nvPicPr>
        <p:blipFill>
          <a:blip r:embed="rId2"/>
          <a:stretch>
            <a:fillRect/>
          </a:stretch>
        </p:blipFill>
        <p:spPr>
          <a:xfrm>
            <a:off x="0" y="0"/>
            <a:ext cx="4405985" cy="4083501"/>
          </a:xfrm>
          <a:prstGeom prst="rect">
            <a:avLst/>
          </a:prstGeom>
        </p:spPr>
      </p:pic>
      <p:pic>
        <p:nvPicPr>
          <p:cNvPr id="5" name="Picture 4" descr="url-1.jpg"/>
          <p:cNvPicPr>
            <a:picLocks noChangeAspect="1"/>
          </p:cNvPicPr>
          <p:nvPr/>
        </p:nvPicPr>
        <p:blipFill>
          <a:blip r:embed="rId3"/>
          <a:stretch>
            <a:fillRect/>
          </a:stretch>
        </p:blipFill>
        <p:spPr>
          <a:xfrm>
            <a:off x="7449161" y="3118093"/>
            <a:ext cx="4742839" cy="3739907"/>
          </a:xfrm>
          <a:prstGeom prst="rect">
            <a:avLst/>
          </a:prstGeom>
        </p:spPr>
      </p:pic>
      <p:sp>
        <p:nvSpPr>
          <p:cNvPr id="2" name="TextBox 1">
            <a:extLst>
              <a:ext uri="{FF2B5EF4-FFF2-40B4-BE49-F238E27FC236}">
                <a16:creationId xmlns:a16="http://schemas.microsoft.com/office/drawing/2014/main" id="{9BD45EC7-C4CA-AB44-ACAD-0ABEA9BFDC3C}"/>
              </a:ext>
            </a:extLst>
          </p:cNvPr>
          <p:cNvSpPr txBox="1"/>
          <p:nvPr/>
        </p:nvSpPr>
        <p:spPr>
          <a:xfrm>
            <a:off x="431453" y="4376157"/>
            <a:ext cx="366408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1648 – Treaty of Westphalia</a:t>
            </a:r>
          </a:p>
        </p:txBody>
      </p:sp>
      <p:sp>
        <p:nvSpPr>
          <p:cNvPr id="3" name="TextBox 2">
            <a:extLst>
              <a:ext uri="{FF2B5EF4-FFF2-40B4-BE49-F238E27FC236}">
                <a16:creationId xmlns:a16="http://schemas.microsoft.com/office/drawing/2014/main" id="{9F08D531-A2CD-6F4E-95D0-015BBBEA3773}"/>
              </a:ext>
            </a:extLst>
          </p:cNvPr>
          <p:cNvSpPr txBox="1"/>
          <p:nvPr/>
        </p:nvSpPr>
        <p:spPr>
          <a:xfrm>
            <a:off x="7243763" y="1804309"/>
            <a:ext cx="4443011" cy="147732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Germany under </a:t>
            </a:r>
            <a:r>
              <a:rPr kumimoji="0" lang="en-US" sz="2400" b="0" i="0" u="none" strike="noStrike" kern="1200" cap="none" spc="0" normalizeH="0" baseline="0" noProof="0" dirty="0" err="1">
                <a:ln>
                  <a:noFill/>
                </a:ln>
                <a:solidFill>
                  <a:prstClr val="white"/>
                </a:solidFill>
                <a:effectLst/>
                <a:uLnTx/>
                <a:uFillTx/>
                <a:latin typeface="Calibri"/>
                <a:ea typeface="+mn-ea"/>
                <a:cs typeface="+mn-cs"/>
              </a:rPr>
              <a:t>Bismark</a:t>
            </a:r>
            <a:r>
              <a:rPr kumimoji="0" lang="en-US" sz="2400" b="0" i="0" u="none" strike="noStrike" kern="1200" cap="none" spc="0" normalizeH="0" baseline="0" noProof="0" dirty="0">
                <a:ln>
                  <a:noFill/>
                </a:ln>
                <a:solidFill>
                  <a:prstClr val="white"/>
                </a:solidFill>
                <a:effectLst/>
                <a:uLnTx/>
                <a:uFillTx/>
                <a:latin typeface="Calibri"/>
                <a:ea typeface="+mn-ea"/>
                <a:cs typeface="+mn-cs"/>
              </a:rPr>
              <a:t>, 1871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Different </a:t>
            </a:r>
            <a:r>
              <a:rPr kumimoji="0" lang="en-US" sz="2400" b="0" i="0" u="none" strike="noStrike" kern="1200" cap="none" spc="0" normalizeH="0" baseline="0" noProof="0" dirty="0" err="1">
                <a:ln>
                  <a:noFill/>
                </a:ln>
                <a:solidFill>
                  <a:prstClr val="white"/>
                </a:solidFill>
                <a:effectLst/>
                <a:uLnTx/>
                <a:uFillTx/>
                <a:latin typeface="Calibri"/>
                <a:ea typeface="+mn-ea"/>
                <a:cs typeface="+mn-cs"/>
              </a:rPr>
              <a:t>colours</a:t>
            </a:r>
            <a:r>
              <a:rPr kumimoji="0" lang="en-US" sz="2400" b="0" i="0" u="none" strike="noStrike" kern="1200" cap="none" spc="0" normalizeH="0" baseline="0" noProof="0" dirty="0">
                <a:ln>
                  <a:noFill/>
                </a:ln>
                <a:solidFill>
                  <a:prstClr val="white"/>
                </a:solidFill>
                <a:effectLst/>
                <a:uLnTx/>
                <a:uFillTx/>
                <a:latin typeface="Calibri"/>
                <a:ea typeface="+mn-ea"/>
                <a:cs typeface="+mn-cs"/>
              </a:rPr>
              <a:t> indicate steps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unification in the 1860s  and 1871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6C9ABA9F-FC70-DE49-9B25-C3DE1ADE10B7}"/>
              </a:ext>
            </a:extLst>
          </p:cNvPr>
          <p:cNvSpPr txBox="1"/>
          <p:nvPr/>
        </p:nvSpPr>
        <p:spPr>
          <a:xfrm>
            <a:off x="5300663" y="457200"/>
            <a:ext cx="5739135"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Calibri"/>
                <a:ea typeface="+mn-ea"/>
                <a:cs typeface="+mn-cs"/>
              </a:rPr>
              <a:t>Germany – A nation, a people, a state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Calibri"/>
                <a:ea typeface="+mn-ea"/>
                <a:cs typeface="+mn-cs"/>
              </a:rPr>
              <a:t>in search of itself</a:t>
            </a:r>
          </a:p>
        </p:txBody>
      </p:sp>
    </p:spTree>
    <p:extLst>
      <p:ext uri="{BB962C8B-B14F-4D97-AF65-F5344CB8AC3E}">
        <p14:creationId xmlns:p14="http://schemas.microsoft.com/office/powerpoint/2010/main" val="4261444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624322" y="547399"/>
            <a:ext cx="3996141" cy="4977823"/>
          </a:xfrm>
          <a:prstGeom prst="rect">
            <a:avLst/>
          </a:prstGeom>
        </p:spPr>
      </p:pic>
      <p:pic>
        <p:nvPicPr>
          <p:cNvPr id="5" name="Picture 4" descr="url-1.jpg"/>
          <p:cNvPicPr>
            <a:picLocks noChangeAspect="1"/>
          </p:cNvPicPr>
          <p:nvPr/>
        </p:nvPicPr>
        <p:blipFill>
          <a:blip r:embed="rId3"/>
          <a:stretch>
            <a:fillRect/>
          </a:stretch>
        </p:blipFill>
        <p:spPr>
          <a:xfrm>
            <a:off x="7312025" y="1042122"/>
            <a:ext cx="3302000" cy="4483100"/>
          </a:xfrm>
          <a:prstGeom prst="rect">
            <a:avLst/>
          </a:prstGeom>
        </p:spPr>
      </p:pic>
      <p:sp>
        <p:nvSpPr>
          <p:cNvPr id="6" name="TextBox 5"/>
          <p:cNvSpPr txBox="1"/>
          <p:nvPr/>
        </p:nvSpPr>
        <p:spPr>
          <a:xfrm>
            <a:off x="434543" y="5748050"/>
            <a:ext cx="4993034" cy="584775"/>
          </a:xfrm>
          <a:prstGeom prst="rect">
            <a:avLst/>
          </a:prstGeom>
          <a:noFill/>
        </p:spPr>
        <p:txBody>
          <a:bodyPr wrap="none" rtlCol="0">
            <a:spAutoFit/>
          </a:bodyPr>
          <a:lstStyle/>
          <a:p>
            <a:pPr defTabSz="457200"/>
            <a:r>
              <a:rPr lang="en-US" sz="3200" dirty="0">
                <a:solidFill>
                  <a:prstClr val="white"/>
                </a:solidFill>
                <a:latin typeface="Calibri"/>
              </a:rPr>
              <a:t>Sir Walter Scott  (1771-1832)</a:t>
            </a:r>
          </a:p>
        </p:txBody>
      </p:sp>
    </p:spTree>
    <p:extLst>
      <p:ext uri="{BB962C8B-B14F-4D97-AF65-F5344CB8AC3E}">
        <p14:creationId xmlns:p14="http://schemas.microsoft.com/office/powerpoint/2010/main" val="3648628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1678746" y="717202"/>
            <a:ext cx="4037795" cy="5271566"/>
          </a:xfrm>
          <a:prstGeom prst="rect">
            <a:avLst/>
          </a:prstGeom>
        </p:spPr>
      </p:pic>
      <p:sp>
        <p:nvSpPr>
          <p:cNvPr id="2" name="TextBox 1"/>
          <p:cNvSpPr txBox="1"/>
          <p:nvPr/>
        </p:nvSpPr>
        <p:spPr>
          <a:xfrm>
            <a:off x="6088016" y="2014157"/>
            <a:ext cx="4987807" cy="2677656"/>
          </a:xfrm>
          <a:prstGeom prst="rect">
            <a:avLst/>
          </a:prstGeom>
          <a:noFill/>
        </p:spPr>
        <p:txBody>
          <a:bodyPr wrap="square" rtlCol="0">
            <a:spAutoFit/>
          </a:bodyPr>
          <a:lstStyle/>
          <a:p>
            <a:pPr defTabSz="457200"/>
            <a:r>
              <a:rPr lang="en-US" sz="2400" dirty="0">
                <a:solidFill>
                  <a:schemeClr val="bg1"/>
                </a:solidFill>
                <a:latin typeface="Calibri"/>
              </a:rPr>
              <a:t>‘The strict presentation of facts, no matter how conditional and unattractive they might be is </a:t>
            </a:r>
          </a:p>
          <a:p>
            <a:pPr defTabSz="457200"/>
            <a:r>
              <a:rPr lang="en-US" sz="2400" dirty="0">
                <a:solidFill>
                  <a:schemeClr val="bg1"/>
                </a:solidFill>
                <a:latin typeface="Calibri"/>
              </a:rPr>
              <a:t>undoubtedly the supreme law of any historian.’</a:t>
            </a:r>
          </a:p>
          <a:p>
            <a:pPr defTabSz="457200"/>
            <a:endParaRPr lang="en-US" sz="2400" dirty="0">
              <a:solidFill>
                <a:schemeClr val="bg1"/>
              </a:solidFill>
              <a:latin typeface="Calibri"/>
            </a:endParaRPr>
          </a:p>
          <a:p>
            <a:pPr defTabSz="457200"/>
            <a:r>
              <a:rPr lang="en-US" sz="2400" dirty="0">
                <a:solidFill>
                  <a:schemeClr val="bg1"/>
                </a:solidFill>
                <a:latin typeface="Calibri"/>
              </a:rPr>
              <a:t>(1824)</a:t>
            </a:r>
          </a:p>
        </p:txBody>
      </p:sp>
    </p:spTree>
    <p:extLst>
      <p:ext uri="{BB962C8B-B14F-4D97-AF65-F5344CB8AC3E}">
        <p14:creationId xmlns:p14="http://schemas.microsoft.com/office/powerpoint/2010/main" val="1242520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21183" y="1223818"/>
            <a:ext cx="5645726" cy="4093428"/>
          </a:xfrm>
          <a:prstGeom prst="rect">
            <a:avLst/>
          </a:prstGeom>
        </p:spPr>
        <p:txBody>
          <a:bodyPr wrap="square">
            <a:spAutoFit/>
          </a:bodyPr>
          <a:lstStyle/>
          <a:p>
            <a:pPr defTabSz="457200"/>
            <a:r>
              <a:rPr lang="en-GB" sz="2800" i="1" dirty="0">
                <a:solidFill>
                  <a:prstClr val="white"/>
                </a:solidFill>
                <a:latin typeface="Calibri"/>
              </a:rPr>
              <a:t>History has had assigned to it the office of judging the past and of instructing the present to the benefit of future ages… to such high office the present work does not presume; it seeks to only show the past ‘how it essentially was’ (</a:t>
            </a:r>
            <a:r>
              <a:rPr lang="en-GB" sz="2800" i="1" dirty="0" err="1">
                <a:solidFill>
                  <a:prstClr val="white"/>
                </a:solidFill>
                <a:latin typeface="Calibri"/>
              </a:rPr>
              <a:t>wie</a:t>
            </a:r>
            <a:r>
              <a:rPr lang="en-GB" sz="2800" i="1" dirty="0">
                <a:solidFill>
                  <a:prstClr val="white"/>
                </a:solidFill>
                <a:latin typeface="Calibri"/>
              </a:rPr>
              <a:t> </a:t>
            </a:r>
            <a:r>
              <a:rPr lang="en-GB" sz="2800" i="1" dirty="0" err="1">
                <a:solidFill>
                  <a:prstClr val="white"/>
                </a:solidFill>
                <a:latin typeface="Calibri"/>
              </a:rPr>
              <a:t>es</a:t>
            </a:r>
            <a:r>
              <a:rPr lang="en-GB" sz="2800" i="1" dirty="0">
                <a:solidFill>
                  <a:prstClr val="white"/>
                </a:solidFill>
                <a:latin typeface="Calibri"/>
              </a:rPr>
              <a:t> </a:t>
            </a:r>
            <a:r>
              <a:rPr lang="en-GB" sz="2800" i="1" dirty="0" err="1">
                <a:solidFill>
                  <a:prstClr val="white"/>
                </a:solidFill>
                <a:latin typeface="Calibri"/>
              </a:rPr>
              <a:t>eigentlich</a:t>
            </a:r>
            <a:r>
              <a:rPr lang="en-GB" sz="2800" i="1" dirty="0">
                <a:solidFill>
                  <a:prstClr val="white"/>
                </a:solidFill>
                <a:latin typeface="Calibri"/>
              </a:rPr>
              <a:t> </a:t>
            </a:r>
            <a:r>
              <a:rPr lang="en-GB" sz="2800" i="1" dirty="0" err="1">
                <a:solidFill>
                  <a:prstClr val="white"/>
                </a:solidFill>
                <a:latin typeface="Calibri"/>
              </a:rPr>
              <a:t>gewesen</a:t>
            </a:r>
            <a:r>
              <a:rPr lang="en-GB" sz="2800" i="1" dirty="0">
                <a:solidFill>
                  <a:prstClr val="white"/>
                </a:solidFill>
                <a:latin typeface="Calibri"/>
              </a:rPr>
              <a:t>)</a:t>
            </a:r>
            <a:r>
              <a:rPr lang="en-GB" sz="2800" dirty="0">
                <a:solidFill>
                  <a:prstClr val="white"/>
                </a:solidFill>
                <a:latin typeface="Calibri"/>
              </a:rPr>
              <a:t> </a:t>
            </a:r>
          </a:p>
          <a:p>
            <a:pPr defTabSz="457200"/>
            <a:endParaRPr lang="en-GB" dirty="0">
              <a:solidFill>
                <a:prstClr val="white"/>
              </a:solidFill>
              <a:latin typeface="Calibri"/>
            </a:endParaRPr>
          </a:p>
          <a:p>
            <a:pPr defTabSz="457200"/>
            <a:r>
              <a:rPr lang="en-GB" dirty="0">
                <a:solidFill>
                  <a:prstClr val="white"/>
                </a:solidFill>
                <a:latin typeface="Calibri"/>
              </a:rPr>
              <a:t>(</a:t>
            </a:r>
            <a:r>
              <a:rPr lang="en-GB" i="1" dirty="0">
                <a:solidFill>
                  <a:prstClr val="white"/>
                </a:solidFill>
                <a:latin typeface="Calibri"/>
              </a:rPr>
              <a:t>History of the Latin and Teutonic Peoples</a:t>
            </a:r>
            <a:r>
              <a:rPr lang="en-GB" dirty="0">
                <a:solidFill>
                  <a:prstClr val="white"/>
                </a:solidFill>
                <a:latin typeface="Calibri"/>
              </a:rPr>
              <a:t>, 1824) </a:t>
            </a:r>
            <a:endParaRPr lang="en-US" dirty="0">
              <a:solidFill>
                <a:prstClr val="white"/>
              </a:solidFill>
              <a:latin typeface="Calibri"/>
            </a:endParaRPr>
          </a:p>
        </p:txBody>
      </p:sp>
    </p:spTree>
    <p:extLst>
      <p:ext uri="{BB962C8B-B14F-4D97-AF65-F5344CB8AC3E}">
        <p14:creationId xmlns:p14="http://schemas.microsoft.com/office/powerpoint/2010/main" val="149897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88A3AEA-8067-474F-940E-BD5B58D88D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Background Gray Rectangle">
            <a:extLst>
              <a:ext uri="{FF2B5EF4-FFF2-40B4-BE49-F238E27FC236}">
                <a16:creationId xmlns:a16="http://schemas.microsoft.com/office/drawing/2014/main" id="{D803427E-36C0-4811-BE64-ACF653F6A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White Rectangle">
            <a:extLst>
              <a:ext uri="{FF2B5EF4-FFF2-40B4-BE49-F238E27FC236}">
                <a16:creationId xmlns:a16="http://schemas.microsoft.com/office/drawing/2014/main" id="{D9231370-89C4-4981-8C91-A3F3D1146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9E5440-870F-AD67-1BF9-12EE631D6A00}"/>
              </a:ext>
            </a:extLst>
          </p:cNvPr>
          <p:cNvSpPr>
            <a:spLocks noGrp="1"/>
          </p:cNvSpPr>
          <p:nvPr>
            <p:ph type="title"/>
          </p:nvPr>
        </p:nvSpPr>
        <p:spPr>
          <a:xfrm>
            <a:off x="422144" y="940910"/>
            <a:ext cx="5069451" cy="4976179"/>
          </a:xfrm>
        </p:spPr>
        <p:txBody>
          <a:bodyPr>
            <a:normAutofit/>
          </a:bodyPr>
          <a:lstStyle/>
          <a:p>
            <a:r>
              <a:rPr lang="en-US" dirty="0"/>
              <a:t>From lenses to theory:</a:t>
            </a:r>
            <a:br>
              <a:rPr lang="en-US" dirty="0"/>
            </a:br>
            <a:r>
              <a:rPr lang="en-US" dirty="0"/>
              <a:t>A brief history of history</a:t>
            </a:r>
          </a:p>
        </p:txBody>
      </p:sp>
      <p:sp>
        <p:nvSpPr>
          <p:cNvPr id="6" name="Slide Number Placeholder 5">
            <a:extLst>
              <a:ext uri="{FF2B5EF4-FFF2-40B4-BE49-F238E27FC236}">
                <a16:creationId xmlns:a16="http://schemas.microsoft.com/office/drawing/2014/main" id="{33FD0B6B-C290-20DC-2A4E-4E2C8F803183}"/>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3</a:t>
            </a:fld>
            <a:endParaRPr lang="en-US"/>
          </a:p>
        </p:txBody>
      </p:sp>
      <p:sp>
        <p:nvSpPr>
          <p:cNvPr id="4" name="Date Placeholder 3">
            <a:extLst>
              <a:ext uri="{FF2B5EF4-FFF2-40B4-BE49-F238E27FC236}">
                <a16:creationId xmlns:a16="http://schemas.microsoft.com/office/drawing/2014/main" id="{8305487A-3BE3-5E20-7595-C98299F91C89}"/>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Monday, October 9, 2023</a:t>
            </a:fld>
            <a:endParaRPr lang="en-US"/>
          </a:p>
        </p:txBody>
      </p:sp>
      <p:sp>
        <p:nvSpPr>
          <p:cNvPr id="5" name="Footer Placeholder 4">
            <a:extLst>
              <a:ext uri="{FF2B5EF4-FFF2-40B4-BE49-F238E27FC236}">
                <a16:creationId xmlns:a16="http://schemas.microsoft.com/office/drawing/2014/main" id="{74E7A1B2-E65F-84CB-A418-58D974EC1CBF}"/>
              </a:ext>
            </a:extLst>
          </p:cNvPr>
          <p:cNvSpPr>
            <a:spLocks noGrp="1"/>
          </p:cNvSpPr>
          <p:nvPr>
            <p:ph type="ftr" sz="quarter" idx="11"/>
          </p:nvPr>
        </p:nvSpPr>
        <p:spPr>
          <a:xfrm>
            <a:off x="6842943" y="6217920"/>
            <a:ext cx="4114800" cy="640080"/>
          </a:xfrm>
        </p:spPr>
        <p:txBody>
          <a:bodyPr>
            <a:normAutofit/>
          </a:bodyPr>
          <a:lstStyle/>
          <a:p>
            <a:pPr>
              <a:spcAft>
                <a:spcPts val="600"/>
              </a:spcAft>
            </a:pPr>
            <a:r>
              <a:rPr lang="en-US"/>
              <a:t>Sample Footer Text</a:t>
            </a:r>
          </a:p>
        </p:txBody>
      </p:sp>
      <p:cxnSp>
        <p:nvCxnSpPr>
          <p:cNvPr id="18" name="Vertical Connector">
            <a:extLst>
              <a:ext uri="{FF2B5EF4-FFF2-40B4-BE49-F238E27FC236}">
                <a16:creationId xmlns:a16="http://schemas.microsoft.com/office/drawing/2014/main" id="{474D4826-9FF4-4E17-AB42-146B76BD322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0" name="Horizontal Connector 2">
            <a:extLst>
              <a:ext uri="{FF2B5EF4-FFF2-40B4-BE49-F238E27FC236}">
                <a16:creationId xmlns:a16="http://schemas.microsoft.com/office/drawing/2014/main" id="{C5873965-CEB2-46E1-951E-037689B078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8" name="Content Placeholder 2">
            <a:extLst>
              <a:ext uri="{FF2B5EF4-FFF2-40B4-BE49-F238E27FC236}">
                <a16:creationId xmlns:a16="http://schemas.microsoft.com/office/drawing/2014/main" id="{8BA319F7-472C-3FD2-167F-7ED3F7A6E8F7}"/>
              </a:ext>
            </a:extLst>
          </p:cNvPr>
          <p:cNvGraphicFramePr>
            <a:graphicFrameLocks noGrp="1"/>
          </p:cNvGraphicFramePr>
          <p:nvPr>
            <p:ph idx="1"/>
            <p:extLst>
              <p:ext uri="{D42A27DB-BD31-4B8C-83A1-F6EECF244321}">
                <p14:modId xmlns:p14="http://schemas.microsoft.com/office/powerpoint/2010/main" val="2468628830"/>
              </p:ext>
            </p:extLst>
          </p:nvPr>
        </p:nvGraphicFramePr>
        <p:xfrm>
          <a:off x="5766179" y="805218"/>
          <a:ext cx="5710451" cy="5329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51458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Content Placeholder 3">
            <a:extLst>
              <a:ext uri="{FF2B5EF4-FFF2-40B4-BE49-F238E27FC236}">
                <a16:creationId xmlns:a16="http://schemas.microsoft.com/office/drawing/2014/main" id="{C3D91E9A-BE9A-3A84-FA4D-1F31E40B6693}"/>
              </a:ext>
            </a:extLst>
          </p:cNvPr>
          <p:cNvGraphicFramePr>
            <a:graphicFrameLocks noGrp="1"/>
          </p:cNvGraphicFramePr>
          <p:nvPr>
            <p:ph idx="1"/>
            <p:extLst>
              <p:ext uri="{D42A27DB-BD31-4B8C-83A1-F6EECF244321}">
                <p14:modId xmlns:p14="http://schemas.microsoft.com/office/powerpoint/2010/main" val="1740890964"/>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4603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80805" y="417481"/>
            <a:ext cx="7263561" cy="5262980"/>
          </a:xfrm>
          <a:prstGeom prst="rect">
            <a:avLst/>
          </a:prstGeom>
          <a:noFill/>
        </p:spPr>
        <p:txBody>
          <a:bodyPr wrap="square" rtlCol="0">
            <a:spAutoFit/>
          </a:bodyPr>
          <a:lstStyle/>
          <a:p>
            <a:pPr defTabSz="457200"/>
            <a:r>
              <a:rPr lang="en-US" sz="2800" dirty="0" err="1">
                <a:solidFill>
                  <a:prstClr val="white"/>
                </a:solidFill>
                <a:latin typeface="Calibri"/>
              </a:rPr>
              <a:t>Historismus</a:t>
            </a:r>
            <a:r>
              <a:rPr lang="en-US" sz="2800" dirty="0">
                <a:solidFill>
                  <a:prstClr val="white"/>
                </a:solidFill>
                <a:latin typeface="Calibri"/>
              </a:rPr>
              <a:t> (Historicism/</a:t>
            </a:r>
            <a:r>
              <a:rPr lang="en-US" sz="2800" dirty="0" err="1">
                <a:solidFill>
                  <a:prstClr val="white"/>
                </a:solidFill>
                <a:latin typeface="Calibri"/>
              </a:rPr>
              <a:t>Historism</a:t>
            </a:r>
            <a:r>
              <a:rPr lang="en-US" sz="2800" dirty="0">
                <a:solidFill>
                  <a:prstClr val="white"/>
                </a:solidFill>
                <a:latin typeface="Calibri"/>
              </a:rPr>
              <a:t>)</a:t>
            </a:r>
          </a:p>
          <a:p>
            <a:pPr defTabSz="457200"/>
            <a:endParaRPr lang="en-US" sz="2800" dirty="0">
              <a:solidFill>
                <a:prstClr val="white"/>
              </a:solidFill>
              <a:latin typeface="Calibri"/>
            </a:endParaRPr>
          </a:p>
          <a:p>
            <a:pPr defTabSz="457200"/>
            <a:r>
              <a:rPr lang="en-US" sz="2800" dirty="0">
                <a:solidFill>
                  <a:prstClr val="white"/>
                </a:solidFill>
                <a:latin typeface="Calibri"/>
              </a:rPr>
              <a:t>‘History is the way in which humanity becomes and is conscious of itself. The epochs of history are ... the stages of self-knowledge, its knowledge of the world, its knowledge of God ... History is humanity’s awareness of itself, its self-consciousness.’</a:t>
            </a:r>
          </a:p>
          <a:p>
            <a:pPr defTabSz="457200"/>
            <a:endParaRPr lang="en-US" sz="2800" dirty="0">
              <a:solidFill>
                <a:prstClr val="white"/>
              </a:solidFill>
              <a:latin typeface="Calibri"/>
            </a:endParaRPr>
          </a:p>
          <a:p>
            <a:pPr defTabSz="457200"/>
            <a:r>
              <a:rPr lang="en-US" sz="2800" dirty="0">
                <a:solidFill>
                  <a:prstClr val="white"/>
                </a:solidFill>
                <a:latin typeface="Calibri"/>
              </a:rPr>
              <a:t>Johann Gustav </a:t>
            </a:r>
            <a:r>
              <a:rPr lang="en-US" sz="2800" dirty="0" err="1">
                <a:solidFill>
                  <a:prstClr val="white"/>
                </a:solidFill>
                <a:latin typeface="Calibri"/>
              </a:rPr>
              <a:t>Droysen</a:t>
            </a:r>
            <a:r>
              <a:rPr lang="en-US" sz="2800" dirty="0">
                <a:solidFill>
                  <a:prstClr val="white"/>
                </a:solidFill>
                <a:latin typeface="Calibri"/>
              </a:rPr>
              <a:t> (1808-1884)</a:t>
            </a:r>
          </a:p>
          <a:p>
            <a:pPr defTabSz="457200"/>
            <a:r>
              <a:rPr lang="en-US" sz="2800" dirty="0">
                <a:solidFill>
                  <a:prstClr val="white"/>
                </a:solidFill>
                <a:latin typeface="Calibri"/>
              </a:rPr>
              <a:t> </a:t>
            </a:r>
          </a:p>
          <a:p>
            <a:pPr defTabSz="457200"/>
            <a:endParaRPr lang="en-US" sz="2800" dirty="0">
              <a:solidFill>
                <a:prstClr val="white"/>
              </a:solidFill>
              <a:latin typeface="Calibri"/>
            </a:endParaRPr>
          </a:p>
        </p:txBody>
      </p:sp>
      <p:sp>
        <p:nvSpPr>
          <p:cNvPr id="2" name="TextBox 1"/>
          <p:cNvSpPr txBox="1"/>
          <p:nvPr/>
        </p:nvSpPr>
        <p:spPr>
          <a:xfrm>
            <a:off x="2915715" y="921938"/>
            <a:ext cx="246432" cy="923330"/>
          </a:xfrm>
          <a:prstGeom prst="rect">
            <a:avLst/>
          </a:prstGeom>
          <a:noFill/>
        </p:spPr>
        <p:txBody>
          <a:bodyPr wrap="none" rtlCol="0">
            <a:spAutoFit/>
          </a:bodyPr>
          <a:lstStyle/>
          <a:p>
            <a:pPr defTabSz="457200"/>
            <a:r>
              <a:rPr lang="en-US" dirty="0">
                <a:solidFill>
                  <a:prstClr val="white"/>
                </a:solidFill>
                <a:latin typeface="Calibri"/>
              </a:rPr>
              <a:t>:</a:t>
            </a:r>
          </a:p>
          <a:p>
            <a:pPr defTabSz="457200"/>
            <a:endParaRPr lang="en-US" dirty="0">
              <a:solidFill>
                <a:prstClr val="white"/>
              </a:solidFill>
              <a:latin typeface="Calibri"/>
            </a:endParaRPr>
          </a:p>
          <a:p>
            <a:pPr defTabSz="457200"/>
            <a:endParaRPr lang="en-US" dirty="0">
              <a:solidFill>
                <a:prstClr val="white"/>
              </a:solidFill>
              <a:latin typeface="Calibri"/>
            </a:endParaRPr>
          </a:p>
        </p:txBody>
      </p:sp>
    </p:spTree>
    <p:extLst>
      <p:ext uri="{BB962C8B-B14F-4D97-AF65-F5344CB8AC3E}">
        <p14:creationId xmlns:p14="http://schemas.microsoft.com/office/powerpoint/2010/main" val="10247543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2033540" y="1"/>
            <a:ext cx="2884199" cy="3579091"/>
          </a:xfrm>
          <a:prstGeom prst="rect">
            <a:avLst/>
          </a:prstGeom>
        </p:spPr>
      </p:pic>
      <p:sp>
        <p:nvSpPr>
          <p:cNvPr id="8" name="TextBox 7"/>
          <p:cNvSpPr txBox="1"/>
          <p:nvPr/>
        </p:nvSpPr>
        <p:spPr>
          <a:xfrm>
            <a:off x="2033540" y="3579091"/>
            <a:ext cx="4074007" cy="369332"/>
          </a:xfrm>
          <a:prstGeom prst="rect">
            <a:avLst/>
          </a:prstGeom>
          <a:noFill/>
        </p:spPr>
        <p:txBody>
          <a:bodyPr wrap="square" rtlCol="0">
            <a:spAutoFit/>
          </a:bodyPr>
          <a:lstStyle/>
          <a:p>
            <a:pPr defTabSz="457200"/>
            <a:r>
              <a:rPr lang="en-US" dirty="0">
                <a:solidFill>
                  <a:prstClr val="white"/>
                </a:solidFill>
                <a:latin typeface="Calibri"/>
              </a:rPr>
              <a:t>Georg Friedrich Hegel (1770-1831)</a:t>
            </a:r>
          </a:p>
        </p:txBody>
      </p:sp>
      <p:pic>
        <p:nvPicPr>
          <p:cNvPr id="9" name="Picture 8" descr="397px-Hegel_sibree.jpg"/>
          <p:cNvPicPr>
            <a:picLocks noChangeAspect="1"/>
          </p:cNvPicPr>
          <p:nvPr/>
        </p:nvPicPr>
        <p:blipFill>
          <a:blip r:embed="rId3"/>
          <a:stretch>
            <a:fillRect/>
          </a:stretch>
        </p:blipFill>
        <p:spPr>
          <a:xfrm>
            <a:off x="6456364" y="956108"/>
            <a:ext cx="3781425" cy="5705475"/>
          </a:xfrm>
          <a:prstGeom prst="rect">
            <a:avLst/>
          </a:prstGeom>
        </p:spPr>
      </p:pic>
      <p:sp>
        <p:nvSpPr>
          <p:cNvPr id="2" name="TextBox 1"/>
          <p:cNvSpPr txBox="1"/>
          <p:nvPr/>
        </p:nvSpPr>
        <p:spPr>
          <a:xfrm>
            <a:off x="1524000" y="3948424"/>
            <a:ext cx="4583546" cy="2862323"/>
          </a:xfrm>
          <a:prstGeom prst="rect">
            <a:avLst/>
          </a:prstGeom>
          <a:noFill/>
        </p:spPr>
        <p:txBody>
          <a:bodyPr wrap="square" rtlCol="0">
            <a:spAutoFit/>
          </a:bodyPr>
          <a:lstStyle/>
          <a:p>
            <a:pPr defTabSz="457200"/>
            <a:r>
              <a:rPr lang="en-US" dirty="0">
                <a:solidFill>
                  <a:prstClr val="white"/>
                </a:solidFill>
                <a:latin typeface="Calibri"/>
              </a:rPr>
              <a:t> "World history... represents the development of the spirit's consciousness of its own freedom and of the consequent realization of this freedom.” </a:t>
            </a:r>
          </a:p>
          <a:p>
            <a:pPr defTabSz="457200"/>
            <a:endParaRPr lang="en-US" dirty="0">
              <a:solidFill>
                <a:prstClr val="white"/>
              </a:solidFill>
              <a:latin typeface="Calibri"/>
            </a:endParaRPr>
          </a:p>
          <a:p>
            <a:pPr defTabSz="457200"/>
            <a:r>
              <a:rPr lang="en-US" dirty="0">
                <a:solidFill>
                  <a:prstClr val="white"/>
                </a:solidFill>
                <a:latin typeface="Calibri"/>
              </a:rPr>
              <a:t>This realization is seen by studying the various cultures that have developed over the millennia, and trying to understand the way that freedom has worked itself out through them.</a:t>
            </a:r>
          </a:p>
        </p:txBody>
      </p:sp>
      <p:sp>
        <p:nvSpPr>
          <p:cNvPr id="3" name="TextBox 2"/>
          <p:cNvSpPr txBox="1"/>
          <p:nvPr/>
        </p:nvSpPr>
        <p:spPr>
          <a:xfrm>
            <a:off x="5559972" y="295717"/>
            <a:ext cx="4244731" cy="646331"/>
          </a:xfrm>
          <a:prstGeom prst="rect">
            <a:avLst/>
          </a:prstGeom>
          <a:noFill/>
        </p:spPr>
        <p:txBody>
          <a:bodyPr wrap="square" rtlCol="0">
            <a:spAutoFit/>
          </a:bodyPr>
          <a:lstStyle/>
          <a:p>
            <a:pPr defTabSz="457200"/>
            <a:r>
              <a:rPr lang="en-US" dirty="0">
                <a:solidFill>
                  <a:prstClr val="white"/>
                </a:solidFill>
                <a:latin typeface="Calibri"/>
              </a:rPr>
              <a:t>Geist (spirit, sometimes also translated as mind)</a:t>
            </a:r>
          </a:p>
        </p:txBody>
      </p:sp>
    </p:spTree>
    <p:extLst>
      <p:ext uri="{BB962C8B-B14F-4D97-AF65-F5344CB8AC3E}">
        <p14:creationId xmlns:p14="http://schemas.microsoft.com/office/powerpoint/2010/main" val="854893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3EFF7B1-6CB7-47D1-AD37-B870CA2B2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FA2962B-21B6-4689-A95D-A8FF6ADE4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A745280D-ED36-41FE-8EB1-CE597C99CFE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117348" y="774914"/>
            <a:ext cx="304800" cy="429768"/>
            <a:chOff x="215328" y="-46937"/>
            <a:chExt cx="304800" cy="2773841"/>
          </a:xfrm>
        </p:grpSpPr>
        <p:cxnSp>
          <p:nvCxnSpPr>
            <p:cNvPr id="14" name="Straight Connector 13">
              <a:extLst>
                <a:ext uri="{FF2B5EF4-FFF2-40B4-BE49-F238E27FC236}">
                  <a16:creationId xmlns:a16="http://schemas.microsoft.com/office/drawing/2014/main" id="{3D26CEB3-5AE4-4088-AD63-396DB50F28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AA9279A-AD34-474C-834E-6BF658144A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3589559-7D9A-4ECD-90BB-A5565E2DAE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01B1A71-DCEA-4EB2-8133-98A2CD6F0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80E95A5C-1E97-41C3-9DEC-245FF6DEBF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0" name="Oval 19">
              <a:extLst>
                <a:ext uri="{FF2B5EF4-FFF2-40B4-BE49-F238E27FC236}">
                  <a16:creationId xmlns:a16="http://schemas.microsoft.com/office/drawing/2014/main" id="{8D3C3374-C720-4FCD-B6CD-AEF1D1A6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639E2EF-4D23-4EA3-B29E-D6362FF72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30820A4-6CEA-4BF7-8DE4-F5B2D2EB2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F320E002-8AED-4D4F-A104-0585FFFB9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A0BF3F3-3A09-42CE-9483-114BD01DD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233BD5C-DFC7-4EB7-B348-7C9B5B8D0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A00D2CE1-35C1-46E6-BD59-CEE668BD90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A58DCE86-9AE1-46D1-96D6-04B8B3EDF6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89B74739-D423-4F25-A976-0A6CD86D17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018E700-FF08-42AA-9237-24E7A74AD3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6B3488A-8A55-403E-B9C9-75AFA0CF53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089B9D-BA8D-4A64-B95F-33940D9D68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E18403B7-F2C7-4C07-8522-21C319109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23B58CC6-A99E-43AF-A467-256F19287F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38" name="Straight Connector 37">
              <a:extLst>
                <a:ext uri="{FF2B5EF4-FFF2-40B4-BE49-F238E27FC236}">
                  <a16:creationId xmlns:a16="http://schemas.microsoft.com/office/drawing/2014/main" id="{8FE97852-3A18-4317-B17E-8C45174F96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9D0BC6E-6D0B-4589-B1BF-372BAA3839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30B892E-E062-4B0A-B79E-E55D36EC9A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D1A4DF9-C28A-4C0A-B273-702F0C4880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58516C08-475B-FC59-645E-4FA9FE5CA23D}"/>
              </a:ext>
            </a:extLst>
          </p:cNvPr>
          <p:cNvSpPr>
            <a:spLocks noGrp="1"/>
          </p:cNvSpPr>
          <p:nvPr>
            <p:ph type="title"/>
          </p:nvPr>
        </p:nvSpPr>
        <p:spPr>
          <a:xfrm>
            <a:off x="630936" y="495992"/>
            <a:ext cx="4195140" cy="5638831"/>
          </a:xfrm>
          <a:noFill/>
        </p:spPr>
        <p:txBody>
          <a:bodyPr anchor="ctr">
            <a:normAutofit/>
          </a:bodyPr>
          <a:lstStyle/>
          <a:p>
            <a:pPr algn="l"/>
            <a:r>
              <a:rPr lang="en-US" sz="4800"/>
              <a:t>Hegel vs Ranke</a:t>
            </a:r>
          </a:p>
        </p:txBody>
      </p:sp>
      <p:graphicFrame>
        <p:nvGraphicFramePr>
          <p:cNvPr id="44" name="Content Placeholder 2">
            <a:extLst>
              <a:ext uri="{FF2B5EF4-FFF2-40B4-BE49-F238E27FC236}">
                <a16:creationId xmlns:a16="http://schemas.microsoft.com/office/drawing/2014/main" id="{892B4B3A-6A95-57B6-097B-23608A89A251}"/>
              </a:ext>
            </a:extLst>
          </p:cNvPr>
          <p:cNvGraphicFramePr>
            <a:graphicFrameLocks noGrp="1"/>
          </p:cNvGraphicFramePr>
          <p:nvPr>
            <p:ph idx="1"/>
            <p:extLst>
              <p:ext uri="{D42A27DB-BD31-4B8C-83A1-F6EECF244321}">
                <p14:modId xmlns:p14="http://schemas.microsoft.com/office/powerpoint/2010/main" val="3612893767"/>
              </p:ext>
            </p:extLst>
          </p:nvPr>
        </p:nvGraphicFramePr>
        <p:xfrm>
          <a:off x="4915947" y="866585"/>
          <a:ext cx="6253722" cy="5056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59050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B78F3F-4C9D-1046-B6A0-671E6696DD31}"/>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Ranke: Impartiality of the historian</a:t>
            </a:r>
          </a:p>
        </p:txBody>
      </p:sp>
      <p:sp>
        <p:nvSpPr>
          <p:cNvPr id="3" name="Content Placeholder 2">
            <a:extLst>
              <a:ext uri="{FF2B5EF4-FFF2-40B4-BE49-F238E27FC236}">
                <a16:creationId xmlns:a16="http://schemas.microsoft.com/office/drawing/2014/main" id="{BF32DC65-B488-3D45-B4F2-FE6924FFD0D2}"/>
              </a:ext>
            </a:extLst>
          </p:cNvPr>
          <p:cNvSpPr>
            <a:spLocks noGrp="1"/>
          </p:cNvSpPr>
          <p:nvPr>
            <p:ph idx="1"/>
          </p:nvPr>
        </p:nvSpPr>
        <p:spPr>
          <a:xfrm>
            <a:off x="4810259" y="649480"/>
            <a:ext cx="6555347" cy="5546047"/>
          </a:xfrm>
        </p:spPr>
        <p:txBody>
          <a:bodyPr anchor="ctr">
            <a:normAutofit/>
          </a:bodyPr>
          <a:lstStyle/>
          <a:p>
            <a:r>
              <a:rPr lang="en-US" sz="2000"/>
              <a:t>Historians do not judge the past BUT: </a:t>
            </a:r>
          </a:p>
          <a:p>
            <a:endParaRPr lang="en-US" sz="2000"/>
          </a:p>
          <a:p>
            <a:r>
              <a:rPr lang="en-US" sz="2000"/>
              <a:t>‘It would be impossible not to have one’s own opinion in the midst of all the struggles of power and of ideas which bear within them decisions of the greatest magnitude. Even so, the essence of </a:t>
            </a:r>
            <a:r>
              <a:rPr lang="en-US" sz="2000" b="1" u="sng"/>
              <a:t>impartiality</a:t>
            </a:r>
            <a:r>
              <a:rPr lang="en-US" sz="2000"/>
              <a:t> can be preserved. For this </a:t>
            </a:r>
            <a:r>
              <a:rPr lang="en-US" sz="2000" b="1" u="sng"/>
              <a:t>consists merely in recognizing the positions occupied by the acting forces and in respecting the unique relationships, which characterize each of them</a:t>
            </a:r>
            <a:r>
              <a:rPr lang="en-US" sz="2000"/>
              <a:t>. One observes how these forces appear in their distinctive identity, confront and struggle with one another; the events and the fates, which dominate the world, take place in this opposition. Objectivity is also always impartiality.’</a:t>
            </a:r>
          </a:p>
          <a:p>
            <a:endParaRPr lang="en-US" sz="2000"/>
          </a:p>
        </p:txBody>
      </p:sp>
    </p:spTree>
    <p:extLst>
      <p:ext uri="{BB962C8B-B14F-4D97-AF65-F5344CB8AC3E}">
        <p14:creationId xmlns:p14="http://schemas.microsoft.com/office/powerpoint/2010/main" val="4173523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Historiography</a:t>
            </a:r>
            <a:br>
              <a:rPr lang="en-GB" dirty="0"/>
            </a:br>
            <a:r>
              <a:rPr lang="en-GB" dirty="0"/>
              <a:t>Week 5</a:t>
            </a:r>
          </a:p>
        </p:txBody>
      </p:sp>
      <p:pic>
        <p:nvPicPr>
          <p:cNvPr id="7" name="Picture Placeholder 6" descr="marx_3.jpg"/>
          <p:cNvPicPr>
            <a:picLocks noGrp="1" noChangeAspect="1"/>
          </p:cNvPicPr>
          <p:nvPr>
            <p:ph type="pic" idx="1"/>
          </p:nvPr>
        </p:nvPicPr>
        <p:blipFill>
          <a:blip r:embed="rId2">
            <a:extLst>
              <a:ext uri="{28A0092B-C50C-407E-A947-70E740481C1C}">
                <a14:useLocalDpi xmlns:a14="http://schemas.microsoft.com/office/drawing/2010/main" val="0"/>
              </a:ext>
            </a:extLst>
          </a:blip>
          <a:srcRect l="-28800" r="-28800"/>
          <a:stretch>
            <a:fillRect/>
          </a:stretch>
        </p:blipFill>
        <p:spPr/>
      </p:pic>
      <p:sp>
        <p:nvSpPr>
          <p:cNvPr id="6" name="Text Placeholder 5"/>
          <p:cNvSpPr>
            <a:spLocks noGrp="1"/>
          </p:cNvSpPr>
          <p:nvPr>
            <p:ph type="body" sz="half" idx="2"/>
          </p:nvPr>
        </p:nvSpPr>
        <p:spPr/>
        <p:txBody>
          <a:bodyPr>
            <a:normAutofit/>
          </a:bodyPr>
          <a:lstStyle/>
          <a:p>
            <a:endParaRPr lang="en-GB" sz="2800" i="1" dirty="0"/>
          </a:p>
          <a:p>
            <a:r>
              <a:rPr lang="en-GB" sz="2800" i="1" dirty="0"/>
              <a:t>Karl Marx</a:t>
            </a:r>
            <a:endParaRPr lang="en-GB" sz="2800" dirty="0"/>
          </a:p>
          <a:p>
            <a:r>
              <a:rPr lang="en-GB" sz="2800" dirty="0"/>
              <a:t>1818-1883</a:t>
            </a:r>
          </a:p>
        </p:txBody>
      </p:sp>
    </p:spTree>
    <p:extLst>
      <p:ext uri="{BB962C8B-B14F-4D97-AF65-F5344CB8AC3E}">
        <p14:creationId xmlns:p14="http://schemas.microsoft.com/office/powerpoint/2010/main" val="1731773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Karl Marx – most famous works</a:t>
            </a:r>
          </a:p>
        </p:txBody>
      </p:sp>
      <p:pic>
        <p:nvPicPr>
          <p:cNvPr id="13" name="Content Placeholder 12" descr="11057943283_d5f2134334_b.jpg"/>
          <p:cNvPicPr>
            <a:picLocks noGrp="1" noChangeAspect="1"/>
          </p:cNvPicPr>
          <p:nvPr>
            <p:ph sz="half" idx="1"/>
          </p:nvPr>
        </p:nvPicPr>
        <p:blipFill>
          <a:blip r:embed="rId2">
            <a:extLst>
              <a:ext uri="{28A0092B-C50C-407E-A947-70E740481C1C}">
                <a14:useLocalDpi xmlns:a14="http://schemas.microsoft.com/office/drawing/2010/main" val="0"/>
              </a:ext>
            </a:extLst>
          </a:blip>
          <a:srcRect t="10568" b="10568"/>
          <a:stretch>
            <a:fillRect/>
          </a:stretch>
        </p:blipFill>
        <p:spPr>
          <a:xfrm>
            <a:off x="1981200" y="1524001"/>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6172200" y="1524001"/>
            <a:ext cx="4059936" cy="4305905"/>
          </a:xfrm>
        </p:spPr>
      </p:pic>
      <p:sp>
        <p:nvSpPr>
          <p:cNvPr id="15" name="TextBox 14"/>
          <p:cNvSpPr txBox="1"/>
          <p:nvPr/>
        </p:nvSpPr>
        <p:spPr>
          <a:xfrm>
            <a:off x="3471334" y="5920136"/>
            <a:ext cx="877163" cy="523220"/>
          </a:xfrm>
          <a:prstGeom prst="rect">
            <a:avLst/>
          </a:prstGeom>
          <a:noFill/>
        </p:spPr>
        <p:txBody>
          <a:bodyPr wrap="none" rtlCol="0">
            <a:spAutoFit/>
          </a:bodyPr>
          <a:lstStyle/>
          <a:p>
            <a:r>
              <a:rPr lang="en-GB" sz="2800" dirty="0"/>
              <a:t>1848</a:t>
            </a:r>
          </a:p>
        </p:txBody>
      </p:sp>
      <p:sp>
        <p:nvSpPr>
          <p:cNvPr id="16" name="TextBox 15"/>
          <p:cNvSpPr txBox="1"/>
          <p:nvPr/>
        </p:nvSpPr>
        <p:spPr>
          <a:xfrm>
            <a:off x="7470100" y="5921216"/>
            <a:ext cx="1477889"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14350" indent="-514350">
              <a:buFont typeface="Wingdings" charset="2"/>
              <a:buAutoNum type="arabicPlain"/>
            </a:pPr>
            <a:r>
              <a:rPr lang="en-GB" dirty="0"/>
              <a:t>Until 1845 – Inversion of Hegelian dialectics</a:t>
            </a:r>
          </a:p>
          <a:p>
            <a:pPr marL="880110" lvl="1" indent="-514350">
              <a:buFont typeface="Wingdings" charset="2"/>
              <a:buAutoNum type="arabicPlain"/>
            </a:pPr>
            <a:r>
              <a:rPr lang="en-GB" dirty="0"/>
              <a:t>Among the ‘Left’ Hegelians in Germany</a:t>
            </a:r>
          </a:p>
          <a:p>
            <a:pPr marL="880110" lvl="1" indent="-514350">
              <a:buFont typeface="Wingdings" charset="2"/>
              <a:buAutoNum type="arabicPlain"/>
            </a:pPr>
            <a:r>
              <a:rPr lang="en-GB" dirty="0"/>
              <a:t>Like Hegel: History as dialectic (tension). Hegel: between ‘real’ and ‘rational’. This friction propels consciousness forward.</a:t>
            </a:r>
          </a:p>
          <a:p>
            <a:pPr marL="880110" lvl="1" indent="-514350">
              <a:buFont typeface="Wingdings" charset="2"/>
              <a:buAutoNum type="arabicPlain"/>
            </a:pPr>
            <a:r>
              <a:rPr lang="en-GB" dirty="0"/>
              <a:t>Hegel’s </a:t>
            </a:r>
            <a:r>
              <a:rPr lang="en-GB" dirty="0">
                <a:sym typeface="Wingdings"/>
              </a:rPr>
              <a:t>Endpoint  full consciousness, at one with Absolute Spirit and the state. Man is reconciled with himself, society and nature. History driven by ‘ideas’.</a:t>
            </a:r>
          </a:p>
          <a:p>
            <a:pPr marL="880110" lvl="1" indent="-514350">
              <a:buFont typeface="Wingdings" charset="2"/>
              <a:buAutoNum type="arabicPlain"/>
            </a:pPr>
            <a:r>
              <a:rPr lang="en-GB" dirty="0">
                <a:sym typeface="Wingdings"/>
              </a:rPr>
              <a:t>Marx  Endpoint is communist society (no classes, no state). History driven by ‘material forces’.</a:t>
            </a:r>
          </a:p>
          <a:p>
            <a:pPr marL="880110" lvl="1" indent="-514350">
              <a:buFont typeface="Wingdings" charset="2"/>
              <a:buAutoNum type="arabicPlain"/>
            </a:pPr>
            <a:r>
              <a:rPr lang="en-GB" dirty="0">
                <a:sym typeface="Wingdings"/>
              </a:rPr>
              <a:t>At this stage, Marx is still philosophical and metaphysical: He assumes man’s creative ‘potential’ and sees history as the the gradual realization of it.</a:t>
            </a:r>
            <a:endParaRPr lang="en-GB" dirty="0"/>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Marx’s early thought</a:t>
            </a:r>
          </a:p>
        </p:txBody>
      </p:sp>
    </p:spTree>
    <p:extLst>
      <p:ext uri="{BB962C8B-B14F-4D97-AF65-F5344CB8AC3E}">
        <p14:creationId xmlns:p14="http://schemas.microsoft.com/office/powerpoint/2010/main" val="7754206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happened in the 1848 Revolution in France?</a:t>
            </a:r>
          </a:p>
          <a:p>
            <a:pPr lvl="1"/>
            <a:r>
              <a:rPr lang="en-GB" dirty="0"/>
              <a:t>Workers Revolt (Feb) </a:t>
            </a:r>
          </a:p>
          <a:p>
            <a:pPr lvl="1"/>
            <a:r>
              <a:rPr lang="en-GB" dirty="0"/>
              <a:t>Overthrow of monarchy, creation of 2</a:t>
            </a:r>
            <a:r>
              <a:rPr lang="en-GB" baseline="30000" dirty="0"/>
              <a:t>nd</a:t>
            </a:r>
            <a:r>
              <a:rPr lang="en-GB" dirty="0"/>
              <a:t> Republic</a:t>
            </a:r>
          </a:p>
          <a:p>
            <a:pPr lvl="1"/>
            <a:r>
              <a:rPr lang="en-GB" dirty="0"/>
              <a:t>Crushing of workers (June)</a:t>
            </a:r>
          </a:p>
          <a:p>
            <a:pPr lvl="1"/>
            <a:r>
              <a:rPr lang="en-GB" dirty="0"/>
              <a:t>Establishment of conservative Republic (Sept)</a:t>
            </a:r>
          </a:p>
          <a:p>
            <a:pPr lvl="1"/>
            <a:r>
              <a:rPr lang="en-GB" dirty="0"/>
              <a:t>Louis-Napoleon elected President (Dec)</a:t>
            </a:r>
          </a:p>
          <a:p>
            <a:pPr lvl="1"/>
            <a:r>
              <a:rPr lang="en-GB" dirty="0"/>
              <a:t>Dissolves National Assembly (Dec 1851)</a:t>
            </a:r>
          </a:p>
          <a:p>
            <a:pPr lvl="1"/>
            <a:r>
              <a:rPr lang="en-GB" dirty="0"/>
              <a:t>Crowned emperor (Dec 1852)…</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13290428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went wrong in 1848?</a:t>
            </a:r>
          </a:p>
          <a:p>
            <a:pPr lvl="1"/>
            <a:r>
              <a:rPr lang="en-GB" dirty="0"/>
              <a:t>Revolutionaries guided by ‘spirits of the past’(1789)</a:t>
            </a:r>
          </a:p>
          <a:p>
            <a:pPr lvl="1"/>
            <a:r>
              <a:rPr lang="en-GB" dirty="0"/>
              <a:t>‘Hegel remarks somewhere</a:t>
            </a:r>
            <a:r>
              <a:rPr lang="en-GB" baseline="30000" dirty="0">
                <a:hlinkClick r:id="rId2"/>
              </a:rPr>
              <a:t>[*]</a:t>
            </a:r>
            <a:r>
              <a:rPr lang="en-GB" dirty="0"/>
              <a:t> that all great world-historic facts and personages appear, so to speak, twice. He forgot to add: the first time as tragedy, the second time as farce.’</a:t>
            </a:r>
          </a:p>
          <a:p>
            <a:pPr lvl="1"/>
            <a:r>
              <a:rPr lang="en-GB" dirty="0"/>
              <a:t>Highly empirical analysis, goes beneath events to analyse each group’s material interests and consciousness, which aren’t always aligned</a:t>
            </a:r>
          </a:p>
          <a:p>
            <a:pPr lvl="1"/>
            <a:r>
              <a:rPr lang="en-GB" dirty="0"/>
              <a:t>Peasants held the revolution back</a:t>
            </a:r>
          </a:p>
          <a:p>
            <a:pPr lvl="1"/>
            <a:r>
              <a:rPr lang="en-GB" dirty="0"/>
              <a:t>Further </a:t>
            </a:r>
            <a:r>
              <a:rPr lang="en-GB" dirty="0" err="1"/>
              <a:t>proletarianisation</a:t>
            </a:r>
            <a:r>
              <a:rPr lang="en-GB" dirty="0"/>
              <a:t> will strengthen working class’s consciousness &amp; political leverage the next time… </a:t>
            </a:r>
          </a:p>
          <a:p>
            <a:pPr lvl="1"/>
            <a:r>
              <a:rPr lang="en-GB" dirty="0"/>
              <a:t>Need to work on class consciousness!</a:t>
            </a:r>
          </a:p>
          <a:p>
            <a:pPr lvl="1"/>
            <a:endParaRPr lang="en-GB" dirty="0"/>
          </a:p>
        </p:txBody>
      </p:sp>
      <p:sp>
        <p:nvSpPr>
          <p:cNvPr id="2" name="Title 1"/>
          <p:cNvSpPr>
            <a:spLocks noGrp="1"/>
          </p:cNvSpPr>
          <p:nvPr>
            <p:ph type="title"/>
          </p:nvPr>
        </p:nvSpPr>
        <p:spPr/>
        <p:txBody>
          <a:bodyPr/>
          <a:lstStyle/>
          <a:p>
            <a:r>
              <a:rPr lang="en-GB" dirty="0"/>
              <a:t>Eighteenth </a:t>
            </a:r>
            <a:r>
              <a:rPr lang="en-GB" dirty="0" err="1"/>
              <a:t>Brumaire</a:t>
            </a:r>
            <a:r>
              <a:rPr lang="en-GB" dirty="0"/>
              <a:t> (1852)</a:t>
            </a:r>
          </a:p>
        </p:txBody>
      </p:sp>
    </p:spTree>
    <p:extLst>
      <p:ext uri="{BB962C8B-B14F-4D97-AF65-F5344CB8AC3E}">
        <p14:creationId xmlns:p14="http://schemas.microsoft.com/office/powerpoint/2010/main" val="3039079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877AAAC-F851-8942-8B5F-7B91CBDA7F73}"/>
              </a:ext>
            </a:extLst>
          </p:cNvPr>
          <p:cNvSpPr>
            <a:spLocks noGrp="1"/>
          </p:cNvSpPr>
          <p:nvPr>
            <p:ph type="title"/>
          </p:nvPr>
        </p:nvSpPr>
        <p:spPr>
          <a:xfrm>
            <a:off x="686834" y="1153572"/>
            <a:ext cx="3200400" cy="4461163"/>
          </a:xfrm>
        </p:spPr>
        <p:txBody>
          <a:bodyPr>
            <a:normAutofit/>
          </a:bodyPr>
          <a:lstStyle/>
          <a:p>
            <a:r>
              <a:rPr lang="en-US" sz="3700">
                <a:solidFill>
                  <a:srgbClr val="FFFFFF"/>
                </a:solidFill>
              </a:rPr>
              <a:t>Antiquarianism (17</a:t>
            </a:r>
            <a:r>
              <a:rPr lang="en-US" sz="3700" baseline="30000">
                <a:solidFill>
                  <a:srgbClr val="FFFFFF"/>
                </a:solidFill>
              </a:rPr>
              <a:t>th</a:t>
            </a:r>
            <a:r>
              <a:rPr lang="en-US" sz="3700">
                <a:solidFill>
                  <a:srgbClr val="FFFFFF"/>
                </a:solidFill>
              </a:rPr>
              <a:t> and 18</a:t>
            </a:r>
            <a:r>
              <a:rPr lang="en-US" sz="3700" baseline="30000">
                <a:solidFill>
                  <a:srgbClr val="FFFFFF"/>
                </a:solidFill>
              </a:rPr>
              <a:t>th</a:t>
            </a:r>
            <a:r>
              <a:rPr lang="en-US" sz="3700">
                <a:solidFill>
                  <a:srgbClr val="FFFFFF"/>
                </a:solidFill>
              </a:rPr>
              <a:t> centuries)</a:t>
            </a:r>
          </a:p>
        </p:txBody>
      </p:sp>
      <p:sp>
        <p:nvSpPr>
          <p:cNvPr id="28" name="Arc 27">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7D88BF5-AE49-D84D-815B-7472DE2070D0}"/>
              </a:ext>
            </a:extLst>
          </p:cNvPr>
          <p:cNvSpPr>
            <a:spLocks noGrp="1"/>
          </p:cNvSpPr>
          <p:nvPr>
            <p:ph idx="1"/>
          </p:nvPr>
        </p:nvSpPr>
        <p:spPr>
          <a:xfrm>
            <a:off x="4447308" y="591344"/>
            <a:ext cx="6906491" cy="5585619"/>
          </a:xfrm>
        </p:spPr>
        <p:txBody>
          <a:bodyPr anchor="ctr">
            <a:normAutofit/>
          </a:bodyPr>
          <a:lstStyle/>
          <a:p>
            <a:pPr marL="457200" lvl="1" indent="0">
              <a:buNone/>
            </a:pPr>
            <a:endParaRPr lang="en-US"/>
          </a:p>
          <a:p>
            <a:pPr marL="457200" lvl="1" indent="0">
              <a:buNone/>
            </a:pPr>
            <a:r>
              <a:rPr lang="en-US"/>
              <a:t>Assessment and accumulation of archives and objects. Highly technical and specialized, with intense scrutiny of sources. </a:t>
            </a:r>
          </a:p>
          <a:p>
            <a:pPr marL="457200" lvl="1" indent="0">
              <a:buNone/>
            </a:pPr>
            <a:r>
              <a:rPr lang="en-US"/>
              <a:t>Aim: to authenticate sources and classify knowledge.</a:t>
            </a:r>
          </a:p>
          <a:p>
            <a:pPr marL="457200" lvl="1" indent="0">
              <a:buNone/>
            </a:pPr>
            <a:endParaRPr lang="en-US"/>
          </a:p>
          <a:p>
            <a:pPr marL="457200" lvl="1" indent="0">
              <a:buNone/>
            </a:pPr>
            <a:r>
              <a:rPr lang="en-US"/>
              <a:t>The more famous ‘philosophical’ historians found this too narrow. </a:t>
            </a:r>
          </a:p>
          <a:p>
            <a:pPr marL="457200" lvl="1" indent="0">
              <a:buNone/>
            </a:pPr>
            <a:r>
              <a:rPr lang="en-US"/>
              <a:t>Voltaire: ‘Details be damned! [They] kill great works!’</a:t>
            </a:r>
          </a:p>
          <a:p>
            <a:pPr marL="457200" lvl="1" indent="0">
              <a:buNone/>
            </a:pPr>
            <a:endParaRPr lang="en-US"/>
          </a:p>
          <a:p>
            <a:pPr marL="457200" lvl="1" indent="0">
              <a:buNone/>
            </a:pPr>
            <a:r>
              <a:rPr lang="en-US"/>
              <a:t>It persisted, especially in German universities, where historicism was developed (next week’s lecture). </a:t>
            </a:r>
          </a:p>
          <a:p>
            <a:pPr marL="0" indent="0">
              <a:buNone/>
            </a:pPr>
            <a:endParaRPr lang="en-US"/>
          </a:p>
          <a:p>
            <a:endParaRPr lang="en-US"/>
          </a:p>
          <a:p>
            <a:endParaRPr lang="en-US" dirty="0"/>
          </a:p>
        </p:txBody>
      </p:sp>
    </p:spTree>
    <p:extLst>
      <p:ext uri="{BB962C8B-B14F-4D97-AF65-F5344CB8AC3E}">
        <p14:creationId xmlns:p14="http://schemas.microsoft.com/office/powerpoint/2010/main" val="13608120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went wrong in 1848?</a:t>
            </a:r>
          </a:p>
          <a:p>
            <a:pPr marL="365760" lvl="1" indent="0">
              <a:buNone/>
            </a:pPr>
            <a:r>
              <a:rPr lang="en-US" dirty="0"/>
              <a:t>‘Just when [people] seem engaged in revolutionizing themselves and things, in creating something that has never yet existed, precisely in such periods of revolutionary crisis they anxiously conjure up the spirits of the past to their service and borrow from them names, battle cries, and costumes in order to present the new scene of world history in this time-honored disguise and this borrowed language...’</a:t>
            </a:r>
          </a:p>
          <a:p>
            <a:r>
              <a:rPr lang="en-GB" dirty="0"/>
              <a:t>Bourgeoisie was willing to sacrifice its republican commitments to protect its private property…</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3198218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Productive Forces</a:t>
            </a:r>
          </a:p>
          <a:p>
            <a:pPr lvl="1"/>
            <a:r>
              <a:rPr lang="en-GB" dirty="0"/>
              <a:t>technology</a:t>
            </a:r>
          </a:p>
          <a:p>
            <a:endParaRPr lang="en-GB" dirty="0"/>
          </a:p>
          <a:p>
            <a:r>
              <a:rPr lang="en-GB" dirty="0"/>
              <a:t>Relations of Production</a:t>
            </a:r>
          </a:p>
          <a:p>
            <a:pPr lvl="1"/>
            <a:r>
              <a:rPr lang="en-GB" dirty="0"/>
              <a:t>Property laws</a:t>
            </a:r>
          </a:p>
          <a:p>
            <a:pPr lvl="1"/>
            <a:r>
              <a:rPr lang="en-GB" dirty="0"/>
              <a:t>How do people relate to production (as workers, as investors, as managers, etc.)</a:t>
            </a:r>
          </a:p>
          <a:p>
            <a:endParaRPr lang="en-GB" dirty="0"/>
          </a:p>
          <a:p>
            <a:r>
              <a:rPr lang="en-GB" dirty="0"/>
              <a:t>Superstructure</a:t>
            </a:r>
          </a:p>
          <a:p>
            <a:pPr lvl="1"/>
            <a:r>
              <a:rPr lang="en-GB" dirty="0"/>
              <a:t>Politics, ideology, religion, culture, etc.</a:t>
            </a:r>
          </a:p>
        </p:txBody>
      </p:sp>
      <p:sp>
        <p:nvSpPr>
          <p:cNvPr id="3" name="Title 2"/>
          <p:cNvSpPr>
            <a:spLocks noGrp="1"/>
          </p:cNvSpPr>
          <p:nvPr>
            <p:ph type="title"/>
          </p:nvPr>
        </p:nvSpPr>
        <p:spPr/>
        <p:txBody>
          <a:bodyPr/>
          <a:lstStyle/>
          <a:p>
            <a:r>
              <a:rPr lang="en-GB" dirty="0"/>
              <a:t>Key Marxist concepts - 1</a:t>
            </a:r>
          </a:p>
        </p:txBody>
      </p:sp>
    </p:spTree>
    <p:extLst>
      <p:ext uri="{BB962C8B-B14F-4D97-AF65-F5344CB8AC3E}">
        <p14:creationId xmlns:p14="http://schemas.microsoft.com/office/powerpoint/2010/main" val="3696205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Class Struggle and Revolution</a:t>
            </a:r>
          </a:p>
          <a:p>
            <a:pPr lvl="1"/>
            <a:endParaRPr lang="en-GB" dirty="0"/>
          </a:p>
          <a:p>
            <a:pPr lvl="1"/>
            <a:r>
              <a:rPr lang="en-GB" dirty="0"/>
              <a:t>When productive forces change, social relations are thrown into question… struggles ensue</a:t>
            </a:r>
          </a:p>
          <a:p>
            <a:pPr lvl="1"/>
            <a:endParaRPr lang="en-GB" dirty="0"/>
          </a:p>
          <a:p>
            <a:pPr lvl="1"/>
            <a:r>
              <a:rPr lang="en-GB" dirty="0"/>
              <a:t>Revolution: effort to align social relations with current productive forces</a:t>
            </a:r>
          </a:p>
        </p:txBody>
      </p:sp>
      <p:sp>
        <p:nvSpPr>
          <p:cNvPr id="3" name="Title 2"/>
          <p:cNvSpPr>
            <a:spLocks noGrp="1"/>
          </p:cNvSpPr>
          <p:nvPr>
            <p:ph type="title"/>
          </p:nvPr>
        </p:nvSpPr>
        <p:spPr/>
        <p:txBody>
          <a:bodyPr/>
          <a:lstStyle/>
          <a:p>
            <a:r>
              <a:rPr lang="en-GB" dirty="0"/>
              <a:t>Key Marxist concepts - 2</a:t>
            </a:r>
          </a:p>
        </p:txBody>
      </p:sp>
    </p:spTree>
    <p:extLst>
      <p:ext uri="{BB962C8B-B14F-4D97-AF65-F5344CB8AC3E}">
        <p14:creationId xmlns:p14="http://schemas.microsoft.com/office/powerpoint/2010/main" val="6905890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9FF180-DED1-3BED-965F-3BF6165816AF}"/>
              </a:ext>
            </a:extLst>
          </p:cNvPr>
          <p:cNvSpPr>
            <a:spLocks noGrp="1"/>
          </p:cNvSpPr>
          <p:nvPr>
            <p:ph idx="1"/>
          </p:nvPr>
        </p:nvSpPr>
        <p:spPr/>
        <p:txBody>
          <a:bodyPr/>
          <a:lstStyle/>
          <a:p>
            <a:r>
              <a:rPr lang="en-US" dirty="0"/>
              <a:t>Progress version</a:t>
            </a:r>
          </a:p>
          <a:p>
            <a:pPr lvl="1"/>
            <a:r>
              <a:rPr lang="en-US" dirty="0"/>
              <a:t>‘Survival of the fittest’ = historical improvement</a:t>
            </a:r>
          </a:p>
          <a:p>
            <a:pPr lvl="1"/>
            <a:endParaRPr lang="en-US" dirty="0"/>
          </a:p>
          <a:p>
            <a:r>
              <a:rPr lang="en-US" dirty="0"/>
              <a:t>Contingency version</a:t>
            </a:r>
          </a:p>
          <a:p>
            <a:pPr lvl="1"/>
            <a:r>
              <a:rPr lang="en-US" dirty="0"/>
              <a:t>‘Survival of the fittest’ = best adapted to </a:t>
            </a:r>
            <a:r>
              <a:rPr lang="en-US" i="1" dirty="0"/>
              <a:t>current </a:t>
            </a:r>
            <a:r>
              <a:rPr lang="en-US" dirty="0"/>
              <a:t>circumstances</a:t>
            </a:r>
          </a:p>
          <a:p>
            <a:pPr lvl="1"/>
            <a:r>
              <a:rPr lang="en-US" dirty="0"/>
              <a:t>Circumstances may change in unanticipated ways</a:t>
            </a:r>
          </a:p>
          <a:p>
            <a:endParaRPr lang="en-US" dirty="0"/>
          </a:p>
          <a:p>
            <a:pPr marL="0" indent="0">
              <a:buNone/>
            </a:pPr>
            <a:endParaRPr lang="en-US" dirty="0"/>
          </a:p>
        </p:txBody>
      </p:sp>
      <p:sp>
        <p:nvSpPr>
          <p:cNvPr id="3" name="Title 2">
            <a:extLst>
              <a:ext uri="{FF2B5EF4-FFF2-40B4-BE49-F238E27FC236}">
                <a16:creationId xmlns:a16="http://schemas.microsoft.com/office/drawing/2014/main" id="{53388409-D55F-F780-3F19-264F084F2267}"/>
              </a:ext>
            </a:extLst>
          </p:cNvPr>
          <p:cNvSpPr>
            <a:spLocks noGrp="1"/>
          </p:cNvSpPr>
          <p:nvPr>
            <p:ph type="title"/>
          </p:nvPr>
        </p:nvSpPr>
        <p:spPr/>
        <p:txBody>
          <a:bodyPr/>
          <a:lstStyle/>
          <a:p>
            <a:r>
              <a:rPr lang="en-US" dirty="0"/>
              <a:t>Charles Darwin – used by historians</a:t>
            </a:r>
          </a:p>
        </p:txBody>
      </p:sp>
    </p:spTree>
    <p:extLst>
      <p:ext uri="{BB962C8B-B14F-4D97-AF65-F5344CB8AC3E}">
        <p14:creationId xmlns:p14="http://schemas.microsoft.com/office/powerpoint/2010/main" val="24564118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580F5A-3F99-E7E3-7FE4-C856128C8E6E}"/>
              </a:ext>
            </a:extLst>
          </p:cNvPr>
          <p:cNvSpPr>
            <a:spLocks noGrp="1"/>
          </p:cNvSpPr>
          <p:nvPr>
            <p:ph type="title"/>
          </p:nvPr>
        </p:nvSpPr>
        <p:spPr/>
        <p:txBody>
          <a:bodyPr/>
          <a:lstStyle/>
          <a:p>
            <a:r>
              <a:rPr lang="en-US" dirty="0"/>
              <a:t>Structuralism vs post-structuralism</a:t>
            </a:r>
          </a:p>
        </p:txBody>
      </p:sp>
      <p:sp>
        <p:nvSpPr>
          <p:cNvPr id="5" name="Content Placeholder 4">
            <a:extLst>
              <a:ext uri="{FF2B5EF4-FFF2-40B4-BE49-F238E27FC236}">
                <a16:creationId xmlns:a16="http://schemas.microsoft.com/office/drawing/2014/main" id="{C7783EF7-EE13-C455-2150-5E20BCA8AD08}"/>
              </a:ext>
            </a:extLst>
          </p:cNvPr>
          <p:cNvSpPr>
            <a:spLocks noGrp="1"/>
          </p:cNvSpPr>
          <p:nvPr>
            <p:ph idx="1"/>
          </p:nvPr>
        </p:nvSpPr>
        <p:spPr/>
        <p:txBody>
          <a:bodyPr/>
          <a:lstStyle/>
          <a:p>
            <a:r>
              <a:rPr lang="en-US" dirty="0"/>
              <a:t>Saussure – semiotic systems</a:t>
            </a:r>
          </a:p>
          <a:p>
            <a:endParaRPr lang="en-US" dirty="0"/>
          </a:p>
          <a:p>
            <a:r>
              <a:rPr lang="en-US" dirty="0"/>
              <a:t>Barthes – semiotic systems extended to culture more broadly</a:t>
            </a:r>
          </a:p>
          <a:p>
            <a:endParaRPr lang="en-US" dirty="0"/>
          </a:p>
          <a:p>
            <a:r>
              <a:rPr lang="en-US" dirty="0"/>
              <a:t>Systems of meaning</a:t>
            </a:r>
          </a:p>
        </p:txBody>
      </p:sp>
    </p:spTree>
    <p:extLst>
      <p:ext uri="{BB962C8B-B14F-4D97-AF65-F5344CB8AC3E}">
        <p14:creationId xmlns:p14="http://schemas.microsoft.com/office/powerpoint/2010/main" val="8464384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6003925" y="3048000"/>
            <a:ext cx="18415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0"/>
            <a:ext cx="4324350" cy="565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1905001" y="5987143"/>
            <a:ext cx="3447142" cy="738664"/>
          </a:xfrm>
          <a:prstGeom prst="rect">
            <a:avLst/>
          </a:prstGeom>
          <a:noFill/>
        </p:spPr>
        <p:txBody>
          <a:bodyPr wrap="square" rtlCol="0">
            <a:spAutoFit/>
          </a:bodyPr>
          <a:lstStyle/>
          <a:p>
            <a:r>
              <a:rPr lang="en-US" sz="2400" dirty="0"/>
              <a:t>Ferdinand de Saussure</a:t>
            </a:r>
          </a:p>
          <a:p>
            <a:r>
              <a:rPr lang="en-US" dirty="0"/>
              <a:t>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2586" y="1"/>
            <a:ext cx="2956275" cy="4463989"/>
          </a:xfrm>
          <a:prstGeom prst="rect">
            <a:avLst/>
          </a:prstGeom>
        </p:spPr>
      </p:pic>
      <p:sp>
        <p:nvSpPr>
          <p:cNvPr id="8" name="TextBox 7"/>
          <p:cNvSpPr txBox="1"/>
          <p:nvPr/>
        </p:nvSpPr>
        <p:spPr>
          <a:xfrm>
            <a:off x="6458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6003925" y="5659438"/>
            <a:ext cx="5117646"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Tree>
    <p:extLst>
      <p:ext uri="{BB962C8B-B14F-4D97-AF65-F5344CB8AC3E}">
        <p14:creationId xmlns:p14="http://schemas.microsoft.com/office/powerpoint/2010/main" val="18733535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972" y="301172"/>
            <a:ext cx="3698875" cy="297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1" y="170544"/>
            <a:ext cx="4340225"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2133600" y="3737429"/>
            <a:ext cx="8226425" cy="304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Sign, signifier, signified</a:t>
            </a:r>
            <a:r>
              <a:rPr lang="en-GB" dirty="0"/>
              <a:t>: The sign is constituted by the relationship of a signifier (a medium, such as a road sign, a word, a gesture) to a signified (also known as the referent, the ‘thing’ being signed.) </a:t>
            </a:r>
          </a:p>
          <a:p>
            <a:pPr eaLnBrk="1" hangingPunct="1"/>
            <a:endParaRPr lang="en-GB" dirty="0"/>
          </a:p>
          <a:p>
            <a:pPr eaLnBrk="1" hangingPunct="1"/>
            <a:r>
              <a:rPr lang="en-GB" dirty="0"/>
              <a:t>Note: The signified is not the thing itself, only a mental concept of it which the ‘speaker’ and ‘listener’ share. </a:t>
            </a:r>
          </a:p>
          <a:p>
            <a:pPr eaLnBrk="1" hangingPunct="1"/>
            <a:endParaRPr lang="en-US" dirty="0"/>
          </a:p>
        </p:txBody>
      </p:sp>
    </p:spTree>
    <p:extLst>
      <p:ext uri="{BB962C8B-B14F-4D97-AF65-F5344CB8AC3E}">
        <p14:creationId xmlns:p14="http://schemas.microsoft.com/office/powerpoint/2010/main" val="3047007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850572" y="0"/>
            <a:ext cx="6531429" cy="7171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sz="2000" b="1" dirty="0"/>
              <a:t>Saussure’s Central Claims</a:t>
            </a:r>
          </a:p>
          <a:p>
            <a:pPr marL="457200" indent="-457200">
              <a:buFontTx/>
              <a:buAutoNum type="arabicPeriod"/>
            </a:pPr>
            <a:endParaRPr lang="en-GB" sz="2000" b="1" dirty="0"/>
          </a:p>
          <a:p>
            <a:pPr marL="457200" indent="-457200">
              <a:buFontTx/>
              <a:buAutoNum type="arabicPeriod"/>
            </a:pPr>
            <a:r>
              <a:rPr lang="en-GB" sz="2000" dirty="0"/>
              <a:t>Languages are not confined to words but include any system of communication that uses ’signs’.</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gesture)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b="1" dirty="0"/>
              <a:t>Important:</a:t>
            </a:r>
            <a:r>
              <a:rPr lang="en-GB" sz="2000" dirty="0"/>
              <a:t> The mental concept/structure precedes the </a:t>
            </a:r>
            <a:r>
              <a:rPr lang="ja-JP" altLang="en-GB" sz="2000" dirty="0"/>
              <a:t>‘</a:t>
            </a:r>
            <a:r>
              <a:rPr lang="en-GB" altLang="ja-JP" sz="2000" dirty="0"/>
              <a:t>signifier</a:t>
            </a:r>
            <a:r>
              <a:rPr lang="ja-JP" altLang="en-GB" sz="2000" dirty="0"/>
              <a:t>’</a:t>
            </a:r>
            <a:r>
              <a:rPr lang="en-GB" altLang="ja-JP" sz="2000" dirty="0"/>
              <a:t> in existence (according to Saussure and later ‘</a:t>
            </a:r>
            <a:r>
              <a:rPr lang="en-GB" altLang="ja-JP" sz="2000" dirty="0" err="1"/>
              <a:t>structuralists</a:t>
            </a:r>
            <a:r>
              <a:rPr lang="en-GB" altLang="ja-JP" sz="2000" dirty="0"/>
              <a:t>’ – poststructuralists will reject this).</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dirty="0"/>
              <a:t>’</a:t>
            </a:r>
            <a:r>
              <a:rPr lang="en-GB" altLang="ja-JP" sz="2000" dirty="0"/>
              <a:t> is established quite arbitrarily and bears no resemblance to the’ signified’. Different language use different ‘signifiers’ for the same mental images.</a:t>
            </a:r>
          </a:p>
          <a:p>
            <a:pPr marL="457200" indent="-457200">
              <a:buFontTx/>
              <a:buAutoNum type="arabicPeriod"/>
            </a:pPr>
            <a:endParaRPr lang="en-GB" sz="2000" dirty="0"/>
          </a:p>
          <a:p>
            <a:pPr marL="457200" indent="-457200">
              <a:buFontTx/>
              <a:buAutoNum type="arabicPeriod"/>
            </a:pPr>
            <a:r>
              <a:rPr lang="en-GB" sz="2000" dirty="0"/>
              <a:t>Every sign acquires meaning by belonging to a network of other signs. There is in every sign a suggestion of another, oppositional sign.</a:t>
            </a:r>
            <a:r>
              <a:rPr lang="en-GB" altLang="ja-JP" sz="2000" dirty="0"/>
              <a:t> </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0" y="4187345"/>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1945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722E1-9460-8E51-36B5-07DA83871D83}"/>
              </a:ext>
            </a:extLst>
          </p:cNvPr>
          <p:cNvSpPr>
            <a:spLocks noGrp="1"/>
          </p:cNvSpPr>
          <p:nvPr>
            <p:ph type="title"/>
          </p:nvPr>
        </p:nvSpPr>
        <p:spPr/>
        <p:txBody>
          <a:bodyPr/>
          <a:lstStyle/>
          <a:p>
            <a:r>
              <a:rPr lang="en-US" dirty="0"/>
              <a:t>Structuralism for historians?</a:t>
            </a:r>
          </a:p>
        </p:txBody>
      </p:sp>
      <p:sp>
        <p:nvSpPr>
          <p:cNvPr id="3" name="Content Placeholder 2">
            <a:extLst>
              <a:ext uri="{FF2B5EF4-FFF2-40B4-BE49-F238E27FC236}">
                <a16:creationId xmlns:a16="http://schemas.microsoft.com/office/drawing/2014/main" id="{579314B5-2F8C-B781-EC55-907A0D728001}"/>
              </a:ext>
            </a:extLst>
          </p:cNvPr>
          <p:cNvSpPr>
            <a:spLocks noGrp="1"/>
          </p:cNvSpPr>
          <p:nvPr>
            <p:ph idx="1"/>
          </p:nvPr>
        </p:nvSpPr>
        <p:spPr/>
        <p:txBody>
          <a:bodyPr/>
          <a:lstStyle/>
          <a:p>
            <a:r>
              <a:rPr lang="en-US" dirty="0"/>
              <a:t>Synchronic analysis</a:t>
            </a:r>
          </a:p>
          <a:p>
            <a:endParaRPr lang="en-US" dirty="0"/>
          </a:p>
          <a:p>
            <a:r>
              <a:rPr lang="en-US" dirty="0"/>
              <a:t>Cultural anthropology – ‘getting’ how meaning operates in a (past) society</a:t>
            </a:r>
          </a:p>
          <a:p>
            <a:endParaRPr lang="en-US" dirty="0"/>
          </a:p>
          <a:p>
            <a:r>
              <a:rPr lang="en-US" dirty="0"/>
              <a:t>Not well-adapted to explaining change over time (the diachronic)</a:t>
            </a:r>
          </a:p>
        </p:txBody>
      </p:sp>
    </p:spTree>
    <p:extLst>
      <p:ext uri="{BB962C8B-B14F-4D97-AF65-F5344CB8AC3E}">
        <p14:creationId xmlns:p14="http://schemas.microsoft.com/office/powerpoint/2010/main" val="19324457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land-barth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9144" y="1173576"/>
            <a:ext cx="4426650" cy="3131990"/>
          </a:xfrm>
          <a:prstGeom prst="rect">
            <a:avLst/>
          </a:prstGeom>
        </p:spPr>
      </p:pic>
      <p:sp>
        <p:nvSpPr>
          <p:cNvPr id="3" name="TextBox 2"/>
          <p:cNvSpPr txBox="1"/>
          <p:nvPr/>
        </p:nvSpPr>
        <p:spPr>
          <a:xfrm>
            <a:off x="1959430" y="689429"/>
            <a:ext cx="7933754" cy="369332"/>
          </a:xfrm>
          <a:prstGeom prst="rect">
            <a:avLst/>
          </a:prstGeom>
          <a:noFill/>
        </p:spPr>
        <p:txBody>
          <a:bodyPr wrap="square" rtlCol="0">
            <a:spAutoFit/>
          </a:bodyPr>
          <a:lstStyle/>
          <a:p>
            <a:r>
              <a:rPr lang="en-US" b="1" dirty="0"/>
              <a:t>Roland Barthes, 1915-1980</a:t>
            </a:r>
          </a:p>
        </p:txBody>
      </p:sp>
      <p:sp>
        <p:nvSpPr>
          <p:cNvPr id="5" name="TextBox 4"/>
          <p:cNvSpPr txBox="1"/>
          <p:nvPr/>
        </p:nvSpPr>
        <p:spPr>
          <a:xfrm>
            <a:off x="1959430" y="4777378"/>
            <a:ext cx="7933753" cy="2585323"/>
          </a:xfrm>
          <a:prstGeom prst="rect">
            <a:avLst/>
          </a:prstGeom>
          <a:noFill/>
        </p:spPr>
        <p:txBody>
          <a:bodyPr wrap="square" rtlCol="0">
            <a:spAutoFit/>
          </a:bodyPr>
          <a:lstStyle/>
          <a:p>
            <a:r>
              <a:rPr lang="en-US" b="1" dirty="0"/>
              <a:t>Definition of Structuralism</a:t>
            </a:r>
            <a:r>
              <a:rPr lang="en-US" dirty="0"/>
              <a:t>: </a:t>
            </a:r>
          </a:p>
          <a:p>
            <a:r>
              <a:rPr lang="en-GB" dirty="0"/>
              <a:t>posits that elements of human culture must be understood in terms of their relationship to a larger, underlying system or structure (</a:t>
            </a:r>
            <a:r>
              <a:rPr lang="en-GB" dirty="0" err="1"/>
              <a:t>e.g.Clifford</a:t>
            </a:r>
            <a:r>
              <a:rPr lang="en-GB" dirty="0"/>
              <a:t> Geertz </a:t>
            </a:r>
            <a:r>
              <a:rPr lang="ja-JP" altLang="en-GB" dirty="0"/>
              <a:t>‘</a:t>
            </a:r>
            <a:r>
              <a:rPr lang="en-GB" altLang="ja-JP" dirty="0"/>
              <a:t>thick description</a:t>
            </a:r>
            <a:r>
              <a:rPr lang="ja-JP" altLang="en-GB" dirty="0"/>
              <a:t>’</a:t>
            </a:r>
            <a:r>
              <a:rPr lang="en-GB" altLang="ja-JP" dirty="0"/>
              <a:t>in </a:t>
            </a:r>
            <a:r>
              <a:rPr lang="en-GB" altLang="ja-JP" i="1" dirty="0"/>
              <a:t>Interpretation of Culture</a:t>
            </a:r>
            <a:r>
              <a:rPr lang="en-GB" altLang="ja-JP" dirty="0"/>
              <a:t> (1973).</a:t>
            </a:r>
          </a:p>
          <a:p>
            <a:endParaRPr lang="en-GB" altLang="ja-JP" dirty="0"/>
          </a:p>
          <a:p>
            <a:r>
              <a:rPr lang="en-US" b="1" dirty="0"/>
              <a:t>Epistemology:</a:t>
            </a:r>
            <a:r>
              <a:rPr lang="en-US" dirty="0"/>
              <a:t> t</a:t>
            </a:r>
            <a:r>
              <a:rPr lang="en-GB" dirty="0"/>
              <a:t>he branch of philosophy concerned with the nature and scope of knowledge</a:t>
            </a:r>
            <a:r>
              <a:rPr lang="en-US" dirty="0"/>
              <a:t>. </a:t>
            </a:r>
            <a:endParaRPr lang="en-GB" dirty="0"/>
          </a:p>
          <a:p>
            <a:endParaRPr lang="en-GB" altLang="ja-JP" dirty="0"/>
          </a:p>
          <a:p>
            <a:endParaRPr lang="en-US" dirty="0"/>
          </a:p>
        </p:txBody>
      </p:sp>
      <p:sp>
        <p:nvSpPr>
          <p:cNvPr id="6" name="TextBox 5"/>
          <p:cNvSpPr txBox="1"/>
          <p:nvPr/>
        </p:nvSpPr>
        <p:spPr>
          <a:xfrm>
            <a:off x="6095794" y="436532"/>
            <a:ext cx="4572206" cy="2862323"/>
          </a:xfrm>
          <a:prstGeom prst="rect">
            <a:avLst/>
          </a:prstGeom>
          <a:noFill/>
        </p:spPr>
        <p:txBody>
          <a:bodyPr wrap="square" rtlCol="0">
            <a:spAutoFit/>
          </a:bodyPr>
          <a:lstStyle/>
          <a:p>
            <a:r>
              <a:rPr lang="en-GB" dirty="0"/>
              <a:t>Barthes</a:t>
            </a:r>
            <a:r>
              <a:rPr lang="en-US" dirty="0"/>
              <a:t> developed Saussure’s theory further. He </a:t>
            </a:r>
            <a:r>
              <a:rPr lang="en-US" dirty="0" err="1"/>
              <a:t>politised</a:t>
            </a:r>
            <a:r>
              <a:rPr lang="en-US" dirty="0"/>
              <a:t> it, moving it from mere language to the study of cultural &amp; every-day objects.</a:t>
            </a:r>
            <a:r>
              <a:rPr lang="en-GB" dirty="0"/>
              <a:t> </a:t>
            </a:r>
            <a:r>
              <a:rPr lang="en-US" dirty="0"/>
              <a:t>Unlike Saussure, Barthes was a politically motivated left-winger living in right-wing France in the 1950s , and he observed that sign systems are highly motivated and deeply structured by political power. Understanding each sign meant placing it in its political context </a:t>
            </a:r>
          </a:p>
        </p:txBody>
      </p:sp>
      <p:sp>
        <p:nvSpPr>
          <p:cNvPr id="7" name="TextBox 6"/>
          <p:cNvSpPr txBox="1"/>
          <p:nvPr/>
        </p:nvSpPr>
        <p:spPr>
          <a:xfrm>
            <a:off x="6095794" y="3809725"/>
            <a:ext cx="3797390" cy="1200329"/>
          </a:xfrm>
          <a:prstGeom prst="rect">
            <a:avLst/>
          </a:prstGeom>
          <a:noFill/>
        </p:spPr>
        <p:txBody>
          <a:bodyPr wrap="square" rtlCol="0">
            <a:spAutoFit/>
          </a:bodyPr>
          <a:lstStyle/>
          <a:p>
            <a:r>
              <a:rPr lang="en-US" dirty="0"/>
              <a:t>Barthes is first a </a:t>
            </a:r>
            <a:r>
              <a:rPr lang="en-US" dirty="0" err="1"/>
              <a:t>structuralist</a:t>
            </a:r>
            <a:r>
              <a:rPr lang="en-US" dirty="0"/>
              <a:t> (following Saussure) but then turns to post-structuralism</a:t>
            </a:r>
          </a:p>
          <a:p>
            <a:endParaRPr lang="en-US" dirty="0"/>
          </a:p>
        </p:txBody>
      </p:sp>
    </p:spTree>
    <p:extLst>
      <p:ext uri="{BB962C8B-B14F-4D97-AF65-F5344CB8AC3E}">
        <p14:creationId xmlns:p14="http://schemas.microsoft.com/office/powerpoint/2010/main" val="2877717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88A3AEA-8067-474F-940E-BD5B58D88D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Background Gray Rectangle">
            <a:extLst>
              <a:ext uri="{FF2B5EF4-FFF2-40B4-BE49-F238E27FC236}">
                <a16:creationId xmlns:a16="http://schemas.microsoft.com/office/drawing/2014/main" id="{D803427E-36C0-4811-BE64-ACF653F6A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White Rectangle">
            <a:extLst>
              <a:ext uri="{FF2B5EF4-FFF2-40B4-BE49-F238E27FC236}">
                <a16:creationId xmlns:a16="http://schemas.microsoft.com/office/drawing/2014/main" id="{D9231370-89C4-4981-8C91-A3F3D1146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DAB6E7-5AA2-B747-AD86-DE4E23E283C4}"/>
              </a:ext>
            </a:extLst>
          </p:cNvPr>
          <p:cNvSpPr>
            <a:spLocks noGrp="1"/>
          </p:cNvSpPr>
          <p:nvPr>
            <p:ph type="title"/>
          </p:nvPr>
        </p:nvSpPr>
        <p:spPr>
          <a:xfrm>
            <a:off x="422144" y="940910"/>
            <a:ext cx="5069451" cy="4976179"/>
          </a:xfrm>
        </p:spPr>
        <p:txBody>
          <a:bodyPr>
            <a:normAutofit/>
          </a:bodyPr>
          <a:lstStyle/>
          <a:p>
            <a:r>
              <a:rPr lang="en-US" dirty="0"/>
              <a:t>Enlightenment</a:t>
            </a:r>
            <a:br>
              <a:rPr lang="en-US" dirty="0"/>
            </a:br>
            <a:r>
              <a:rPr lang="en-US" dirty="0"/>
              <a:t>Philosophical History</a:t>
            </a:r>
          </a:p>
        </p:txBody>
      </p:sp>
      <p:cxnSp>
        <p:nvCxnSpPr>
          <p:cNvPr id="32" name="Vertical Connector">
            <a:extLst>
              <a:ext uri="{FF2B5EF4-FFF2-40B4-BE49-F238E27FC236}">
                <a16:creationId xmlns:a16="http://schemas.microsoft.com/office/drawing/2014/main" id="{474D4826-9FF4-4E17-AB42-146B76BD322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4" name="Horizontal Connector 2">
            <a:extLst>
              <a:ext uri="{FF2B5EF4-FFF2-40B4-BE49-F238E27FC236}">
                <a16:creationId xmlns:a16="http://schemas.microsoft.com/office/drawing/2014/main" id="{C5873965-CEB2-46E1-951E-037689B078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1" name="Content Placeholder 2">
            <a:extLst>
              <a:ext uri="{FF2B5EF4-FFF2-40B4-BE49-F238E27FC236}">
                <a16:creationId xmlns:a16="http://schemas.microsoft.com/office/drawing/2014/main" id="{FC475011-582A-F7AE-7E0A-67CC8849D87F}"/>
              </a:ext>
            </a:extLst>
          </p:cNvPr>
          <p:cNvGraphicFramePr>
            <a:graphicFrameLocks noGrp="1"/>
          </p:cNvGraphicFramePr>
          <p:nvPr>
            <p:ph idx="1"/>
            <p:extLst>
              <p:ext uri="{D42A27DB-BD31-4B8C-83A1-F6EECF244321}">
                <p14:modId xmlns:p14="http://schemas.microsoft.com/office/powerpoint/2010/main" val="591858216"/>
              </p:ext>
            </p:extLst>
          </p:nvPr>
        </p:nvGraphicFramePr>
        <p:xfrm>
          <a:off x="5766179" y="805218"/>
          <a:ext cx="5710451" cy="5329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81596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20572" y="1443842"/>
            <a:ext cx="6077857" cy="5909311"/>
          </a:xfrm>
          <a:prstGeom prst="rect">
            <a:avLst/>
          </a:prstGeom>
        </p:spPr>
        <p:txBody>
          <a:bodyPr wrap="square">
            <a:spAutoFit/>
          </a:bodyPr>
          <a:lstStyle/>
          <a:p>
            <a:r>
              <a:rPr lang="en-US" dirty="0"/>
              <a:t>‘The starting point of these reflections was usually a feeling of impatience at the sights of the ‘naturalness’ with which newspaper, art and common sense constantly dress up a reality which, even though it is the one we live in, is undoubtedly determined by history. In short, in the account given of our contemporary circumstances, I resented seeing Nature and History confused at every turn, and I wanted to track down the decorative display of </a:t>
            </a:r>
            <a:r>
              <a:rPr lang="en-US" i="1" dirty="0"/>
              <a:t>what-goes-without-saying</a:t>
            </a:r>
            <a:r>
              <a:rPr lang="en-US" dirty="0"/>
              <a:t>, the ideological abuse which, in my view, is hidden there. </a:t>
            </a:r>
          </a:p>
          <a:p>
            <a:r>
              <a:rPr lang="en-US" dirty="0"/>
              <a:t>(Barthes, </a:t>
            </a:r>
            <a:r>
              <a:rPr lang="en-US" i="1" dirty="0"/>
              <a:t>Mythologies</a:t>
            </a:r>
            <a:r>
              <a:rPr lang="en-US" dirty="0"/>
              <a:t>, p. 11)</a:t>
            </a:r>
          </a:p>
          <a:p>
            <a:endParaRPr lang="en-US" dirty="0"/>
          </a:p>
          <a:p>
            <a:r>
              <a:rPr lang="en-US" b="1" dirty="0"/>
              <a:t>The aim of his structural efforts: </a:t>
            </a:r>
          </a:p>
          <a:p>
            <a:endParaRPr lang="en-US" dirty="0"/>
          </a:p>
          <a:p>
            <a:r>
              <a:rPr lang="en-US" dirty="0"/>
              <a:t>‘The goal of all </a:t>
            </a:r>
            <a:r>
              <a:rPr lang="en-US" dirty="0" err="1"/>
              <a:t>structuralist</a:t>
            </a:r>
            <a:r>
              <a:rPr lang="en-US" dirty="0"/>
              <a:t> activities is to reconstruct an ‘object’ in such a way as </a:t>
            </a:r>
            <a:r>
              <a:rPr lang="en-US" u="sng" dirty="0"/>
              <a:t>to make evident the rules of its functioning</a:t>
            </a:r>
            <a:r>
              <a:rPr lang="en-GB" u="sng" dirty="0"/>
              <a:t>.</a:t>
            </a:r>
            <a:r>
              <a:rPr lang="en-GB" dirty="0"/>
              <a:t>’  That is, to look for the implicit associations between signs and relate them to some structure: e.g., a bourgeois value system.</a:t>
            </a:r>
            <a:endParaRPr lang="en-US" dirty="0"/>
          </a:p>
          <a:p>
            <a:endParaRPr lang="en-GB" dirty="0"/>
          </a:p>
          <a:p>
            <a:r>
              <a:rPr lang="en-US" dirty="0"/>
              <a:t> </a:t>
            </a:r>
            <a:endParaRPr lang="en-GB" dirty="0"/>
          </a:p>
        </p:txBody>
      </p:sp>
      <p:sp>
        <p:nvSpPr>
          <p:cNvPr id="2" name="TextBox 1"/>
          <p:cNvSpPr txBox="1"/>
          <p:nvPr/>
        </p:nvSpPr>
        <p:spPr>
          <a:xfrm>
            <a:off x="3267971" y="644567"/>
            <a:ext cx="3172022" cy="369332"/>
          </a:xfrm>
          <a:prstGeom prst="rect">
            <a:avLst/>
          </a:prstGeom>
          <a:noFill/>
        </p:spPr>
        <p:txBody>
          <a:bodyPr wrap="none" rtlCol="0">
            <a:spAutoFit/>
          </a:bodyPr>
          <a:lstStyle/>
          <a:p>
            <a:r>
              <a:rPr lang="en-US" b="1" dirty="0"/>
              <a:t>Barthes in structural mode:</a:t>
            </a:r>
          </a:p>
        </p:txBody>
      </p:sp>
    </p:spTree>
    <p:extLst>
      <p:ext uri="{BB962C8B-B14F-4D97-AF65-F5344CB8AC3E}">
        <p14:creationId xmlns:p14="http://schemas.microsoft.com/office/powerpoint/2010/main" val="9064438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6026" y="762001"/>
            <a:ext cx="5987143" cy="5632311"/>
          </a:xfrm>
          <a:prstGeom prst="rect">
            <a:avLst/>
          </a:prstGeom>
          <a:noFill/>
        </p:spPr>
        <p:txBody>
          <a:bodyPr wrap="square" rtlCol="0">
            <a:spAutoFit/>
          </a:bodyPr>
          <a:lstStyle/>
          <a:p>
            <a:r>
              <a:rPr lang="en-US" dirty="0"/>
              <a:t>‘I am at the barber's, and a copy of Paris-Match is offered to me. On the cover, a young Negro* in a French uniform is saluting, with his eyes uplifted, probably fixed on a fold of the </a:t>
            </a:r>
            <a:r>
              <a:rPr lang="en-US" dirty="0" err="1"/>
              <a:t>tricolour</a:t>
            </a:r>
            <a:r>
              <a:rPr lang="en-US" dirty="0"/>
              <a:t>. All this is the meaning of the picture. But, whether naively or not, I see very well what it signifies to me: that France is a great Empire, that all her sons, without any </a:t>
            </a:r>
            <a:r>
              <a:rPr lang="en-US" dirty="0" err="1"/>
              <a:t>colour</a:t>
            </a:r>
            <a:r>
              <a:rPr lang="en-US" dirty="0"/>
              <a:t> discrimination, faithfully serve under her flag, and that there is no better answer to the detractors of an alleged colonialism than the zeal shown by this Negro* in serving his so-called oppressors. I am therefore again faced with a greater </a:t>
            </a:r>
            <a:r>
              <a:rPr lang="en-US" dirty="0" err="1"/>
              <a:t>semiological</a:t>
            </a:r>
            <a:r>
              <a:rPr lang="en-US" dirty="0"/>
              <a:t> system: </a:t>
            </a:r>
            <a:r>
              <a:rPr lang="en-US" u="sng" dirty="0"/>
              <a:t>there is a signifier, itself already formed with a previous system (a black soldier is giving the French salute); there is a signified (it is here a purposeful mixture of </a:t>
            </a:r>
            <a:r>
              <a:rPr lang="en-US" u="sng" dirty="0" err="1"/>
              <a:t>Frenchness</a:t>
            </a:r>
            <a:r>
              <a:rPr lang="en-US" u="sng" dirty="0"/>
              <a:t> and </a:t>
            </a:r>
            <a:r>
              <a:rPr lang="en-US" u="sng" dirty="0" err="1"/>
              <a:t>militariness</a:t>
            </a:r>
            <a:r>
              <a:rPr lang="en-US" u="sng" dirty="0"/>
              <a:t>); finally, there is a presence of the signified through the signifier... In myth (and this is the chief peculiarity of the latter), the signifier is already formed by the signs of the language... Myth has in fact a double function: it points out and it notifies, it makes us understand something and it imposes it on us</a:t>
            </a:r>
            <a:r>
              <a:rPr lang="en-US" dirty="0"/>
              <a:t>...’ </a:t>
            </a:r>
          </a:p>
        </p:txBody>
      </p:sp>
      <p:pic>
        <p:nvPicPr>
          <p:cNvPr id="4" name="Picture 3" descr="Paris-Match-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1179319"/>
            <a:ext cx="2843973" cy="3847372"/>
          </a:xfrm>
          <a:prstGeom prst="rect">
            <a:avLst/>
          </a:prstGeom>
        </p:spPr>
      </p:pic>
      <p:sp>
        <p:nvSpPr>
          <p:cNvPr id="3" name="TextBox 2"/>
          <p:cNvSpPr txBox="1"/>
          <p:nvPr/>
        </p:nvSpPr>
        <p:spPr>
          <a:xfrm>
            <a:off x="2177144" y="417286"/>
            <a:ext cx="1160831" cy="369332"/>
          </a:xfrm>
          <a:prstGeom prst="rect">
            <a:avLst/>
          </a:prstGeom>
          <a:noFill/>
        </p:spPr>
        <p:txBody>
          <a:bodyPr wrap="none" rtlCol="0">
            <a:spAutoFit/>
          </a:bodyPr>
          <a:lstStyle/>
          <a:p>
            <a:r>
              <a:rPr lang="en-US" dirty="0"/>
              <a:t>Example: </a:t>
            </a:r>
          </a:p>
        </p:txBody>
      </p:sp>
    </p:spTree>
    <p:extLst>
      <p:ext uri="{BB962C8B-B14F-4D97-AF65-F5344CB8AC3E}">
        <p14:creationId xmlns:p14="http://schemas.microsoft.com/office/powerpoint/2010/main" val="7182056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4429" y="1959429"/>
            <a:ext cx="6096000" cy="5016758"/>
          </a:xfrm>
          <a:prstGeom prst="rect">
            <a:avLst/>
          </a:prstGeom>
          <a:noFill/>
        </p:spPr>
        <p:txBody>
          <a:bodyPr wrap="square" rtlCol="0">
            <a:spAutoFit/>
          </a:bodyPr>
          <a:lstStyle/>
          <a:p>
            <a:r>
              <a:rPr lang="en-GB" sz="2000" b="1" dirty="0"/>
              <a:t>Definition: </a:t>
            </a:r>
            <a:r>
              <a:rPr lang="en-GB" sz="2000" dirty="0"/>
              <a:t>a philosophical direction within the wider movement of postmodernism. Postmodernists argue that </a:t>
            </a:r>
            <a:r>
              <a:rPr lang="en-GB" sz="2000" u="sng" dirty="0"/>
              <a:t>all knowledge is constructed </a:t>
            </a:r>
            <a:r>
              <a:rPr lang="en-GB" sz="2000" dirty="0"/>
              <a:t>by humans (and language) within a given culture and time. </a:t>
            </a:r>
            <a:r>
              <a:rPr lang="en-GB" sz="2000" u="sng" dirty="0"/>
              <a:t>No ‘facts’ exist independent of ‘structure’.</a:t>
            </a:r>
            <a:r>
              <a:rPr lang="en-GB" sz="2000" dirty="0"/>
              <a:t> But they tend to not understand these structures as ‘real’. They are interventions of the observer. (</a:t>
            </a:r>
            <a:r>
              <a:rPr lang="en-GB" sz="2000" dirty="0" err="1"/>
              <a:t>eg.</a:t>
            </a:r>
            <a:r>
              <a:rPr lang="en-GB" sz="2000" dirty="0"/>
              <a:t> Class, gender, ethnicity)</a:t>
            </a:r>
          </a:p>
          <a:p>
            <a:endParaRPr lang="en-GB" sz="2000" dirty="0"/>
          </a:p>
          <a:p>
            <a:endParaRPr lang="en-GB" sz="2000" dirty="0"/>
          </a:p>
          <a:p>
            <a:r>
              <a:rPr lang="en-GB" sz="2000" dirty="0"/>
              <a:t>Poststructuralists tend to argue that we need to be aware of structures, using them as devices to aid our inquiry, but we also need to </a:t>
            </a:r>
            <a:r>
              <a:rPr lang="en-GB" sz="2000" b="1" dirty="0"/>
              <a:t>de-centre </a:t>
            </a:r>
            <a:r>
              <a:rPr lang="en-GB" sz="2000" dirty="0"/>
              <a:t>and  </a:t>
            </a:r>
            <a:r>
              <a:rPr lang="en-GB" sz="2000" b="1" dirty="0" err="1"/>
              <a:t>problematise</a:t>
            </a:r>
            <a:r>
              <a:rPr lang="en-GB" sz="2000" b="1" dirty="0"/>
              <a:t> </a:t>
            </a:r>
            <a:r>
              <a:rPr lang="en-GB" sz="2000" dirty="0"/>
              <a:t>them for study (e.g. Joan Scott’s famous article on ‘experience’ is a perfect example).</a:t>
            </a:r>
          </a:p>
          <a:p>
            <a:endParaRPr lang="en-GB" sz="2000" dirty="0"/>
          </a:p>
        </p:txBody>
      </p:sp>
      <p:sp>
        <p:nvSpPr>
          <p:cNvPr id="4" name="TextBox 3"/>
          <p:cNvSpPr txBox="1"/>
          <p:nvPr/>
        </p:nvSpPr>
        <p:spPr>
          <a:xfrm>
            <a:off x="4600246" y="833377"/>
            <a:ext cx="2925161" cy="523220"/>
          </a:xfrm>
          <a:prstGeom prst="rect">
            <a:avLst/>
          </a:prstGeom>
          <a:noFill/>
        </p:spPr>
        <p:txBody>
          <a:bodyPr wrap="none" rtlCol="0">
            <a:spAutoFit/>
          </a:bodyPr>
          <a:lstStyle/>
          <a:p>
            <a:pPr algn="ctr"/>
            <a:r>
              <a:rPr lang="en-US" sz="2800" dirty="0" err="1"/>
              <a:t>Poststructuralism</a:t>
            </a:r>
            <a:endParaRPr lang="en-US" sz="2800" dirty="0"/>
          </a:p>
        </p:txBody>
      </p:sp>
    </p:spTree>
    <p:extLst>
      <p:ext uri="{BB962C8B-B14F-4D97-AF65-F5344CB8AC3E}">
        <p14:creationId xmlns:p14="http://schemas.microsoft.com/office/powerpoint/2010/main" val="16940879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6594"/>
            <a:ext cx="8229600" cy="1039091"/>
          </a:xfrm>
        </p:spPr>
        <p:txBody>
          <a:bodyPr>
            <a:normAutofit fontScale="90000"/>
          </a:bodyPr>
          <a:lstStyle/>
          <a:p>
            <a:r>
              <a:rPr lang="en-GB" noProof="0" dirty="0"/>
              <a:t>How </a:t>
            </a:r>
            <a:r>
              <a:rPr lang="en-GB" noProof="0" dirty="0" err="1"/>
              <a:t>Postructuralism</a:t>
            </a:r>
            <a:br>
              <a:rPr lang="en-GB" noProof="0" dirty="0"/>
            </a:br>
            <a:r>
              <a:rPr lang="en-GB" noProof="0" dirty="0"/>
              <a:t>differs from Structuralism</a:t>
            </a:r>
          </a:p>
        </p:txBody>
      </p:sp>
      <p:sp>
        <p:nvSpPr>
          <p:cNvPr id="5" name="Content Placeholder 4"/>
          <p:cNvSpPr>
            <a:spLocks noGrp="1"/>
          </p:cNvSpPr>
          <p:nvPr>
            <p:ph idx="1"/>
          </p:nvPr>
        </p:nvSpPr>
        <p:spPr/>
        <p:txBody>
          <a:bodyPr>
            <a:normAutofit/>
          </a:bodyPr>
          <a:lstStyle/>
          <a:p>
            <a:r>
              <a:rPr lang="en-GB" noProof="0"/>
              <a:t>Eschews a stable « system » of structuring signs</a:t>
            </a:r>
          </a:p>
          <a:p>
            <a:endParaRPr lang="en-GB" noProof="0"/>
          </a:p>
          <a:p>
            <a:r>
              <a:rPr lang="en-GB" noProof="0"/>
              <a:t>Stresses inventiveness in appropriating texts</a:t>
            </a:r>
          </a:p>
          <a:p>
            <a:endParaRPr lang="en-GB" noProof="0"/>
          </a:p>
          <a:p>
            <a:r>
              <a:rPr lang="en-GB" noProof="0"/>
              <a:t>Still indebted to the analytical tools of structuralism (It’s not a rejection! Same people doing both!)</a:t>
            </a:r>
          </a:p>
          <a:p>
            <a:endParaRPr lang="en-GB" noProof="0"/>
          </a:p>
          <a:p>
            <a:endParaRPr lang="en-GB" noProof="0"/>
          </a:p>
          <a:p>
            <a:pPr lvl="1"/>
            <a:endParaRPr lang="en-GB" noProof="0"/>
          </a:p>
          <a:p>
            <a:pPr lvl="1"/>
            <a:endParaRPr lang="en-GB" noProof="0"/>
          </a:p>
        </p:txBody>
      </p:sp>
    </p:spTree>
    <p:extLst>
      <p:ext uri="{BB962C8B-B14F-4D97-AF65-F5344CB8AC3E}">
        <p14:creationId xmlns:p14="http://schemas.microsoft.com/office/powerpoint/2010/main" val="7561244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dirty="0" err="1"/>
              <a:t>Barthe’s</a:t>
            </a:r>
            <a:r>
              <a:rPr lang="en-GB" noProof="0" dirty="0"/>
              <a:t> (</a:t>
            </a:r>
            <a:r>
              <a:rPr lang="en-GB" noProof="0" dirty="0" err="1"/>
              <a:t>poststructural</a:t>
            </a:r>
            <a:r>
              <a:rPr lang="en-GB" noProof="0" dirty="0"/>
              <a:t>)</a:t>
            </a:r>
            <a:br>
              <a:rPr lang="en-GB" noProof="0" dirty="0"/>
            </a:br>
            <a:r>
              <a:rPr lang="en-GB" i="1" noProof="0" dirty="0"/>
              <a:t>The Death of the Author</a:t>
            </a:r>
            <a:r>
              <a:rPr lang="en-GB" noProof="0" dirty="0"/>
              <a:t> (1967)</a:t>
            </a:r>
          </a:p>
        </p:txBody>
      </p:sp>
      <p:sp>
        <p:nvSpPr>
          <p:cNvPr id="3" name="Content Placeholder 2"/>
          <p:cNvSpPr>
            <a:spLocks noGrp="1"/>
          </p:cNvSpPr>
          <p:nvPr>
            <p:ph idx="1"/>
          </p:nvPr>
        </p:nvSpPr>
        <p:spPr/>
        <p:txBody>
          <a:bodyPr>
            <a:noAutofit/>
          </a:bodyPr>
          <a:lstStyle/>
          <a:p>
            <a:r>
              <a:rPr lang="en-GB" dirty="0"/>
              <a:t>Wink to Nietzsche’s ‘God is Dead’ – end of metaphysics</a:t>
            </a:r>
          </a:p>
          <a:p>
            <a:r>
              <a:rPr lang="en-GB" dirty="0"/>
              <a:t>Published a year before the events of May 1968: spirit of revolt against authority (and </a:t>
            </a:r>
            <a:r>
              <a:rPr lang="en-GB" i="1" dirty="0"/>
              <a:t>author</a:t>
            </a:r>
            <a:r>
              <a:rPr lang="en-GB" dirty="0"/>
              <a:t>-</a:t>
            </a:r>
            <a:r>
              <a:rPr lang="en-GB" dirty="0" err="1"/>
              <a:t>ity</a:t>
            </a:r>
            <a:r>
              <a:rPr lang="en-GB" dirty="0"/>
              <a:t>)</a:t>
            </a:r>
          </a:p>
          <a:p>
            <a:r>
              <a:rPr lang="en-GB" dirty="0"/>
              <a:t>Stop looking for author’s intentions!!</a:t>
            </a:r>
          </a:p>
          <a:p>
            <a:pPr lvl="1"/>
            <a:r>
              <a:rPr lang="en-GB" sz="2600" dirty="0"/>
              <a:t>We don’t know what they were and they don’t matter</a:t>
            </a:r>
          </a:p>
          <a:p>
            <a:r>
              <a:rPr lang="en-GB" dirty="0"/>
              <a:t>A text is an explosion of language’s myriad possibilities: there is no fixed semiotic system that stabilizes its meaning; texts are unstable; they’re all up for grabs. </a:t>
            </a:r>
          </a:p>
          <a:p>
            <a:r>
              <a:rPr lang="en-GB" dirty="0"/>
              <a:t>A text isn’t authoritative: a text occasions creativity!</a:t>
            </a:r>
          </a:p>
          <a:p>
            <a:endParaRPr lang="en-GB" dirty="0"/>
          </a:p>
        </p:txBody>
      </p:sp>
    </p:spTree>
    <p:extLst>
      <p:ext uri="{BB962C8B-B14F-4D97-AF65-F5344CB8AC3E}">
        <p14:creationId xmlns:p14="http://schemas.microsoft.com/office/powerpoint/2010/main" val="17311637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dirty="0"/>
              <a:t>The </a:t>
            </a:r>
            <a:r>
              <a:rPr lang="en-GB" dirty="0"/>
              <a:t>‘</a:t>
            </a:r>
            <a:r>
              <a:rPr lang="en-GB" noProof="0" dirty="0"/>
              <a:t>author’s death’ opens up opportunities for historians</a:t>
            </a:r>
          </a:p>
        </p:txBody>
      </p:sp>
      <p:sp>
        <p:nvSpPr>
          <p:cNvPr id="3" name="Content Placeholder 2"/>
          <p:cNvSpPr>
            <a:spLocks noGrp="1"/>
          </p:cNvSpPr>
          <p:nvPr>
            <p:ph idx="1"/>
          </p:nvPr>
        </p:nvSpPr>
        <p:spPr/>
        <p:txBody>
          <a:bodyPr>
            <a:normAutofit/>
          </a:bodyPr>
          <a:lstStyle/>
          <a:p>
            <a:r>
              <a:rPr lang="en-GB" noProof="0" dirty="0"/>
              <a:t>Discourses instead of ideas</a:t>
            </a:r>
          </a:p>
          <a:p>
            <a:pPr lvl="1"/>
            <a:r>
              <a:rPr lang="en-GB" noProof="0" dirty="0"/>
              <a:t>Ideas: products of an author’s mind</a:t>
            </a:r>
          </a:p>
          <a:p>
            <a:pPr lvl="1"/>
            <a:r>
              <a:rPr lang="en-GB" noProof="0" dirty="0"/>
              <a:t>discourse: the broader socio-linguistic context</a:t>
            </a:r>
          </a:p>
          <a:p>
            <a:r>
              <a:rPr lang="en-GB" noProof="0" dirty="0"/>
              <a:t>Conditions of production of texts (technological, financial, institutional)</a:t>
            </a:r>
          </a:p>
          <a:p>
            <a:r>
              <a:rPr lang="en-GB" noProof="0" dirty="0"/>
              <a:t>Uses of texts</a:t>
            </a:r>
          </a:p>
          <a:p>
            <a:pPr lvl="1"/>
            <a:r>
              <a:rPr lang="en-GB" noProof="0" dirty="0"/>
              <a:t>Reading practices (reverential, intensive, or extensive)</a:t>
            </a:r>
          </a:p>
        </p:txBody>
      </p:sp>
    </p:spTree>
    <p:extLst>
      <p:ext uri="{BB962C8B-B14F-4D97-AF65-F5344CB8AC3E}">
        <p14:creationId xmlns:p14="http://schemas.microsoft.com/office/powerpoint/2010/main" val="623771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31BAD53-4E89-4F62-BBB7-26359763E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62756DA2-40EB-4C6F-B962-5822FFB54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862366" y="2194102"/>
            <a:ext cx="3427001" cy="3908586"/>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1" i="1" u="none" strike="noStrike" kern="1200" cap="none" spc="0" normalizeH="0" baseline="0" noProof="0" dirty="0">
                <a:ln>
                  <a:noFill/>
                </a:ln>
                <a:solidFill>
                  <a:prstClr val="black"/>
                </a:solidFill>
                <a:effectLst/>
                <a:uLnTx/>
                <a:uFillTx/>
                <a:latin typeface="Calibri" panose="020F0502020204030204"/>
                <a:ea typeface="+mn-ea"/>
                <a:cs typeface="+mn-cs"/>
              </a:rPr>
              <a:t>The Age of Louis XIV</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(1751)</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Hardly about Louis XIV.</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About the perfection of French civilization.</a:t>
            </a:r>
          </a:p>
        </p:txBody>
      </p:sp>
      <p:pic>
        <p:nvPicPr>
          <p:cNvPr id="2" name="Picture 1" descr="volta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5457" y="1521531"/>
            <a:ext cx="2746328" cy="3250088"/>
          </a:xfrm>
          <a:prstGeom prst="rect">
            <a:avLst/>
          </a:prstGeom>
        </p:spPr>
      </p:pic>
      <p:sp>
        <p:nvSpPr>
          <p:cNvPr id="7" name="TextBox 6"/>
          <p:cNvSpPr txBox="1"/>
          <p:nvPr/>
        </p:nvSpPr>
        <p:spPr>
          <a:xfrm>
            <a:off x="8397514" y="1521531"/>
            <a:ext cx="3191361" cy="2494800"/>
          </a:xfrm>
          <a:prstGeom prst="rect">
            <a:avLst/>
          </a:prstGeom>
          <a:noFill/>
        </p:spPr>
        <p:txBody>
          <a:bodyPr wrap="square" rtlCol="0">
            <a:spAutoFit/>
          </a:bodyPr>
          <a:lstStyle/>
          <a:p>
            <a:pPr marL="0" marR="0" lvl="0" indent="0" algn="l" defTabSz="512064" rtl="0" eaLnBrk="1" fontAlgn="auto" latinLnBrk="0" hangingPunct="1">
              <a:lnSpc>
                <a:spcPct val="100000"/>
              </a:lnSpc>
              <a:spcBef>
                <a:spcPts val="0"/>
              </a:spcBef>
              <a:spcAft>
                <a:spcPts val="600"/>
              </a:spcAft>
              <a:buClrTx/>
              <a:buSzTx/>
              <a:buFontTx/>
              <a:buNone/>
              <a:tabLst/>
              <a:defRPr/>
            </a:pPr>
            <a:r>
              <a:rPr kumimoji="0" lang="en-US" sz="1568" b="1" i="1" u="none" strike="noStrike" kern="1200" cap="none" spc="0" normalizeH="0" baseline="0" noProof="0" dirty="0">
                <a:ln>
                  <a:noFill/>
                </a:ln>
                <a:solidFill>
                  <a:prstClr val="black"/>
                </a:solidFill>
                <a:effectLst/>
                <a:uLnTx/>
                <a:uFillTx/>
                <a:latin typeface="Calibri" panose="020F0502020204030204"/>
                <a:ea typeface="+mn-ea"/>
                <a:cs typeface="+mn-cs"/>
              </a:rPr>
              <a:t>Essay on the Manners and Spirit of Nations (or 'Universal History') </a:t>
            </a:r>
            <a:r>
              <a:rPr kumimoji="0" lang="en-US" sz="1568" b="0" i="0" u="none" strike="noStrike" kern="1200" cap="none" spc="0" normalizeH="0" baseline="0" noProof="0" dirty="0">
                <a:ln>
                  <a:noFill/>
                </a:ln>
                <a:solidFill>
                  <a:prstClr val="black"/>
                </a:solidFill>
                <a:effectLst/>
                <a:uLnTx/>
                <a:uFillTx/>
                <a:latin typeface="Calibri" panose="020F0502020204030204"/>
                <a:ea typeface="+mn-ea"/>
                <a:cs typeface="+mn-cs"/>
              </a:rPr>
              <a:t>(1754)</a:t>
            </a:r>
          </a:p>
          <a:p>
            <a:pPr marL="0" marR="0" lvl="0" indent="0" algn="l" defTabSz="512064" rtl="0" eaLnBrk="1" fontAlgn="auto" latinLnBrk="0" hangingPunct="1">
              <a:lnSpc>
                <a:spcPct val="100000"/>
              </a:lnSpc>
              <a:spcBef>
                <a:spcPts val="0"/>
              </a:spcBef>
              <a:spcAft>
                <a:spcPts val="600"/>
              </a:spcAft>
              <a:buClrTx/>
              <a:buSzTx/>
              <a:buFontTx/>
              <a:buNone/>
              <a:tabLst/>
              <a:defRPr/>
            </a:pPr>
            <a:r>
              <a:rPr kumimoji="0" lang="en-US" sz="1568" b="0" i="0" u="none" strike="noStrike" kern="1200" cap="none" spc="0" normalizeH="0" baseline="0" noProof="0" dirty="0">
                <a:ln>
                  <a:noFill/>
                </a:ln>
                <a:solidFill>
                  <a:prstClr val="black"/>
                </a:solidFill>
                <a:effectLst/>
                <a:uLnTx/>
                <a:uFillTx/>
                <a:latin typeface="Calibri" panose="020F0502020204030204"/>
                <a:ea typeface="+mn-ea"/>
                <a:cs typeface="+mn-cs"/>
              </a:rPr>
              <a:t>One of many secular mid-century studies of morals and customs.</a:t>
            </a:r>
          </a:p>
          <a:p>
            <a:pPr marL="0" marR="0" lvl="0" indent="0" algn="l" defTabSz="512064" rtl="0" eaLnBrk="1" fontAlgn="auto" latinLnBrk="0" hangingPunct="1">
              <a:lnSpc>
                <a:spcPct val="100000"/>
              </a:lnSpc>
              <a:spcBef>
                <a:spcPts val="0"/>
              </a:spcBef>
              <a:spcAft>
                <a:spcPts val="600"/>
              </a:spcAft>
              <a:buClrTx/>
              <a:buSzTx/>
              <a:buFontTx/>
              <a:buNone/>
              <a:tabLst/>
              <a:defRPr/>
            </a:pPr>
            <a:endParaRPr kumimoji="0" lang="en-US" sz="1568"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512064" rtl="0" eaLnBrk="1" fontAlgn="auto" latinLnBrk="0" hangingPunct="1">
              <a:lnSpc>
                <a:spcPct val="100000"/>
              </a:lnSpc>
              <a:spcBef>
                <a:spcPts val="0"/>
              </a:spcBef>
              <a:spcAft>
                <a:spcPts val="600"/>
              </a:spcAft>
              <a:buClrTx/>
              <a:buSzTx/>
              <a:buFontTx/>
              <a:buNone/>
              <a:tabLst/>
              <a:defRPr/>
            </a:pPr>
            <a:r>
              <a:rPr kumimoji="0" lang="en-US" sz="1568" b="0" i="0" u="none" strike="noStrike" kern="1200" cap="none" spc="0" normalizeH="0" baseline="0" noProof="0" dirty="0">
                <a:ln>
                  <a:noFill/>
                </a:ln>
                <a:solidFill>
                  <a:prstClr val="black"/>
                </a:solidFill>
                <a:effectLst/>
                <a:uLnTx/>
                <a:uFillTx/>
                <a:latin typeface="Calibri" panose="020F0502020204030204"/>
                <a:ea typeface="+mn-ea"/>
                <a:cs typeface="+mn-cs"/>
              </a:rPr>
              <a:t>Argues that all civilizations progress but </a:t>
            </a:r>
            <a:r>
              <a:rPr kumimoji="0" lang="en-US" sz="1568" b="0" i="0" u="none" strike="noStrike" kern="1200" cap="none" spc="0" normalizeH="0" baseline="0" noProof="0" dirty="0" err="1">
                <a:ln>
                  <a:noFill/>
                </a:ln>
                <a:solidFill>
                  <a:prstClr val="black"/>
                </a:solidFill>
                <a:effectLst/>
                <a:uLnTx/>
                <a:uFillTx/>
                <a:latin typeface="Calibri" panose="020F0502020204030204"/>
                <a:ea typeface="+mn-ea"/>
                <a:cs typeface="+mn-cs"/>
              </a:rPr>
              <a:t>emphasises</a:t>
            </a:r>
            <a:r>
              <a:rPr kumimoji="0" lang="en-US" sz="1568" b="0" i="0" u="none" strike="noStrike" kern="1200" cap="none" spc="0" normalizeH="0" baseline="0" noProof="0" dirty="0">
                <a:ln>
                  <a:noFill/>
                </a:ln>
                <a:solidFill>
                  <a:prstClr val="black"/>
                </a:solidFill>
                <a:effectLst/>
                <a:uLnTx/>
                <a:uFillTx/>
                <a:latin typeface="Calibri" panose="020F0502020204030204"/>
                <a:ea typeface="+mn-ea"/>
                <a:cs typeface="+mn-cs"/>
              </a:rPr>
              <a:t> Europe’s superior advancement.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CF516E16-64F8-5944-8F61-F5117ABAE2A3}"/>
              </a:ext>
            </a:extLst>
          </p:cNvPr>
          <p:cNvSpPr txBox="1"/>
          <p:nvPr/>
        </p:nvSpPr>
        <p:spPr>
          <a:xfrm>
            <a:off x="5445457" y="4887022"/>
            <a:ext cx="2746328" cy="582980"/>
          </a:xfrm>
          <a:prstGeom prst="rect">
            <a:avLst/>
          </a:prstGeom>
          <a:noFill/>
        </p:spPr>
        <p:txBody>
          <a:bodyPr wrap="square" rtlCol="0">
            <a:spAutoFit/>
          </a:bodyPr>
          <a:lstStyle/>
          <a:p>
            <a:pPr marL="0" marR="0" lvl="0" indent="0" algn="l" defTabSz="512064" rtl="0" eaLnBrk="1" fontAlgn="auto" latinLnBrk="0" hangingPunct="1">
              <a:lnSpc>
                <a:spcPct val="100000"/>
              </a:lnSpc>
              <a:spcBef>
                <a:spcPts val="0"/>
              </a:spcBef>
              <a:spcAft>
                <a:spcPts val="600"/>
              </a:spcAft>
              <a:buClrTx/>
              <a:buSzTx/>
              <a:buFontTx/>
              <a:buNone/>
              <a:tabLst/>
              <a:defRPr/>
            </a:pPr>
            <a:r>
              <a:rPr kumimoji="0" lang="en-US" sz="1344" b="0" i="0" u="none" strike="noStrike" kern="1200" cap="none" spc="0" normalizeH="0" baseline="0" noProof="0">
                <a:ln>
                  <a:noFill/>
                </a:ln>
                <a:solidFill>
                  <a:prstClr val="black"/>
                </a:solidFill>
                <a:effectLst/>
                <a:uLnTx/>
                <a:uFillTx/>
                <a:latin typeface="Calibri" panose="020F0502020204030204"/>
                <a:ea typeface="+mn-ea"/>
                <a:cs typeface="+mn-cs"/>
              </a:rPr>
              <a:t>François-Marie </a:t>
            </a:r>
            <a:r>
              <a:rPr kumimoji="0" lang="en-US" sz="1344" b="0" i="0" u="none" strike="noStrike" kern="1200" cap="none" spc="0" normalizeH="0" baseline="0" noProof="0" err="1">
                <a:ln>
                  <a:noFill/>
                </a:ln>
                <a:solidFill>
                  <a:prstClr val="black"/>
                </a:solidFill>
                <a:effectLst/>
                <a:uLnTx/>
                <a:uFillTx/>
                <a:latin typeface="Calibri" panose="020F0502020204030204"/>
                <a:ea typeface="+mn-ea"/>
                <a:cs typeface="+mn-cs"/>
              </a:rPr>
              <a:t>Arouet</a:t>
            </a:r>
            <a:r>
              <a:rPr kumimoji="0" lang="en-US" sz="1344" b="0" i="0" u="none" strike="noStrike" kern="1200" cap="none" spc="0" normalizeH="0" baseline="0" noProof="0">
                <a:ln>
                  <a:noFill/>
                </a:ln>
                <a:solidFill>
                  <a:prstClr val="black"/>
                </a:solidFill>
                <a:effectLst/>
                <a:uLnTx/>
                <a:uFillTx/>
                <a:latin typeface="Calibri" panose="020F0502020204030204"/>
                <a:ea typeface="+mn-ea"/>
                <a:cs typeface="+mn-cs"/>
              </a:rPr>
              <a:t>, 1694-1778, </a:t>
            </a:r>
          </a:p>
          <a:p>
            <a:pPr marL="0" marR="0" lvl="0" indent="0" algn="l" defTabSz="512064" rtl="0" eaLnBrk="1" fontAlgn="auto" latinLnBrk="0" hangingPunct="1">
              <a:lnSpc>
                <a:spcPct val="100000"/>
              </a:lnSpc>
              <a:spcBef>
                <a:spcPts val="0"/>
              </a:spcBef>
              <a:spcAft>
                <a:spcPts val="600"/>
              </a:spcAft>
              <a:buClrTx/>
              <a:buSzTx/>
              <a:buFontTx/>
              <a:buNone/>
              <a:tabLst/>
              <a:defRPr/>
            </a:pPr>
            <a:r>
              <a:rPr kumimoji="0" lang="en-US" sz="1344" b="0" i="0" u="none" strike="noStrike" kern="1200" cap="none" spc="0" normalizeH="0" baseline="0" noProof="0">
                <a:ln>
                  <a:noFill/>
                </a:ln>
                <a:solidFill>
                  <a:prstClr val="black"/>
                </a:solidFill>
                <a:effectLst/>
                <a:uLnTx/>
                <a:uFillTx/>
                <a:latin typeface="Calibri" panose="020F0502020204030204"/>
                <a:ea typeface="+mn-ea"/>
                <a:cs typeface="+mn-cs"/>
              </a:rPr>
              <a:t>known as </a:t>
            </a:r>
            <a:r>
              <a:rPr kumimoji="0" lang="en-US" sz="1344" b="1" i="0" u="none" strike="noStrike" kern="1200" cap="none" spc="0" normalizeH="0" baseline="0" noProof="0">
                <a:ln>
                  <a:noFill/>
                </a:ln>
                <a:solidFill>
                  <a:prstClr val="black"/>
                </a:solidFill>
                <a:effectLst/>
                <a:uLnTx/>
                <a:uFillTx/>
                <a:latin typeface="Calibri" panose="020F0502020204030204"/>
                <a:ea typeface="+mn-ea"/>
                <a:cs typeface="+mn-cs"/>
              </a:rPr>
              <a:t>Voltaire</a:t>
            </a:r>
            <a:endParaRPr kumimoji="0" lang="en-US" sz="2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0456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DDC8DA5F-A87F-4C4B-996C-051B03E54CC7}"/>
              </a:ext>
            </a:extLst>
          </p:cNvPr>
          <p:cNvSpPr>
            <a:spLocks noGrp="1"/>
          </p:cNvSpPr>
          <p:nvPr>
            <p:ph type="title"/>
          </p:nvPr>
        </p:nvSpPr>
        <p:spPr>
          <a:xfrm>
            <a:off x="1383564" y="348865"/>
            <a:ext cx="9718111" cy="1576446"/>
          </a:xfrm>
        </p:spPr>
        <p:txBody>
          <a:bodyPr vert="horz" lIns="91440" tIns="45720" rIns="91440" bIns="45720" rtlCol="0" anchor="ctr">
            <a:normAutofit/>
          </a:bodyPr>
          <a:lstStyle/>
          <a:p>
            <a:r>
              <a:rPr lang="en-US" sz="4000" kern="1200">
                <a:solidFill>
                  <a:srgbClr val="FFFFFF"/>
                </a:solidFill>
                <a:latin typeface="+mj-lt"/>
                <a:ea typeface="+mj-ea"/>
                <a:cs typeface="+mj-cs"/>
              </a:rPr>
              <a:t>Hume’s </a:t>
            </a:r>
            <a:r>
              <a:rPr lang="en-US" sz="4000" i="1" kern="1200">
                <a:solidFill>
                  <a:srgbClr val="FFFFFF"/>
                </a:solidFill>
                <a:latin typeface="+mj-lt"/>
                <a:ea typeface="+mj-ea"/>
                <a:cs typeface="+mj-cs"/>
              </a:rPr>
              <a:t>History of England </a:t>
            </a:r>
            <a:br>
              <a:rPr lang="en-US" sz="4000" i="1" kern="1200">
                <a:solidFill>
                  <a:srgbClr val="FFFFFF"/>
                </a:solidFill>
                <a:latin typeface="+mj-lt"/>
                <a:ea typeface="+mj-ea"/>
                <a:cs typeface="+mj-cs"/>
              </a:rPr>
            </a:br>
            <a:r>
              <a:rPr lang="en-US" sz="4000" kern="1200">
                <a:solidFill>
                  <a:srgbClr val="FFFFFF"/>
                </a:solidFill>
                <a:latin typeface="+mj-lt"/>
                <a:ea typeface="+mj-ea"/>
                <a:cs typeface="+mj-cs"/>
              </a:rPr>
              <a:t>3 vols., 1754-1761</a:t>
            </a:r>
            <a:endParaRPr lang="en-US" sz="4000" i="1" kern="1200">
              <a:solidFill>
                <a:srgbClr val="FFFFFF"/>
              </a:solidFill>
              <a:latin typeface="+mj-lt"/>
              <a:ea typeface="+mj-ea"/>
              <a:cs typeface="+mj-cs"/>
            </a:endParaRPr>
          </a:p>
        </p:txBody>
      </p:sp>
      <p:sp>
        <p:nvSpPr>
          <p:cNvPr id="8" name="Content Placeholder 7">
            <a:extLst>
              <a:ext uri="{FF2B5EF4-FFF2-40B4-BE49-F238E27FC236}">
                <a16:creationId xmlns:a16="http://schemas.microsoft.com/office/drawing/2014/main" id="{5F38C304-C52C-B441-942D-9A49E0012E34}"/>
              </a:ext>
            </a:extLst>
          </p:cNvPr>
          <p:cNvSpPr>
            <a:spLocks noGrp="1"/>
          </p:cNvSpPr>
          <p:nvPr>
            <p:ph sz="half" idx="2"/>
          </p:nvPr>
        </p:nvSpPr>
        <p:spPr>
          <a:xfrm>
            <a:off x="4904103" y="2615979"/>
            <a:ext cx="5187694" cy="3689404"/>
          </a:xfrm>
        </p:spPr>
        <p:txBody>
          <a:bodyPr>
            <a:normAutofit/>
          </a:bodyPr>
          <a:lstStyle/>
          <a:p>
            <a:pPr marL="166878" indent="-166878" defTabSz="667512">
              <a:spcBef>
                <a:spcPts val="730"/>
              </a:spcBef>
              <a:buFontTx/>
              <a:buChar char="-"/>
            </a:pPr>
            <a:r>
              <a:rPr lang="en-US" sz="1700" kern="1200">
                <a:solidFill>
                  <a:schemeClr val="tx1"/>
                </a:solidFill>
                <a:latin typeface="+mn-lt"/>
                <a:ea typeface="+mn-ea"/>
                <a:cs typeface="+mn-cs"/>
              </a:rPr>
              <a:t>Unsatisfied with prior historians who took sides -- Tory/Whig</a:t>
            </a:r>
          </a:p>
          <a:p>
            <a:pPr marL="166878" indent="-166878" defTabSz="667512">
              <a:spcBef>
                <a:spcPts val="730"/>
              </a:spcBef>
              <a:buFontTx/>
              <a:buChar char="-"/>
            </a:pPr>
            <a:endParaRPr lang="en-US" sz="1700" kern="1200">
              <a:solidFill>
                <a:schemeClr val="tx1"/>
              </a:solidFill>
              <a:latin typeface="+mn-lt"/>
              <a:ea typeface="+mn-ea"/>
              <a:cs typeface="+mn-cs"/>
            </a:endParaRPr>
          </a:p>
          <a:p>
            <a:pPr marL="166878" indent="-166878" defTabSz="667512">
              <a:spcBef>
                <a:spcPts val="730"/>
              </a:spcBef>
              <a:buFontTx/>
              <a:buChar char="-"/>
            </a:pPr>
            <a:r>
              <a:rPr lang="en-US" sz="1700" kern="1200">
                <a:solidFill>
                  <a:schemeClr val="tx1"/>
                </a:solidFill>
                <a:latin typeface="+mn-lt"/>
                <a:ea typeface="+mn-ea"/>
                <a:cs typeface="+mn-cs"/>
              </a:rPr>
              <a:t>Uninterested in search the for the ‘ancient constitution’ in medieval era to justify a certain politics of his day</a:t>
            </a:r>
          </a:p>
          <a:p>
            <a:pPr marL="166878" indent="-166878" defTabSz="667512">
              <a:spcBef>
                <a:spcPts val="730"/>
              </a:spcBef>
              <a:buFontTx/>
              <a:buChar char="-"/>
            </a:pPr>
            <a:endParaRPr lang="en-US" sz="1700" kern="1200">
              <a:solidFill>
                <a:schemeClr val="tx1"/>
              </a:solidFill>
              <a:latin typeface="+mn-lt"/>
              <a:ea typeface="+mn-ea"/>
              <a:cs typeface="+mn-cs"/>
            </a:endParaRPr>
          </a:p>
          <a:p>
            <a:pPr marL="0" indent="0" defTabSz="667512">
              <a:spcBef>
                <a:spcPts val="730"/>
              </a:spcBef>
              <a:buNone/>
            </a:pPr>
            <a:r>
              <a:rPr lang="en-US" sz="1700" kern="1200">
                <a:solidFill>
                  <a:schemeClr val="tx1"/>
                </a:solidFill>
                <a:latin typeface="+mn-lt"/>
                <a:ea typeface="+mn-ea"/>
                <a:cs typeface="+mn-cs"/>
              </a:rPr>
              <a:t>- </a:t>
            </a:r>
            <a:r>
              <a:rPr lang="en-US" sz="1700" b="1" u="sng" kern="1200">
                <a:solidFill>
                  <a:schemeClr val="tx1"/>
                </a:solidFill>
                <a:latin typeface="+mn-lt"/>
                <a:ea typeface="+mn-ea"/>
                <a:cs typeface="+mn-cs"/>
              </a:rPr>
              <a:t>History: tracing the origins and evolution of structures and tensions</a:t>
            </a:r>
            <a:r>
              <a:rPr lang="en-US" sz="1700" kern="1200">
                <a:solidFill>
                  <a:schemeClr val="tx1"/>
                </a:solidFill>
                <a:latin typeface="+mn-lt"/>
                <a:ea typeface="+mn-ea"/>
                <a:cs typeface="+mn-cs"/>
              </a:rPr>
              <a:t> </a:t>
            </a:r>
          </a:p>
          <a:p>
            <a:pPr marL="0" indent="0" defTabSz="667512">
              <a:spcBef>
                <a:spcPts val="730"/>
              </a:spcBef>
              <a:buNone/>
            </a:pPr>
            <a:r>
              <a:rPr lang="en-US" sz="1700" kern="1200">
                <a:solidFill>
                  <a:schemeClr val="tx1"/>
                </a:solidFill>
                <a:latin typeface="+mn-lt"/>
                <a:ea typeface="+mn-ea"/>
                <a:cs typeface="+mn-cs"/>
              </a:rPr>
              <a:t>  	Between Crown and Commons</a:t>
            </a:r>
          </a:p>
          <a:p>
            <a:pPr marL="0" indent="0" defTabSz="667512">
              <a:spcBef>
                <a:spcPts val="730"/>
              </a:spcBef>
              <a:buNone/>
            </a:pPr>
            <a:r>
              <a:rPr lang="en-US" sz="1700" i="1" kern="1200">
                <a:solidFill>
                  <a:schemeClr val="tx1"/>
                </a:solidFill>
                <a:latin typeface="+mn-lt"/>
                <a:ea typeface="+mn-ea"/>
                <a:cs typeface="+mn-cs"/>
              </a:rPr>
              <a:t>more abstractly</a:t>
            </a:r>
            <a:r>
              <a:rPr lang="en-US" sz="1700" kern="1200">
                <a:solidFill>
                  <a:schemeClr val="tx1"/>
                </a:solidFill>
                <a:latin typeface="+mn-lt"/>
                <a:ea typeface="+mn-ea"/>
                <a:cs typeface="+mn-cs"/>
              </a:rPr>
              <a:t>: between authority and liberty</a:t>
            </a:r>
          </a:p>
          <a:p>
            <a:pPr marL="0" indent="0" defTabSz="667512">
              <a:spcBef>
                <a:spcPts val="730"/>
              </a:spcBef>
              <a:buNone/>
            </a:pPr>
            <a:r>
              <a:rPr lang="en-US" sz="1700" kern="1200">
                <a:solidFill>
                  <a:schemeClr val="tx1"/>
                </a:solidFill>
                <a:latin typeface="+mn-lt"/>
                <a:ea typeface="+mn-ea"/>
                <a:cs typeface="+mn-cs"/>
              </a:rPr>
              <a:t>	</a:t>
            </a:r>
          </a:p>
          <a:p>
            <a:pPr marL="0" indent="0">
              <a:buNone/>
            </a:pPr>
            <a:endParaRPr lang="en-US" sz="1700"/>
          </a:p>
        </p:txBody>
      </p:sp>
      <p:pic>
        <p:nvPicPr>
          <p:cNvPr id="9" name="Picture 8" descr="Painting_of_David_Hume.jpg">
            <a:extLst>
              <a:ext uri="{FF2B5EF4-FFF2-40B4-BE49-F238E27FC236}">
                <a16:creationId xmlns:a16="http://schemas.microsoft.com/office/drawing/2014/main" id="{3178C76E-BBB2-3241-B09D-A78F5B0E8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0256" y="2715834"/>
            <a:ext cx="2466974" cy="3034223"/>
          </a:xfrm>
          <a:prstGeom prst="rect">
            <a:avLst/>
          </a:prstGeom>
        </p:spPr>
      </p:pic>
      <p:sp>
        <p:nvSpPr>
          <p:cNvPr id="10" name="TextBox 9">
            <a:extLst>
              <a:ext uri="{FF2B5EF4-FFF2-40B4-BE49-F238E27FC236}">
                <a16:creationId xmlns:a16="http://schemas.microsoft.com/office/drawing/2014/main" id="{CE28441E-7E6E-6F41-9402-A9F43B4BF56A}"/>
              </a:ext>
            </a:extLst>
          </p:cNvPr>
          <p:cNvSpPr txBox="1"/>
          <p:nvPr/>
        </p:nvSpPr>
        <p:spPr>
          <a:xfrm>
            <a:off x="2124144" y="5918201"/>
            <a:ext cx="2849306" cy="406906"/>
          </a:xfrm>
          <a:prstGeom prst="rect">
            <a:avLst/>
          </a:prstGeom>
          <a:noFill/>
        </p:spPr>
        <p:txBody>
          <a:bodyPr wrap="none" rtlCol="0">
            <a:spAutoFit/>
          </a:bodyPr>
          <a:lstStyle/>
          <a:p>
            <a:pPr marL="0" marR="0" lvl="0" indent="0" algn="l" defTabSz="667512" rtl="0" eaLnBrk="1" fontAlgn="auto" latinLnBrk="0" hangingPunct="1">
              <a:lnSpc>
                <a:spcPct val="100000"/>
              </a:lnSpc>
              <a:spcBef>
                <a:spcPts val="0"/>
              </a:spcBef>
              <a:spcAft>
                <a:spcPts val="600"/>
              </a:spcAft>
              <a:buClrTx/>
              <a:buSzTx/>
              <a:buFontTx/>
              <a:buNone/>
              <a:tabLst/>
              <a:defRPr/>
            </a:pPr>
            <a:r>
              <a:rPr kumimoji="0" lang="en-US" sz="2044" b="0" i="0" u="none" strike="noStrike" kern="1200" cap="none" spc="0" normalizeH="0" baseline="0" noProof="0">
                <a:ln>
                  <a:noFill/>
                </a:ln>
                <a:solidFill>
                  <a:prstClr val="black"/>
                </a:solidFill>
                <a:effectLst/>
                <a:uLnTx/>
                <a:uFillTx/>
                <a:latin typeface="Calibri" panose="020F0502020204030204"/>
                <a:ea typeface="+mn-ea"/>
                <a:cs typeface="+mn-cs"/>
              </a:rPr>
              <a:t>David Hume (1711-1767)</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0494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EF12361-3C98-AC4B-B203-7733A2545BEE}"/>
              </a:ext>
            </a:extLst>
          </p:cNvPr>
          <p:cNvSpPr>
            <a:spLocks noGrp="1"/>
          </p:cNvSpPr>
          <p:nvPr>
            <p:ph type="title"/>
          </p:nvPr>
        </p:nvSpPr>
        <p:spPr>
          <a:xfrm>
            <a:off x="1383564" y="348865"/>
            <a:ext cx="9718111" cy="1576446"/>
          </a:xfrm>
        </p:spPr>
        <p:txBody>
          <a:bodyPr anchor="ctr">
            <a:normAutofit/>
          </a:bodyPr>
          <a:lstStyle/>
          <a:p>
            <a:r>
              <a:rPr lang="en-US" sz="4000">
                <a:solidFill>
                  <a:srgbClr val="FFFFFF"/>
                </a:solidFill>
              </a:rPr>
              <a:t>Discovery of Natural Laws and Human Nature</a:t>
            </a:r>
          </a:p>
        </p:txBody>
      </p:sp>
      <p:graphicFrame>
        <p:nvGraphicFramePr>
          <p:cNvPr id="21" name="Content Placeholder 18">
            <a:extLst>
              <a:ext uri="{FF2B5EF4-FFF2-40B4-BE49-F238E27FC236}">
                <a16:creationId xmlns:a16="http://schemas.microsoft.com/office/drawing/2014/main" id="{377C024D-5D5F-B3A2-EED2-195EA2B128F3}"/>
              </a:ext>
            </a:extLst>
          </p:cNvPr>
          <p:cNvGraphicFramePr>
            <a:graphicFrameLocks noGrp="1"/>
          </p:cNvGraphicFramePr>
          <p:nvPr>
            <p:ph idx="1"/>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7886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010" y="0"/>
            <a:ext cx="4283994" cy="5883910"/>
          </a:xfrm>
          <a:prstGeom prst="rect">
            <a:avLst/>
          </a:prstGeom>
        </p:spPr>
      </p:pic>
      <p:sp>
        <p:nvSpPr>
          <p:cNvPr id="3" name="TextBox 2"/>
          <p:cNvSpPr txBox="1"/>
          <p:nvPr/>
        </p:nvSpPr>
        <p:spPr>
          <a:xfrm>
            <a:off x="664268" y="6080199"/>
            <a:ext cx="389747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Calibri" panose="020F0502020204030204"/>
                <a:ea typeface="+mn-ea"/>
                <a:cs typeface="+mn-cs"/>
              </a:rPr>
              <a:t>Isaac Newton, 1642-1726</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p:cNvSpPr txBox="1"/>
          <p:nvPr/>
        </p:nvSpPr>
        <p:spPr>
          <a:xfrm>
            <a:off x="6043995" y="247833"/>
            <a:ext cx="560767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FF0000"/>
                </a:solidFill>
                <a:effectLst/>
                <a:uLnTx/>
                <a:uFillTx/>
                <a:latin typeface="Calibri" panose="020F0502020204030204"/>
                <a:ea typeface="+mn-ea"/>
                <a:cs typeface="+mn-cs"/>
              </a:rPr>
              <a:t>Search for NATURAL LAWS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a:ln>
                  <a:noFill/>
                </a:ln>
                <a:solidFill>
                  <a:prstClr val="black"/>
                </a:solidFill>
                <a:effectLst/>
                <a:uLnTx/>
                <a:uFillTx/>
                <a:latin typeface="Calibri" panose="020F0502020204030204"/>
                <a:ea typeface="+mn-ea"/>
                <a:cs typeface="+mn-cs"/>
              </a:rPr>
              <a:t>For nature </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(Newton); </a:t>
            </a:r>
            <a:r>
              <a:rPr kumimoji="0" lang="en-US" sz="2000" b="0" i="1" u="none" strike="noStrike" kern="1200" cap="none" spc="0" normalizeH="0" baseline="0" noProof="0">
                <a:ln>
                  <a:noFill/>
                </a:ln>
                <a:solidFill>
                  <a:prstClr val="black"/>
                </a:solidFill>
                <a:effectLst/>
                <a:uLnTx/>
                <a:uFillTx/>
                <a:latin typeface="Calibri" panose="020F0502020204030204"/>
                <a:ea typeface="+mn-ea"/>
                <a:cs typeface="+mn-cs"/>
              </a:rPr>
              <a:t>for society </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(Montesquieu)</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6043995" y="971108"/>
            <a:ext cx="5370239" cy="535531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Newton’s Law of Gravity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Empiricism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itchFamily="2" charset="2"/>
              </a:rPr>
              <a: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reasoned hypothesis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itchFamily="2" charset="2"/>
              </a:rPr>
              <a: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law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If the physical world conforms to natural laws, don’t humans and societies as well?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David HUME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‘Mankind are so much the same, in all times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places, that history informs us of nothing new or strange in this particular. </a:t>
            </a:r>
            <a:r>
              <a:rPr kumimoji="0" lang="en-GB" sz="1800" b="0" i="0" u="sng" strike="noStrike" kern="1200" cap="none" spc="0" normalizeH="0" baseline="0" noProof="0" dirty="0">
                <a:ln>
                  <a:noFill/>
                </a:ln>
                <a:solidFill>
                  <a:prstClr val="black"/>
                </a:solidFill>
                <a:effectLst/>
                <a:uLnTx/>
                <a:uFillTx/>
                <a:latin typeface="Calibri" panose="020F0502020204030204"/>
                <a:ea typeface="+mn-ea"/>
                <a:cs typeface="+mn-cs"/>
              </a:rPr>
              <a:t>Its chief use is only to discover the constant and universal principles of human nature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by showing men in all varieties of circumstances and situations and furnishing us with materials from which we may form our observations and become acquainted with the regular spring of human action and behaviour…’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David Hume, </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Enquiry Concerning Human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Understanding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(1748)</a:t>
            </a:r>
          </a:p>
        </p:txBody>
      </p:sp>
    </p:spTree>
    <p:extLst>
      <p:ext uri="{BB962C8B-B14F-4D97-AF65-F5344CB8AC3E}">
        <p14:creationId xmlns:p14="http://schemas.microsoft.com/office/powerpoint/2010/main" val="2187872879"/>
      </p:ext>
    </p:extLst>
  </p:cSld>
  <p:clrMapOvr>
    <a:masterClrMapping/>
  </p:clrMapOvr>
</p:sld>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setVTI">
  <a:themeElements>
    <a:clrScheme name="Office">
      <a:dk1>
        <a:srgbClr val="000000"/>
      </a:dk1>
      <a:lt1>
        <a:srgbClr val="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Dante">
      <a:majorFont>
        <a:latin typeface="Univers Light"/>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setVTI" id="{17A3166B-76FF-4669-8F6D-D4251AE158D8}" vid="{4532814A-B5F8-4CFD-BC69-A007D492DA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3813</Words>
  <Application>Microsoft Macintosh PowerPoint</Application>
  <PresentationFormat>Widescreen</PresentationFormat>
  <Paragraphs>377</Paragraphs>
  <Slides>55</Slides>
  <Notes>4</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55</vt:i4>
      </vt:variant>
    </vt:vector>
  </HeadingPairs>
  <TitlesOfParts>
    <vt:vector size="70" baseType="lpstr">
      <vt:lpstr>Arial</vt:lpstr>
      <vt:lpstr>Calibri</vt:lpstr>
      <vt:lpstr>Calibri Light</vt:lpstr>
      <vt:lpstr>Constantia</vt:lpstr>
      <vt:lpstr>Dante (Headings)2</vt:lpstr>
      <vt:lpstr>Helvetica Neue Medium</vt:lpstr>
      <vt:lpstr>Times New Roman</vt:lpstr>
      <vt:lpstr>Univers</vt:lpstr>
      <vt:lpstr>Univers Light</vt:lpstr>
      <vt:lpstr>Wingdings</vt:lpstr>
      <vt:lpstr>Wingdings 2</vt:lpstr>
      <vt:lpstr>OffsetVTI</vt:lpstr>
      <vt:lpstr>Office Theme</vt:lpstr>
      <vt:lpstr>1_Office Theme</vt:lpstr>
      <vt:lpstr>Paper</vt:lpstr>
      <vt:lpstr>Theory</vt:lpstr>
      <vt:lpstr>Have historians always been ‘theoretical’?</vt:lpstr>
      <vt:lpstr>From lenses to theory: A brief history of history</vt:lpstr>
      <vt:lpstr>Antiquarianism (17th and 18th centuries)</vt:lpstr>
      <vt:lpstr>Enlightenment Philosophical History</vt:lpstr>
      <vt:lpstr>PowerPoint Presentation</vt:lpstr>
      <vt:lpstr>Hume’s History of England  3 vols., 1754-1761</vt:lpstr>
      <vt:lpstr>Discovery of Natural Laws and Human Nature</vt:lpstr>
      <vt:lpstr>PowerPoint Presentation</vt:lpstr>
      <vt:lpstr>The Spirit of the Laws (1748)</vt:lpstr>
      <vt:lpstr>Montesquieu –  Spirit of the Laws (1748)</vt:lpstr>
      <vt:lpstr>Discovery of Natural Laws and/or Human Nature</vt:lpstr>
      <vt:lpstr>Discovery of Natural Laws and/or Human Nature</vt:lpstr>
      <vt:lpstr>Spirit of the Laws (Montesquieu) universalism and exceptionalism</vt:lpstr>
      <vt:lpstr>Scottish Stadial Historians  Evidence and conjecture</vt:lpstr>
      <vt:lpstr>Scottish Stadial History</vt:lpstr>
      <vt:lpstr>History’s Purpose  Moral lessons through disinterested inquiry</vt:lpstr>
      <vt:lpstr>A darker story: A History of the East and West Indies  Abbé Raynal and Diderot (1770)</vt:lpstr>
      <vt:lpstr>Enlightenment History: Eurocentric?</vt:lpstr>
      <vt:lpstr>Key questions for Historiography</vt:lpstr>
      <vt:lpstr>Johann Gottfried Herder (1744-1803)</vt:lpstr>
      <vt:lpstr>Johann Gottfried Herder (1744-1803)</vt:lpstr>
      <vt:lpstr>Johann Gottfried Herder (1744-1803)</vt:lpstr>
      <vt:lpstr>PowerPoint Presentation</vt:lpstr>
      <vt:lpstr>Ranke’s context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Hegel vs Ranke</vt:lpstr>
      <vt:lpstr>Ranke: Impartiality of the historian</vt:lpstr>
      <vt:lpstr>Historiography Week 5</vt:lpstr>
      <vt:lpstr>Karl Marx – most famous works</vt:lpstr>
      <vt:lpstr>Marx’s early thought</vt:lpstr>
      <vt:lpstr>Eighteenth Brumaire (1852) Marx and Engels</vt:lpstr>
      <vt:lpstr>Eighteenth Brumaire (1852)</vt:lpstr>
      <vt:lpstr>Eighteenth Brumaire (1852) Marx and Engels</vt:lpstr>
      <vt:lpstr>Key Marxist concepts - 1</vt:lpstr>
      <vt:lpstr>Key Marxist concepts - 2</vt:lpstr>
      <vt:lpstr>Charles Darwin – used by historians</vt:lpstr>
      <vt:lpstr>Structuralism vs post-structuralism</vt:lpstr>
      <vt:lpstr>PowerPoint Presentation</vt:lpstr>
      <vt:lpstr>PowerPoint Presentation</vt:lpstr>
      <vt:lpstr>PowerPoint Presentation</vt:lpstr>
      <vt:lpstr>Structuralism for historians?</vt:lpstr>
      <vt:lpstr>PowerPoint Presentation</vt:lpstr>
      <vt:lpstr>PowerPoint Presentation</vt:lpstr>
      <vt:lpstr>PowerPoint Presentation</vt:lpstr>
      <vt:lpstr>PowerPoint Presentation</vt:lpstr>
      <vt:lpstr>How Postructuralism differs from Structuralism</vt:lpstr>
      <vt:lpstr>Barthe’s (poststructural) The Death of the Author (1967)</vt:lpstr>
      <vt:lpstr>The ‘author’s death’ opens up opportunities for historians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dc:title>
  <dc:creator>Walton, Charles</dc:creator>
  <cp:lastModifiedBy>Walton, Charles</cp:lastModifiedBy>
  <cp:revision>2</cp:revision>
  <dcterms:created xsi:type="dcterms:W3CDTF">2023-10-09T07:53:53Z</dcterms:created>
  <dcterms:modified xsi:type="dcterms:W3CDTF">2023-10-09T11:18:11Z</dcterms:modified>
</cp:coreProperties>
</file>