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334" r:id="rId3"/>
    <p:sldId id="335" r:id="rId4"/>
    <p:sldId id="320" r:id="rId5"/>
    <p:sldId id="376" r:id="rId6"/>
    <p:sldId id="258" r:id="rId7"/>
    <p:sldId id="262" r:id="rId8"/>
    <p:sldId id="283" r:id="rId9"/>
    <p:sldId id="261" r:id="rId10"/>
    <p:sldId id="284" r:id="rId11"/>
    <p:sldId id="263" r:id="rId12"/>
    <p:sldId id="264" r:id="rId13"/>
    <p:sldId id="280" r:id="rId14"/>
    <p:sldId id="285" r:id="rId15"/>
    <p:sldId id="270" r:id="rId16"/>
    <p:sldId id="324" r:id="rId17"/>
    <p:sldId id="309" r:id="rId18"/>
    <p:sldId id="338" r:id="rId19"/>
    <p:sldId id="256" r:id="rId20"/>
    <p:sldId id="33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971B8E-F68B-C541-B417-953E4F3AF4F6}" v="1" dt="2025-10-12T19:36:33.0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4"/>
    <p:restoredTop sz="94692"/>
  </p:normalViewPr>
  <p:slideViewPr>
    <p:cSldViewPr snapToGrid="0">
      <p:cViewPr varScale="1">
        <p:scale>
          <a:sx n="106" d="100"/>
          <a:sy n="106" d="100"/>
        </p:scale>
        <p:origin x="6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7197E-B59C-8483-0C4A-2BBEBE83881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577F11B5-4282-FC67-FE84-01388663AF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6B18DEC-8B47-87AF-35B5-1BF74600F2F9}"/>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5" name="Footer Placeholder 4">
            <a:extLst>
              <a:ext uri="{FF2B5EF4-FFF2-40B4-BE49-F238E27FC236}">
                <a16:creationId xmlns:a16="http://schemas.microsoft.com/office/drawing/2014/main" id="{DA0B5EA6-8267-DB23-F316-2455B99ECA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1D5381-DC8B-6642-F1A3-DC4381CE5360}"/>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3129861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07FA0-5F47-EAED-F1BF-CD4E2A4285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820D8E7-204B-B965-87A2-34616FBCA29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E44EE9B-7AFB-C612-4AAD-3FAE19AFC402}"/>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5" name="Footer Placeholder 4">
            <a:extLst>
              <a:ext uri="{FF2B5EF4-FFF2-40B4-BE49-F238E27FC236}">
                <a16:creationId xmlns:a16="http://schemas.microsoft.com/office/drawing/2014/main" id="{7C30678A-105B-47E2-9BAF-4624E38957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099E81-ADCF-E239-6F10-D32FFB1EE8D5}"/>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3846623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57C29F-6098-C89F-95DC-4B04E43E0AD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BA1452E-D62D-483B-472F-AB1BF4EFF60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DB8A1BE-D246-3F52-B3FE-C94FFCCCD67D}"/>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5" name="Footer Placeholder 4">
            <a:extLst>
              <a:ext uri="{FF2B5EF4-FFF2-40B4-BE49-F238E27FC236}">
                <a16:creationId xmlns:a16="http://schemas.microsoft.com/office/drawing/2014/main" id="{67E3F525-8879-0741-9833-27CE41B4AA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1F58ED-89CF-CD7D-AA2B-170ACA905324}"/>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1624692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E4C85-5A95-9399-D034-912CE6AB254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0A7A571-F9A4-9EDE-4ED6-56D58D91418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782EB48-467E-0F90-94FB-A9D8D46ACD81}"/>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5" name="Footer Placeholder 4">
            <a:extLst>
              <a:ext uri="{FF2B5EF4-FFF2-40B4-BE49-F238E27FC236}">
                <a16:creationId xmlns:a16="http://schemas.microsoft.com/office/drawing/2014/main" id="{2FDC436D-0E27-994D-3EBC-67BA5D0CE7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4C782A-9CBF-4507-18B7-DCC243300EB1}"/>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3675574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99FFF-A69C-A521-0CBC-A2384FF51C1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1A34FCE-895B-A395-21D0-F38D7554F44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5156D47-D80B-2A8A-B85B-3D539C98F219}"/>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5" name="Footer Placeholder 4">
            <a:extLst>
              <a:ext uri="{FF2B5EF4-FFF2-40B4-BE49-F238E27FC236}">
                <a16:creationId xmlns:a16="http://schemas.microsoft.com/office/drawing/2014/main" id="{A2ADEC33-3DAB-E42A-095E-07CC003F55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3C2AE8-7E5A-1336-45AC-F356C4C8A64D}"/>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1151654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D59F4-7B64-FD76-0C45-F9D5C78226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805B791-9533-0255-C229-81A5C43734C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E9AFB8D-12B1-C4ED-CF65-48184AEE079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F6D1EA2-4CD4-3849-9DC9-342288559301}"/>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6" name="Footer Placeholder 5">
            <a:extLst>
              <a:ext uri="{FF2B5EF4-FFF2-40B4-BE49-F238E27FC236}">
                <a16:creationId xmlns:a16="http://schemas.microsoft.com/office/drawing/2014/main" id="{635BEEE1-419D-239E-0F2D-4763AEA4F3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EAE992-7680-8659-BC0D-D71EA029A189}"/>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748727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8B34-8DD5-F229-9D57-EEB182A11B4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CBDD37E-5C38-D1DB-2986-F6C1F2FBC2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A78E1A8-6F8A-D02B-A8CE-60C9C2055C4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7ADAEBF-F7B5-B06A-5156-13E488E4B6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7CBE8C6-EE96-08D5-9220-DECFE3BB87C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BEE5304-49DC-16F3-C782-2D300CDACD6E}"/>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8" name="Footer Placeholder 7">
            <a:extLst>
              <a:ext uri="{FF2B5EF4-FFF2-40B4-BE49-F238E27FC236}">
                <a16:creationId xmlns:a16="http://schemas.microsoft.com/office/drawing/2014/main" id="{4B4B48BD-F33D-1741-1B85-D1AE8AD012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8AEB82C-4F1B-8E45-4A74-9E8124AE0EE4}"/>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4013799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B7FD6-78BA-60CA-6819-0F7D060B150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E64A64B-A0D9-5085-5C92-52FB25FD45A8}"/>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4" name="Footer Placeholder 3">
            <a:extLst>
              <a:ext uri="{FF2B5EF4-FFF2-40B4-BE49-F238E27FC236}">
                <a16:creationId xmlns:a16="http://schemas.microsoft.com/office/drawing/2014/main" id="{BBE9EAFE-9DCE-B8CB-133C-01CDB28083D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60BFF85-DAFF-FCA5-F02A-98862A973AC8}"/>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1338983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FAB7D9-8EAD-F04C-3203-397C0A44B2B0}"/>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3" name="Footer Placeholder 2">
            <a:extLst>
              <a:ext uri="{FF2B5EF4-FFF2-40B4-BE49-F238E27FC236}">
                <a16:creationId xmlns:a16="http://schemas.microsoft.com/office/drawing/2014/main" id="{9995F6BC-6E84-6084-302A-4011221700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30CFD5D-677C-163F-5CD7-BA8C95D7DBAE}"/>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3374030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ED7F-A654-0A28-2EDE-2DCA0463550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3C818B4-6D10-49FD-B520-3C1DB217C7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BDA5CF0-EDFD-702F-73E3-D74BA9EC0B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0A9EEFC-AC2A-91B4-DA58-5ED1B16656AA}"/>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6" name="Footer Placeholder 5">
            <a:extLst>
              <a:ext uri="{FF2B5EF4-FFF2-40B4-BE49-F238E27FC236}">
                <a16:creationId xmlns:a16="http://schemas.microsoft.com/office/drawing/2014/main" id="{29AD78A2-F8C1-978C-DFF1-4A82791E9F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30F448-77E9-C9A9-7FED-34FB8741CF4C}"/>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423241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57359-C940-7BDA-C98B-AC906487309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E7E199C-CEA3-4306-48E0-097EA779EB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9571D7-94DC-8273-E299-6BB51B3262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03BE3F6-3BBD-4568-6102-4A6DA5337EB7}"/>
              </a:ext>
            </a:extLst>
          </p:cNvPr>
          <p:cNvSpPr>
            <a:spLocks noGrp="1"/>
          </p:cNvSpPr>
          <p:nvPr>
            <p:ph type="dt" sz="half" idx="10"/>
          </p:nvPr>
        </p:nvSpPr>
        <p:spPr/>
        <p:txBody>
          <a:bodyPr/>
          <a:lstStyle/>
          <a:p>
            <a:fld id="{02232CDE-B002-634E-98C1-41831D09F1CF}" type="datetimeFigureOut">
              <a:rPr lang="en-US" smtClean="0"/>
              <a:t>10/12/25</a:t>
            </a:fld>
            <a:endParaRPr lang="en-US"/>
          </a:p>
        </p:txBody>
      </p:sp>
      <p:sp>
        <p:nvSpPr>
          <p:cNvPr id="6" name="Footer Placeholder 5">
            <a:extLst>
              <a:ext uri="{FF2B5EF4-FFF2-40B4-BE49-F238E27FC236}">
                <a16:creationId xmlns:a16="http://schemas.microsoft.com/office/drawing/2014/main" id="{9E83F010-A96F-AE4A-869B-FC97EB6AE1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62DCE9-DBF0-6539-62AD-C767BB29C3BE}"/>
              </a:ext>
            </a:extLst>
          </p:cNvPr>
          <p:cNvSpPr>
            <a:spLocks noGrp="1"/>
          </p:cNvSpPr>
          <p:nvPr>
            <p:ph type="sldNum" sz="quarter" idx="12"/>
          </p:nvPr>
        </p:nvSpPr>
        <p:spPr/>
        <p:txBody>
          <a:bodyPr/>
          <a:lstStyle/>
          <a:p>
            <a:fld id="{72B99343-D2D2-4445-9691-12302589667A}" type="slidenum">
              <a:rPr lang="en-US" smtClean="0"/>
              <a:t>‹#›</a:t>
            </a:fld>
            <a:endParaRPr lang="en-US"/>
          </a:p>
        </p:txBody>
      </p:sp>
    </p:spTree>
    <p:extLst>
      <p:ext uri="{BB962C8B-B14F-4D97-AF65-F5344CB8AC3E}">
        <p14:creationId xmlns:p14="http://schemas.microsoft.com/office/powerpoint/2010/main" val="1288590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848B89-1FAC-4193-AE33-CC110332F4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DCAEA9F-5588-7CAB-474D-3D65985BD3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9DDE0E1-2211-56F0-7CB2-77B2030C34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2232CDE-B002-634E-98C1-41831D09F1CF}" type="datetimeFigureOut">
              <a:rPr lang="en-US" smtClean="0"/>
              <a:t>10/12/25</a:t>
            </a:fld>
            <a:endParaRPr lang="en-US"/>
          </a:p>
        </p:txBody>
      </p:sp>
      <p:sp>
        <p:nvSpPr>
          <p:cNvPr id="5" name="Footer Placeholder 4">
            <a:extLst>
              <a:ext uri="{FF2B5EF4-FFF2-40B4-BE49-F238E27FC236}">
                <a16:creationId xmlns:a16="http://schemas.microsoft.com/office/drawing/2014/main" id="{C398DFB2-0EDA-EACB-72C7-2380161041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98C4191-640B-5C92-7FA1-C06B8F5EE3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2B99343-D2D2-4445-9691-12302589667A}" type="slidenum">
              <a:rPr lang="en-US" smtClean="0"/>
              <a:t>‹#›</a:t>
            </a:fld>
            <a:endParaRPr lang="en-US"/>
          </a:p>
        </p:txBody>
      </p:sp>
    </p:spTree>
    <p:extLst>
      <p:ext uri="{BB962C8B-B14F-4D97-AF65-F5344CB8AC3E}">
        <p14:creationId xmlns:p14="http://schemas.microsoft.com/office/powerpoint/2010/main" val="2249962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2955E-DF17-1E4C-8D5E-007889EC684E}"/>
              </a:ext>
            </a:extLst>
          </p:cNvPr>
          <p:cNvSpPr>
            <a:spLocks noGrp="1"/>
          </p:cNvSpPr>
          <p:nvPr>
            <p:ph type="ctrTitle"/>
          </p:nvPr>
        </p:nvSpPr>
        <p:spPr>
          <a:xfrm>
            <a:off x="1421027" y="1122363"/>
            <a:ext cx="9246973" cy="1620837"/>
          </a:xfrm>
        </p:spPr>
        <p:txBody>
          <a:bodyPr>
            <a:normAutofit fontScale="90000"/>
          </a:bodyPr>
          <a:lstStyle/>
          <a:p>
            <a:r>
              <a:rPr lang="en-US" dirty="0"/>
              <a:t>Theory, Skills and Methods</a:t>
            </a:r>
            <a:br>
              <a:rPr lang="en-US" dirty="0"/>
            </a:br>
            <a:br>
              <a:rPr lang="en-US" dirty="0"/>
            </a:br>
            <a:r>
              <a:rPr lang="en-US" dirty="0"/>
              <a:t>week 2: Theory </a:t>
            </a:r>
          </a:p>
        </p:txBody>
      </p:sp>
      <p:sp>
        <p:nvSpPr>
          <p:cNvPr id="3" name="Subtitle 2">
            <a:extLst>
              <a:ext uri="{FF2B5EF4-FFF2-40B4-BE49-F238E27FC236}">
                <a16:creationId xmlns:a16="http://schemas.microsoft.com/office/drawing/2014/main" id="{EFC2C77B-0D4A-5749-AC12-1AEBA0FF84DD}"/>
              </a:ext>
            </a:extLst>
          </p:cNvPr>
          <p:cNvSpPr>
            <a:spLocks noGrp="1"/>
          </p:cNvSpPr>
          <p:nvPr>
            <p:ph type="subTitle" idx="1"/>
          </p:nvPr>
        </p:nvSpPr>
        <p:spPr/>
        <p:txBody>
          <a:bodyPr/>
          <a:lstStyle/>
          <a:p>
            <a:r>
              <a:rPr lang="en-US" dirty="0" err="1"/>
              <a:t>Dr</a:t>
            </a:r>
            <a:r>
              <a:rPr lang="en-US" dirty="0"/>
              <a:t> Claudia Stein </a:t>
            </a:r>
          </a:p>
        </p:txBody>
      </p:sp>
    </p:spTree>
    <p:extLst>
      <p:ext uri="{BB962C8B-B14F-4D97-AF65-F5344CB8AC3E}">
        <p14:creationId xmlns:p14="http://schemas.microsoft.com/office/powerpoint/2010/main" val="2643106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F2E35FC-7929-2349-9E28-5B34E85F8F8E}"/>
              </a:ext>
            </a:extLst>
          </p:cNvPr>
          <p:cNvSpPr txBox="1"/>
          <p:nvPr/>
        </p:nvSpPr>
        <p:spPr>
          <a:xfrm>
            <a:off x="5511113" y="1161535"/>
            <a:ext cx="5016843" cy="5355312"/>
          </a:xfrm>
          <a:prstGeom prst="rect">
            <a:avLst/>
          </a:prstGeom>
          <a:noFill/>
        </p:spPr>
        <p:txBody>
          <a:bodyPr wrap="square" rtlCol="0">
            <a:spAutoFit/>
          </a:bodyPr>
          <a:lstStyle/>
          <a:p>
            <a:r>
              <a:rPr lang="en-US" dirty="0"/>
              <a:t>The early modern French historian Nathalie Zemon Davis on her discovery of symbolic anthropology for her study of early modern French history in the early 1970s. She used to be a Marxist. </a:t>
            </a:r>
          </a:p>
          <a:p>
            <a:endParaRPr lang="en-US" dirty="0"/>
          </a:p>
          <a:p>
            <a:r>
              <a:rPr lang="en-GB" dirty="0"/>
              <a:t>‘I could consider the social and cognitive meanings of symbolic and ritual forms of behaviour, which earlier I had accounted for only in terms of groups solidarity….(</a:t>
            </a:r>
            <a:r>
              <a:rPr lang="en-GB" i="1" dirty="0"/>
              <a:t>she used to work with Marxist theories and methodologies</a:t>
            </a:r>
            <a:r>
              <a:rPr lang="en-GB" dirty="0"/>
              <a:t>)</a:t>
            </a:r>
          </a:p>
          <a:p>
            <a:endParaRPr lang="en-GB" dirty="0"/>
          </a:p>
          <a:p>
            <a:r>
              <a:rPr lang="en-GB" dirty="0"/>
              <a:t>Now I could look at the non-literature with more discernment…and 	take more serious the techniques and endowments of oral culture, such as proverbs and memory devices. I began to doubt my earlier commitment to a single ‘progressive’ trajectory towards the future…’ </a:t>
            </a:r>
          </a:p>
          <a:p>
            <a:r>
              <a:rPr lang="en-GB" dirty="0"/>
              <a:t>	(Davis, 1997, 14). </a:t>
            </a:r>
          </a:p>
          <a:p>
            <a:endParaRPr lang="en-US" dirty="0"/>
          </a:p>
        </p:txBody>
      </p:sp>
      <p:sp>
        <p:nvSpPr>
          <p:cNvPr id="2" name="TextBox 1">
            <a:extLst>
              <a:ext uri="{FF2B5EF4-FFF2-40B4-BE49-F238E27FC236}">
                <a16:creationId xmlns:a16="http://schemas.microsoft.com/office/drawing/2014/main" id="{DE7604F2-D25A-8E4B-AF60-993C4C9418CE}"/>
              </a:ext>
            </a:extLst>
          </p:cNvPr>
          <p:cNvSpPr txBox="1"/>
          <p:nvPr/>
        </p:nvSpPr>
        <p:spPr>
          <a:xfrm>
            <a:off x="1272746" y="420130"/>
            <a:ext cx="10730823" cy="369332"/>
          </a:xfrm>
          <a:prstGeom prst="rect">
            <a:avLst/>
          </a:prstGeom>
          <a:noFill/>
        </p:spPr>
        <p:txBody>
          <a:bodyPr wrap="none" rtlCol="0">
            <a:spAutoFit/>
          </a:bodyPr>
          <a:lstStyle/>
          <a:p>
            <a:r>
              <a:rPr lang="en-US" b="1" dirty="0"/>
              <a:t>The ‘ethnographic/anthropological turn’ opens up new ways of thinking about the past identify new sources...</a:t>
            </a:r>
          </a:p>
        </p:txBody>
      </p:sp>
      <p:pic>
        <p:nvPicPr>
          <p:cNvPr id="5" name="Picture 4">
            <a:extLst>
              <a:ext uri="{FF2B5EF4-FFF2-40B4-BE49-F238E27FC236}">
                <a16:creationId xmlns:a16="http://schemas.microsoft.com/office/drawing/2014/main" id="{B14B1402-5090-324D-9661-92E012B6DE78}"/>
              </a:ext>
            </a:extLst>
          </p:cNvPr>
          <p:cNvPicPr>
            <a:picLocks noChangeAspect="1"/>
          </p:cNvPicPr>
          <p:nvPr/>
        </p:nvPicPr>
        <p:blipFill>
          <a:blip r:embed="rId2"/>
          <a:stretch>
            <a:fillRect/>
          </a:stretch>
        </p:blipFill>
        <p:spPr>
          <a:xfrm>
            <a:off x="484528" y="1187794"/>
            <a:ext cx="3492500" cy="3492500"/>
          </a:xfrm>
          <a:prstGeom prst="rect">
            <a:avLst/>
          </a:prstGeom>
        </p:spPr>
      </p:pic>
      <p:sp>
        <p:nvSpPr>
          <p:cNvPr id="6" name="TextBox 5">
            <a:extLst>
              <a:ext uri="{FF2B5EF4-FFF2-40B4-BE49-F238E27FC236}">
                <a16:creationId xmlns:a16="http://schemas.microsoft.com/office/drawing/2014/main" id="{104AC8C9-D64B-AC41-B139-8884279C8984}"/>
              </a:ext>
            </a:extLst>
          </p:cNvPr>
          <p:cNvSpPr txBox="1"/>
          <p:nvPr/>
        </p:nvSpPr>
        <p:spPr>
          <a:xfrm>
            <a:off x="835611" y="4893276"/>
            <a:ext cx="3492499" cy="369332"/>
          </a:xfrm>
          <a:prstGeom prst="rect">
            <a:avLst/>
          </a:prstGeom>
          <a:noFill/>
        </p:spPr>
        <p:txBody>
          <a:bodyPr wrap="square" rtlCol="0">
            <a:spAutoFit/>
          </a:bodyPr>
          <a:lstStyle/>
          <a:p>
            <a:r>
              <a:rPr lang="en-US" dirty="0"/>
              <a:t>Nathalie </a:t>
            </a:r>
            <a:r>
              <a:rPr lang="en-US" dirty="0" err="1"/>
              <a:t>Zemon</a:t>
            </a:r>
            <a:r>
              <a:rPr lang="en-US" dirty="0"/>
              <a:t> Davis, 1928-2023</a:t>
            </a:r>
          </a:p>
        </p:txBody>
      </p:sp>
      <p:sp>
        <p:nvSpPr>
          <p:cNvPr id="3" name="TextBox 2">
            <a:extLst>
              <a:ext uri="{FF2B5EF4-FFF2-40B4-BE49-F238E27FC236}">
                <a16:creationId xmlns:a16="http://schemas.microsoft.com/office/drawing/2014/main" id="{1CD6FF81-B4BA-12D0-580D-58B44BEF0C67}"/>
              </a:ext>
            </a:extLst>
          </p:cNvPr>
          <p:cNvSpPr txBox="1"/>
          <p:nvPr/>
        </p:nvSpPr>
        <p:spPr>
          <a:xfrm>
            <a:off x="385011" y="5883442"/>
            <a:ext cx="5003165" cy="646331"/>
          </a:xfrm>
          <a:prstGeom prst="rect">
            <a:avLst/>
          </a:prstGeom>
          <a:noFill/>
        </p:spPr>
        <p:txBody>
          <a:bodyPr wrap="none" rtlCol="0">
            <a:spAutoFit/>
          </a:bodyPr>
          <a:lstStyle/>
          <a:p>
            <a:r>
              <a:rPr lang="en-US" dirty="0"/>
              <a:t>The term </a:t>
            </a:r>
            <a:r>
              <a:rPr lang="en-US" dirty="0" err="1"/>
              <a:t>societ</a:t>
            </a:r>
            <a:r>
              <a:rPr lang="en-US" dirty="0"/>
              <a:t> disappears in history writing and is </a:t>
            </a:r>
          </a:p>
          <a:p>
            <a:r>
              <a:rPr lang="en-US" dirty="0"/>
              <a:t>replaced by ‘culture’. </a:t>
            </a:r>
          </a:p>
        </p:txBody>
      </p:sp>
    </p:spTree>
    <p:extLst>
      <p:ext uri="{BB962C8B-B14F-4D97-AF65-F5344CB8AC3E}">
        <p14:creationId xmlns:p14="http://schemas.microsoft.com/office/powerpoint/2010/main" val="4290714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descr="Darnton in 2006">
            <a:extLst>
              <a:ext uri="{FF2B5EF4-FFF2-40B4-BE49-F238E27FC236}">
                <a16:creationId xmlns:a16="http://schemas.microsoft.com/office/drawing/2014/main" id="{CB881CEB-591E-8945-ACAA-DDEBEA0578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42" y="1248673"/>
            <a:ext cx="5520000" cy="414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3EA0406-A583-A147-BD8A-008716FF2354}"/>
              </a:ext>
            </a:extLst>
          </p:cNvPr>
          <p:cNvSpPr txBox="1"/>
          <p:nvPr/>
        </p:nvSpPr>
        <p:spPr>
          <a:xfrm>
            <a:off x="657225" y="5457825"/>
            <a:ext cx="3295537" cy="369332"/>
          </a:xfrm>
          <a:prstGeom prst="rect">
            <a:avLst/>
          </a:prstGeom>
          <a:noFill/>
        </p:spPr>
        <p:txBody>
          <a:bodyPr wrap="square" rtlCol="0">
            <a:spAutoFit/>
          </a:bodyPr>
          <a:lstStyle/>
          <a:p>
            <a:r>
              <a:rPr lang="en-GB" dirty="0"/>
              <a:t>Robert Choate Darnton (1939-)  </a:t>
            </a:r>
            <a:endParaRPr lang="en-US" dirty="0"/>
          </a:p>
        </p:txBody>
      </p:sp>
      <p:sp>
        <p:nvSpPr>
          <p:cNvPr id="7" name="TextBox 6">
            <a:extLst>
              <a:ext uri="{FF2B5EF4-FFF2-40B4-BE49-F238E27FC236}">
                <a16:creationId xmlns:a16="http://schemas.microsoft.com/office/drawing/2014/main" id="{11B43752-79A0-3740-B9DE-AF169581FFA9}"/>
              </a:ext>
            </a:extLst>
          </p:cNvPr>
          <p:cNvSpPr txBox="1"/>
          <p:nvPr/>
        </p:nvSpPr>
        <p:spPr>
          <a:xfrm>
            <a:off x="5610664" y="787008"/>
            <a:ext cx="6344382" cy="4524315"/>
          </a:xfrm>
          <a:prstGeom prst="rect">
            <a:avLst/>
          </a:prstGeom>
          <a:noFill/>
        </p:spPr>
        <p:txBody>
          <a:bodyPr wrap="square" rtlCol="0">
            <a:spAutoFit/>
          </a:bodyPr>
          <a:lstStyle/>
          <a:p>
            <a:endParaRPr lang="en-GB" i="1" dirty="0"/>
          </a:p>
          <a:p>
            <a:endParaRPr lang="en-GB" i="1" dirty="0"/>
          </a:p>
          <a:p>
            <a:endParaRPr lang="en-GB" i="1" dirty="0"/>
          </a:p>
          <a:p>
            <a:endParaRPr lang="en-GB" i="1" dirty="0"/>
          </a:p>
          <a:p>
            <a:endParaRPr lang="en-GB" i="1" dirty="0"/>
          </a:p>
          <a:p>
            <a:endParaRPr lang="en-GB" i="1" dirty="0"/>
          </a:p>
          <a:p>
            <a:r>
              <a:rPr lang="en-GB" i="1" dirty="0"/>
              <a:t>Famous example: </a:t>
            </a:r>
          </a:p>
          <a:p>
            <a:r>
              <a:rPr lang="en-GB" i="1" dirty="0"/>
              <a:t>The Great Cat Massacre and Other Episodes in French Cultural History </a:t>
            </a:r>
            <a:r>
              <a:rPr lang="en-GB" dirty="0"/>
              <a:t>(1984) </a:t>
            </a:r>
          </a:p>
          <a:p>
            <a:endParaRPr lang="en-GB" dirty="0"/>
          </a:p>
          <a:p>
            <a:endParaRPr lang="en-GB" dirty="0"/>
          </a:p>
          <a:p>
            <a:r>
              <a:rPr lang="en-GB" dirty="0"/>
              <a:t>‘When we cannot get a joke, or a ritual, or a poem, we know we are on to something. </a:t>
            </a:r>
            <a:r>
              <a:rPr lang="en-GB" b="1" dirty="0"/>
              <a:t>By picking at the document where it is most opaque, we may be able to unravel an alien system of meaning.”’</a:t>
            </a:r>
          </a:p>
          <a:p>
            <a:endParaRPr lang="en-GB" dirty="0"/>
          </a:p>
          <a:p>
            <a:endParaRPr lang="en-US" dirty="0"/>
          </a:p>
        </p:txBody>
      </p:sp>
      <p:sp>
        <p:nvSpPr>
          <p:cNvPr id="2" name="TextBox 1">
            <a:extLst>
              <a:ext uri="{FF2B5EF4-FFF2-40B4-BE49-F238E27FC236}">
                <a16:creationId xmlns:a16="http://schemas.microsoft.com/office/drawing/2014/main" id="{794D8748-2063-FB42-B545-BC2DCD551B50}"/>
              </a:ext>
            </a:extLst>
          </p:cNvPr>
          <p:cNvSpPr txBox="1"/>
          <p:nvPr/>
        </p:nvSpPr>
        <p:spPr>
          <a:xfrm>
            <a:off x="2004645" y="140677"/>
            <a:ext cx="7901355" cy="923330"/>
          </a:xfrm>
          <a:prstGeom prst="rect">
            <a:avLst/>
          </a:prstGeom>
          <a:noFill/>
        </p:spPr>
        <p:txBody>
          <a:bodyPr wrap="square" rtlCol="0">
            <a:spAutoFit/>
          </a:bodyPr>
          <a:lstStyle/>
          <a:p>
            <a:r>
              <a:rPr lang="en-GB" b="1" dirty="0"/>
              <a:t>History writing in the ethnographic grain includes a new enthusiasm for the use of literary sources and narrative style</a:t>
            </a:r>
          </a:p>
          <a:p>
            <a:endParaRPr lang="en-US" dirty="0"/>
          </a:p>
        </p:txBody>
      </p:sp>
      <p:sp>
        <p:nvSpPr>
          <p:cNvPr id="3" name="TextBox 2">
            <a:extLst>
              <a:ext uri="{FF2B5EF4-FFF2-40B4-BE49-F238E27FC236}">
                <a16:creationId xmlns:a16="http://schemas.microsoft.com/office/drawing/2014/main" id="{2806C591-FBD4-6648-ACC6-75E0FBB2282B}"/>
              </a:ext>
            </a:extLst>
          </p:cNvPr>
          <p:cNvSpPr txBox="1"/>
          <p:nvPr/>
        </p:nvSpPr>
        <p:spPr>
          <a:xfrm>
            <a:off x="5685692" y="787008"/>
            <a:ext cx="6064348" cy="1477328"/>
          </a:xfrm>
          <a:prstGeom prst="rect">
            <a:avLst/>
          </a:prstGeom>
          <a:noFill/>
        </p:spPr>
        <p:txBody>
          <a:bodyPr wrap="square" rtlCol="0">
            <a:spAutoFit/>
          </a:bodyPr>
          <a:lstStyle/>
          <a:p>
            <a:r>
              <a:rPr lang="en-US" dirty="0"/>
              <a:t>The role of ‘difference’,  ‘desire’ and ‘surprise’ becomes central for understanding the past; claim: like other non-European cultures in the present, past European societies are to be understood as ‘foreign lands’, cultures which share nothing with the culture of the ‘observer’ – the historian.</a:t>
            </a:r>
          </a:p>
        </p:txBody>
      </p:sp>
    </p:spTree>
    <p:extLst>
      <p:ext uri="{BB962C8B-B14F-4D97-AF65-F5344CB8AC3E}">
        <p14:creationId xmlns:p14="http://schemas.microsoft.com/office/powerpoint/2010/main" val="175151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9C1B7F0-5AC0-D148-8F88-7AB653211FC4}"/>
              </a:ext>
            </a:extLst>
          </p:cNvPr>
          <p:cNvSpPr txBox="1"/>
          <p:nvPr/>
        </p:nvSpPr>
        <p:spPr>
          <a:xfrm>
            <a:off x="1042988" y="1071562"/>
            <a:ext cx="8943975" cy="5355312"/>
          </a:xfrm>
          <a:prstGeom prst="rect">
            <a:avLst/>
          </a:prstGeom>
          <a:noFill/>
        </p:spPr>
        <p:txBody>
          <a:bodyPr wrap="square" rtlCol="0">
            <a:spAutoFit/>
          </a:bodyPr>
          <a:lstStyle/>
          <a:p>
            <a:r>
              <a:rPr lang="en-GB" dirty="0"/>
              <a:t>‘…other people are other. They do not think the way we do. And if we want to understand their way of thinking, we should set out with </a:t>
            </a:r>
            <a:r>
              <a:rPr lang="en-GB" b="1" dirty="0"/>
              <a:t>the idea of capturing otherness</a:t>
            </a:r>
            <a:r>
              <a:rPr lang="en-GB" dirty="0"/>
              <a:t>. […] nothing is easier than to slip into the comfortable assumption that Europeans thought and felt two centuries ago just as we do today – allowing for the wigs and wooden shoes. We constantly need to be shaken out of a false sense of familiarity with the past, to be administered doses of culture shock.’ (Robert, Darnton)</a:t>
            </a:r>
          </a:p>
          <a:p>
            <a:endParaRPr lang="en-GB" dirty="0"/>
          </a:p>
          <a:p>
            <a:endParaRPr lang="en-GB" dirty="0"/>
          </a:p>
          <a:p>
            <a:r>
              <a:rPr lang="en-GB" dirty="0"/>
              <a:t>Claim: To understand and accept something as ‘difference’ makes you question your own culture and opens up ways into a ‘different’ future. It makes you aware of your biases.</a:t>
            </a:r>
          </a:p>
          <a:p>
            <a:endParaRPr lang="en-GB" dirty="0"/>
          </a:p>
          <a:p>
            <a:endParaRPr lang="en-GB" dirty="0"/>
          </a:p>
          <a:p>
            <a:r>
              <a:rPr lang="en-GB" dirty="0"/>
              <a:t>Some consequences to be considered: during ‘the cultural turn’ the term ‘society’ gets lost in history writing and with it, Marxist notions of power and conceptions of historical change (e.g. revolutions); cultural history writing tends to be ‘descriptive’ (thick </a:t>
            </a:r>
            <a:r>
              <a:rPr lang="en-GB" dirty="0" err="1"/>
              <a:t>descrioption</a:t>
            </a:r>
            <a:r>
              <a:rPr lang="en-GB" dirty="0"/>
              <a:t>) and synchronic (focussed on a moment in time); </a:t>
            </a:r>
          </a:p>
          <a:p>
            <a:endParaRPr lang="en-GB" dirty="0"/>
          </a:p>
          <a:p>
            <a:r>
              <a:rPr lang="en-GB" dirty="0"/>
              <a:t>Problem: how to explain historical ‘change’ and ‘transformation’ through time (diachronic approach)</a:t>
            </a:r>
          </a:p>
        </p:txBody>
      </p:sp>
      <p:sp>
        <p:nvSpPr>
          <p:cNvPr id="5" name="TextBox 4">
            <a:extLst>
              <a:ext uri="{FF2B5EF4-FFF2-40B4-BE49-F238E27FC236}">
                <a16:creationId xmlns:a16="http://schemas.microsoft.com/office/drawing/2014/main" id="{4C453763-5F72-FC48-99F9-A5F671589F8C}"/>
              </a:ext>
            </a:extLst>
          </p:cNvPr>
          <p:cNvSpPr txBox="1"/>
          <p:nvPr/>
        </p:nvSpPr>
        <p:spPr>
          <a:xfrm>
            <a:off x="1042988" y="500063"/>
            <a:ext cx="6768456" cy="369332"/>
          </a:xfrm>
          <a:prstGeom prst="rect">
            <a:avLst/>
          </a:prstGeom>
          <a:noFill/>
        </p:spPr>
        <p:txBody>
          <a:bodyPr wrap="none" rtlCol="0">
            <a:spAutoFit/>
          </a:bodyPr>
          <a:lstStyle/>
          <a:p>
            <a:r>
              <a:rPr lang="en-US" b="1" dirty="0"/>
              <a:t>The Past is ‘the Other’: No links between the Historian and the Past? </a:t>
            </a:r>
          </a:p>
        </p:txBody>
      </p:sp>
    </p:spTree>
    <p:extLst>
      <p:ext uri="{BB962C8B-B14F-4D97-AF65-F5344CB8AC3E}">
        <p14:creationId xmlns:p14="http://schemas.microsoft.com/office/powerpoint/2010/main" val="1541878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20143" y="1832429"/>
            <a:ext cx="6223001" cy="2339102"/>
          </a:xfrm>
          <a:prstGeom prst="rect">
            <a:avLst/>
          </a:prstGeom>
          <a:noFill/>
        </p:spPr>
        <p:txBody>
          <a:bodyPr wrap="square" rtlCol="0">
            <a:spAutoFit/>
          </a:bodyPr>
          <a:lstStyle/>
          <a:p>
            <a:r>
              <a:rPr lang="en-US" sz="2000" b="1" dirty="0"/>
              <a:t>Linguistic Turn (def.): </a:t>
            </a:r>
          </a:p>
          <a:p>
            <a:endParaRPr lang="en-US" dirty="0"/>
          </a:p>
          <a:p>
            <a:r>
              <a:rPr lang="en-US" dirty="0"/>
              <a:t>Analytical turn upon (or </a:t>
            </a:r>
            <a:r>
              <a:rPr lang="en-US" dirty="0" err="1"/>
              <a:t>problematisation</a:t>
            </a:r>
            <a:r>
              <a:rPr lang="en-US" dirty="0"/>
              <a:t> of) words/language used in a given field of study. </a:t>
            </a:r>
          </a:p>
          <a:p>
            <a:r>
              <a:rPr lang="en-US" dirty="0"/>
              <a:t>	</a:t>
            </a:r>
          </a:p>
          <a:p>
            <a:r>
              <a:rPr lang="en-US" dirty="0"/>
              <a:t>Term is first used by the American  analytical (then pragmatic) philosopher </a:t>
            </a:r>
            <a:r>
              <a:rPr lang="en-GB" dirty="0"/>
              <a:t>Richard </a:t>
            </a:r>
            <a:r>
              <a:rPr lang="en-GB" dirty="0" err="1"/>
              <a:t>Rorty</a:t>
            </a:r>
            <a:r>
              <a:rPr lang="en-GB" dirty="0"/>
              <a:t> in his </a:t>
            </a:r>
            <a:r>
              <a:rPr lang="en-GB" i="1" dirty="0"/>
              <a:t>The Linguistic Turn </a:t>
            </a:r>
            <a:r>
              <a:rPr lang="en-GB" dirty="0"/>
              <a:t>(1967) </a:t>
            </a:r>
          </a:p>
          <a:p>
            <a:endParaRPr lang="en-US" dirty="0"/>
          </a:p>
        </p:txBody>
      </p:sp>
      <p:sp>
        <p:nvSpPr>
          <p:cNvPr id="3" name="TextBox 2">
            <a:extLst>
              <a:ext uri="{FF2B5EF4-FFF2-40B4-BE49-F238E27FC236}">
                <a16:creationId xmlns:a16="http://schemas.microsoft.com/office/drawing/2014/main" id="{224BDAF4-5F18-9145-8446-083ABDB38BCB}"/>
              </a:ext>
            </a:extLst>
          </p:cNvPr>
          <p:cNvSpPr txBox="1"/>
          <p:nvPr/>
        </p:nvSpPr>
        <p:spPr>
          <a:xfrm>
            <a:off x="794084" y="721895"/>
            <a:ext cx="11617932" cy="646331"/>
          </a:xfrm>
          <a:prstGeom prst="rect">
            <a:avLst/>
          </a:prstGeom>
          <a:noFill/>
        </p:spPr>
        <p:txBody>
          <a:bodyPr wrap="square" rtlCol="0">
            <a:spAutoFit/>
          </a:bodyPr>
          <a:lstStyle/>
          <a:p>
            <a:r>
              <a:rPr lang="en-US" b="1" dirty="0"/>
              <a:t>By the 1990s, the historian-anthropologists gets influenced by linguistic theories and language philosophies and they </a:t>
            </a:r>
          </a:p>
          <a:p>
            <a:r>
              <a:rPr lang="en-US" b="1" dirty="0"/>
              <a:t>They are confronted with new notions of power (different from Marx and neo-Marxist approaches)</a:t>
            </a:r>
          </a:p>
        </p:txBody>
      </p:sp>
    </p:spTree>
    <p:extLst>
      <p:ext uri="{BB962C8B-B14F-4D97-AF65-F5344CB8AC3E}">
        <p14:creationId xmlns:p14="http://schemas.microsoft.com/office/powerpoint/2010/main" val="1036561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5px-Nietzsche187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351608"/>
            <a:ext cx="4036670" cy="5471989"/>
          </a:xfrm>
          <a:prstGeom prst="rect">
            <a:avLst/>
          </a:prstGeom>
        </p:spPr>
      </p:pic>
      <p:pic>
        <p:nvPicPr>
          <p:cNvPr id="3" name="Picture 2" descr="ludwig-wittgenstein-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5143" y="988785"/>
            <a:ext cx="3810000" cy="3175000"/>
          </a:xfrm>
          <a:prstGeom prst="rect">
            <a:avLst/>
          </a:prstGeom>
        </p:spPr>
      </p:pic>
      <p:sp>
        <p:nvSpPr>
          <p:cNvPr id="4" name="TextBox 3"/>
          <p:cNvSpPr txBox="1"/>
          <p:nvPr/>
        </p:nvSpPr>
        <p:spPr>
          <a:xfrm>
            <a:off x="2467430" y="6241143"/>
            <a:ext cx="3226653" cy="369332"/>
          </a:xfrm>
          <a:prstGeom prst="rect">
            <a:avLst/>
          </a:prstGeom>
          <a:noFill/>
        </p:spPr>
        <p:txBody>
          <a:bodyPr wrap="none" rtlCol="0">
            <a:spAutoFit/>
          </a:bodyPr>
          <a:lstStyle/>
          <a:p>
            <a:r>
              <a:rPr lang="en-US" dirty="0"/>
              <a:t>Friedrich Nietzsche (1844-1900) </a:t>
            </a:r>
          </a:p>
        </p:txBody>
      </p:sp>
      <p:sp>
        <p:nvSpPr>
          <p:cNvPr id="5" name="TextBox 4"/>
          <p:cNvSpPr txBox="1"/>
          <p:nvPr/>
        </p:nvSpPr>
        <p:spPr>
          <a:xfrm>
            <a:off x="6850694" y="4572000"/>
            <a:ext cx="3317336" cy="369332"/>
          </a:xfrm>
          <a:prstGeom prst="rect">
            <a:avLst/>
          </a:prstGeom>
          <a:noFill/>
        </p:spPr>
        <p:txBody>
          <a:bodyPr wrap="square" rtlCol="0">
            <a:spAutoFit/>
          </a:bodyPr>
          <a:lstStyle/>
          <a:p>
            <a:r>
              <a:rPr lang="en-US" dirty="0"/>
              <a:t>Ludwig Wittgenstein (1889-1951) </a:t>
            </a:r>
          </a:p>
        </p:txBody>
      </p:sp>
      <p:sp>
        <p:nvSpPr>
          <p:cNvPr id="6" name="TextBox 5"/>
          <p:cNvSpPr txBox="1"/>
          <p:nvPr/>
        </p:nvSpPr>
        <p:spPr>
          <a:xfrm>
            <a:off x="6016621" y="322283"/>
            <a:ext cx="5684633" cy="369332"/>
          </a:xfrm>
          <a:prstGeom prst="rect">
            <a:avLst/>
          </a:prstGeom>
          <a:noFill/>
        </p:spPr>
        <p:txBody>
          <a:bodyPr wrap="none" rtlCol="0">
            <a:spAutoFit/>
          </a:bodyPr>
          <a:lstStyle/>
          <a:p>
            <a:r>
              <a:rPr lang="en-US" b="1" dirty="0"/>
              <a:t>Inspirations for philosophers of language in the 1960s/70</a:t>
            </a:r>
          </a:p>
        </p:txBody>
      </p:sp>
    </p:spTree>
    <p:extLst>
      <p:ext uri="{BB962C8B-B14F-4D97-AF65-F5344CB8AC3E}">
        <p14:creationId xmlns:p14="http://schemas.microsoft.com/office/powerpoint/2010/main" val="1113223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6003925" y="3048000"/>
            <a:ext cx="184150"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064" y="218281"/>
            <a:ext cx="4324350" cy="565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806116" y="5987143"/>
            <a:ext cx="4546027" cy="369332"/>
          </a:xfrm>
          <a:prstGeom prst="rect">
            <a:avLst/>
          </a:prstGeom>
          <a:noFill/>
        </p:spPr>
        <p:txBody>
          <a:bodyPr wrap="square" rtlCol="0">
            <a:spAutoFit/>
          </a:bodyPr>
          <a:lstStyle/>
          <a:p>
            <a:r>
              <a:rPr lang="en-US" dirty="0"/>
              <a:t>Ferdinand de Saussure, 1857-1913</a:t>
            </a:r>
          </a:p>
        </p:txBody>
      </p:sp>
      <p:pic>
        <p:nvPicPr>
          <p:cNvPr id="5" name="Picture 4" descr="Cours_de_linguistique_général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6868" y="633775"/>
            <a:ext cx="2956275" cy="4463989"/>
          </a:xfrm>
          <a:prstGeom prst="rect">
            <a:avLst/>
          </a:prstGeom>
        </p:spPr>
      </p:pic>
      <p:sp>
        <p:nvSpPr>
          <p:cNvPr id="8" name="TextBox 7"/>
          <p:cNvSpPr txBox="1"/>
          <p:nvPr/>
        </p:nvSpPr>
        <p:spPr>
          <a:xfrm>
            <a:off x="5173579" y="5207188"/>
            <a:ext cx="5294851"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5173579" y="5685944"/>
            <a:ext cx="5947992" cy="1200329"/>
          </a:xfrm>
          <a:prstGeom prst="rect">
            <a:avLst/>
          </a:prstGeom>
          <a:noFill/>
        </p:spPr>
        <p:txBody>
          <a:bodyPr wrap="square" rtlCol="0">
            <a:spAutoFit/>
          </a:bodyPr>
          <a:lstStyle/>
          <a:p>
            <a:r>
              <a:rPr lang="en-US" b="1" dirty="0"/>
              <a:t>Linguistics:</a:t>
            </a:r>
            <a:r>
              <a:rPr lang="en-US" dirty="0"/>
              <a:t> scientific study of language in broadly three aspects: language form, language meaning, and language in context</a:t>
            </a:r>
          </a:p>
          <a:p>
            <a:endParaRPr lang="en-US" dirty="0"/>
          </a:p>
        </p:txBody>
      </p:sp>
      <p:sp>
        <p:nvSpPr>
          <p:cNvPr id="2" name="TextBox 1">
            <a:extLst>
              <a:ext uri="{FF2B5EF4-FFF2-40B4-BE49-F238E27FC236}">
                <a16:creationId xmlns:a16="http://schemas.microsoft.com/office/drawing/2014/main" id="{2D2FD99F-0461-AC40-AE98-25BD91A314EF}"/>
              </a:ext>
            </a:extLst>
          </p:cNvPr>
          <p:cNvSpPr txBox="1"/>
          <p:nvPr/>
        </p:nvSpPr>
        <p:spPr>
          <a:xfrm>
            <a:off x="5173579" y="218280"/>
            <a:ext cx="7665021" cy="369332"/>
          </a:xfrm>
          <a:prstGeom prst="rect">
            <a:avLst/>
          </a:prstGeom>
          <a:noFill/>
        </p:spPr>
        <p:txBody>
          <a:bodyPr wrap="square" rtlCol="0">
            <a:spAutoFit/>
          </a:bodyPr>
          <a:lstStyle/>
          <a:p>
            <a:r>
              <a:rPr lang="en-US" b="1" dirty="0"/>
              <a:t>Most important inspiration for them is modern linguistics</a:t>
            </a:r>
          </a:p>
        </p:txBody>
      </p:sp>
      <p:sp>
        <p:nvSpPr>
          <p:cNvPr id="4" name="TextBox 3">
            <a:extLst>
              <a:ext uri="{FF2B5EF4-FFF2-40B4-BE49-F238E27FC236}">
                <a16:creationId xmlns:a16="http://schemas.microsoft.com/office/drawing/2014/main" id="{CDAAD914-2ADE-4057-5942-A716EB2299CC}"/>
              </a:ext>
            </a:extLst>
          </p:cNvPr>
          <p:cNvSpPr txBox="1"/>
          <p:nvPr/>
        </p:nvSpPr>
        <p:spPr>
          <a:xfrm>
            <a:off x="8891337" y="1323474"/>
            <a:ext cx="3279616" cy="1754326"/>
          </a:xfrm>
          <a:prstGeom prst="rect">
            <a:avLst/>
          </a:prstGeom>
          <a:noFill/>
        </p:spPr>
        <p:txBody>
          <a:bodyPr wrap="none" rtlCol="0">
            <a:spAutoFit/>
          </a:bodyPr>
          <a:lstStyle/>
          <a:p>
            <a:r>
              <a:rPr lang="en-US" dirty="0"/>
              <a:t>Claim: A word is a sign (signified/</a:t>
            </a:r>
          </a:p>
          <a:p>
            <a:r>
              <a:rPr lang="en-US" dirty="0"/>
              <a:t>signifier)</a:t>
            </a:r>
          </a:p>
          <a:p>
            <a:endParaRPr lang="en-US" dirty="0"/>
          </a:p>
          <a:p>
            <a:r>
              <a:rPr lang="en-US" dirty="0"/>
              <a:t>Language is an arbitrary and </a:t>
            </a:r>
          </a:p>
          <a:p>
            <a:r>
              <a:rPr lang="en-US" dirty="0"/>
              <a:t>historical system signs; </a:t>
            </a:r>
          </a:p>
          <a:p>
            <a:endParaRPr lang="en-US" dirty="0"/>
          </a:p>
        </p:txBody>
      </p:sp>
    </p:spTree>
    <p:extLst>
      <p:ext uri="{BB962C8B-B14F-4D97-AF65-F5344CB8AC3E}">
        <p14:creationId xmlns:p14="http://schemas.microsoft.com/office/powerpoint/2010/main" val="137619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394AE0-F23D-134D-9606-2A658DBC9931}"/>
              </a:ext>
            </a:extLst>
          </p:cNvPr>
          <p:cNvSpPr/>
          <p:nvPr/>
        </p:nvSpPr>
        <p:spPr>
          <a:xfrm>
            <a:off x="2866768" y="1346886"/>
            <a:ext cx="5515232" cy="6186309"/>
          </a:xfrm>
          <a:prstGeom prst="rect">
            <a:avLst/>
          </a:prstGeom>
        </p:spPr>
        <p:txBody>
          <a:bodyPr wrap="square">
            <a:spAutoFit/>
          </a:bodyPr>
          <a:lstStyle/>
          <a:p>
            <a:r>
              <a:rPr lang="en-US" dirty="0"/>
              <a:t>Reality is NOT representable in any form of human culture (whether written, spoken, visual or dramatic) </a:t>
            </a:r>
          </a:p>
          <a:p>
            <a:endParaRPr lang="en-US" dirty="0"/>
          </a:p>
          <a:p>
            <a:endParaRPr lang="en-US" dirty="0"/>
          </a:p>
          <a:p>
            <a:endParaRPr lang="en-US" dirty="0"/>
          </a:p>
          <a:p>
            <a:r>
              <a:rPr lang="en-US" dirty="0"/>
              <a:t>Because ‘reality’ is not representable in any form, no authoritative account can exist of anything. </a:t>
            </a:r>
          </a:p>
          <a:p>
            <a:endParaRPr lang="en-US" dirty="0"/>
          </a:p>
          <a:p>
            <a:endParaRPr lang="en-US" dirty="0"/>
          </a:p>
          <a:p>
            <a:endParaRPr lang="en-US" dirty="0"/>
          </a:p>
          <a:p>
            <a:r>
              <a:rPr lang="en-US" dirty="0"/>
              <a:t>Nobody can make claim of possessing a ‘universal’ truth of anything. There is never a single single authority on a given subject of knowledge (this includes claims made in the natural sciences because they also use linguistic systems!)</a:t>
            </a:r>
          </a:p>
          <a:p>
            <a:endParaRPr lang="en-US" dirty="0"/>
          </a:p>
          <a:p>
            <a:endParaRPr lang="en-US" dirty="0"/>
          </a:p>
          <a:p>
            <a:r>
              <a:rPr lang="en-US" dirty="0"/>
              <a:t>Language is a nothing but a representation of ‘reality’ </a:t>
            </a:r>
          </a:p>
          <a:p>
            <a:endParaRPr lang="en-US" dirty="0"/>
          </a:p>
          <a:p>
            <a:endParaRPr lang="en-US" dirty="0"/>
          </a:p>
          <a:p>
            <a:pPr marL="285750" indent="-285750">
              <a:buFont typeface="Wingdings" charset="2"/>
              <a:buChar char="v"/>
            </a:pPr>
            <a:endParaRPr lang="en-US" dirty="0"/>
          </a:p>
          <a:p>
            <a:pPr marL="285750" indent="-285750">
              <a:buFont typeface="Wingdings" charset="2"/>
              <a:buChar char="v"/>
            </a:pPr>
            <a:endParaRPr lang="en-US" dirty="0"/>
          </a:p>
        </p:txBody>
      </p:sp>
      <p:sp>
        <p:nvSpPr>
          <p:cNvPr id="4" name="TextBox 3">
            <a:extLst>
              <a:ext uri="{FF2B5EF4-FFF2-40B4-BE49-F238E27FC236}">
                <a16:creationId xmlns:a16="http://schemas.microsoft.com/office/drawing/2014/main" id="{AF368904-D49C-6A4C-8705-1829E7EE4D77}"/>
              </a:ext>
            </a:extLst>
          </p:cNvPr>
          <p:cNvSpPr txBox="1"/>
          <p:nvPr/>
        </p:nvSpPr>
        <p:spPr>
          <a:xfrm>
            <a:off x="1595638" y="0"/>
            <a:ext cx="8964858" cy="1077218"/>
          </a:xfrm>
          <a:prstGeom prst="rect">
            <a:avLst/>
          </a:prstGeom>
          <a:noFill/>
        </p:spPr>
        <p:txBody>
          <a:bodyPr wrap="square" rtlCol="0">
            <a:spAutoFit/>
          </a:bodyPr>
          <a:lstStyle/>
          <a:p>
            <a:r>
              <a:rPr lang="en-US" sz="3200" b="1" dirty="0"/>
              <a:t>Central claims of ‘linguistic turn’ enthusiasts:</a:t>
            </a:r>
          </a:p>
          <a:p>
            <a:r>
              <a:rPr lang="en-US" sz="3200" dirty="0"/>
              <a:t> </a:t>
            </a:r>
          </a:p>
        </p:txBody>
      </p:sp>
      <p:sp>
        <p:nvSpPr>
          <p:cNvPr id="5" name="Down Arrow 4">
            <a:extLst>
              <a:ext uri="{FF2B5EF4-FFF2-40B4-BE49-F238E27FC236}">
                <a16:creationId xmlns:a16="http://schemas.microsoft.com/office/drawing/2014/main" id="{5888B002-E740-6540-9875-270CABFBB81B}"/>
              </a:ext>
            </a:extLst>
          </p:cNvPr>
          <p:cNvSpPr/>
          <p:nvPr/>
        </p:nvSpPr>
        <p:spPr>
          <a:xfrm>
            <a:off x="5147860" y="2063588"/>
            <a:ext cx="484632" cy="6609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Down Arrow 5">
            <a:extLst>
              <a:ext uri="{FF2B5EF4-FFF2-40B4-BE49-F238E27FC236}">
                <a16:creationId xmlns:a16="http://schemas.microsoft.com/office/drawing/2014/main" id="{A41CB057-1255-6D45-89DD-2F843C74DDB6}"/>
              </a:ext>
            </a:extLst>
          </p:cNvPr>
          <p:cNvSpPr/>
          <p:nvPr/>
        </p:nvSpPr>
        <p:spPr>
          <a:xfrm>
            <a:off x="5147860" y="3338647"/>
            <a:ext cx="484632" cy="7740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45632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914" y="1262980"/>
            <a:ext cx="6480175" cy="453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4" name="TextBox 2"/>
          <p:cNvSpPr txBox="1">
            <a:spLocks noChangeArrowheads="1"/>
          </p:cNvSpPr>
          <p:nvPr/>
        </p:nvSpPr>
        <p:spPr bwMode="auto">
          <a:xfrm>
            <a:off x="1335505" y="5800055"/>
            <a:ext cx="709729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Michel Foucault 1926-1984</a:t>
            </a:r>
          </a:p>
        </p:txBody>
      </p:sp>
      <p:sp>
        <p:nvSpPr>
          <p:cNvPr id="2" name="TextBox 1">
            <a:extLst>
              <a:ext uri="{FF2B5EF4-FFF2-40B4-BE49-F238E27FC236}">
                <a16:creationId xmlns:a16="http://schemas.microsoft.com/office/drawing/2014/main" id="{79AAB178-7CB5-9B40-9D32-0A2BED27ADC4}"/>
              </a:ext>
            </a:extLst>
          </p:cNvPr>
          <p:cNvSpPr txBox="1"/>
          <p:nvPr/>
        </p:nvSpPr>
        <p:spPr>
          <a:xfrm>
            <a:off x="733926" y="156412"/>
            <a:ext cx="9952580" cy="1200329"/>
          </a:xfrm>
          <a:prstGeom prst="rect">
            <a:avLst/>
          </a:prstGeom>
          <a:noFill/>
        </p:spPr>
        <p:txBody>
          <a:bodyPr wrap="square" rtlCol="0">
            <a:spAutoFit/>
          </a:bodyPr>
          <a:lstStyle/>
          <a:p>
            <a:r>
              <a:rPr lang="en-US" dirty="0"/>
              <a:t>A French philosopher who does ‘history’ –and cannot be ignored by historians – who radically challenges Western liberal thinking about power, its connection to all knowledge and human experience  forever....since the 1970s his theory has long become mainstream and has been absorbed by cultural history</a:t>
            </a:r>
          </a:p>
        </p:txBody>
      </p:sp>
      <p:sp>
        <p:nvSpPr>
          <p:cNvPr id="3" name="TextBox 2">
            <a:extLst>
              <a:ext uri="{FF2B5EF4-FFF2-40B4-BE49-F238E27FC236}">
                <a16:creationId xmlns:a16="http://schemas.microsoft.com/office/drawing/2014/main" id="{B4B14694-E1EC-1118-BB08-9EA154BF5FF1}"/>
              </a:ext>
            </a:extLst>
          </p:cNvPr>
          <p:cNvSpPr txBox="1"/>
          <p:nvPr/>
        </p:nvSpPr>
        <p:spPr>
          <a:xfrm>
            <a:off x="7050089" y="1840833"/>
            <a:ext cx="4656637" cy="5355312"/>
          </a:xfrm>
          <a:prstGeom prst="rect">
            <a:avLst/>
          </a:prstGeom>
          <a:noFill/>
        </p:spPr>
        <p:txBody>
          <a:bodyPr wrap="square" rtlCol="0">
            <a:spAutoFit/>
          </a:bodyPr>
          <a:lstStyle/>
          <a:p>
            <a:r>
              <a:rPr lang="en-US" b="1" dirty="0"/>
              <a:t>A critical history of the present</a:t>
            </a:r>
          </a:p>
          <a:p>
            <a:endParaRPr lang="en-US" b="1" dirty="0"/>
          </a:p>
          <a:p>
            <a:r>
              <a:rPr lang="en-GB" dirty="0"/>
              <a:t>‘Real criticism consists in … showing that things are not as obvious as people believe, making it so that what is taken for granted is no longer taken for granted. </a:t>
            </a:r>
          </a:p>
          <a:p>
            <a:endParaRPr lang="en-GB" dirty="0"/>
          </a:p>
          <a:p>
            <a:r>
              <a:rPr lang="en-GB" dirty="0"/>
              <a:t>To practise criticism is to make harder those acts which are now too easy... [A]s soon as people begin to no longer be able to think things the way they have been thinking, then, transformation becomes at the same time very urgent, very difficult and entirely possible.’</a:t>
            </a:r>
            <a:r>
              <a:rPr lang="en-GB" dirty="0">
                <a:effectLst/>
              </a:rPr>
              <a:t> </a:t>
            </a:r>
            <a:endParaRPr lang="en-US" dirty="0"/>
          </a:p>
          <a:p>
            <a:endParaRPr lang="en-US" b="1" dirty="0"/>
          </a:p>
          <a:p>
            <a:endParaRPr lang="en-US" b="1" dirty="0"/>
          </a:p>
          <a:p>
            <a:endParaRPr lang="en-US" b="1" dirty="0"/>
          </a:p>
          <a:p>
            <a:endParaRPr lang="en-US" dirty="0"/>
          </a:p>
          <a:p>
            <a:endParaRPr lang="en-US" dirty="0"/>
          </a:p>
        </p:txBody>
      </p:sp>
    </p:spTree>
    <p:extLst>
      <p:ext uri="{BB962C8B-B14F-4D97-AF65-F5344CB8AC3E}">
        <p14:creationId xmlns:p14="http://schemas.microsoft.com/office/powerpoint/2010/main" val="2823244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2A77FD5-44C8-D571-B9A6-951D50252750}"/>
              </a:ext>
            </a:extLst>
          </p:cNvPr>
          <p:cNvSpPr txBox="1"/>
          <p:nvPr/>
        </p:nvSpPr>
        <p:spPr>
          <a:xfrm>
            <a:off x="2021305" y="21968"/>
            <a:ext cx="6193781" cy="461665"/>
          </a:xfrm>
          <a:prstGeom prst="rect">
            <a:avLst/>
          </a:prstGeom>
          <a:noFill/>
        </p:spPr>
        <p:txBody>
          <a:bodyPr wrap="square" rtlCol="0">
            <a:spAutoFit/>
          </a:bodyPr>
          <a:lstStyle/>
          <a:p>
            <a:r>
              <a:rPr lang="en-US" sz="2400" b="1" dirty="0"/>
              <a:t>History matters but why? What is it for?  </a:t>
            </a:r>
          </a:p>
        </p:txBody>
      </p:sp>
      <p:sp>
        <p:nvSpPr>
          <p:cNvPr id="6" name="TextBox 5">
            <a:extLst>
              <a:ext uri="{FF2B5EF4-FFF2-40B4-BE49-F238E27FC236}">
                <a16:creationId xmlns:a16="http://schemas.microsoft.com/office/drawing/2014/main" id="{CD161ED2-397F-2A31-B74D-C94D56EBEDCE}"/>
              </a:ext>
            </a:extLst>
          </p:cNvPr>
          <p:cNvSpPr txBox="1"/>
          <p:nvPr/>
        </p:nvSpPr>
        <p:spPr>
          <a:xfrm>
            <a:off x="375729" y="800100"/>
            <a:ext cx="8529636" cy="923330"/>
          </a:xfrm>
          <a:prstGeom prst="rect">
            <a:avLst/>
          </a:prstGeom>
          <a:noFill/>
        </p:spPr>
        <p:txBody>
          <a:bodyPr wrap="square" rtlCol="0">
            <a:spAutoFit/>
          </a:bodyPr>
          <a:lstStyle/>
          <a:p>
            <a:r>
              <a:rPr lang="en-US" dirty="0"/>
              <a:t>bell hooks, </a:t>
            </a:r>
            <a:r>
              <a:rPr lang="en-US" i="1" dirty="0"/>
              <a:t>Teaching to Transgress: Education as the Practice of Freedom </a:t>
            </a:r>
            <a:r>
              <a:rPr lang="en-US" dirty="0"/>
              <a:t>(1994)</a:t>
            </a:r>
          </a:p>
          <a:p>
            <a:endParaRPr lang="en-US" dirty="0"/>
          </a:p>
          <a:p>
            <a:r>
              <a:rPr lang="en-GB" dirty="0"/>
              <a:t>Geoff Eley, </a:t>
            </a:r>
            <a:r>
              <a:rPr lang="en-GB" i="1" dirty="0"/>
              <a:t>A Crooked Line : From Cultural History to the History of Society </a:t>
            </a:r>
            <a:r>
              <a:rPr lang="en-GB" dirty="0"/>
              <a:t>(2006)</a:t>
            </a:r>
            <a:endParaRPr lang="en-US" dirty="0"/>
          </a:p>
        </p:txBody>
      </p:sp>
      <p:sp>
        <p:nvSpPr>
          <p:cNvPr id="7" name="TextBox 6">
            <a:extLst>
              <a:ext uri="{FF2B5EF4-FFF2-40B4-BE49-F238E27FC236}">
                <a16:creationId xmlns:a16="http://schemas.microsoft.com/office/drawing/2014/main" id="{E0193C48-72E7-DDA4-D5FB-67EC008924E7}"/>
              </a:ext>
            </a:extLst>
          </p:cNvPr>
          <p:cNvSpPr txBox="1"/>
          <p:nvPr/>
        </p:nvSpPr>
        <p:spPr>
          <a:xfrm>
            <a:off x="142876" y="1947565"/>
            <a:ext cx="8901112" cy="5355312"/>
          </a:xfrm>
          <a:prstGeom prst="rect">
            <a:avLst/>
          </a:prstGeom>
          <a:noFill/>
        </p:spPr>
        <p:txBody>
          <a:bodyPr wrap="square" rtlCol="0">
            <a:spAutoFit/>
          </a:bodyPr>
          <a:lstStyle/>
          <a:p>
            <a:r>
              <a:rPr lang="en-US" dirty="0"/>
              <a:t>Questions:</a:t>
            </a:r>
          </a:p>
          <a:p>
            <a:endParaRPr lang="en-US" dirty="0"/>
          </a:p>
          <a:p>
            <a:r>
              <a:rPr lang="en-US" dirty="0"/>
              <a:t>Why do both authors consider theory important in the classroom? </a:t>
            </a:r>
          </a:p>
          <a:p>
            <a:endParaRPr lang="en-US" dirty="0"/>
          </a:p>
          <a:p>
            <a:r>
              <a:rPr lang="en-US" dirty="0"/>
              <a:t>What do they consider the  ‘pedagogical purpose’ of theory in their respective disciplines?</a:t>
            </a:r>
          </a:p>
          <a:p>
            <a:endParaRPr lang="en-US" dirty="0"/>
          </a:p>
          <a:p>
            <a:r>
              <a:rPr lang="en-US" dirty="0"/>
              <a:t>What do we learn from their accounts about the wider historical context that shaped their ’favorite’ theory? </a:t>
            </a:r>
          </a:p>
          <a:p>
            <a:endParaRPr lang="en-US" dirty="0"/>
          </a:p>
          <a:p>
            <a:r>
              <a:rPr lang="en-US" dirty="0"/>
              <a:t>The aim of hooks’ </a:t>
            </a:r>
            <a:r>
              <a:rPr lang="en-US" i="1" dirty="0"/>
              <a:t>Critical Pedagogy </a:t>
            </a:r>
            <a:r>
              <a:rPr lang="en-US" dirty="0"/>
              <a:t>(1994) is to transform students into ‘political subjects who recognize their historical, racial, class and gender situatedness (…) and are politically and ethically motivated to struggle in the interest of greater human freedom and emancipation’.  But how can her critical pedagogy succeed if it fails to understand its own ‘historical situatedness’? </a:t>
            </a:r>
          </a:p>
          <a:p>
            <a:endParaRPr lang="en-US" dirty="0"/>
          </a:p>
          <a:p>
            <a:r>
              <a:rPr lang="en-US" dirty="0"/>
              <a:t>The new cultural history (Eley) and critical pedagogy reflect the neoliberal transformation of American and British society in the 1980/90. Discuss </a:t>
            </a:r>
          </a:p>
          <a:p>
            <a:endParaRPr lang="en-US" dirty="0"/>
          </a:p>
          <a:p>
            <a:endParaRPr lang="en-US" dirty="0"/>
          </a:p>
        </p:txBody>
      </p:sp>
    </p:spTree>
    <p:extLst>
      <p:ext uri="{BB962C8B-B14F-4D97-AF65-F5344CB8AC3E}">
        <p14:creationId xmlns:p14="http://schemas.microsoft.com/office/powerpoint/2010/main" val="2414068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0D4EE-DF32-E995-1E4F-429CBD81657F}"/>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F2AB16FD-E8BB-CB63-C788-F039C3BD56A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41220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722694F-C222-AB40-B174-2EC9D4683EA4}"/>
              </a:ext>
            </a:extLst>
          </p:cNvPr>
          <p:cNvSpPr txBox="1"/>
          <p:nvPr/>
        </p:nvSpPr>
        <p:spPr>
          <a:xfrm>
            <a:off x="333829" y="0"/>
            <a:ext cx="10392229" cy="7294305"/>
          </a:xfrm>
          <a:prstGeom prst="rect">
            <a:avLst/>
          </a:prstGeom>
          <a:noFill/>
        </p:spPr>
        <p:txBody>
          <a:bodyPr wrap="square" rtlCol="0">
            <a:spAutoFit/>
          </a:bodyPr>
          <a:lstStyle/>
          <a:p>
            <a:pPr lvl="8"/>
            <a:r>
              <a:rPr lang="en-GB" b="1" dirty="0"/>
              <a:t>             Recap </a:t>
            </a:r>
          </a:p>
          <a:p>
            <a:endParaRPr lang="en-GB" b="1" dirty="0"/>
          </a:p>
          <a:p>
            <a:r>
              <a:rPr lang="en-GB" b="1" dirty="0"/>
              <a:t>					</a:t>
            </a:r>
          </a:p>
          <a:p>
            <a:r>
              <a:rPr lang="en-GB" b="1" dirty="0"/>
              <a:t>				   Historical Method</a:t>
            </a:r>
          </a:p>
          <a:p>
            <a:endParaRPr lang="en-GB" b="1" dirty="0"/>
          </a:p>
          <a:p>
            <a:endParaRPr lang="en-GB" b="1" dirty="0"/>
          </a:p>
          <a:p>
            <a:pPr marL="285750" indent="-285750">
              <a:buFont typeface="Arial" panose="020B0604020202020204" pitchFamily="34" charset="0"/>
              <a:buChar char="•"/>
            </a:pPr>
            <a:r>
              <a:rPr lang="en-GB" dirty="0"/>
              <a:t>Defined in the 19</a:t>
            </a:r>
            <a:r>
              <a:rPr lang="en-GB" baseline="30000" dirty="0"/>
              <a:t>th</a:t>
            </a:r>
            <a:r>
              <a:rPr lang="en-GB" dirty="0"/>
              <a:t> century by the German historian Leopold von Ranke (;critical method’)</a:t>
            </a:r>
          </a:p>
          <a:p>
            <a:pPr marL="285750" indent="-285750">
              <a:buFont typeface="Arial" panose="020B0604020202020204" pitchFamily="34" charset="0"/>
              <a:buChar char="•"/>
            </a:pPr>
            <a:r>
              <a:rPr lang="en-GB" dirty="0"/>
              <a:t>Empirical gathering of primary material (archival documents, visual material objects, oral testimony. digital sources, scientific data)</a:t>
            </a:r>
          </a:p>
          <a:p>
            <a:pPr marL="285750" indent="-285750">
              <a:buFont typeface="Arial" panose="020B0604020202020204" pitchFamily="34" charset="0"/>
              <a:buChar char="•"/>
            </a:pPr>
            <a:r>
              <a:rPr lang="en-GB" dirty="0"/>
              <a:t>Source criticism: is the source genuine (e.g. digital sources)? Who is the author/the maker/the speaker? Is it an eyewitness report or a report on an event by someone else? Is it anonymous? Were did the source originate? In what context did the source emerge at the time of its production? How did it get to the place where it is kept (e.g. colonial archives?); what are the biases within the source itself – from the perspective of time; what is left out?)</a:t>
            </a:r>
          </a:p>
          <a:p>
            <a:pPr marL="285750" indent="-285750">
              <a:buFont typeface="Arial" panose="020B0604020202020204" pitchFamily="34" charset="0"/>
              <a:buChar char="•"/>
            </a:pPr>
            <a:r>
              <a:rPr lang="en-GB" dirty="0"/>
              <a:t>Analysis: analysis of the internal logic of source within the knowledge of the time it was produced; the intention of author/maker at the time? What is said in the source and what is perhaps absence from the source? Language and concepts used (meaning of terms/concepts change)? Modes of production? </a:t>
            </a:r>
          </a:p>
          <a:p>
            <a:pPr marL="285750" indent="-285750">
              <a:buFont typeface="Arial" panose="020B0604020202020204" pitchFamily="34" charset="0"/>
              <a:buChar char="•"/>
            </a:pPr>
            <a:r>
              <a:rPr lang="en-GB" dirty="0"/>
              <a:t>Relation of source to other sources that talk about the same event? </a:t>
            </a:r>
          </a:p>
          <a:p>
            <a:pPr marL="285750" indent="-285750">
              <a:buFont typeface="Arial" panose="020B0604020202020204" pitchFamily="34" charset="0"/>
              <a:buChar char="•"/>
            </a:pPr>
            <a:endParaRPr lang="en-GB" b="1" dirty="0"/>
          </a:p>
          <a:p>
            <a:endParaRPr lang="en-GB" b="1" dirty="0"/>
          </a:p>
          <a:p>
            <a:r>
              <a:rPr lang="en-GB" b="1" dirty="0"/>
              <a:t>But what is the ‘meaning’ of all this empirical information and critical source analysis? </a:t>
            </a:r>
          </a:p>
          <a:p>
            <a:endParaRPr lang="en-GB" dirty="0"/>
          </a:p>
          <a:p>
            <a:br>
              <a:rPr lang="en-GB" dirty="0"/>
            </a:br>
            <a:endParaRPr lang="en-GB" dirty="0"/>
          </a:p>
          <a:p>
            <a:endParaRPr lang="en-GB" dirty="0"/>
          </a:p>
        </p:txBody>
      </p:sp>
    </p:spTree>
    <p:extLst>
      <p:ext uri="{BB962C8B-B14F-4D97-AF65-F5344CB8AC3E}">
        <p14:creationId xmlns:p14="http://schemas.microsoft.com/office/powerpoint/2010/main" val="8794553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DF70D2-B17D-28BB-4A1A-BA4C9489E014}"/>
              </a:ext>
            </a:extLst>
          </p:cNvPr>
          <p:cNvSpPr txBox="1"/>
          <p:nvPr/>
        </p:nvSpPr>
        <p:spPr>
          <a:xfrm>
            <a:off x="2336800" y="537030"/>
            <a:ext cx="6807200" cy="3970318"/>
          </a:xfrm>
          <a:prstGeom prst="rect">
            <a:avLst/>
          </a:prstGeom>
          <a:noFill/>
        </p:spPr>
        <p:txBody>
          <a:bodyPr wrap="square">
            <a:spAutoFit/>
          </a:bodyPr>
          <a:lstStyle/>
          <a:p>
            <a:r>
              <a:rPr lang="en-GB" b="0" i="0" dirty="0">
                <a:solidFill>
                  <a:srgbClr val="212529"/>
                </a:solidFill>
                <a:effectLst/>
                <a:latin typeface="neue-haas-grotesk-text"/>
              </a:rPr>
              <a:t>Geoff Eley</a:t>
            </a:r>
          </a:p>
          <a:p>
            <a:endParaRPr lang="en-GB" dirty="0"/>
          </a:p>
          <a:p>
            <a:r>
              <a:rPr lang="en-GB" dirty="0"/>
              <a:t>‘I’ve tried to capture the ways in which politics and the writing of history are constantly informing each other. Politics —whether in the grand, institutional, and macro-discursive dimensions or in the micropolitical, personal, and everyday— can profoundly </a:t>
            </a:r>
            <a:r>
              <a:rPr lang="en-GB" dirty="0" err="1"/>
              <a:t>infuence</a:t>
            </a:r>
            <a:r>
              <a:rPr lang="en-GB" dirty="0"/>
              <a:t> the kinds of history we’re able to think and do. </a:t>
            </a:r>
          </a:p>
          <a:p>
            <a:endParaRPr lang="en-GB" dirty="0"/>
          </a:p>
          <a:p>
            <a:r>
              <a:rPr lang="en-GB" dirty="0"/>
              <a:t>History and politics bleed into each other all the time. Thus my book is about the politics of knowledge associated with social history and cultural history in the broadest of ways.’</a:t>
            </a:r>
            <a:br>
              <a:rPr lang="en-GB" dirty="0"/>
            </a:br>
            <a:r>
              <a:rPr lang="en-GB" dirty="0"/>
              <a:t>Eley, Geoff. </a:t>
            </a:r>
            <a:r>
              <a:rPr lang="en-GB" i="1" dirty="0"/>
              <a:t>A Crooked Line : From Cultural History to the History of Society</a:t>
            </a:r>
            <a:r>
              <a:rPr lang="en-GB" dirty="0"/>
              <a:t>, University of Michigan Press, 2005.</a:t>
            </a:r>
            <a:r>
              <a:rPr lang="en-GB" i="1" dirty="0"/>
              <a:t> </a:t>
            </a:r>
            <a:br>
              <a:rPr lang="en-GB" dirty="0"/>
            </a:br>
            <a:endParaRPr lang="en-US" dirty="0"/>
          </a:p>
        </p:txBody>
      </p:sp>
    </p:spTree>
    <p:extLst>
      <p:ext uri="{BB962C8B-B14F-4D97-AF65-F5344CB8AC3E}">
        <p14:creationId xmlns:p14="http://schemas.microsoft.com/office/powerpoint/2010/main" val="217101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FC36B8F-D878-D5F3-BC66-E024F5E02F52}"/>
              </a:ext>
            </a:extLst>
          </p:cNvPr>
          <p:cNvSpPr txBox="1"/>
          <p:nvPr/>
        </p:nvSpPr>
        <p:spPr>
          <a:xfrm>
            <a:off x="595087" y="304800"/>
            <a:ext cx="8548914" cy="6032421"/>
          </a:xfrm>
          <a:prstGeom prst="rect">
            <a:avLst/>
          </a:prstGeom>
          <a:noFill/>
        </p:spPr>
        <p:txBody>
          <a:bodyPr wrap="square">
            <a:spAutoFit/>
          </a:bodyPr>
          <a:lstStyle/>
          <a:p>
            <a:r>
              <a:rPr lang="en-GB" b="1" dirty="0"/>
              <a:t>				Theory </a:t>
            </a:r>
          </a:p>
          <a:p>
            <a:pPr marL="285750" indent="-285750">
              <a:buFont typeface="Arial" panose="020B0604020202020204" pitchFamily="34" charset="0"/>
              <a:buChar char="•"/>
            </a:pPr>
            <a:r>
              <a:rPr lang="en-GB" sz="1600" dirty="0"/>
              <a:t>In history writing, the majority of ‘theories’ – or ‘frameworks’ to interpret the empirical material -- do not originate in academic history writing itself but in neighbouring disciplines such as social and political theory, philosophy, anthropology, but today also increasingly from the natural sciences, life sciences (e.g. evolutionary cognitive brain sciences, evolutionary psychology, epigenetics, geography, environmental sciences). </a:t>
            </a:r>
          </a:p>
          <a:p>
            <a:endParaRPr lang="en-GB" sz="1600" dirty="0"/>
          </a:p>
          <a:p>
            <a:pPr marL="285750" indent="-285750">
              <a:buFont typeface="Arial" panose="020B0604020202020204" pitchFamily="34" charset="0"/>
              <a:buChar char="•"/>
            </a:pPr>
            <a:r>
              <a:rPr lang="en-GB" sz="1600" dirty="0"/>
              <a:t>Such theories usually deal with the present (e.g. sociology, political science) and therefore try to understand today’s societies and cultures (e.g. cultural anthropology).</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Historians </a:t>
            </a:r>
            <a:r>
              <a:rPr lang="en-GB" sz="1600" dirty="0" err="1"/>
              <a:t>foften</a:t>
            </a:r>
            <a:r>
              <a:rPr lang="en-GB" sz="1600" dirty="0"/>
              <a:t> use such theories to establish ‘meaning’ of their sources to their readership. (They transport therefore ’the present’ into the past. Theories allow them to synthesis their material and offer a hypothesis (thesis) that guides the logic and organisation of their narrative and addresses the expectations of their readership.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Use theories to offer insights into two main areas of interest: </a:t>
            </a:r>
          </a:p>
          <a:p>
            <a:pPr marL="742950" lvl="1" indent="-285750">
              <a:buFont typeface="Arial" panose="020B0604020202020204" pitchFamily="34" charset="0"/>
              <a:buChar char="•"/>
            </a:pPr>
            <a:r>
              <a:rPr lang="en-GB" sz="1600" dirty="0"/>
              <a:t>Human individual and/or collective </a:t>
            </a:r>
            <a:r>
              <a:rPr lang="en-GB" sz="1600" b="1" dirty="0"/>
              <a:t>agency </a:t>
            </a:r>
            <a:r>
              <a:rPr lang="en-GB" sz="1600" dirty="0"/>
              <a:t>and human </a:t>
            </a:r>
            <a:r>
              <a:rPr lang="en-GB" sz="1600" b="1" dirty="0"/>
              <a:t>experience</a:t>
            </a:r>
            <a:r>
              <a:rPr lang="en-GB" sz="1600" dirty="0"/>
              <a:t> at a particular moment in time (</a:t>
            </a:r>
            <a:r>
              <a:rPr lang="en-GB" sz="1600" b="1" dirty="0"/>
              <a:t>synchronic</a:t>
            </a:r>
            <a:r>
              <a:rPr lang="en-GB" sz="1600" dirty="0"/>
              <a:t>) </a:t>
            </a:r>
          </a:p>
          <a:p>
            <a:pPr marL="742950" lvl="1" indent="-285750">
              <a:buFont typeface="Arial" panose="020B0604020202020204" pitchFamily="34" charset="0"/>
              <a:buChar char="•"/>
            </a:pPr>
            <a:r>
              <a:rPr lang="en-GB" sz="1600" dirty="0"/>
              <a:t>Theoretical explanations of historical </a:t>
            </a:r>
            <a:r>
              <a:rPr lang="en-GB" sz="1600" b="1" dirty="0"/>
              <a:t>change</a:t>
            </a:r>
            <a:r>
              <a:rPr lang="en-GB" sz="1600" b="1" i="1" dirty="0"/>
              <a:t> </a:t>
            </a:r>
            <a:r>
              <a:rPr lang="en-GB" sz="1600" dirty="0"/>
              <a:t>over time (</a:t>
            </a:r>
            <a:r>
              <a:rPr lang="en-GB" sz="1600" i="1" dirty="0"/>
              <a:t>diachronic</a:t>
            </a:r>
            <a:r>
              <a:rPr lang="en-GB" sz="1600" dirty="0"/>
              <a:t>)</a:t>
            </a:r>
          </a:p>
          <a:p>
            <a:endParaRPr lang="en-GB" sz="1600" b="1" dirty="0"/>
          </a:p>
          <a:p>
            <a:r>
              <a:rPr lang="en-GB" sz="1600" b="1" dirty="0"/>
              <a:t>	</a:t>
            </a:r>
            <a:r>
              <a:rPr lang="en-GB" sz="1600" dirty="0"/>
              <a:t>Synchronic and diachronic theoretical explanations can be pursued 	independently from each other. Some historians focus on synchronic 	explanations (e.g. microhistory); some were only interested ‘in long </a:t>
            </a:r>
            <a:r>
              <a:rPr lang="en-GB" sz="1600" dirty="0" err="1"/>
              <a:t>duree</a:t>
            </a:r>
            <a:r>
              <a:rPr lang="en-GB" sz="1600" dirty="0"/>
              <a:t>’ 	change (e.g. Annales school). </a:t>
            </a:r>
          </a:p>
        </p:txBody>
      </p:sp>
    </p:spTree>
    <p:extLst>
      <p:ext uri="{BB962C8B-B14F-4D97-AF65-F5344CB8AC3E}">
        <p14:creationId xmlns:p14="http://schemas.microsoft.com/office/powerpoint/2010/main" val="3241075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C70C45C-EA3B-7BBE-CC7C-7D33691F121D}"/>
              </a:ext>
            </a:extLst>
          </p:cNvPr>
          <p:cNvSpPr txBox="1"/>
          <p:nvPr/>
        </p:nvSpPr>
        <p:spPr>
          <a:xfrm>
            <a:off x="1042988" y="542925"/>
            <a:ext cx="8258175" cy="4862870"/>
          </a:xfrm>
          <a:prstGeom prst="rect">
            <a:avLst/>
          </a:prstGeom>
          <a:noFill/>
        </p:spPr>
        <p:txBody>
          <a:bodyPr wrap="square" rtlCol="0">
            <a:spAutoFit/>
          </a:bodyPr>
          <a:lstStyle/>
          <a:p>
            <a:r>
              <a:rPr lang="en-US" b="1" dirty="0"/>
              <a:t>	Historical Materialism (note: Marx never used the term himself!)</a:t>
            </a:r>
          </a:p>
          <a:p>
            <a:endParaRPr lang="en-US" b="1" dirty="0"/>
          </a:p>
          <a:p>
            <a:r>
              <a:rPr lang="en-GB" sz="2000" dirty="0"/>
              <a:t>Historical materialism is Karl Marx's theory of history, which argues that economic conditions (the "mode of production") are the primary drivers of social, political, and intellectual change throughout history. </a:t>
            </a:r>
          </a:p>
          <a:p>
            <a:endParaRPr lang="en-GB" dirty="0"/>
          </a:p>
          <a:p>
            <a:r>
              <a:rPr lang="en-GB" sz="2000" dirty="0"/>
              <a:t>It posits that all societal institutions, from government and law to religion, family, and culture, are shaped by the underlying economic system and the resulting class struggles between those who own the means of production and those who do not. </a:t>
            </a:r>
          </a:p>
          <a:p>
            <a:r>
              <a:rPr lang="en-GB" sz="2000" dirty="0"/>
              <a:t>Social change (and historical change) occur as contradictions within the mode of production lead to a new system, progressing history from one stage to the next.</a:t>
            </a:r>
          </a:p>
          <a:p>
            <a:endParaRPr lang="en-GB" sz="2000" b="1" dirty="0"/>
          </a:p>
          <a:p>
            <a:endParaRPr lang="en-GB" b="1" dirty="0"/>
          </a:p>
          <a:p>
            <a:r>
              <a:rPr lang="en-GB" b="1" dirty="0"/>
              <a:t>	</a:t>
            </a:r>
            <a:endParaRPr lang="en-US" b="1" dirty="0"/>
          </a:p>
        </p:txBody>
      </p:sp>
      <p:sp>
        <p:nvSpPr>
          <p:cNvPr id="2" name="TextBox 1">
            <a:extLst>
              <a:ext uri="{FF2B5EF4-FFF2-40B4-BE49-F238E27FC236}">
                <a16:creationId xmlns:a16="http://schemas.microsoft.com/office/drawing/2014/main" id="{D09786C2-BFB1-FDB4-8556-3773CC25AC4B}"/>
              </a:ext>
            </a:extLst>
          </p:cNvPr>
          <p:cNvSpPr txBox="1"/>
          <p:nvPr/>
        </p:nvSpPr>
        <p:spPr>
          <a:xfrm>
            <a:off x="4415589" y="168442"/>
            <a:ext cx="758606" cy="369332"/>
          </a:xfrm>
          <a:prstGeom prst="rect">
            <a:avLst/>
          </a:prstGeom>
          <a:noFill/>
        </p:spPr>
        <p:txBody>
          <a:bodyPr wrap="none" rtlCol="0">
            <a:spAutoFit/>
          </a:bodyPr>
          <a:lstStyle/>
          <a:p>
            <a:r>
              <a:rPr lang="en-US" b="1" dirty="0"/>
              <a:t>Recap</a:t>
            </a:r>
          </a:p>
        </p:txBody>
      </p:sp>
    </p:spTree>
    <p:extLst>
      <p:ext uri="{BB962C8B-B14F-4D97-AF65-F5344CB8AC3E}">
        <p14:creationId xmlns:p14="http://schemas.microsoft.com/office/powerpoint/2010/main" val="249780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15">
            <a:extLst>
              <a:ext uri="{FF2B5EF4-FFF2-40B4-BE49-F238E27FC236}">
                <a16:creationId xmlns:a16="http://schemas.microsoft.com/office/drawing/2014/main" id="{BE78A4C5-B488-4F47-861E-1203EFAABC0A}"/>
              </a:ext>
            </a:extLst>
          </p:cNvPr>
          <p:cNvGrpSpPr>
            <a:grpSpLocks noChangeAspect="1"/>
          </p:cNvGrpSpPr>
          <p:nvPr/>
        </p:nvGrpSpPr>
        <p:grpSpPr bwMode="auto">
          <a:xfrm>
            <a:off x="0" y="-734748"/>
            <a:ext cx="10470438" cy="7403836"/>
            <a:chOff x="1467" y="744"/>
            <a:chExt cx="2782" cy="2776"/>
          </a:xfrm>
        </p:grpSpPr>
        <p:sp>
          <p:nvSpPr>
            <p:cNvPr id="34819" name="AutoShape 14">
              <a:extLst>
                <a:ext uri="{FF2B5EF4-FFF2-40B4-BE49-F238E27FC236}">
                  <a16:creationId xmlns:a16="http://schemas.microsoft.com/office/drawing/2014/main" id="{B7001957-14D2-5A55-E8FF-781D330B444A}"/>
                </a:ext>
              </a:extLst>
            </p:cNvPr>
            <p:cNvSpPr>
              <a:spLocks noChangeAspect="1" noChangeArrowheads="1" noTextEdit="1"/>
            </p:cNvSpPr>
            <p:nvPr/>
          </p:nvSpPr>
          <p:spPr bwMode="auto">
            <a:xfrm>
              <a:off x="1467" y="744"/>
              <a:ext cx="2782" cy="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820" name="_s436240">
              <a:extLst>
                <a:ext uri="{FF2B5EF4-FFF2-40B4-BE49-F238E27FC236}">
                  <a16:creationId xmlns:a16="http://schemas.microsoft.com/office/drawing/2014/main" id="{451A5643-18F5-9D66-2572-09C5446EA6C6}"/>
                </a:ext>
              </a:extLst>
            </p:cNvPr>
            <p:cNvSpPr>
              <a:spLocks noChangeArrowheads="1"/>
            </p:cNvSpPr>
            <p:nvPr/>
          </p:nvSpPr>
          <p:spPr bwMode="auto">
            <a:xfrm flipV="1">
              <a:off x="2405" y="1023"/>
              <a:ext cx="906" cy="71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191 h 21600"/>
                <a:gd name="T14" fmla="*/ 14400 w 21600"/>
                <a:gd name="T15" fmla="*/ 14409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solidFill>
              <a:schemeClr val="accent1"/>
            </a:solidFill>
            <a:ln w="4670">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2000" dirty="0"/>
            </a:p>
            <a:p>
              <a:pPr algn="ctr" eaLnBrk="1" hangingPunct="1"/>
              <a:endParaRPr lang="en-GB" altLang="en-US" sz="2000" dirty="0"/>
            </a:p>
            <a:p>
              <a:pPr algn="ctr" eaLnBrk="1" hangingPunct="1"/>
              <a:r>
                <a:rPr lang="en-GB" altLang="en-US" sz="1400" b="1" dirty="0"/>
                <a:t>Superstructure:</a:t>
              </a:r>
            </a:p>
          </p:txBody>
        </p:sp>
        <p:sp>
          <p:nvSpPr>
            <p:cNvPr id="34821" name="_s436241">
              <a:extLst>
                <a:ext uri="{FF2B5EF4-FFF2-40B4-BE49-F238E27FC236}">
                  <a16:creationId xmlns:a16="http://schemas.microsoft.com/office/drawing/2014/main" id="{F34B8ED0-A12C-A7F2-B5A4-A20DBBBCBE8F}"/>
                </a:ext>
              </a:extLst>
            </p:cNvPr>
            <p:cNvSpPr>
              <a:spLocks noChangeArrowheads="1"/>
            </p:cNvSpPr>
            <p:nvPr/>
          </p:nvSpPr>
          <p:spPr bwMode="auto">
            <a:xfrm flipV="1">
              <a:off x="1953" y="1740"/>
              <a:ext cx="1810" cy="78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99 w 21600"/>
                <a:gd name="T13" fmla="*/ 4491 h 21600"/>
                <a:gd name="T14" fmla="*/ 17101 w 21600"/>
                <a:gd name="T15" fmla="*/ 1710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r>
                <a:rPr lang="en-GB" altLang="en-US" sz="1600" b="1" dirty="0"/>
                <a:t>Relations of Production</a:t>
              </a:r>
            </a:p>
            <a:p>
              <a:pPr algn="ctr" eaLnBrk="1" hangingPunct="1"/>
              <a:endParaRPr lang="en-GB" altLang="en-US" sz="2000" dirty="0"/>
            </a:p>
            <a:p>
              <a:pPr algn="ctr" eaLnBrk="1" hangingPunct="1"/>
              <a:endParaRPr lang="en-GB" altLang="en-US" sz="1700" dirty="0"/>
            </a:p>
          </p:txBody>
        </p:sp>
        <p:sp>
          <p:nvSpPr>
            <p:cNvPr id="34822" name="_s436242">
              <a:extLst>
                <a:ext uri="{FF2B5EF4-FFF2-40B4-BE49-F238E27FC236}">
                  <a16:creationId xmlns:a16="http://schemas.microsoft.com/office/drawing/2014/main" id="{CF0EDB4D-8129-6F22-E278-73D7DC6D158E}"/>
                </a:ext>
              </a:extLst>
            </p:cNvPr>
            <p:cNvSpPr>
              <a:spLocks noChangeArrowheads="1"/>
            </p:cNvSpPr>
            <p:nvPr/>
          </p:nvSpPr>
          <p:spPr bwMode="auto">
            <a:xfrm flipV="1">
              <a:off x="1500" y="2524"/>
              <a:ext cx="2716" cy="784"/>
            </a:xfrm>
            <a:custGeom>
              <a:avLst/>
              <a:gdLst>
                <a:gd name="T0" fmla="*/ 1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603 w 21600"/>
                <a:gd name="T13" fmla="*/ 3609 h 21600"/>
                <a:gd name="T14" fmla="*/ 17997 w 21600"/>
                <a:gd name="T15" fmla="*/ 17991 h 21600"/>
              </a:gdLst>
              <a:ahLst/>
              <a:cxnLst>
                <a:cxn ang="T8">
                  <a:pos x="T0" y="T1"/>
                </a:cxn>
                <a:cxn ang="T9">
                  <a:pos x="T2" y="T3"/>
                </a:cxn>
                <a:cxn ang="T10">
                  <a:pos x="T4" y="T5"/>
                </a:cxn>
                <a:cxn ang="T11">
                  <a:pos x="T6" y="T7"/>
                </a:cxn>
              </a:cxnLst>
              <a:rect l="T12" t="T13" r="T14" b="T15"/>
              <a:pathLst>
                <a:path w="21600" h="21600">
                  <a:moveTo>
                    <a:pt x="0" y="0"/>
                  </a:moveTo>
                  <a:lnTo>
                    <a:pt x="3600" y="21600"/>
                  </a:lnTo>
                  <a:lnTo>
                    <a:pt x="180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1800" b="1" dirty="0"/>
                <a:t>Forces of Production</a:t>
              </a:r>
              <a:endParaRPr lang="en-GB" altLang="en-US" sz="1800" dirty="0"/>
            </a:p>
          </p:txBody>
        </p:sp>
      </p:grpSp>
      <p:sp>
        <p:nvSpPr>
          <p:cNvPr id="2" name="TextBox 1">
            <a:extLst>
              <a:ext uri="{FF2B5EF4-FFF2-40B4-BE49-F238E27FC236}">
                <a16:creationId xmlns:a16="http://schemas.microsoft.com/office/drawing/2014/main" id="{F1D09862-4ACC-A7E9-975A-A012F5400D7F}"/>
              </a:ext>
            </a:extLst>
          </p:cNvPr>
          <p:cNvSpPr txBox="1"/>
          <p:nvPr/>
        </p:nvSpPr>
        <p:spPr>
          <a:xfrm>
            <a:off x="-115910" y="188912"/>
            <a:ext cx="4417454" cy="830997"/>
          </a:xfrm>
          <a:prstGeom prst="rect">
            <a:avLst/>
          </a:prstGeom>
          <a:noFill/>
        </p:spPr>
        <p:txBody>
          <a:bodyPr wrap="square" rtlCol="0">
            <a:spAutoFit/>
          </a:bodyPr>
          <a:lstStyle/>
          <a:p>
            <a:r>
              <a:rPr lang="en-US" sz="1600" b="1" dirty="0"/>
              <a:t>Societies in each stage of history are organized from the bottom up. The ‘modes of production’ produce social reality of people (superstructure)</a:t>
            </a:r>
            <a:endParaRPr lang="en-US" b="1" dirty="0"/>
          </a:p>
        </p:txBody>
      </p:sp>
      <p:sp>
        <p:nvSpPr>
          <p:cNvPr id="4" name="TextBox 3">
            <a:extLst>
              <a:ext uri="{FF2B5EF4-FFF2-40B4-BE49-F238E27FC236}">
                <a16:creationId xmlns:a16="http://schemas.microsoft.com/office/drawing/2014/main" id="{49840C1E-1C1F-F38B-5383-53E1C5922D81}"/>
              </a:ext>
            </a:extLst>
          </p:cNvPr>
          <p:cNvSpPr txBox="1"/>
          <p:nvPr/>
        </p:nvSpPr>
        <p:spPr>
          <a:xfrm>
            <a:off x="7546934" y="0"/>
            <a:ext cx="4056932" cy="3046988"/>
          </a:xfrm>
          <a:prstGeom prst="rect">
            <a:avLst/>
          </a:prstGeom>
          <a:noFill/>
        </p:spPr>
        <p:txBody>
          <a:bodyPr wrap="square" rtlCol="0">
            <a:spAutoFit/>
          </a:bodyPr>
          <a:lstStyle/>
          <a:p>
            <a:r>
              <a:rPr lang="en-US" sz="1600" b="1" dirty="0"/>
              <a:t>Superstructure:   </a:t>
            </a:r>
          </a:p>
          <a:p>
            <a:r>
              <a:rPr lang="en-GB" sz="1600" dirty="0"/>
              <a:t>comprises the cultural, ideological, political, legal, and social institutions (like governmental agencies, culture, family, or religion, ideology, etc.) that are shaped and determined by the economic base (the mode of production and class relations). The superstructure's primary function is to reproduce and legitimize the interests of the ruling class by promoting ideologies that obscure class conflict and maintain the existing power structure. </a:t>
            </a:r>
            <a:endParaRPr lang="en-US" sz="1600" dirty="0"/>
          </a:p>
        </p:txBody>
      </p:sp>
      <p:sp>
        <p:nvSpPr>
          <p:cNvPr id="5" name="TextBox 4">
            <a:extLst>
              <a:ext uri="{FF2B5EF4-FFF2-40B4-BE49-F238E27FC236}">
                <a16:creationId xmlns:a16="http://schemas.microsoft.com/office/drawing/2014/main" id="{35422EFC-742C-288E-81D9-CF3D82EB67E6}"/>
              </a:ext>
            </a:extLst>
          </p:cNvPr>
          <p:cNvSpPr txBox="1"/>
          <p:nvPr/>
        </p:nvSpPr>
        <p:spPr>
          <a:xfrm>
            <a:off x="0" y="1777230"/>
            <a:ext cx="2537139" cy="3293209"/>
          </a:xfrm>
          <a:prstGeom prst="rect">
            <a:avLst/>
          </a:prstGeom>
          <a:noFill/>
        </p:spPr>
        <p:txBody>
          <a:bodyPr wrap="square" rtlCol="0">
            <a:spAutoFit/>
          </a:bodyPr>
          <a:lstStyle/>
          <a:p>
            <a:r>
              <a:rPr lang="en-US" sz="1600" b="1" dirty="0"/>
              <a:t>Relations of production</a:t>
            </a:r>
            <a:r>
              <a:rPr lang="en-US" sz="1600" dirty="0"/>
              <a:t>: </a:t>
            </a:r>
            <a:r>
              <a:rPr lang="en-GB" sz="1600" dirty="0"/>
              <a:t>the social relationships that emerge between people during the process of production, distribution, and exchange of material wealth, fundamentally based on the owner-</a:t>
            </a:r>
          </a:p>
          <a:p>
            <a:r>
              <a:rPr lang="en-GB" sz="1600" dirty="0"/>
              <a:t>ship or lack of owner-</a:t>
            </a:r>
          </a:p>
          <a:p>
            <a:r>
              <a:rPr lang="en-GB" sz="1600" dirty="0"/>
              <a:t>ship of the </a:t>
            </a:r>
          </a:p>
          <a:p>
            <a:r>
              <a:rPr lang="en-GB" sz="1600" dirty="0"/>
              <a:t>means of </a:t>
            </a:r>
          </a:p>
          <a:p>
            <a:r>
              <a:rPr lang="en-GB" sz="1600" dirty="0"/>
              <a:t>production</a:t>
            </a:r>
            <a:endParaRPr lang="en-US" sz="1600" dirty="0"/>
          </a:p>
        </p:txBody>
      </p:sp>
      <p:sp>
        <p:nvSpPr>
          <p:cNvPr id="6" name="TextBox 5">
            <a:extLst>
              <a:ext uri="{FF2B5EF4-FFF2-40B4-BE49-F238E27FC236}">
                <a16:creationId xmlns:a16="http://schemas.microsoft.com/office/drawing/2014/main" id="{5911B809-54FC-34F8-39EE-3F3838D16933}"/>
              </a:ext>
            </a:extLst>
          </p:cNvPr>
          <p:cNvSpPr txBox="1"/>
          <p:nvPr/>
        </p:nvSpPr>
        <p:spPr>
          <a:xfrm>
            <a:off x="1493949" y="6201986"/>
            <a:ext cx="9362941" cy="646331"/>
          </a:xfrm>
          <a:prstGeom prst="rect">
            <a:avLst/>
          </a:prstGeom>
          <a:noFill/>
        </p:spPr>
        <p:txBody>
          <a:bodyPr wrap="square" rtlCol="0">
            <a:spAutoFit/>
          </a:bodyPr>
          <a:lstStyle/>
          <a:p>
            <a:r>
              <a:rPr lang="en-US" b="1" dirty="0"/>
              <a:t>Forces and means of production</a:t>
            </a:r>
            <a:r>
              <a:rPr lang="en-US" dirty="0"/>
              <a:t>: </a:t>
            </a:r>
            <a:r>
              <a:rPr lang="en-GB" dirty="0"/>
              <a:t>These are the tools, technology, and raw materials society uses to produce goods, as well as the collective labour and knowledge of the </a:t>
            </a:r>
            <a:r>
              <a:rPr lang="en-GB" dirty="0" err="1"/>
              <a:t>laboring</a:t>
            </a:r>
            <a:r>
              <a:rPr lang="en-GB" dirty="0"/>
              <a:t> people. </a:t>
            </a:r>
            <a:endParaRPr lang="en-US" dirty="0"/>
          </a:p>
        </p:txBody>
      </p:sp>
      <p:sp>
        <p:nvSpPr>
          <p:cNvPr id="8" name="TextBox 7">
            <a:extLst>
              <a:ext uri="{FF2B5EF4-FFF2-40B4-BE49-F238E27FC236}">
                <a16:creationId xmlns:a16="http://schemas.microsoft.com/office/drawing/2014/main" id="{3C01D1E4-1F7B-A85A-7348-21690D713DA6}"/>
              </a:ext>
            </a:extLst>
          </p:cNvPr>
          <p:cNvSpPr txBox="1"/>
          <p:nvPr/>
        </p:nvSpPr>
        <p:spPr>
          <a:xfrm>
            <a:off x="9551534" y="3286124"/>
            <a:ext cx="2412938" cy="2062103"/>
          </a:xfrm>
          <a:prstGeom prst="rect">
            <a:avLst/>
          </a:prstGeom>
          <a:noFill/>
        </p:spPr>
        <p:txBody>
          <a:bodyPr wrap="square" rtlCol="0">
            <a:spAutoFit/>
          </a:bodyPr>
          <a:lstStyle/>
          <a:p>
            <a:r>
              <a:rPr lang="en-US" sz="1600" b="1" dirty="0"/>
              <a:t>Class</a:t>
            </a:r>
            <a:r>
              <a:rPr lang="en-US" sz="1600" dirty="0"/>
              <a:t>: </a:t>
            </a:r>
            <a:r>
              <a:rPr lang="en-GB" sz="1600" dirty="0"/>
              <a:t>class is defined by a person’s/groups relationship to the forces of production—either owning them or selling their labour to survive (in </a:t>
            </a:r>
            <a:r>
              <a:rPr lang="en-GB" sz="1600" dirty="0" err="1"/>
              <a:t>capitalism:proletaria</a:t>
            </a:r>
            <a:r>
              <a:rPr lang="en-GB" sz="1600" dirty="0"/>
              <a:t> -</a:t>
            </a:r>
          </a:p>
          <a:p>
            <a:r>
              <a:rPr lang="en-GB" sz="1600" dirty="0"/>
              <a:t>bourgeoisie)</a:t>
            </a:r>
            <a:endParaRPr lang="en-US" sz="1600" dirty="0"/>
          </a:p>
        </p:txBody>
      </p:sp>
    </p:spTree>
    <p:extLst>
      <p:ext uri="{BB962C8B-B14F-4D97-AF65-F5344CB8AC3E}">
        <p14:creationId xmlns:p14="http://schemas.microsoft.com/office/powerpoint/2010/main" val="3379379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5"/>
          <p:cNvSpPr txBox="1">
            <a:spLocks noChangeArrowheads="1"/>
          </p:cNvSpPr>
          <p:nvPr/>
        </p:nvSpPr>
        <p:spPr bwMode="auto">
          <a:xfrm>
            <a:off x="2895600" y="4800601"/>
            <a:ext cx="6553200" cy="1200329"/>
          </a:xfrm>
          <a:prstGeom prst="rect">
            <a:avLst/>
          </a:prstGeom>
          <a:noFill/>
          <a:ln w="9525">
            <a:noFill/>
            <a:miter lim="800000"/>
            <a:headEnd/>
            <a:tailEnd/>
          </a:ln>
        </p:spPr>
        <p:txBody>
          <a:bodyPr>
            <a:spAutoFit/>
          </a:bodyPr>
          <a:lstStyle/>
          <a:p>
            <a:r>
              <a:rPr lang="en-GB" dirty="0"/>
              <a:t>    </a:t>
            </a:r>
          </a:p>
          <a:p>
            <a:r>
              <a:rPr lang="en-GB" dirty="0"/>
              <a:t>	Edward Palmer Thompson (1924-1993)</a:t>
            </a:r>
          </a:p>
          <a:p>
            <a:r>
              <a:rPr lang="en-GB" dirty="0"/>
              <a:t> </a:t>
            </a:r>
          </a:p>
          <a:p>
            <a:endParaRPr lang="en-GB" dirty="0"/>
          </a:p>
        </p:txBody>
      </p:sp>
      <p:pic>
        <p:nvPicPr>
          <p:cNvPr id="12290" name="Picture 2" descr="http://www.arthurmag.com/magpie/wp-content/uploads/2009/08/thompson.jpg"/>
          <p:cNvPicPr>
            <a:picLocks noChangeAspect="1" noChangeArrowheads="1"/>
          </p:cNvPicPr>
          <p:nvPr/>
        </p:nvPicPr>
        <p:blipFill>
          <a:blip r:embed="rId2" cstate="print"/>
          <a:srcRect b="11240"/>
          <a:stretch>
            <a:fillRect/>
          </a:stretch>
        </p:blipFill>
        <p:spPr bwMode="auto">
          <a:xfrm>
            <a:off x="3937015" y="1359191"/>
            <a:ext cx="2411425" cy="3223619"/>
          </a:xfrm>
          <a:prstGeom prst="rect">
            <a:avLst/>
          </a:prstGeom>
          <a:noFill/>
        </p:spPr>
      </p:pic>
      <p:sp>
        <p:nvSpPr>
          <p:cNvPr id="2" name="TextBox 1">
            <a:extLst>
              <a:ext uri="{FF2B5EF4-FFF2-40B4-BE49-F238E27FC236}">
                <a16:creationId xmlns:a16="http://schemas.microsoft.com/office/drawing/2014/main" id="{79E73819-7EE5-2641-9798-B737B8DA1A69}"/>
              </a:ext>
            </a:extLst>
          </p:cNvPr>
          <p:cNvSpPr txBox="1"/>
          <p:nvPr/>
        </p:nvSpPr>
        <p:spPr>
          <a:xfrm>
            <a:off x="2105526" y="221007"/>
            <a:ext cx="7435516" cy="830997"/>
          </a:xfrm>
          <a:prstGeom prst="rect">
            <a:avLst/>
          </a:prstGeom>
          <a:noFill/>
        </p:spPr>
        <p:txBody>
          <a:bodyPr wrap="square" rtlCol="0">
            <a:spAutoFit/>
          </a:bodyPr>
          <a:lstStyle/>
          <a:p>
            <a:r>
              <a:rPr lang="en-US" sz="2400" b="1" dirty="0"/>
              <a:t>The ‘New’ Social History (UK)  -- one of the 1970s neo-Marxist approaches</a:t>
            </a:r>
          </a:p>
        </p:txBody>
      </p:sp>
      <p:sp>
        <p:nvSpPr>
          <p:cNvPr id="3" name="TextBox 2">
            <a:extLst>
              <a:ext uri="{FF2B5EF4-FFF2-40B4-BE49-F238E27FC236}">
                <a16:creationId xmlns:a16="http://schemas.microsoft.com/office/drawing/2014/main" id="{D10E07C5-1CC6-2847-B255-771D42C5AAAE}"/>
              </a:ext>
            </a:extLst>
          </p:cNvPr>
          <p:cNvSpPr txBox="1"/>
          <p:nvPr/>
        </p:nvSpPr>
        <p:spPr>
          <a:xfrm>
            <a:off x="0" y="5895475"/>
            <a:ext cx="13533753" cy="646331"/>
          </a:xfrm>
          <a:prstGeom prst="rect">
            <a:avLst/>
          </a:prstGeom>
          <a:noFill/>
        </p:spPr>
        <p:txBody>
          <a:bodyPr wrap="square" rtlCol="0">
            <a:spAutoFit/>
          </a:bodyPr>
          <a:lstStyle/>
          <a:p>
            <a:r>
              <a:rPr lang="en-US" dirty="0"/>
              <a:t>In contrast to the ‘old’ social history, inspired by Marx historical materialism, and mainstream 19</a:t>
            </a:r>
            <a:r>
              <a:rPr lang="en-US" baseline="30000" dirty="0"/>
              <a:t>th</a:t>
            </a:r>
            <a:r>
              <a:rPr lang="en-US" dirty="0"/>
              <a:t>-century history </a:t>
            </a:r>
            <a:r>
              <a:rPr lang="en-GB" dirty="0"/>
              <a:t>(e.g. political</a:t>
            </a:r>
          </a:p>
          <a:p>
            <a:r>
              <a:rPr lang="en-GB" dirty="0"/>
              <a:t> history, intellectual history and the history of ‘great men’ and their politics)</a:t>
            </a:r>
            <a:endParaRPr lang="en-US" dirty="0"/>
          </a:p>
        </p:txBody>
      </p:sp>
      <p:sp>
        <p:nvSpPr>
          <p:cNvPr id="4" name="TextBox 3">
            <a:extLst>
              <a:ext uri="{FF2B5EF4-FFF2-40B4-BE49-F238E27FC236}">
                <a16:creationId xmlns:a16="http://schemas.microsoft.com/office/drawing/2014/main" id="{1196D95C-7152-464F-9E84-8ECBF56CFBF2}"/>
              </a:ext>
            </a:extLst>
          </p:cNvPr>
          <p:cNvSpPr txBox="1"/>
          <p:nvPr/>
        </p:nvSpPr>
        <p:spPr>
          <a:xfrm>
            <a:off x="7327557" y="1631092"/>
            <a:ext cx="3830594" cy="2031325"/>
          </a:xfrm>
          <a:prstGeom prst="rect">
            <a:avLst/>
          </a:prstGeom>
          <a:noFill/>
        </p:spPr>
        <p:txBody>
          <a:bodyPr wrap="square" rtlCol="0">
            <a:spAutoFit/>
          </a:bodyPr>
          <a:lstStyle/>
          <a:p>
            <a:r>
              <a:rPr lang="en-US" dirty="0">
                <a:latin typeface="Al Nile" pitchFamily="2" charset="-78"/>
                <a:cs typeface="Al Nile" pitchFamily="2" charset="-78"/>
              </a:rPr>
              <a:t>‘I am trying to rescue the poor stockinger, the Luddite cropper, the “obsolete” hand-loom weaver, the “utopian” artisan, and even the deluded follower of Joanna Southcott, </a:t>
            </a:r>
            <a:r>
              <a:rPr lang="en-US" b="1" dirty="0">
                <a:latin typeface="Al Nile" pitchFamily="2" charset="-78"/>
                <a:cs typeface="Al Nile" pitchFamily="2" charset="-78"/>
              </a:rPr>
              <a:t>from the enormous condescension of posterity...(</a:t>
            </a:r>
            <a:r>
              <a:rPr lang="en-US" dirty="0">
                <a:latin typeface="Al Nile" pitchFamily="2" charset="-78"/>
                <a:cs typeface="Al Nile" pitchFamily="2" charset="-78"/>
              </a:rPr>
              <a:t>p.13)</a:t>
            </a:r>
            <a:endParaRPr lang="en-GB" dirty="0">
              <a:latin typeface="Al Nile" pitchFamily="2" charset="-78"/>
              <a:cs typeface="Al Nile" pitchFamily="2" charset="-78"/>
            </a:endParaRPr>
          </a:p>
        </p:txBody>
      </p:sp>
      <p:sp>
        <p:nvSpPr>
          <p:cNvPr id="5" name="TextBox 4">
            <a:extLst>
              <a:ext uri="{FF2B5EF4-FFF2-40B4-BE49-F238E27FC236}">
                <a16:creationId xmlns:a16="http://schemas.microsoft.com/office/drawing/2014/main" id="{B7BD9FCE-EE18-03F8-0BEC-F9E928C24A69}"/>
              </a:ext>
            </a:extLst>
          </p:cNvPr>
          <p:cNvSpPr txBox="1"/>
          <p:nvPr/>
        </p:nvSpPr>
        <p:spPr>
          <a:xfrm>
            <a:off x="300789" y="2057399"/>
            <a:ext cx="3166814" cy="1477328"/>
          </a:xfrm>
          <a:prstGeom prst="rect">
            <a:avLst/>
          </a:prstGeom>
          <a:noFill/>
        </p:spPr>
        <p:txBody>
          <a:bodyPr wrap="square" rtlCol="0">
            <a:spAutoFit/>
          </a:bodyPr>
          <a:lstStyle/>
          <a:p>
            <a:r>
              <a:rPr lang="en-US" dirty="0"/>
              <a:t>It is also a reaction against</a:t>
            </a:r>
          </a:p>
          <a:p>
            <a:r>
              <a:rPr lang="en-US" dirty="0"/>
              <a:t>the overwhelming statistical</a:t>
            </a:r>
          </a:p>
          <a:p>
            <a:r>
              <a:rPr lang="en-US" dirty="0"/>
              <a:t>‘methodological approach’ of </a:t>
            </a:r>
          </a:p>
          <a:p>
            <a:r>
              <a:rPr lang="en-US" dirty="0"/>
              <a:t>old Marxist social history: statistics and numbers.</a:t>
            </a:r>
          </a:p>
        </p:txBody>
      </p:sp>
    </p:spTree>
    <p:extLst>
      <p:ext uri="{BB962C8B-B14F-4D97-AF65-F5344CB8AC3E}">
        <p14:creationId xmlns:p14="http://schemas.microsoft.com/office/powerpoint/2010/main" val="2093822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0.gstatic.com/images?q=tbn:ANd9GcTjp4mJ-4-s-G6VAW29TkorltgoOhK1Aa2IpGeIeU6uDDTHZ717"/>
          <p:cNvPicPr>
            <a:picLocks noChangeAspect="1" noChangeArrowheads="1"/>
          </p:cNvPicPr>
          <p:nvPr/>
        </p:nvPicPr>
        <p:blipFill>
          <a:blip r:embed="rId2" cstate="print"/>
          <a:srcRect/>
          <a:stretch>
            <a:fillRect/>
          </a:stretch>
        </p:blipFill>
        <p:spPr bwMode="auto">
          <a:xfrm>
            <a:off x="885834" y="493295"/>
            <a:ext cx="3611879" cy="5427687"/>
          </a:xfrm>
          <a:prstGeom prst="rect">
            <a:avLst/>
          </a:prstGeom>
          <a:noFill/>
        </p:spPr>
      </p:pic>
      <p:sp>
        <p:nvSpPr>
          <p:cNvPr id="6" name="TextBox 5"/>
          <p:cNvSpPr txBox="1"/>
          <p:nvPr/>
        </p:nvSpPr>
        <p:spPr>
          <a:xfrm>
            <a:off x="5807968" y="1484785"/>
            <a:ext cx="4608512" cy="646331"/>
          </a:xfrm>
          <a:prstGeom prst="rect">
            <a:avLst/>
          </a:prstGeom>
          <a:noFill/>
        </p:spPr>
        <p:txBody>
          <a:bodyPr wrap="square" rtlCol="0">
            <a:spAutoFit/>
          </a:bodyPr>
          <a:lstStyle/>
          <a:p>
            <a:pPr algn="ctr"/>
            <a:r>
              <a:rPr lang="en-GB" b="1" i="1" dirty="0"/>
              <a:t>The Making of the English Working Class </a:t>
            </a:r>
            <a:r>
              <a:rPr lang="en-GB" b="1" dirty="0"/>
              <a:t>(1963)</a:t>
            </a:r>
          </a:p>
        </p:txBody>
      </p:sp>
      <p:pic>
        <p:nvPicPr>
          <p:cNvPr id="7" name="Picture 2"/>
          <p:cNvPicPr>
            <a:picLocks noChangeAspect="1" noChangeArrowheads="1"/>
          </p:cNvPicPr>
          <p:nvPr/>
        </p:nvPicPr>
        <p:blipFill>
          <a:blip r:embed="rId3" cstate="print"/>
          <a:srcRect/>
          <a:stretch>
            <a:fillRect/>
          </a:stretch>
        </p:blipFill>
        <p:spPr bwMode="auto">
          <a:xfrm>
            <a:off x="5589812" y="3113684"/>
            <a:ext cx="4618038" cy="2913063"/>
          </a:xfrm>
          <a:prstGeom prst="rect">
            <a:avLst/>
          </a:prstGeom>
          <a:noFill/>
          <a:ln w="9525">
            <a:noFill/>
            <a:miter lim="800000"/>
            <a:headEnd/>
            <a:tailEnd/>
          </a:ln>
        </p:spPr>
      </p:pic>
    </p:spTree>
    <p:extLst>
      <p:ext uri="{BB962C8B-B14F-4D97-AF65-F5344CB8AC3E}">
        <p14:creationId xmlns:p14="http://schemas.microsoft.com/office/powerpoint/2010/main" val="927229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C974DE-BD4F-954F-9412-7EA0F12069C4}"/>
              </a:ext>
            </a:extLst>
          </p:cNvPr>
          <p:cNvSpPr txBox="1"/>
          <p:nvPr/>
        </p:nvSpPr>
        <p:spPr>
          <a:xfrm>
            <a:off x="1631093" y="1729946"/>
            <a:ext cx="8641374" cy="3785652"/>
          </a:xfrm>
          <a:prstGeom prst="rect">
            <a:avLst/>
          </a:prstGeom>
          <a:noFill/>
        </p:spPr>
        <p:txBody>
          <a:bodyPr wrap="square" rtlCol="0">
            <a:spAutoFit/>
          </a:bodyPr>
          <a:lstStyle/>
          <a:p>
            <a:r>
              <a:rPr lang="en-GB" sz="2000" dirty="0"/>
              <a:t>‘</a:t>
            </a:r>
            <a:r>
              <a:rPr lang="en-US" sz="2000" dirty="0"/>
              <a:t>I do not see class as a “structure”, nor even as a “category”, but as something which in fact happens (and can be shown to have happened) in human relationships...Like any other relationship, it is a fluency which evades analysis if we attempt to stop it dead at any given moment and anatomize its structure. </a:t>
            </a:r>
          </a:p>
          <a:p>
            <a:endParaRPr lang="en-US" sz="2000" dirty="0"/>
          </a:p>
          <a:p>
            <a:r>
              <a:rPr lang="en-US" sz="2000" dirty="0"/>
              <a:t>The finest-meshed sociological net cannot give us a pure definition of class, any more than it can give us one of deference or of love. The relationship must always be embodied in real people and in a real context. Moreover, we cannot have two distinct classes, each with an independent being, and then bring them </a:t>
            </a:r>
            <a:r>
              <a:rPr lang="en-US" sz="2000" i="1" dirty="0"/>
              <a:t>into </a:t>
            </a:r>
            <a:r>
              <a:rPr lang="en-US" sz="2000" dirty="0"/>
              <a:t>relationship with each other. We cannot have love without lovers, nor deference without squires and laborers. (p.1)</a:t>
            </a:r>
          </a:p>
          <a:p>
            <a:endParaRPr lang="en-GB" sz="2000" dirty="0"/>
          </a:p>
        </p:txBody>
      </p:sp>
      <p:sp>
        <p:nvSpPr>
          <p:cNvPr id="3" name="TextBox 2">
            <a:extLst>
              <a:ext uri="{FF2B5EF4-FFF2-40B4-BE49-F238E27FC236}">
                <a16:creationId xmlns:a16="http://schemas.microsoft.com/office/drawing/2014/main" id="{BCA28675-5B42-934E-B41E-EF0C3D7746C5}"/>
              </a:ext>
            </a:extLst>
          </p:cNvPr>
          <p:cNvSpPr txBox="1"/>
          <p:nvPr/>
        </p:nvSpPr>
        <p:spPr>
          <a:xfrm>
            <a:off x="642551" y="864973"/>
            <a:ext cx="11883413" cy="646331"/>
          </a:xfrm>
          <a:prstGeom prst="rect">
            <a:avLst/>
          </a:prstGeom>
          <a:noFill/>
        </p:spPr>
        <p:txBody>
          <a:bodyPr wrap="square" rtlCol="0">
            <a:spAutoFit/>
          </a:bodyPr>
          <a:lstStyle/>
          <a:p>
            <a:r>
              <a:rPr lang="en-US" b="1" dirty="0"/>
              <a:t>A new definition of ‘class’ in opposition to older Marxist views that understand class as arising automatically from an underlying economic structure (so-called forces of production; review next week!)</a:t>
            </a:r>
          </a:p>
        </p:txBody>
      </p:sp>
      <p:sp>
        <p:nvSpPr>
          <p:cNvPr id="4" name="TextBox 3">
            <a:extLst>
              <a:ext uri="{FF2B5EF4-FFF2-40B4-BE49-F238E27FC236}">
                <a16:creationId xmlns:a16="http://schemas.microsoft.com/office/drawing/2014/main" id="{B4D656D9-9568-9943-96CF-454335EB58EA}"/>
              </a:ext>
            </a:extLst>
          </p:cNvPr>
          <p:cNvSpPr txBox="1"/>
          <p:nvPr/>
        </p:nvSpPr>
        <p:spPr>
          <a:xfrm>
            <a:off x="1631093" y="5807677"/>
            <a:ext cx="9561893" cy="646331"/>
          </a:xfrm>
          <a:prstGeom prst="rect">
            <a:avLst/>
          </a:prstGeom>
          <a:noFill/>
        </p:spPr>
        <p:txBody>
          <a:bodyPr wrap="square" rtlCol="0">
            <a:spAutoFit/>
          </a:bodyPr>
          <a:lstStyle/>
          <a:p>
            <a:r>
              <a:rPr lang="en-US" dirty="0"/>
              <a:t>‘The working class did not rise like the sun at an appointed hour. </a:t>
            </a:r>
            <a:r>
              <a:rPr lang="en-US" b="1" dirty="0"/>
              <a:t>It was present at its own making.’</a:t>
            </a:r>
            <a:endParaRPr lang="en-GB" b="1" dirty="0"/>
          </a:p>
          <a:p>
            <a:endParaRPr lang="en-US" dirty="0"/>
          </a:p>
        </p:txBody>
      </p:sp>
    </p:spTree>
    <p:extLst>
      <p:ext uri="{BB962C8B-B14F-4D97-AF65-F5344CB8AC3E}">
        <p14:creationId xmlns:p14="http://schemas.microsoft.com/office/powerpoint/2010/main" val="2538963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Clifford Geertz.jpg">
            <a:extLst>
              <a:ext uri="{FF2B5EF4-FFF2-40B4-BE49-F238E27FC236}">
                <a16:creationId xmlns:a16="http://schemas.microsoft.com/office/drawing/2014/main" id="{ADD52446-10C7-BD41-8DEB-0C15EC9697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342" y="1020896"/>
            <a:ext cx="3276600" cy="4902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58F87D3-400E-744A-9C1D-C4128764A2AE}"/>
              </a:ext>
            </a:extLst>
          </p:cNvPr>
          <p:cNvSpPr txBox="1"/>
          <p:nvPr/>
        </p:nvSpPr>
        <p:spPr>
          <a:xfrm>
            <a:off x="609600" y="5967046"/>
            <a:ext cx="2691891" cy="369332"/>
          </a:xfrm>
          <a:prstGeom prst="rect">
            <a:avLst/>
          </a:prstGeom>
          <a:noFill/>
        </p:spPr>
        <p:txBody>
          <a:bodyPr wrap="none" rtlCol="0">
            <a:spAutoFit/>
          </a:bodyPr>
          <a:lstStyle/>
          <a:p>
            <a:r>
              <a:rPr lang="en-US" dirty="0"/>
              <a:t>Clifford Geertz, 1926-2006</a:t>
            </a:r>
          </a:p>
        </p:txBody>
      </p:sp>
      <p:sp>
        <p:nvSpPr>
          <p:cNvPr id="6" name="TextBox 5">
            <a:extLst>
              <a:ext uri="{FF2B5EF4-FFF2-40B4-BE49-F238E27FC236}">
                <a16:creationId xmlns:a16="http://schemas.microsoft.com/office/drawing/2014/main" id="{31A8AFCD-E0D8-924E-A0BC-93945961322B}"/>
              </a:ext>
            </a:extLst>
          </p:cNvPr>
          <p:cNvSpPr txBox="1"/>
          <p:nvPr/>
        </p:nvSpPr>
        <p:spPr>
          <a:xfrm>
            <a:off x="3801979" y="1020896"/>
            <a:ext cx="7112207" cy="5355312"/>
          </a:xfrm>
          <a:prstGeom prst="rect">
            <a:avLst/>
          </a:prstGeom>
          <a:noFill/>
        </p:spPr>
        <p:txBody>
          <a:bodyPr wrap="square" rtlCol="0">
            <a:spAutoFit/>
          </a:bodyPr>
          <a:lstStyle/>
          <a:p>
            <a:r>
              <a:rPr lang="en-GB" b="1" i="1" dirty="0"/>
              <a:t>The Interpretation of Culture </a:t>
            </a:r>
            <a:r>
              <a:rPr lang="en-GB" b="1" dirty="0"/>
              <a:t>(1973</a:t>
            </a:r>
            <a:r>
              <a:rPr lang="en-GB" dirty="0"/>
              <a:t>)  -- Balinese Cock fight </a:t>
            </a:r>
            <a:endParaRPr lang="en-GB" b="1" dirty="0"/>
          </a:p>
          <a:p>
            <a:endParaRPr lang="en-GB" dirty="0"/>
          </a:p>
          <a:p>
            <a:r>
              <a:rPr lang="en-GB" dirty="0"/>
              <a:t>Geertz sought to separate off anthropology from its influences from functional sociology (structural and institutional agenda). He comes to define ‘culture’ as a ‘semiotic concept’ whose analysis is not ‘an experimental science in search of law but an interpretive one in search of meaning.’ (</a:t>
            </a:r>
            <a:r>
              <a:rPr lang="en-GB" i="1" dirty="0"/>
              <a:t>Thick Description</a:t>
            </a:r>
            <a:r>
              <a:rPr lang="en-GB" dirty="0"/>
              <a:t>, 1973, p. 5).</a:t>
            </a:r>
            <a:r>
              <a:rPr lang="en-GB" dirty="0">
                <a:effectLst/>
              </a:rPr>
              <a:t> </a:t>
            </a:r>
            <a:r>
              <a:rPr lang="en-GB" b="1" dirty="0"/>
              <a:t> </a:t>
            </a:r>
          </a:p>
          <a:p>
            <a:endParaRPr lang="en-GB" dirty="0"/>
          </a:p>
          <a:p>
            <a:r>
              <a:rPr lang="en-GB" dirty="0"/>
              <a:t>And,</a:t>
            </a:r>
          </a:p>
          <a:p>
            <a:r>
              <a:rPr lang="en-GB" dirty="0"/>
              <a:t>‘.......historically transmitted pattern of meanings embodied in symbols, a system of inherited conceptions expressed in symbolic forms by means of which men communicate, perpetuate, and develop their knowledge about and their attitudes towards life’.</a:t>
            </a:r>
            <a:r>
              <a:rPr lang="en-GB" dirty="0">
                <a:effectLst/>
              </a:rPr>
              <a:t> </a:t>
            </a:r>
          </a:p>
          <a:p>
            <a:endParaRPr lang="en-GB" b="1" dirty="0"/>
          </a:p>
          <a:p>
            <a:r>
              <a:rPr lang="en-GB" b="1" dirty="0"/>
              <a:t>Method of ‘thick description’: </a:t>
            </a:r>
            <a:r>
              <a:rPr lang="en-GB" dirty="0"/>
              <a:t>a thick description results from a scientific observation of any particular human behaviour that describes not just the behaviour, but its context as well, so that the behaviour can be better understood by an outsider. The anthropologists needs to consider his/her own biases.</a:t>
            </a:r>
            <a:endParaRPr lang="en-US" b="1" dirty="0"/>
          </a:p>
        </p:txBody>
      </p:sp>
      <p:sp>
        <p:nvSpPr>
          <p:cNvPr id="2" name="TextBox 1">
            <a:extLst>
              <a:ext uri="{FF2B5EF4-FFF2-40B4-BE49-F238E27FC236}">
                <a16:creationId xmlns:a16="http://schemas.microsoft.com/office/drawing/2014/main" id="{2E48DDCE-0E63-4C46-BFCC-4701FE56C922}"/>
              </a:ext>
            </a:extLst>
          </p:cNvPr>
          <p:cNvSpPr txBox="1"/>
          <p:nvPr/>
        </p:nvSpPr>
        <p:spPr>
          <a:xfrm>
            <a:off x="2781746" y="6380328"/>
            <a:ext cx="10183685" cy="369332"/>
          </a:xfrm>
          <a:prstGeom prst="rect">
            <a:avLst/>
          </a:prstGeom>
          <a:noFill/>
        </p:spPr>
        <p:txBody>
          <a:bodyPr wrap="square" rtlCol="0">
            <a:spAutoFit/>
          </a:bodyPr>
          <a:lstStyle/>
          <a:p>
            <a:r>
              <a:rPr lang="en-US" b="1" dirty="0"/>
              <a:t>Note: anthropology is never concerned with the past! It works in the present (synchronically)</a:t>
            </a:r>
          </a:p>
        </p:txBody>
      </p:sp>
      <p:sp>
        <p:nvSpPr>
          <p:cNvPr id="3" name="TextBox 2">
            <a:extLst>
              <a:ext uri="{FF2B5EF4-FFF2-40B4-BE49-F238E27FC236}">
                <a16:creationId xmlns:a16="http://schemas.microsoft.com/office/drawing/2014/main" id="{5BB838D3-CAD1-154B-B2E6-59EA82A946F0}"/>
              </a:ext>
            </a:extLst>
          </p:cNvPr>
          <p:cNvSpPr txBox="1"/>
          <p:nvPr/>
        </p:nvSpPr>
        <p:spPr>
          <a:xfrm>
            <a:off x="457200" y="185351"/>
            <a:ext cx="10031400" cy="461665"/>
          </a:xfrm>
          <a:prstGeom prst="rect">
            <a:avLst/>
          </a:prstGeom>
          <a:noFill/>
        </p:spPr>
        <p:txBody>
          <a:bodyPr wrap="none" rtlCol="0">
            <a:spAutoFit/>
          </a:bodyPr>
          <a:lstStyle/>
          <a:p>
            <a:r>
              <a:rPr lang="en-US" sz="2400" b="1" dirty="0"/>
              <a:t>			The Anthropological – the Cultural Turn 1970s/80s (US) </a:t>
            </a:r>
          </a:p>
        </p:txBody>
      </p:sp>
    </p:spTree>
    <p:extLst>
      <p:ext uri="{BB962C8B-B14F-4D97-AF65-F5344CB8AC3E}">
        <p14:creationId xmlns:p14="http://schemas.microsoft.com/office/powerpoint/2010/main" val="29042080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642</TotalTime>
  <Words>2701</Words>
  <Application>Microsoft Macintosh PowerPoint</Application>
  <PresentationFormat>Widescreen</PresentationFormat>
  <Paragraphs>189</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Al Nile</vt:lpstr>
      <vt:lpstr>Aptos</vt:lpstr>
      <vt:lpstr>Aptos Display</vt:lpstr>
      <vt:lpstr>Arial</vt:lpstr>
      <vt:lpstr>neue-haas-grotesk-text</vt:lpstr>
      <vt:lpstr>Wingdings</vt:lpstr>
      <vt:lpstr>Office Theme</vt:lpstr>
      <vt:lpstr>Theory, Skills and Methods  week 2: Theory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2025-10-12T08:54:32Z</dcterms:created>
  <dcterms:modified xsi:type="dcterms:W3CDTF">2025-10-12T19:37:03Z</dcterms:modified>
</cp:coreProperties>
</file>