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327" r:id="rId3"/>
    <p:sldId id="328" r:id="rId4"/>
    <p:sldId id="329" r:id="rId5"/>
    <p:sldId id="330" r:id="rId6"/>
    <p:sldId id="334" r:id="rId7"/>
    <p:sldId id="335" r:id="rId8"/>
    <p:sldId id="336" r:id="rId9"/>
    <p:sldId id="339" r:id="rId10"/>
    <p:sldId id="340" r:id="rId11"/>
    <p:sldId id="338" r:id="rId12"/>
    <p:sldId id="341" r:id="rId13"/>
    <p:sldId id="337" r:id="rId14"/>
    <p:sldId id="325" r:id="rId15"/>
    <p:sldId id="258" r:id="rId16"/>
    <p:sldId id="262" r:id="rId17"/>
    <p:sldId id="283" r:id="rId18"/>
    <p:sldId id="261" r:id="rId19"/>
    <p:sldId id="284" r:id="rId20"/>
    <p:sldId id="263" r:id="rId21"/>
    <p:sldId id="264" r:id="rId22"/>
    <p:sldId id="280" r:id="rId23"/>
    <p:sldId id="285" r:id="rId24"/>
    <p:sldId id="270" r:id="rId25"/>
    <p:sldId id="324" r:id="rId26"/>
    <p:sldId id="309" r:id="rId27"/>
    <p:sldId id="331" r:id="rId28"/>
    <p:sldId id="332" r:id="rId29"/>
    <p:sldId id="333" r:id="rId30"/>
    <p:sldId id="32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9ED6C5-684D-3646-8284-A87D55BB31DB}" v="39" dt="2025-10-06T07:31:04.3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77"/>
    <p:restoredTop sz="94550"/>
  </p:normalViewPr>
  <p:slideViewPr>
    <p:cSldViewPr snapToGrid="0" snapToObjects="1">
      <p:cViewPr varScale="1">
        <p:scale>
          <a:sx n="90" d="100"/>
          <a:sy n="90" d="100"/>
        </p:scale>
        <p:origin x="216"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F51D0-83FA-AA44-BC9E-CA465C71FB7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551BFF2-506B-D448-8BF3-0B5ACC683F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2A75FAA-A356-5447-93A2-986BBD8C4408}"/>
              </a:ext>
            </a:extLst>
          </p:cNvPr>
          <p:cNvSpPr>
            <a:spLocks noGrp="1"/>
          </p:cNvSpPr>
          <p:nvPr>
            <p:ph type="dt" sz="half" idx="10"/>
          </p:nvPr>
        </p:nvSpPr>
        <p:spPr/>
        <p:txBody>
          <a:bodyPr/>
          <a:lstStyle/>
          <a:p>
            <a:fld id="{5A133A32-53B8-7243-9649-3599B85A4C9E}" type="datetimeFigureOut">
              <a:rPr lang="en-US" smtClean="0"/>
              <a:t>10/3/25</a:t>
            </a:fld>
            <a:endParaRPr lang="en-US"/>
          </a:p>
        </p:txBody>
      </p:sp>
      <p:sp>
        <p:nvSpPr>
          <p:cNvPr id="5" name="Footer Placeholder 4">
            <a:extLst>
              <a:ext uri="{FF2B5EF4-FFF2-40B4-BE49-F238E27FC236}">
                <a16:creationId xmlns:a16="http://schemas.microsoft.com/office/drawing/2014/main" id="{C3CD8C0F-1581-BB41-A3C5-761EE320DA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A11074-45A1-624E-B674-D3921F2D4D44}"/>
              </a:ext>
            </a:extLst>
          </p:cNvPr>
          <p:cNvSpPr>
            <a:spLocks noGrp="1"/>
          </p:cNvSpPr>
          <p:nvPr>
            <p:ph type="sldNum" sz="quarter" idx="12"/>
          </p:nvPr>
        </p:nvSpPr>
        <p:spPr/>
        <p:txBody>
          <a:bodyPr/>
          <a:lstStyle/>
          <a:p>
            <a:fld id="{127996A6-B48A-524B-BE74-76F53F53F62D}" type="slidenum">
              <a:rPr lang="en-US" smtClean="0"/>
              <a:t>‹#›</a:t>
            </a:fld>
            <a:endParaRPr lang="en-US"/>
          </a:p>
        </p:txBody>
      </p:sp>
    </p:spTree>
    <p:extLst>
      <p:ext uri="{BB962C8B-B14F-4D97-AF65-F5344CB8AC3E}">
        <p14:creationId xmlns:p14="http://schemas.microsoft.com/office/powerpoint/2010/main" val="110888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C60CB-0C9A-D641-8D23-FD63C267767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9E1028D-ECD7-7F42-8FB2-62440917269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92DD42-3D1F-064E-A00B-67ED13280E0E}"/>
              </a:ext>
            </a:extLst>
          </p:cNvPr>
          <p:cNvSpPr>
            <a:spLocks noGrp="1"/>
          </p:cNvSpPr>
          <p:nvPr>
            <p:ph type="dt" sz="half" idx="10"/>
          </p:nvPr>
        </p:nvSpPr>
        <p:spPr/>
        <p:txBody>
          <a:bodyPr/>
          <a:lstStyle/>
          <a:p>
            <a:fld id="{5A133A32-53B8-7243-9649-3599B85A4C9E}" type="datetimeFigureOut">
              <a:rPr lang="en-US" smtClean="0"/>
              <a:t>10/3/25</a:t>
            </a:fld>
            <a:endParaRPr lang="en-US"/>
          </a:p>
        </p:txBody>
      </p:sp>
      <p:sp>
        <p:nvSpPr>
          <p:cNvPr id="5" name="Footer Placeholder 4">
            <a:extLst>
              <a:ext uri="{FF2B5EF4-FFF2-40B4-BE49-F238E27FC236}">
                <a16:creationId xmlns:a16="http://schemas.microsoft.com/office/drawing/2014/main" id="{57E31CF3-B4E2-624A-83A2-0B08B2AB3B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58A51C-F9FA-E94E-A399-D2B386CB03B0}"/>
              </a:ext>
            </a:extLst>
          </p:cNvPr>
          <p:cNvSpPr>
            <a:spLocks noGrp="1"/>
          </p:cNvSpPr>
          <p:nvPr>
            <p:ph type="sldNum" sz="quarter" idx="12"/>
          </p:nvPr>
        </p:nvSpPr>
        <p:spPr/>
        <p:txBody>
          <a:bodyPr/>
          <a:lstStyle/>
          <a:p>
            <a:fld id="{127996A6-B48A-524B-BE74-76F53F53F62D}" type="slidenum">
              <a:rPr lang="en-US" smtClean="0"/>
              <a:t>‹#›</a:t>
            </a:fld>
            <a:endParaRPr lang="en-US"/>
          </a:p>
        </p:txBody>
      </p:sp>
    </p:spTree>
    <p:extLst>
      <p:ext uri="{BB962C8B-B14F-4D97-AF65-F5344CB8AC3E}">
        <p14:creationId xmlns:p14="http://schemas.microsoft.com/office/powerpoint/2010/main" val="698183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89F302-29A3-2E48-BAD6-89D3BB7ECB8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18BFC4C-04DC-3F48-8C3D-27EC704CBD89}"/>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C4EDBC-A0E1-C940-96BE-B9BFEC401C14}"/>
              </a:ext>
            </a:extLst>
          </p:cNvPr>
          <p:cNvSpPr>
            <a:spLocks noGrp="1"/>
          </p:cNvSpPr>
          <p:nvPr>
            <p:ph type="dt" sz="half" idx="10"/>
          </p:nvPr>
        </p:nvSpPr>
        <p:spPr/>
        <p:txBody>
          <a:bodyPr/>
          <a:lstStyle/>
          <a:p>
            <a:fld id="{5A133A32-53B8-7243-9649-3599B85A4C9E}" type="datetimeFigureOut">
              <a:rPr lang="en-US" smtClean="0"/>
              <a:t>10/3/25</a:t>
            </a:fld>
            <a:endParaRPr lang="en-US"/>
          </a:p>
        </p:txBody>
      </p:sp>
      <p:sp>
        <p:nvSpPr>
          <p:cNvPr id="5" name="Footer Placeholder 4">
            <a:extLst>
              <a:ext uri="{FF2B5EF4-FFF2-40B4-BE49-F238E27FC236}">
                <a16:creationId xmlns:a16="http://schemas.microsoft.com/office/drawing/2014/main" id="{5EE5FF81-6953-F048-BC26-CC8F0644D5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A4820B-E56E-E246-A81A-17F53593247D}"/>
              </a:ext>
            </a:extLst>
          </p:cNvPr>
          <p:cNvSpPr>
            <a:spLocks noGrp="1"/>
          </p:cNvSpPr>
          <p:nvPr>
            <p:ph type="sldNum" sz="quarter" idx="12"/>
          </p:nvPr>
        </p:nvSpPr>
        <p:spPr/>
        <p:txBody>
          <a:bodyPr/>
          <a:lstStyle/>
          <a:p>
            <a:fld id="{127996A6-B48A-524B-BE74-76F53F53F62D}" type="slidenum">
              <a:rPr lang="en-US" smtClean="0"/>
              <a:t>‹#›</a:t>
            </a:fld>
            <a:endParaRPr lang="en-US"/>
          </a:p>
        </p:txBody>
      </p:sp>
    </p:spTree>
    <p:extLst>
      <p:ext uri="{BB962C8B-B14F-4D97-AF65-F5344CB8AC3E}">
        <p14:creationId xmlns:p14="http://schemas.microsoft.com/office/powerpoint/2010/main" val="757759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9D132-D616-0145-816F-DCC0B947255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140CA3E-A9A1-1F4B-95CA-444E4C55568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10088C-1FCC-8745-93ED-C0CCF343B8B1}"/>
              </a:ext>
            </a:extLst>
          </p:cNvPr>
          <p:cNvSpPr>
            <a:spLocks noGrp="1"/>
          </p:cNvSpPr>
          <p:nvPr>
            <p:ph type="dt" sz="half" idx="10"/>
          </p:nvPr>
        </p:nvSpPr>
        <p:spPr/>
        <p:txBody>
          <a:bodyPr/>
          <a:lstStyle/>
          <a:p>
            <a:fld id="{5A133A32-53B8-7243-9649-3599B85A4C9E}" type="datetimeFigureOut">
              <a:rPr lang="en-US" smtClean="0"/>
              <a:t>10/3/25</a:t>
            </a:fld>
            <a:endParaRPr lang="en-US"/>
          </a:p>
        </p:txBody>
      </p:sp>
      <p:sp>
        <p:nvSpPr>
          <p:cNvPr id="5" name="Footer Placeholder 4">
            <a:extLst>
              <a:ext uri="{FF2B5EF4-FFF2-40B4-BE49-F238E27FC236}">
                <a16:creationId xmlns:a16="http://schemas.microsoft.com/office/drawing/2014/main" id="{BB8AA178-D7E7-C943-8D44-84C1F60270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CEB343-C793-B340-95CE-9F646D163005}"/>
              </a:ext>
            </a:extLst>
          </p:cNvPr>
          <p:cNvSpPr>
            <a:spLocks noGrp="1"/>
          </p:cNvSpPr>
          <p:nvPr>
            <p:ph type="sldNum" sz="quarter" idx="12"/>
          </p:nvPr>
        </p:nvSpPr>
        <p:spPr/>
        <p:txBody>
          <a:bodyPr/>
          <a:lstStyle/>
          <a:p>
            <a:fld id="{127996A6-B48A-524B-BE74-76F53F53F62D}" type="slidenum">
              <a:rPr lang="en-US" smtClean="0"/>
              <a:t>‹#›</a:t>
            </a:fld>
            <a:endParaRPr lang="en-US"/>
          </a:p>
        </p:txBody>
      </p:sp>
    </p:spTree>
    <p:extLst>
      <p:ext uri="{BB962C8B-B14F-4D97-AF65-F5344CB8AC3E}">
        <p14:creationId xmlns:p14="http://schemas.microsoft.com/office/powerpoint/2010/main" val="2438194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D718B-EC0D-BC4B-ADB0-42C172B4423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321410C-ED5D-CD49-973B-3F70E5A8FE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99295A9-F555-084B-AB40-30D8E6ED228E}"/>
              </a:ext>
            </a:extLst>
          </p:cNvPr>
          <p:cNvSpPr>
            <a:spLocks noGrp="1"/>
          </p:cNvSpPr>
          <p:nvPr>
            <p:ph type="dt" sz="half" idx="10"/>
          </p:nvPr>
        </p:nvSpPr>
        <p:spPr/>
        <p:txBody>
          <a:bodyPr/>
          <a:lstStyle/>
          <a:p>
            <a:fld id="{5A133A32-53B8-7243-9649-3599B85A4C9E}" type="datetimeFigureOut">
              <a:rPr lang="en-US" smtClean="0"/>
              <a:t>10/3/25</a:t>
            </a:fld>
            <a:endParaRPr lang="en-US"/>
          </a:p>
        </p:txBody>
      </p:sp>
      <p:sp>
        <p:nvSpPr>
          <p:cNvPr id="5" name="Footer Placeholder 4">
            <a:extLst>
              <a:ext uri="{FF2B5EF4-FFF2-40B4-BE49-F238E27FC236}">
                <a16:creationId xmlns:a16="http://schemas.microsoft.com/office/drawing/2014/main" id="{61DDF294-1E65-2449-9B82-C64523B67B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CA1630-B904-6A45-B471-F69A972A9F9F}"/>
              </a:ext>
            </a:extLst>
          </p:cNvPr>
          <p:cNvSpPr>
            <a:spLocks noGrp="1"/>
          </p:cNvSpPr>
          <p:nvPr>
            <p:ph type="sldNum" sz="quarter" idx="12"/>
          </p:nvPr>
        </p:nvSpPr>
        <p:spPr/>
        <p:txBody>
          <a:bodyPr/>
          <a:lstStyle/>
          <a:p>
            <a:fld id="{127996A6-B48A-524B-BE74-76F53F53F62D}" type="slidenum">
              <a:rPr lang="en-US" smtClean="0"/>
              <a:t>‹#›</a:t>
            </a:fld>
            <a:endParaRPr lang="en-US"/>
          </a:p>
        </p:txBody>
      </p:sp>
    </p:spTree>
    <p:extLst>
      <p:ext uri="{BB962C8B-B14F-4D97-AF65-F5344CB8AC3E}">
        <p14:creationId xmlns:p14="http://schemas.microsoft.com/office/powerpoint/2010/main" val="2650834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0AA85-DB0B-F44A-86E7-EEAB81CA12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996A83-A935-144B-A4A4-D4F1B079C78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E9A80A6-A62E-784B-B5CE-D9E4C1F1429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B8F940C-EE1B-8149-B008-E9183D2A8D84}"/>
              </a:ext>
            </a:extLst>
          </p:cNvPr>
          <p:cNvSpPr>
            <a:spLocks noGrp="1"/>
          </p:cNvSpPr>
          <p:nvPr>
            <p:ph type="dt" sz="half" idx="10"/>
          </p:nvPr>
        </p:nvSpPr>
        <p:spPr/>
        <p:txBody>
          <a:bodyPr/>
          <a:lstStyle/>
          <a:p>
            <a:fld id="{5A133A32-53B8-7243-9649-3599B85A4C9E}" type="datetimeFigureOut">
              <a:rPr lang="en-US" smtClean="0"/>
              <a:t>10/3/25</a:t>
            </a:fld>
            <a:endParaRPr lang="en-US"/>
          </a:p>
        </p:txBody>
      </p:sp>
      <p:sp>
        <p:nvSpPr>
          <p:cNvPr id="6" name="Footer Placeholder 5">
            <a:extLst>
              <a:ext uri="{FF2B5EF4-FFF2-40B4-BE49-F238E27FC236}">
                <a16:creationId xmlns:a16="http://schemas.microsoft.com/office/drawing/2014/main" id="{93CB09BD-3CF5-5140-8291-CD3FAF26EE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6FFC76-E96D-2A4F-B19E-C0051DD9916E}"/>
              </a:ext>
            </a:extLst>
          </p:cNvPr>
          <p:cNvSpPr>
            <a:spLocks noGrp="1"/>
          </p:cNvSpPr>
          <p:nvPr>
            <p:ph type="sldNum" sz="quarter" idx="12"/>
          </p:nvPr>
        </p:nvSpPr>
        <p:spPr/>
        <p:txBody>
          <a:bodyPr/>
          <a:lstStyle/>
          <a:p>
            <a:fld id="{127996A6-B48A-524B-BE74-76F53F53F62D}" type="slidenum">
              <a:rPr lang="en-US" smtClean="0"/>
              <a:t>‹#›</a:t>
            </a:fld>
            <a:endParaRPr lang="en-US"/>
          </a:p>
        </p:txBody>
      </p:sp>
    </p:spTree>
    <p:extLst>
      <p:ext uri="{BB962C8B-B14F-4D97-AF65-F5344CB8AC3E}">
        <p14:creationId xmlns:p14="http://schemas.microsoft.com/office/powerpoint/2010/main" val="4182795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E4AF2-1C13-DD41-B5FD-A37EFBFAE10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D8DD9A6-AD15-CC4C-8336-AE154680F7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224224D-0B76-8642-A707-F35B9949708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2530AA6-4EC5-F347-B7BB-0908F5DB015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207A6A8-E030-E549-B86A-5DE16B4149E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3F54662-90C9-E146-A5CB-BCA483A7D249}"/>
              </a:ext>
            </a:extLst>
          </p:cNvPr>
          <p:cNvSpPr>
            <a:spLocks noGrp="1"/>
          </p:cNvSpPr>
          <p:nvPr>
            <p:ph type="dt" sz="half" idx="10"/>
          </p:nvPr>
        </p:nvSpPr>
        <p:spPr/>
        <p:txBody>
          <a:bodyPr/>
          <a:lstStyle/>
          <a:p>
            <a:fld id="{5A133A32-53B8-7243-9649-3599B85A4C9E}" type="datetimeFigureOut">
              <a:rPr lang="en-US" smtClean="0"/>
              <a:t>10/3/25</a:t>
            </a:fld>
            <a:endParaRPr lang="en-US"/>
          </a:p>
        </p:txBody>
      </p:sp>
      <p:sp>
        <p:nvSpPr>
          <p:cNvPr id="8" name="Footer Placeholder 7">
            <a:extLst>
              <a:ext uri="{FF2B5EF4-FFF2-40B4-BE49-F238E27FC236}">
                <a16:creationId xmlns:a16="http://schemas.microsoft.com/office/drawing/2014/main" id="{2EC2F7F7-F666-9F4E-8D41-11EE29F5CC5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FB10D96-FBAA-054A-BB18-B4FBE7A4C917}"/>
              </a:ext>
            </a:extLst>
          </p:cNvPr>
          <p:cNvSpPr>
            <a:spLocks noGrp="1"/>
          </p:cNvSpPr>
          <p:nvPr>
            <p:ph type="sldNum" sz="quarter" idx="12"/>
          </p:nvPr>
        </p:nvSpPr>
        <p:spPr/>
        <p:txBody>
          <a:bodyPr/>
          <a:lstStyle/>
          <a:p>
            <a:fld id="{127996A6-B48A-524B-BE74-76F53F53F62D}" type="slidenum">
              <a:rPr lang="en-US" smtClean="0"/>
              <a:t>‹#›</a:t>
            </a:fld>
            <a:endParaRPr lang="en-US"/>
          </a:p>
        </p:txBody>
      </p:sp>
    </p:spTree>
    <p:extLst>
      <p:ext uri="{BB962C8B-B14F-4D97-AF65-F5344CB8AC3E}">
        <p14:creationId xmlns:p14="http://schemas.microsoft.com/office/powerpoint/2010/main" val="3959502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E1A9E-24D4-3C4F-B1CF-6D6F9DAEF88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4AB52BA-852F-C34F-8D1D-38B9541A31C2}"/>
              </a:ext>
            </a:extLst>
          </p:cNvPr>
          <p:cNvSpPr>
            <a:spLocks noGrp="1"/>
          </p:cNvSpPr>
          <p:nvPr>
            <p:ph type="dt" sz="half" idx="10"/>
          </p:nvPr>
        </p:nvSpPr>
        <p:spPr/>
        <p:txBody>
          <a:bodyPr/>
          <a:lstStyle/>
          <a:p>
            <a:fld id="{5A133A32-53B8-7243-9649-3599B85A4C9E}" type="datetimeFigureOut">
              <a:rPr lang="en-US" smtClean="0"/>
              <a:t>10/3/25</a:t>
            </a:fld>
            <a:endParaRPr lang="en-US"/>
          </a:p>
        </p:txBody>
      </p:sp>
      <p:sp>
        <p:nvSpPr>
          <p:cNvPr id="4" name="Footer Placeholder 3">
            <a:extLst>
              <a:ext uri="{FF2B5EF4-FFF2-40B4-BE49-F238E27FC236}">
                <a16:creationId xmlns:a16="http://schemas.microsoft.com/office/drawing/2014/main" id="{0C0D6698-167C-8C42-86BC-BAD25051D1B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5102219-5623-884C-91E0-0250356D58E6}"/>
              </a:ext>
            </a:extLst>
          </p:cNvPr>
          <p:cNvSpPr>
            <a:spLocks noGrp="1"/>
          </p:cNvSpPr>
          <p:nvPr>
            <p:ph type="sldNum" sz="quarter" idx="12"/>
          </p:nvPr>
        </p:nvSpPr>
        <p:spPr/>
        <p:txBody>
          <a:bodyPr/>
          <a:lstStyle/>
          <a:p>
            <a:fld id="{127996A6-B48A-524B-BE74-76F53F53F62D}" type="slidenum">
              <a:rPr lang="en-US" smtClean="0"/>
              <a:t>‹#›</a:t>
            </a:fld>
            <a:endParaRPr lang="en-US"/>
          </a:p>
        </p:txBody>
      </p:sp>
    </p:spTree>
    <p:extLst>
      <p:ext uri="{BB962C8B-B14F-4D97-AF65-F5344CB8AC3E}">
        <p14:creationId xmlns:p14="http://schemas.microsoft.com/office/powerpoint/2010/main" val="1686772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FEDDD4-5E9F-3647-8823-F3B2A0AF2E32}"/>
              </a:ext>
            </a:extLst>
          </p:cNvPr>
          <p:cNvSpPr>
            <a:spLocks noGrp="1"/>
          </p:cNvSpPr>
          <p:nvPr>
            <p:ph type="dt" sz="half" idx="10"/>
          </p:nvPr>
        </p:nvSpPr>
        <p:spPr/>
        <p:txBody>
          <a:bodyPr/>
          <a:lstStyle/>
          <a:p>
            <a:fld id="{5A133A32-53B8-7243-9649-3599B85A4C9E}" type="datetimeFigureOut">
              <a:rPr lang="en-US" smtClean="0"/>
              <a:t>10/3/25</a:t>
            </a:fld>
            <a:endParaRPr lang="en-US"/>
          </a:p>
        </p:txBody>
      </p:sp>
      <p:sp>
        <p:nvSpPr>
          <p:cNvPr id="3" name="Footer Placeholder 2">
            <a:extLst>
              <a:ext uri="{FF2B5EF4-FFF2-40B4-BE49-F238E27FC236}">
                <a16:creationId xmlns:a16="http://schemas.microsoft.com/office/drawing/2014/main" id="{325E79CA-0CC7-6141-9612-B50152E37EC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A4005D2-C4F3-0C4A-A11F-0E49C3CC2BD5}"/>
              </a:ext>
            </a:extLst>
          </p:cNvPr>
          <p:cNvSpPr>
            <a:spLocks noGrp="1"/>
          </p:cNvSpPr>
          <p:nvPr>
            <p:ph type="sldNum" sz="quarter" idx="12"/>
          </p:nvPr>
        </p:nvSpPr>
        <p:spPr/>
        <p:txBody>
          <a:bodyPr/>
          <a:lstStyle/>
          <a:p>
            <a:fld id="{127996A6-B48A-524B-BE74-76F53F53F62D}" type="slidenum">
              <a:rPr lang="en-US" smtClean="0"/>
              <a:t>‹#›</a:t>
            </a:fld>
            <a:endParaRPr lang="en-US"/>
          </a:p>
        </p:txBody>
      </p:sp>
    </p:spTree>
    <p:extLst>
      <p:ext uri="{BB962C8B-B14F-4D97-AF65-F5344CB8AC3E}">
        <p14:creationId xmlns:p14="http://schemas.microsoft.com/office/powerpoint/2010/main" val="1430854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FF8FF-F7D3-8C43-8123-222272197E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A88FA04-B79F-264A-9137-3F0B675B4DE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16F675E-A191-9542-B30B-58F6DFD120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810BDE2-B66A-6841-9E7F-FA639A47AD25}"/>
              </a:ext>
            </a:extLst>
          </p:cNvPr>
          <p:cNvSpPr>
            <a:spLocks noGrp="1"/>
          </p:cNvSpPr>
          <p:nvPr>
            <p:ph type="dt" sz="half" idx="10"/>
          </p:nvPr>
        </p:nvSpPr>
        <p:spPr/>
        <p:txBody>
          <a:bodyPr/>
          <a:lstStyle/>
          <a:p>
            <a:fld id="{5A133A32-53B8-7243-9649-3599B85A4C9E}" type="datetimeFigureOut">
              <a:rPr lang="en-US" smtClean="0"/>
              <a:t>10/3/25</a:t>
            </a:fld>
            <a:endParaRPr lang="en-US"/>
          </a:p>
        </p:txBody>
      </p:sp>
      <p:sp>
        <p:nvSpPr>
          <p:cNvPr id="6" name="Footer Placeholder 5">
            <a:extLst>
              <a:ext uri="{FF2B5EF4-FFF2-40B4-BE49-F238E27FC236}">
                <a16:creationId xmlns:a16="http://schemas.microsoft.com/office/drawing/2014/main" id="{009A29DD-4FEE-2F45-9F0D-9A0261707C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1EDF5B-69F1-A54D-A246-02F8D88ABD26}"/>
              </a:ext>
            </a:extLst>
          </p:cNvPr>
          <p:cNvSpPr>
            <a:spLocks noGrp="1"/>
          </p:cNvSpPr>
          <p:nvPr>
            <p:ph type="sldNum" sz="quarter" idx="12"/>
          </p:nvPr>
        </p:nvSpPr>
        <p:spPr/>
        <p:txBody>
          <a:bodyPr/>
          <a:lstStyle/>
          <a:p>
            <a:fld id="{127996A6-B48A-524B-BE74-76F53F53F62D}" type="slidenum">
              <a:rPr lang="en-US" smtClean="0"/>
              <a:t>‹#›</a:t>
            </a:fld>
            <a:endParaRPr lang="en-US"/>
          </a:p>
        </p:txBody>
      </p:sp>
    </p:spTree>
    <p:extLst>
      <p:ext uri="{BB962C8B-B14F-4D97-AF65-F5344CB8AC3E}">
        <p14:creationId xmlns:p14="http://schemas.microsoft.com/office/powerpoint/2010/main" val="3413069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6EDB2-882A-4844-BEEE-0CAB54433A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A9C082A-E3F6-1C43-B563-3F85AAD265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0584A61-E71B-1C49-9CFD-76BC1959D3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66E218E-2AA7-3041-9942-44F03B82F15B}"/>
              </a:ext>
            </a:extLst>
          </p:cNvPr>
          <p:cNvSpPr>
            <a:spLocks noGrp="1"/>
          </p:cNvSpPr>
          <p:nvPr>
            <p:ph type="dt" sz="half" idx="10"/>
          </p:nvPr>
        </p:nvSpPr>
        <p:spPr/>
        <p:txBody>
          <a:bodyPr/>
          <a:lstStyle/>
          <a:p>
            <a:fld id="{5A133A32-53B8-7243-9649-3599B85A4C9E}" type="datetimeFigureOut">
              <a:rPr lang="en-US" smtClean="0"/>
              <a:t>10/3/25</a:t>
            </a:fld>
            <a:endParaRPr lang="en-US"/>
          </a:p>
        </p:txBody>
      </p:sp>
      <p:sp>
        <p:nvSpPr>
          <p:cNvPr id="6" name="Footer Placeholder 5">
            <a:extLst>
              <a:ext uri="{FF2B5EF4-FFF2-40B4-BE49-F238E27FC236}">
                <a16:creationId xmlns:a16="http://schemas.microsoft.com/office/drawing/2014/main" id="{6112878B-13A7-DA42-B700-F46340A8E9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7F5E2C-7716-4A48-A070-790B8560EEDC}"/>
              </a:ext>
            </a:extLst>
          </p:cNvPr>
          <p:cNvSpPr>
            <a:spLocks noGrp="1"/>
          </p:cNvSpPr>
          <p:nvPr>
            <p:ph type="sldNum" sz="quarter" idx="12"/>
          </p:nvPr>
        </p:nvSpPr>
        <p:spPr/>
        <p:txBody>
          <a:bodyPr/>
          <a:lstStyle/>
          <a:p>
            <a:fld id="{127996A6-B48A-524B-BE74-76F53F53F62D}" type="slidenum">
              <a:rPr lang="en-US" smtClean="0"/>
              <a:t>‹#›</a:t>
            </a:fld>
            <a:endParaRPr lang="en-US"/>
          </a:p>
        </p:txBody>
      </p:sp>
    </p:spTree>
    <p:extLst>
      <p:ext uri="{BB962C8B-B14F-4D97-AF65-F5344CB8AC3E}">
        <p14:creationId xmlns:p14="http://schemas.microsoft.com/office/powerpoint/2010/main" val="2188307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E355090-2346-EB47-B0EA-874C89FCB1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22C0A0-902A-DE49-9F41-935E2EA08B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7CAB18-0E02-FF46-A690-537127BB0F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133A32-53B8-7243-9649-3599B85A4C9E}" type="datetimeFigureOut">
              <a:rPr lang="en-US" smtClean="0"/>
              <a:t>10/3/25</a:t>
            </a:fld>
            <a:endParaRPr lang="en-US"/>
          </a:p>
        </p:txBody>
      </p:sp>
      <p:sp>
        <p:nvSpPr>
          <p:cNvPr id="5" name="Footer Placeholder 4">
            <a:extLst>
              <a:ext uri="{FF2B5EF4-FFF2-40B4-BE49-F238E27FC236}">
                <a16:creationId xmlns:a16="http://schemas.microsoft.com/office/drawing/2014/main" id="{6B712E1F-0FBA-8D43-B1E4-AD462D3779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04BB3DE-5A4A-2D4C-A6FF-1DAA3CC01B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7996A6-B48A-524B-BE74-76F53F53F62D}" type="slidenum">
              <a:rPr lang="en-US" smtClean="0"/>
              <a:t>‹#›</a:t>
            </a:fld>
            <a:endParaRPr lang="en-US"/>
          </a:p>
        </p:txBody>
      </p:sp>
    </p:spTree>
    <p:extLst>
      <p:ext uri="{BB962C8B-B14F-4D97-AF65-F5344CB8AC3E}">
        <p14:creationId xmlns:p14="http://schemas.microsoft.com/office/powerpoint/2010/main" val="16082447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2955E-DF17-1E4C-8D5E-007889EC684E}"/>
              </a:ext>
            </a:extLst>
          </p:cNvPr>
          <p:cNvSpPr>
            <a:spLocks noGrp="1"/>
          </p:cNvSpPr>
          <p:nvPr>
            <p:ph type="ctrTitle"/>
          </p:nvPr>
        </p:nvSpPr>
        <p:spPr>
          <a:xfrm>
            <a:off x="1421027" y="1122363"/>
            <a:ext cx="9246973" cy="1620837"/>
          </a:xfrm>
        </p:spPr>
        <p:txBody>
          <a:bodyPr/>
          <a:lstStyle/>
          <a:p>
            <a:r>
              <a:rPr lang="en-US" dirty="0"/>
              <a:t>Theory, Skills and Methods </a:t>
            </a:r>
          </a:p>
        </p:txBody>
      </p:sp>
      <p:sp>
        <p:nvSpPr>
          <p:cNvPr id="3" name="Subtitle 2">
            <a:extLst>
              <a:ext uri="{FF2B5EF4-FFF2-40B4-BE49-F238E27FC236}">
                <a16:creationId xmlns:a16="http://schemas.microsoft.com/office/drawing/2014/main" id="{EFC2C77B-0D4A-5749-AC12-1AEBA0FF84DD}"/>
              </a:ext>
            </a:extLst>
          </p:cNvPr>
          <p:cNvSpPr>
            <a:spLocks noGrp="1"/>
          </p:cNvSpPr>
          <p:nvPr>
            <p:ph type="subTitle" idx="1"/>
          </p:nvPr>
        </p:nvSpPr>
        <p:spPr/>
        <p:txBody>
          <a:bodyPr/>
          <a:lstStyle/>
          <a:p>
            <a:r>
              <a:rPr lang="en-US" dirty="0" err="1"/>
              <a:t>Dr</a:t>
            </a:r>
            <a:r>
              <a:rPr lang="en-US" dirty="0"/>
              <a:t> Claudia Stein </a:t>
            </a:r>
          </a:p>
        </p:txBody>
      </p:sp>
    </p:spTree>
    <p:extLst>
      <p:ext uri="{BB962C8B-B14F-4D97-AF65-F5344CB8AC3E}">
        <p14:creationId xmlns:p14="http://schemas.microsoft.com/office/powerpoint/2010/main" val="26431066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AA5D56B-5885-D78B-CDC3-9767ACEB1A18}"/>
              </a:ext>
            </a:extLst>
          </p:cNvPr>
          <p:cNvSpPr txBox="1"/>
          <p:nvPr/>
        </p:nvSpPr>
        <p:spPr>
          <a:xfrm>
            <a:off x="1582057" y="1828799"/>
            <a:ext cx="9637486" cy="1754326"/>
          </a:xfrm>
          <a:prstGeom prst="rect">
            <a:avLst/>
          </a:prstGeom>
          <a:noFill/>
        </p:spPr>
        <p:txBody>
          <a:bodyPr wrap="square" rtlCol="0">
            <a:spAutoFit/>
          </a:bodyPr>
          <a:lstStyle/>
          <a:p>
            <a:r>
              <a:rPr lang="en-US" b="1" dirty="0"/>
              <a:t>Claim:</a:t>
            </a:r>
            <a:r>
              <a:rPr lang="en-US" dirty="0"/>
              <a:t> In historical practice theory and method always go together and cannot be separated. Historians do not enter an archive, library or museum and leave their personal and professional life, their feelings, political views or activism at home. All their thoughts and experiences affect the way historians select, </a:t>
            </a:r>
            <a:r>
              <a:rPr lang="en-US" dirty="0" err="1"/>
              <a:t>analyse</a:t>
            </a:r>
            <a:r>
              <a:rPr lang="en-US" dirty="0"/>
              <a:t> their sources and give ‘meaning’ to them. </a:t>
            </a:r>
          </a:p>
          <a:p>
            <a:endParaRPr lang="en-US" dirty="0"/>
          </a:p>
          <a:p>
            <a:r>
              <a:rPr lang="en-US" dirty="0"/>
              <a:t>		‘Study the historian before you study the facts’. </a:t>
            </a:r>
          </a:p>
        </p:txBody>
      </p:sp>
    </p:spTree>
    <p:extLst>
      <p:ext uri="{BB962C8B-B14F-4D97-AF65-F5344CB8AC3E}">
        <p14:creationId xmlns:p14="http://schemas.microsoft.com/office/powerpoint/2010/main" val="32495834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2A77FD5-44C8-D571-B9A6-951D50252750}"/>
              </a:ext>
            </a:extLst>
          </p:cNvPr>
          <p:cNvSpPr txBox="1"/>
          <p:nvPr/>
        </p:nvSpPr>
        <p:spPr>
          <a:xfrm>
            <a:off x="2686050" y="114300"/>
            <a:ext cx="5529036" cy="461665"/>
          </a:xfrm>
          <a:prstGeom prst="rect">
            <a:avLst/>
          </a:prstGeom>
          <a:noFill/>
        </p:spPr>
        <p:txBody>
          <a:bodyPr wrap="square" rtlCol="0">
            <a:spAutoFit/>
          </a:bodyPr>
          <a:lstStyle/>
          <a:p>
            <a:r>
              <a:rPr lang="en-US" sz="2400" b="1" dirty="0"/>
              <a:t>History Matters but Why? </a:t>
            </a:r>
          </a:p>
        </p:txBody>
      </p:sp>
      <p:sp>
        <p:nvSpPr>
          <p:cNvPr id="6" name="TextBox 5">
            <a:extLst>
              <a:ext uri="{FF2B5EF4-FFF2-40B4-BE49-F238E27FC236}">
                <a16:creationId xmlns:a16="http://schemas.microsoft.com/office/drawing/2014/main" id="{CD161ED2-397F-2A31-B74D-C94D56EBEDCE}"/>
              </a:ext>
            </a:extLst>
          </p:cNvPr>
          <p:cNvSpPr txBox="1"/>
          <p:nvPr/>
        </p:nvSpPr>
        <p:spPr>
          <a:xfrm>
            <a:off x="375729" y="800100"/>
            <a:ext cx="8529636" cy="923330"/>
          </a:xfrm>
          <a:prstGeom prst="rect">
            <a:avLst/>
          </a:prstGeom>
          <a:noFill/>
        </p:spPr>
        <p:txBody>
          <a:bodyPr wrap="square" rtlCol="0">
            <a:spAutoFit/>
          </a:bodyPr>
          <a:lstStyle/>
          <a:p>
            <a:r>
              <a:rPr lang="en-US" dirty="0"/>
              <a:t>bell hooks, </a:t>
            </a:r>
            <a:r>
              <a:rPr lang="en-US" i="1" dirty="0"/>
              <a:t>Teaching to Transgress: Education as the Practice of Freedom </a:t>
            </a:r>
            <a:r>
              <a:rPr lang="en-US" dirty="0"/>
              <a:t>(1994)</a:t>
            </a:r>
          </a:p>
          <a:p>
            <a:endParaRPr lang="en-US" dirty="0"/>
          </a:p>
          <a:p>
            <a:r>
              <a:rPr lang="en-GB" dirty="0"/>
              <a:t>Geoff Eley, </a:t>
            </a:r>
            <a:r>
              <a:rPr lang="en-GB" i="1" dirty="0"/>
              <a:t>A Crooked Line : From Cultural History to the History of Society </a:t>
            </a:r>
            <a:r>
              <a:rPr lang="en-GB" dirty="0"/>
              <a:t>(2006)</a:t>
            </a:r>
            <a:endParaRPr lang="en-US" dirty="0"/>
          </a:p>
        </p:txBody>
      </p:sp>
      <p:sp>
        <p:nvSpPr>
          <p:cNvPr id="7" name="TextBox 6">
            <a:extLst>
              <a:ext uri="{FF2B5EF4-FFF2-40B4-BE49-F238E27FC236}">
                <a16:creationId xmlns:a16="http://schemas.microsoft.com/office/drawing/2014/main" id="{E0193C48-72E7-DDA4-D5FB-67EC008924E7}"/>
              </a:ext>
            </a:extLst>
          </p:cNvPr>
          <p:cNvSpPr txBox="1"/>
          <p:nvPr/>
        </p:nvSpPr>
        <p:spPr>
          <a:xfrm>
            <a:off x="142876" y="1947565"/>
            <a:ext cx="8901112" cy="5355312"/>
          </a:xfrm>
          <a:prstGeom prst="rect">
            <a:avLst/>
          </a:prstGeom>
          <a:noFill/>
        </p:spPr>
        <p:txBody>
          <a:bodyPr wrap="square" rtlCol="0">
            <a:spAutoFit/>
          </a:bodyPr>
          <a:lstStyle/>
          <a:p>
            <a:r>
              <a:rPr lang="en-US" dirty="0"/>
              <a:t>Questions:</a:t>
            </a:r>
          </a:p>
          <a:p>
            <a:endParaRPr lang="en-US" dirty="0"/>
          </a:p>
          <a:p>
            <a:r>
              <a:rPr lang="en-US" dirty="0"/>
              <a:t>Why do both authors consider theory important in the classroom? </a:t>
            </a:r>
          </a:p>
          <a:p>
            <a:endParaRPr lang="en-US" dirty="0"/>
          </a:p>
          <a:p>
            <a:r>
              <a:rPr lang="en-US" dirty="0"/>
              <a:t>What do they consider the  ‘pedagogical purpose’ of theory in their respective disciplines?</a:t>
            </a:r>
          </a:p>
          <a:p>
            <a:endParaRPr lang="en-US" dirty="0"/>
          </a:p>
          <a:p>
            <a:r>
              <a:rPr lang="en-US" dirty="0"/>
              <a:t>What do we learn from their accounts about the wider historical context that shaped their ’favorite’ theory? </a:t>
            </a:r>
          </a:p>
          <a:p>
            <a:endParaRPr lang="en-US" dirty="0"/>
          </a:p>
          <a:p>
            <a:r>
              <a:rPr lang="en-US" dirty="0"/>
              <a:t>The aim of hooks’ </a:t>
            </a:r>
            <a:r>
              <a:rPr lang="en-US" i="1" dirty="0"/>
              <a:t>Critical Pedagogy </a:t>
            </a:r>
            <a:r>
              <a:rPr lang="en-US" dirty="0"/>
              <a:t>(1994) is to transform students into ‘political subjects who recognize their historical, racial, class and gender situatedness (…) and are politically and ethically motivated to struggle in the interest of greater human freedom and emancipation’.  But how can her critical pedagogy succeed if it fails to understand its own ‘historical situatedness’? </a:t>
            </a:r>
          </a:p>
          <a:p>
            <a:endParaRPr lang="en-US" dirty="0"/>
          </a:p>
          <a:p>
            <a:r>
              <a:rPr lang="en-US" dirty="0"/>
              <a:t>The new cultural history (Eley) and critical pedagogy reflect the neoliberal transformation of American and British society in the 1980/90. Discuss </a:t>
            </a:r>
          </a:p>
          <a:p>
            <a:endParaRPr lang="en-US" dirty="0"/>
          </a:p>
          <a:p>
            <a:endParaRPr lang="en-US" dirty="0"/>
          </a:p>
        </p:txBody>
      </p:sp>
    </p:spTree>
    <p:extLst>
      <p:ext uri="{BB962C8B-B14F-4D97-AF65-F5344CB8AC3E}">
        <p14:creationId xmlns:p14="http://schemas.microsoft.com/office/powerpoint/2010/main" val="24140683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13820-20D9-9D9A-E44A-20BBA0131B7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93AF5F3-2C0C-FFA3-A1FC-889BB60CC3F5}"/>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711629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97F5BBB-9548-FD30-BEFC-B45F81F17D49}"/>
              </a:ext>
            </a:extLst>
          </p:cNvPr>
          <p:cNvSpPr txBox="1"/>
          <p:nvPr/>
        </p:nvSpPr>
        <p:spPr>
          <a:xfrm>
            <a:off x="1074057" y="986971"/>
            <a:ext cx="12788437" cy="3139321"/>
          </a:xfrm>
          <a:prstGeom prst="rect">
            <a:avLst/>
          </a:prstGeom>
          <a:noFill/>
        </p:spPr>
        <p:txBody>
          <a:bodyPr wrap="none" rtlCol="0">
            <a:spAutoFit/>
          </a:bodyPr>
          <a:lstStyle/>
          <a:p>
            <a:endParaRPr lang="en-US" dirty="0"/>
          </a:p>
          <a:p>
            <a:endParaRPr lang="en-US" dirty="0"/>
          </a:p>
          <a:p>
            <a:r>
              <a:rPr lang="en-US" dirty="0"/>
              <a:t>Seminar questions for this afternoon: </a:t>
            </a:r>
          </a:p>
          <a:p>
            <a:endParaRPr lang="en-US" dirty="0"/>
          </a:p>
          <a:p>
            <a:r>
              <a:rPr lang="en-US" dirty="0"/>
              <a:t>What do the authors tell us o you know about the wider historical context of social history, the new social history and cultural history? </a:t>
            </a:r>
          </a:p>
          <a:p>
            <a:endParaRPr lang="en-US" dirty="0"/>
          </a:p>
          <a:p>
            <a:r>
              <a:rPr lang="en-US" dirty="0"/>
              <a:t>Which experiences do you think shaped the two author’s views and perspective?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430173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A2D6A-4714-1DFA-AA61-C331F5953B55}"/>
              </a:ext>
            </a:extLst>
          </p:cNvPr>
          <p:cNvSpPr>
            <a:spLocks noGrp="1"/>
          </p:cNvSpPr>
          <p:nvPr>
            <p:ph type="title"/>
          </p:nvPr>
        </p:nvSpPr>
        <p:spPr>
          <a:xfrm>
            <a:off x="838200" y="365125"/>
            <a:ext cx="10515600" cy="1460500"/>
          </a:xfrm>
        </p:spPr>
        <p:txBody>
          <a:bodyPr>
            <a:normAutofit fontScale="90000"/>
          </a:bodyPr>
          <a:lstStyle/>
          <a:p>
            <a:pPr algn="ctr"/>
            <a:r>
              <a:rPr lang="en-US" dirty="0"/>
              <a:t>Anglo-American History Writing in Postmodernity:</a:t>
            </a:r>
            <a:br>
              <a:rPr lang="en-US" dirty="0"/>
            </a:br>
            <a:r>
              <a:rPr lang="en-US" dirty="0"/>
              <a:t>		The Social-Constructing of 			Human Experience</a:t>
            </a:r>
          </a:p>
        </p:txBody>
      </p:sp>
      <p:sp>
        <p:nvSpPr>
          <p:cNvPr id="3" name="Content Placeholder 2">
            <a:extLst>
              <a:ext uri="{FF2B5EF4-FFF2-40B4-BE49-F238E27FC236}">
                <a16:creationId xmlns:a16="http://schemas.microsoft.com/office/drawing/2014/main" id="{8E1D50F4-9B7E-229D-ED03-69DF890E7FCC}"/>
              </a:ext>
            </a:extLst>
          </p:cNvPr>
          <p:cNvSpPr>
            <a:spLocks noGrp="1"/>
          </p:cNvSpPr>
          <p:nvPr>
            <p:ph idx="1"/>
          </p:nvPr>
        </p:nvSpPr>
        <p:spPr/>
        <p:txBody>
          <a:bodyPr>
            <a:normAutofit fontScale="70000" lnSpcReduction="20000"/>
          </a:bodyPr>
          <a:lstStyle/>
          <a:p>
            <a:endParaRPr lang="en-US" dirty="0"/>
          </a:p>
          <a:p>
            <a:r>
              <a:rPr lang="en-US" b="1" dirty="0"/>
              <a:t>Focus</a:t>
            </a:r>
            <a:r>
              <a:rPr lang="en-US" dirty="0"/>
              <a:t>: retrieving and explaining human ‘experience’ (individual &amp; collective)</a:t>
            </a:r>
          </a:p>
          <a:p>
            <a:r>
              <a:rPr lang="en-US" dirty="0"/>
              <a:t>Questioning of ‘</a:t>
            </a:r>
            <a:r>
              <a:rPr lang="en-US" b="1" dirty="0"/>
              <a:t>grand narrative</a:t>
            </a:r>
            <a:r>
              <a:rPr lang="en-US" dirty="0"/>
              <a:t>’ (‘</a:t>
            </a:r>
            <a:r>
              <a:rPr lang="en-US" b="1" dirty="0"/>
              <a:t>meta-narrative</a:t>
            </a:r>
            <a:r>
              <a:rPr lang="en-US" dirty="0"/>
              <a:t>’) of Enlightenment and 19th-century Western forms of history writing:  the human subject (male/European) as driven by reason/rationality leading to social and technological/scientific progress. Human nature is assumed to be autonomous, willful, controlling and shaping nature and social life. </a:t>
            </a:r>
          </a:p>
          <a:p>
            <a:r>
              <a:rPr lang="en-US" b="1" dirty="0"/>
              <a:t>Why this ‘revision’ in 1960s/70s? </a:t>
            </a:r>
            <a:r>
              <a:rPr lang="en-US" dirty="0"/>
              <a:t>Context: Experiences of WWI, WWII, Holocaust, critique of science (e.g. atomic bomb), Cold War, decolonization fueling rise of civic rights movements, peace-movements, environmental movements, anti-science movements, feminism and gay movements etc.)</a:t>
            </a:r>
          </a:p>
          <a:p>
            <a:pPr lvl="1"/>
            <a:r>
              <a:rPr lang="en-US" dirty="0"/>
              <a:t> Fueled by new enthusiasm for neo-Marxist theories  (e.g. pushing ideas of ‘practice’ a central to the ‘making’ of human – not ‘thinking’– Note: not all practice theories are Marxism-inspired), linguistic theories and philosophies of language</a:t>
            </a:r>
          </a:p>
          <a:p>
            <a:pPr marL="457200" lvl="1" indent="0">
              <a:buNone/>
            </a:pPr>
            <a:endParaRPr lang="en-US" dirty="0"/>
          </a:p>
          <a:p>
            <a:pPr marL="457200" lvl="1" indent="0">
              <a:buNone/>
            </a:pPr>
            <a:endParaRPr lang="en-US" dirty="0"/>
          </a:p>
          <a:p>
            <a:pPr marL="457200" lvl="1" indent="0">
              <a:buNone/>
            </a:pPr>
            <a:r>
              <a:rPr lang="en-US" sz="3100" dirty="0"/>
              <a:t>Claim: Human experience is not universal (and transhistorical) but </a:t>
            </a:r>
            <a:r>
              <a:rPr lang="en-US" sz="3100" b="1" dirty="0"/>
              <a:t>socially-constructed </a:t>
            </a:r>
            <a:r>
              <a:rPr lang="en-US" sz="3100" dirty="0"/>
              <a:t>(i.e. relative to time and place)</a:t>
            </a:r>
            <a:endParaRPr lang="en-US" dirty="0"/>
          </a:p>
        </p:txBody>
      </p:sp>
    </p:spTree>
    <p:extLst>
      <p:ext uri="{BB962C8B-B14F-4D97-AF65-F5344CB8AC3E}">
        <p14:creationId xmlns:p14="http://schemas.microsoft.com/office/powerpoint/2010/main" val="42158463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5"/>
          <p:cNvSpPr txBox="1">
            <a:spLocks noChangeArrowheads="1"/>
          </p:cNvSpPr>
          <p:nvPr/>
        </p:nvSpPr>
        <p:spPr bwMode="auto">
          <a:xfrm>
            <a:off x="2895600" y="4800601"/>
            <a:ext cx="6553200" cy="1200329"/>
          </a:xfrm>
          <a:prstGeom prst="rect">
            <a:avLst/>
          </a:prstGeom>
          <a:noFill/>
          <a:ln w="9525">
            <a:noFill/>
            <a:miter lim="800000"/>
            <a:headEnd/>
            <a:tailEnd/>
          </a:ln>
        </p:spPr>
        <p:txBody>
          <a:bodyPr>
            <a:spAutoFit/>
          </a:bodyPr>
          <a:lstStyle/>
          <a:p>
            <a:r>
              <a:rPr lang="en-GB" dirty="0"/>
              <a:t>    </a:t>
            </a:r>
          </a:p>
          <a:p>
            <a:r>
              <a:rPr lang="en-GB" dirty="0"/>
              <a:t>	Edward Palmer Thompson (1924-1993)</a:t>
            </a:r>
          </a:p>
          <a:p>
            <a:r>
              <a:rPr lang="en-GB" dirty="0"/>
              <a:t> </a:t>
            </a:r>
          </a:p>
          <a:p>
            <a:endParaRPr lang="en-GB" dirty="0"/>
          </a:p>
        </p:txBody>
      </p:sp>
      <p:pic>
        <p:nvPicPr>
          <p:cNvPr id="12290" name="Picture 2" descr="http://www.arthurmag.com/magpie/wp-content/uploads/2009/08/thompson.jpg"/>
          <p:cNvPicPr>
            <a:picLocks noChangeAspect="1" noChangeArrowheads="1"/>
          </p:cNvPicPr>
          <p:nvPr/>
        </p:nvPicPr>
        <p:blipFill>
          <a:blip r:embed="rId2" cstate="print"/>
          <a:srcRect b="11240"/>
          <a:stretch>
            <a:fillRect/>
          </a:stretch>
        </p:blipFill>
        <p:spPr bwMode="auto">
          <a:xfrm>
            <a:off x="3937015" y="1359191"/>
            <a:ext cx="2411425" cy="3223619"/>
          </a:xfrm>
          <a:prstGeom prst="rect">
            <a:avLst/>
          </a:prstGeom>
          <a:noFill/>
        </p:spPr>
      </p:pic>
      <p:sp>
        <p:nvSpPr>
          <p:cNvPr id="2" name="TextBox 1">
            <a:extLst>
              <a:ext uri="{FF2B5EF4-FFF2-40B4-BE49-F238E27FC236}">
                <a16:creationId xmlns:a16="http://schemas.microsoft.com/office/drawing/2014/main" id="{79E73819-7EE5-2641-9798-B737B8DA1A69}"/>
              </a:ext>
            </a:extLst>
          </p:cNvPr>
          <p:cNvSpPr txBox="1"/>
          <p:nvPr/>
        </p:nvSpPr>
        <p:spPr>
          <a:xfrm>
            <a:off x="3781169" y="469557"/>
            <a:ext cx="4361934" cy="461665"/>
          </a:xfrm>
          <a:prstGeom prst="rect">
            <a:avLst/>
          </a:prstGeom>
          <a:noFill/>
        </p:spPr>
        <p:txBody>
          <a:bodyPr wrap="square" rtlCol="0">
            <a:spAutoFit/>
          </a:bodyPr>
          <a:lstStyle/>
          <a:p>
            <a:r>
              <a:rPr lang="en-US" sz="2400" b="1" dirty="0"/>
              <a:t>The ‘New’ Social History (UK) </a:t>
            </a:r>
          </a:p>
        </p:txBody>
      </p:sp>
      <p:sp>
        <p:nvSpPr>
          <p:cNvPr id="3" name="TextBox 2">
            <a:extLst>
              <a:ext uri="{FF2B5EF4-FFF2-40B4-BE49-F238E27FC236}">
                <a16:creationId xmlns:a16="http://schemas.microsoft.com/office/drawing/2014/main" id="{D10E07C5-1CC6-2847-B255-771D42C5AAAE}"/>
              </a:ext>
            </a:extLst>
          </p:cNvPr>
          <p:cNvSpPr txBox="1"/>
          <p:nvPr/>
        </p:nvSpPr>
        <p:spPr>
          <a:xfrm>
            <a:off x="0" y="5895475"/>
            <a:ext cx="13533753" cy="646331"/>
          </a:xfrm>
          <a:prstGeom prst="rect">
            <a:avLst/>
          </a:prstGeom>
          <a:noFill/>
        </p:spPr>
        <p:txBody>
          <a:bodyPr wrap="square" rtlCol="0">
            <a:spAutoFit/>
          </a:bodyPr>
          <a:lstStyle/>
          <a:p>
            <a:r>
              <a:rPr lang="en-US" dirty="0"/>
              <a:t>In contrast to the ‘old’ social history, inspired by Marx, and mainstream 19</a:t>
            </a:r>
            <a:r>
              <a:rPr lang="en-US" baseline="30000" dirty="0"/>
              <a:t>th</a:t>
            </a:r>
            <a:r>
              <a:rPr lang="en-US" dirty="0"/>
              <a:t>-century history </a:t>
            </a:r>
            <a:r>
              <a:rPr lang="en-GB" dirty="0"/>
              <a:t>(e.g. political history, intellectual</a:t>
            </a:r>
          </a:p>
          <a:p>
            <a:r>
              <a:rPr lang="en-GB" dirty="0"/>
              <a:t> history and the history of ‘great men’.)</a:t>
            </a:r>
            <a:endParaRPr lang="en-US" dirty="0"/>
          </a:p>
        </p:txBody>
      </p:sp>
      <p:sp>
        <p:nvSpPr>
          <p:cNvPr id="4" name="TextBox 3">
            <a:extLst>
              <a:ext uri="{FF2B5EF4-FFF2-40B4-BE49-F238E27FC236}">
                <a16:creationId xmlns:a16="http://schemas.microsoft.com/office/drawing/2014/main" id="{1196D95C-7152-464F-9E84-8ECBF56CFBF2}"/>
              </a:ext>
            </a:extLst>
          </p:cNvPr>
          <p:cNvSpPr txBox="1"/>
          <p:nvPr/>
        </p:nvSpPr>
        <p:spPr>
          <a:xfrm>
            <a:off x="7327557" y="1631092"/>
            <a:ext cx="3830594" cy="2031325"/>
          </a:xfrm>
          <a:prstGeom prst="rect">
            <a:avLst/>
          </a:prstGeom>
          <a:noFill/>
        </p:spPr>
        <p:txBody>
          <a:bodyPr wrap="square" rtlCol="0">
            <a:spAutoFit/>
          </a:bodyPr>
          <a:lstStyle/>
          <a:p>
            <a:r>
              <a:rPr lang="en-US" dirty="0">
                <a:latin typeface="Al Nile" pitchFamily="2" charset="-78"/>
                <a:cs typeface="Al Nile" pitchFamily="2" charset="-78"/>
              </a:rPr>
              <a:t>‘I am trying to rescue the poor stockinger, the Luddite cropper, the “obsolete” hand-loom weaver, the “utopian” artisan, and even the deluded follower of Joanna Southcott, </a:t>
            </a:r>
            <a:r>
              <a:rPr lang="en-US" b="1" dirty="0">
                <a:latin typeface="Al Nile" pitchFamily="2" charset="-78"/>
                <a:cs typeface="Al Nile" pitchFamily="2" charset="-78"/>
              </a:rPr>
              <a:t>from the enormous condescension of posterity...(</a:t>
            </a:r>
            <a:r>
              <a:rPr lang="en-US" dirty="0">
                <a:latin typeface="Al Nile" pitchFamily="2" charset="-78"/>
                <a:cs typeface="Al Nile" pitchFamily="2" charset="-78"/>
              </a:rPr>
              <a:t>p.13)</a:t>
            </a:r>
            <a:endParaRPr lang="en-GB" dirty="0">
              <a:latin typeface="Al Nile" pitchFamily="2" charset="-78"/>
              <a:cs typeface="Al Nile" pitchFamily="2" charset="-78"/>
            </a:endParaRPr>
          </a:p>
        </p:txBody>
      </p:sp>
    </p:spTree>
    <p:extLst>
      <p:ext uri="{BB962C8B-B14F-4D97-AF65-F5344CB8AC3E}">
        <p14:creationId xmlns:p14="http://schemas.microsoft.com/office/powerpoint/2010/main" val="2093822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t0.gstatic.com/images?q=tbn:ANd9GcTjp4mJ-4-s-G6VAW29TkorltgoOhK1Aa2IpGeIeU6uDDTHZ717"/>
          <p:cNvPicPr>
            <a:picLocks noChangeAspect="1" noChangeArrowheads="1"/>
          </p:cNvPicPr>
          <p:nvPr/>
        </p:nvPicPr>
        <p:blipFill>
          <a:blip r:embed="rId2" cstate="print"/>
          <a:srcRect/>
          <a:stretch>
            <a:fillRect/>
          </a:stretch>
        </p:blipFill>
        <p:spPr bwMode="auto">
          <a:xfrm>
            <a:off x="885834" y="493295"/>
            <a:ext cx="3611879" cy="5427687"/>
          </a:xfrm>
          <a:prstGeom prst="rect">
            <a:avLst/>
          </a:prstGeom>
          <a:noFill/>
        </p:spPr>
      </p:pic>
      <p:sp>
        <p:nvSpPr>
          <p:cNvPr id="6" name="TextBox 5"/>
          <p:cNvSpPr txBox="1"/>
          <p:nvPr/>
        </p:nvSpPr>
        <p:spPr>
          <a:xfrm>
            <a:off x="5807968" y="1484785"/>
            <a:ext cx="4608512" cy="646331"/>
          </a:xfrm>
          <a:prstGeom prst="rect">
            <a:avLst/>
          </a:prstGeom>
          <a:noFill/>
        </p:spPr>
        <p:txBody>
          <a:bodyPr wrap="square" rtlCol="0">
            <a:spAutoFit/>
          </a:bodyPr>
          <a:lstStyle/>
          <a:p>
            <a:pPr algn="ctr"/>
            <a:r>
              <a:rPr lang="en-GB" b="1" i="1" dirty="0"/>
              <a:t>The Making of the English Working Class </a:t>
            </a:r>
            <a:r>
              <a:rPr lang="en-GB" b="1" dirty="0"/>
              <a:t>(1963)</a:t>
            </a:r>
          </a:p>
        </p:txBody>
      </p:sp>
      <p:pic>
        <p:nvPicPr>
          <p:cNvPr id="7" name="Picture 2"/>
          <p:cNvPicPr>
            <a:picLocks noChangeAspect="1" noChangeArrowheads="1"/>
          </p:cNvPicPr>
          <p:nvPr/>
        </p:nvPicPr>
        <p:blipFill>
          <a:blip r:embed="rId3" cstate="print"/>
          <a:srcRect/>
          <a:stretch>
            <a:fillRect/>
          </a:stretch>
        </p:blipFill>
        <p:spPr bwMode="auto">
          <a:xfrm>
            <a:off x="5589812" y="3113684"/>
            <a:ext cx="4618038" cy="2913063"/>
          </a:xfrm>
          <a:prstGeom prst="rect">
            <a:avLst/>
          </a:prstGeom>
          <a:noFill/>
          <a:ln w="9525">
            <a:noFill/>
            <a:miter lim="800000"/>
            <a:headEnd/>
            <a:tailEnd/>
          </a:ln>
        </p:spPr>
      </p:pic>
    </p:spTree>
    <p:extLst>
      <p:ext uri="{BB962C8B-B14F-4D97-AF65-F5344CB8AC3E}">
        <p14:creationId xmlns:p14="http://schemas.microsoft.com/office/powerpoint/2010/main" val="9272296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C974DE-BD4F-954F-9412-7EA0F12069C4}"/>
              </a:ext>
            </a:extLst>
          </p:cNvPr>
          <p:cNvSpPr txBox="1"/>
          <p:nvPr/>
        </p:nvSpPr>
        <p:spPr>
          <a:xfrm>
            <a:off x="1631093" y="1729946"/>
            <a:ext cx="8641374" cy="3785652"/>
          </a:xfrm>
          <a:prstGeom prst="rect">
            <a:avLst/>
          </a:prstGeom>
          <a:noFill/>
        </p:spPr>
        <p:txBody>
          <a:bodyPr wrap="square" rtlCol="0">
            <a:spAutoFit/>
          </a:bodyPr>
          <a:lstStyle/>
          <a:p>
            <a:r>
              <a:rPr lang="en-GB" sz="2000" dirty="0"/>
              <a:t>‘</a:t>
            </a:r>
            <a:r>
              <a:rPr lang="en-US" sz="2000" dirty="0"/>
              <a:t>I do not see class as a “structure”, nor even as a “category”, but as something which in fact happens (and can be shown to have happened) in human relationships...Like any other relationship, it is a fluency which evades analysis if we attempt to stop it dead at any given moment and anatomize its structure. </a:t>
            </a:r>
          </a:p>
          <a:p>
            <a:endParaRPr lang="en-US" sz="2000" dirty="0"/>
          </a:p>
          <a:p>
            <a:r>
              <a:rPr lang="en-US" sz="2000" dirty="0"/>
              <a:t>The finest-meshed sociological net cannot give us a pure definition of class, any more than it can give us one of deference or of love. The relationship must always be embodied in real people and in a real context. Moreover, we cannot have two distinct classes, each with an independent being, and then bring them </a:t>
            </a:r>
            <a:r>
              <a:rPr lang="en-US" sz="2000" i="1" dirty="0"/>
              <a:t>into </a:t>
            </a:r>
            <a:r>
              <a:rPr lang="en-US" sz="2000" dirty="0"/>
              <a:t>relationship with each other. We cannot have love without lovers, nor deference without squires and laborers. (p.1)</a:t>
            </a:r>
          </a:p>
          <a:p>
            <a:endParaRPr lang="en-GB" sz="2000" dirty="0"/>
          </a:p>
        </p:txBody>
      </p:sp>
      <p:sp>
        <p:nvSpPr>
          <p:cNvPr id="3" name="TextBox 2">
            <a:extLst>
              <a:ext uri="{FF2B5EF4-FFF2-40B4-BE49-F238E27FC236}">
                <a16:creationId xmlns:a16="http://schemas.microsoft.com/office/drawing/2014/main" id="{BCA28675-5B42-934E-B41E-EF0C3D7746C5}"/>
              </a:ext>
            </a:extLst>
          </p:cNvPr>
          <p:cNvSpPr txBox="1"/>
          <p:nvPr/>
        </p:nvSpPr>
        <p:spPr>
          <a:xfrm>
            <a:off x="642551" y="864973"/>
            <a:ext cx="11883413" cy="646331"/>
          </a:xfrm>
          <a:prstGeom prst="rect">
            <a:avLst/>
          </a:prstGeom>
          <a:noFill/>
        </p:spPr>
        <p:txBody>
          <a:bodyPr wrap="square" rtlCol="0">
            <a:spAutoFit/>
          </a:bodyPr>
          <a:lstStyle/>
          <a:p>
            <a:r>
              <a:rPr lang="en-US" b="1" dirty="0"/>
              <a:t>A new definition of ‘class’ in opposition to older Marxist views that understand class as arising automatically from an underlying economic structure (so-called forces of production; review next week!)</a:t>
            </a:r>
          </a:p>
        </p:txBody>
      </p:sp>
      <p:sp>
        <p:nvSpPr>
          <p:cNvPr id="4" name="TextBox 3">
            <a:extLst>
              <a:ext uri="{FF2B5EF4-FFF2-40B4-BE49-F238E27FC236}">
                <a16:creationId xmlns:a16="http://schemas.microsoft.com/office/drawing/2014/main" id="{B4D656D9-9568-9943-96CF-454335EB58EA}"/>
              </a:ext>
            </a:extLst>
          </p:cNvPr>
          <p:cNvSpPr txBox="1"/>
          <p:nvPr/>
        </p:nvSpPr>
        <p:spPr>
          <a:xfrm>
            <a:off x="1631093" y="5807677"/>
            <a:ext cx="9561893" cy="646331"/>
          </a:xfrm>
          <a:prstGeom prst="rect">
            <a:avLst/>
          </a:prstGeom>
          <a:noFill/>
        </p:spPr>
        <p:txBody>
          <a:bodyPr wrap="square" rtlCol="0">
            <a:spAutoFit/>
          </a:bodyPr>
          <a:lstStyle/>
          <a:p>
            <a:r>
              <a:rPr lang="en-US" dirty="0"/>
              <a:t>‘The working class did not rise like the sun at an appointed hour. </a:t>
            </a:r>
            <a:r>
              <a:rPr lang="en-US" b="1" dirty="0"/>
              <a:t>It was present at its own making.’</a:t>
            </a:r>
            <a:endParaRPr lang="en-GB" b="1" dirty="0"/>
          </a:p>
          <a:p>
            <a:endParaRPr lang="en-US" dirty="0"/>
          </a:p>
        </p:txBody>
      </p:sp>
    </p:spTree>
    <p:extLst>
      <p:ext uri="{BB962C8B-B14F-4D97-AF65-F5344CB8AC3E}">
        <p14:creationId xmlns:p14="http://schemas.microsoft.com/office/powerpoint/2010/main" val="25389631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descr="Clifford Geertz.jpg">
            <a:extLst>
              <a:ext uri="{FF2B5EF4-FFF2-40B4-BE49-F238E27FC236}">
                <a16:creationId xmlns:a16="http://schemas.microsoft.com/office/drawing/2014/main" id="{ADD52446-10C7-BD41-8DEB-0C15EC9697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342" y="1020896"/>
            <a:ext cx="3276600" cy="4902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58F87D3-400E-744A-9C1D-C4128764A2AE}"/>
              </a:ext>
            </a:extLst>
          </p:cNvPr>
          <p:cNvSpPr txBox="1"/>
          <p:nvPr/>
        </p:nvSpPr>
        <p:spPr>
          <a:xfrm>
            <a:off x="609600" y="5967046"/>
            <a:ext cx="2691891" cy="369332"/>
          </a:xfrm>
          <a:prstGeom prst="rect">
            <a:avLst/>
          </a:prstGeom>
          <a:noFill/>
        </p:spPr>
        <p:txBody>
          <a:bodyPr wrap="none" rtlCol="0">
            <a:spAutoFit/>
          </a:bodyPr>
          <a:lstStyle/>
          <a:p>
            <a:r>
              <a:rPr lang="en-US" dirty="0"/>
              <a:t>Clifford Geertz, 1926-2006</a:t>
            </a:r>
          </a:p>
        </p:txBody>
      </p:sp>
      <p:sp>
        <p:nvSpPr>
          <p:cNvPr id="6" name="TextBox 5">
            <a:extLst>
              <a:ext uri="{FF2B5EF4-FFF2-40B4-BE49-F238E27FC236}">
                <a16:creationId xmlns:a16="http://schemas.microsoft.com/office/drawing/2014/main" id="{31A8AFCD-E0D8-924E-A0BC-93945961322B}"/>
              </a:ext>
            </a:extLst>
          </p:cNvPr>
          <p:cNvSpPr txBox="1"/>
          <p:nvPr/>
        </p:nvSpPr>
        <p:spPr>
          <a:xfrm>
            <a:off x="3801979" y="1020896"/>
            <a:ext cx="7112207" cy="5078313"/>
          </a:xfrm>
          <a:prstGeom prst="rect">
            <a:avLst/>
          </a:prstGeom>
          <a:noFill/>
        </p:spPr>
        <p:txBody>
          <a:bodyPr wrap="square" rtlCol="0">
            <a:spAutoFit/>
          </a:bodyPr>
          <a:lstStyle/>
          <a:p>
            <a:r>
              <a:rPr lang="en-GB" b="1" i="1" dirty="0"/>
              <a:t>The Interpretation of Culture </a:t>
            </a:r>
            <a:r>
              <a:rPr lang="en-GB" b="1" dirty="0"/>
              <a:t>(1973</a:t>
            </a:r>
            <a:r>
              <a:rPr lang="en-GB" dirty="0"/>
              <a:t>)  -- Balinese Cock fight </a:t>
            </a:r>
            <a:endParaRPr lang="en-GB" b="1" dirty="0"/>
          </a:p>
          <a:p>
            <a:endParaRPr lang="en-GB" dirty="0"/>
          </a:p>
          <a:p>
            <a:r>
              <a:rPr lang="en-GB" dirty="0"/>
              <a:t>Geertz sought to separate off anthropology from its influences from functional sociology (structural and institutional agenda). He comes to define ‘culture’ as a ‘semiotic concept’ whose analysis is not ‘an experimental science in search of law but an interpretive one in search of meaning.’ (</a:t>
            </a:r>
            <a:r>
              <a:rPr lang="en-GB" i="1" dirty="0"/>
              <a:t>Thick Description</a:t>
            </a:r>
            <a:r>
              <a:rPr lang="en-GB" dirty="0"/>
              <a:t>, 1973, p. 5).</a:t>
            </a:r>
            <a:r>
              <a:rPr lang="en-GB" dirty="0">
                <a:effectLst/>
              </a:rPr>
              <a:t> </a:t>
            </a:r>
            <a:r>
              <a:rPr lang="en-GB" b="1" dirty="0"/>
              <a:t> </a:t>
            </a:r>
          </a:p>
          <a:p>
            <a:endParaRPr lang="en-GB" dirty="0"/>
          </a:p>
          <a:p>
            <a:r>
              <a:rPr lang="en-GB" dirty="0"/>
              <a:t>And,</a:t>
            </a:r>
          </a:p>
          <a:p>
            <a:r>
              <a:rPr lang="en-GB" dirty="0"/>
              <a:t>‘.......historically transmitted pattern of meanings embodied in symbols, a system of inherited conceptions expressed in symbolic forms by means of which men communicate, perpetuate, and develop their knowledge about and their attitudes towards life’.</a:t>
            </a:r>
            <a:r>
              <a:rPr lang="en-GB" dirty="0">
                <a:effectLst/>
              </a:rPr>
              <a:t> </a:t>
            </a:r>
          </a:p>
          <a:p>
            <a:endParaRPr lang="en-GB" b="1" dirty="0"/>
          </a:p>
          <a:p>
            <a:r>
              <a:rPr lang="en-GB" b="1" dirty="0"/>
              <a:t>Method of ‘thick description’: </a:t>
            </a:r>
            <a:r>
              <a:rPr lang="en-GB" dirty="0"/>
              <a:t>a thick description results from a scientific observation of any particular human behaviour that describes not just the behaviour, but its context as well, so that the behaviour can be better understood by an outsider. </a:t>
            </a:r>
            <a:endParaRPr lang="en-US" b="1" dirty="0"/>
          </a:p>
        </p:txBody>
      </p:sp>
      <p:sp>
        <p:nvSpPr>
          <p:cNvPr id="2" name="TextBox 1">
            <a:extLst>
              <a:ext uri="{FF2B5EF4-FFF2-40B4-BE49-F238E27FC236}">
                <a16:creationId xmlns:a16="http://schemas.microsoft.com/office/drawing/2014/main" id="{2E48DDCE-0E63-4C46-BFCC-4701FE56C922}"/>
              </a:ext>
            </a:extLst>
          </p:cNvPr>
          <p:cNvSpPr txBox="1"/>
          <p:nvPr/>
        </p:nvSpPr>
        <p:spPr>
          <a:xfrm>
            <a:off x="2781746" y="6380328"/>
            <a:ext cx="10183685" cy="369332"/>
          </a:xfrm>
          <a:prstGeom prst="rect">
            <a:avLst/>
          </a:prstGeom>
          <a:noFill/>
        </p:spPr>
        <p:txBody>
          <a:bodyPr wrap="square" rtlCol="0">
            <a:spAutoFit/>
          </a:bodyPr>
          <a:lstStyle/>
          <a:p>
            <a:r>
              <a:rPr lang="en-US" b="1" dirty="0"/>
              <a:t>Note: anthropology is never concerned with the past! It works in the present (synchronically)</a:t>
            </a:r>
          </a:p>
        </p:txBody>
      </p:sp>
      <p:sp>
        <p:nvSpPr>
          <p:cNvPr id="3" name="TextBox 2">
            <a:extLst>
              <a:ext uri="{FF2B5EF4-FFF2-40B4-BE49-F238E27FC236}">
                <a16:creationId xmlns:a16="http://schemas.microsoft.com/office/drawing/2014/main" id="{5BB838D3-CAD1-154B-B2E6-59EA82A946F0}"/>
              </a:ext>
            </a:extLst>
          </p:cNvPr>
          <p:cNvSpPr txBox="1"/>
          <p:nvPr/>
        </p:nvSpPr>
        <p:spPr>
          <a:xfrm>
            <a:off x="457200" y="185351"/>
            <a:ext cx="10183685" cy="461665"/>
          </a:xfrm>
          <a:prstGeom prst="rect">
            <a:avLst/>
          </a:prstGeom>
          <a:noFill/>
        </p:spPr>
        <p:txBody>
          <a:bodyPr wrap="none" rtlCol="0">
            <a:spAutoFit/>
          </a:bodyPr>
          <a:lstStyle/>
          <a:p>
            <a:r>
              <a:rPr lang="en-US" sz="2400" b="1" dirty="0"/>
              <a:t>			The Anthropological – the Cultural Turn 1970s/79s (US) </a:t>
            </a:r>
          </a:p>
        </p:txBody>
      </p:sp>
    </p:spTree>
    <p:extLst>
      <p:ext uri="{BB962C8B-B14F-4D97-AF65-F5344CB8AC3E}">
        <p14:creationId xmlns:p14="http://schemas.microsoft.com/office/powerpoint/2010/main" val="29042080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F2E35FC-7929-2349-9E28-5B34E85F8F8E}"/>
              </a:ext>
            </a:extLst>
          </p:cNvPr>
          <p:cNvSpPr txBox="1"/>
          <p:nvPr/>
        </p:nvSpPr>
        <p:spPr>
          <a:xfrm>
            <a:off x="5511113" y="1161535"/>
            <a:ext cx="5016843" cy="5355312"/>
          </a:xfrm>
          <a:prstGeom prst="rect">
            <a:avLst/>
          </a:prstGeom>
          <a:noFill/>
        </p:spPr>
        <p:txBody>
          <a:bodyPr wrap="square" rtlCol="0">
            <a:spAutoFit/>
          </a:bodyPr>
          <a:lstStyle/>
          <a:p>
            <a:r>
              <a:rPr lang="en-US" dirty="0"/>
              <a:t>The early modern French historian Nathalie </a:t>
            </a:r>
            <a:r>
              <a:rPr lang="en-US" dirty="0" err="1"/>
              <a:t>Zemon</a:t>
            </a:r>
            <a:r>
              <a:rPr lang="en-US" dirty="0"/>
              <a:t> Davis on her discovery of symbolic anthropology for her study of early modern French history in the early 1970s: </a:t>
            </a:r>
          </a:p>
          <a:p>
            <a:endParaRPr lang="en-US" dirty="0"/>
          </a:p>
          <a:p>
            <a:r>
              <a:rPr lang="en-GB" dirty="0"/>
              <a:t>‘I could consider the social and cognitive meanings of symbolic and ritual forms of behaviour, which earlier I had accounted for only in terms of groups solidarity….(</a:t>
            </a:r>
            <a:r>
              <a:rPr lang="en-GB" i="1" dirty="0"/>
              <a:t>she used to work with Marxist methodologies</a:t>
            </a:r>
            <a:r>
              <a:rPr lang="en-GB" dirty="0"/>
              <a:t>)</a:t>
            </a:r>
          </a:p>
          <a:p>
            <a:endParaRPr lang="en-GB" dirty="0"/>
          </a:p>
          <a:p>
            <a:r>
              <a:rPr lang="en-GB" dirty="0"/>
              <a:t>Now I could look at the non-literature with more discernment…and 	take more serious the techniques and endowments of oral culture, such as proverbs and memory devices. I began to doubt my earlier commitment to a single ‘progressive’ trajectory towards the future…’ </a:t>
            </a:r>
          </a:p>
          <a:p>
            <a:r>
              <a:rPr lang="en-GB" dirty="0"/>
              <a:t>	(Davis, 1997, 14). </a:t>
            </a:r>
          </a:p>
          <a:p>
            <a:endParaRPr lang="en-US" dirty="0"/>
          </a:p>
        </p:txBody>
      </p:sp>
      <p:sp>
        <p:nvSpPr>
          <p:cNvPr id="2" name="TextBox 1">
            <a:extLst>
              <a:ext uri="{FF2B5EF4-FFF2-40B4-BE49-F238E27FC236}">
                <a16:creationId xmlns:a16="http://schemas.microsoft.com/office/drawing/2014/main" id="{DE7604F2-D25A-8E4B-AF60-993C4C9418CE}"/>
              </a:ext>
            </a:extLst>
          </p:cNvPr>
          <p:cNvSpPr txBox="1"/>
          <p:nvPr/>
        </p:nvSpPr>
        <p:spPr>
          <a:xfrm>
            <a:off x="1272746" y="420130"/>
            <a:ext cx="10730823" cy="369332"/>
          </a:xfrm>
          <a:prstGeom prst="rect">
            <a:avLst/>
          </a:prstGeom>
          <a:noFill/>
        </p:spPr>
        <p:txBody>
          <a:bodyPr wrap="none" rtlCol="0">
            <a:spAutoFit/>
          </a:bodyPr>
          <a:lstStyle/>
          <a:p>
            <a:r>
              <a:rPr lang="en-US" b="1" dirty="0"/>
              <a:t>The ‘ethnographic/anthropological turn’ opens up new ways of thinking about the past identify new sources...</a:t>
            </a:r>
          </a:p>
        </p:txBody>
      </p:sp>
      <p:pic>
        <p:nvPicPr>
          <p:cNvPr id="5" name="Picture 4">
            <a:extLst>
              <a:ext uri="{FF2B5EF4-FFF2-40B4-BE49-F238E27FC236}">
                <a16:creationId xmlns:a16="http://schemas.microsoft.com/office/drawing/2014/main" id="{B14B1402-5090-324D-9661-92E012B6DE78}"/>
              </a:ext>
            </a:extLst>
          </p:cNvPr>
          <p:cNvPicPr>
            <a:picLocks noChangeAspect="1"/>
          </p:cNvPicPr>
          <p:nvPr/>
        </p:nvPicPr>
        <p:blipFill>
          <a:blip r:embed="rId2"/>
          <a:stretch>
            <a:fillRect/>
          </a:stretch>
        </p:blipFill>
        <p:spPr>
          <a:xfrm>
            <a:off x="484528" y="1187794"/>
            <a:ext cx="3492500" cy="3492500"/>
          </a:xfrm>
          <a:prstGeom prst="rect">
            <a:avLst/>
          </a:prstGeom>
        </p:spPr>
      </p:pic>
      <p:sp>
        <p:nvSpPr>
          <p:cNvPr id="6" name="TextBox 5">
            <a:extLst>
              <a:ext uri="{FF2B5EF4-FFF2-40B4-BE49-F238E27FC236}">
                <a16:creationId xmlns:a16="http://schemas.microsoft.com/office/drawing/2014/main" id="{104AC8C9-D64B-AC41-B139-8884279C8984}"/>
              </a:ext>
            </a:extLst>
          </p:cNvPr>
          <p:cNvSpPr txBox="1"/>
          <p:nvPr/>
        </p:nvSpPr>
        <p:spPr>
          <a:xfrm>
            <a:off x="835611" y="4893276"/>
            <a:ext cx="3492499" cy="369332"/>
          </a:xfrm>
          <a:prstGeom prst="rect">
            <a:avLst/>
          </a:prstGeom>
          <a:noFill/>
        </p:spPr>
        <p:txBody>
          <a:bodyPr wrap="square" rtlCol="0">
            <a:spAutoFit/>
          </a:bodyPr>
          <a:lstStyle/>
          <a:p>
            <a:r>
              <a:rPr lang="en-US" dirty="0"/>
              <a:t>Nathalie </a:t>
            </a:r>
            <a:r>
              <a:rPr lang="en-US" dirty="0" err="1"/>
              <a:t>Zemon</a:t>
            </a:r>
            <a:r>
              <a:rPr lang="en-US" dirty="0"/>
              <a:t> Davis, 1928-2023</a:t>
            </a:r>
          </a:p>
        </p:txBody>
      </p:sp>
    </p:spTree>
    <p:extLst>
      <p:ext uri="{BB962C8B-B14F-4D97-AF65-F5344CB8AC3E}">
        <p14:creationId xmlns:p14="http://schemas.microsoft.com/office/powerpoint/2010/main" val="4290714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DF956E5-23F8-C4AC-7288-8B8625E11951}"/>
              </a:ext>
            </a:extLst>
          </p:cNvPr>
          <p:cNvSpPr txBox="1"/>
          <p:nvPr/>
        </p:nvSpPr>
        <p:spPr>
          <a:xfrm>
            <a:off x="4590400" y="446445"/>
            <a:ext cx="4640685" cy="400110"/>
          </a:xfrm>
          <a:prstGeom prst="rect">
            <a:avLst/>
          </a:prstGeom>
          <a:noFill/>
        </p:spPr>
        <p:txBody>
          <a:bodyPr wrap="square" rtlCol="0">
            <a:spAutoFit/>
          </a:bodyPr>
          <a:lstStyle/>
          <a:p>
            <a:r>
              <a:rPr lang="en-US" sz="2000" b="1" dirty="0"/>
              <a:t>What is Academic History Writing?</a:t>
            </a:r>
          </a:p>
        </p:txBody>
      </p:sp>
      <p:sp>
        <p:nvSpPr>
          <p:cNvPr id="6" name="TextBox 5">
            <a:extLst>
              <a:ext uri="{FF2B5EF4-FFF2-40B4-BE49-F238E27FC236}">
                <a16:creationId xmlns:a16="http://schemas.microsoft.com/office/drawing/2014/main" id="{BD454287-B023-492A-57D6-9A58D204C61F}"/>
              </a:ext>
            </a:extLst>
          </p:cNvPr>
          <p:cNvSpPr txBox="1"/>
          <p:nvPr/>
        </p:nvSpPr>
        <p:spPr>
          <a:xfrm>
            <a:off x="4590400" y="846555"/>
            <a:ext cx="6150171" cy="1200329"/>
          </a:xfrm>
          <a:prstGeom prst="rect">
            <a:avLst/>
          </a:prstGeom>
          <a:noFill/>
        </p:spPr>
        <p:txBody>
          <a:bodyPr wrap="square" rtlCol="0">
            <a:spAutoFit/>
          </a:bodyPr>
          <a:lstStyle/>
          <a:p>
            <a:r>
              <a:rPr lang="en-GB" i="1" dirty="0"/>
              <a:t>What is History? </a:t>
            </a:r>
            <a:r>
              <a:rPr lang="en-GB" dirty="0"/>
              <a:t>(1961): inquiry into the methods and theories of history. One of the major claims is that the socio-cultural, political, economic context in which the historian writes  fundamentally shapes historians’ methodology and theory. </a:t>
            </a:r>
          </a:p>
        </p:txBody>
      </p:sp>
      <p:sp>
        <p:nvSpPr>
          <p:cNvPr id="7" name="TextBox 6">
            <a:extLst>
              <a:ext uri="{FF2B5EF4-FFF2-40B4-BE49-F238E27FC236}">
                <a16:creationId xmlns:a16="http://schemas.microsoft.com/office/drawing/2014/main" id="{907910E0-63F5-F7AF-923B-F3E0E9A31708}"/>
              </a:ext>
            </a:extLst>
          </p:cNvPr>
          <p:cNvSpPr txBox="1"/>
          <p:nvPr/>
        </p:nvSpPr>
        <p:spPr>
          <a:xfrm>
            <a:off x="5544457" y="2600880"/>
            <a:ext cx="5515429" cy="4801314"/>
          </a:xfrm>
          <a:prstGeom prst="rect">
            <a:avLst/>
          </a:prstGeom>
          <a:noFill/>
        </p:spPr>
        <p:txBody>
          <a:bodyPr wrap="square" rtlCol="0">
            <a:spAutoFit/>
          </a:bodyPr>
          <a:lstStyle/>
          <a:p>
            <a:r>
              <a:rPr lang="en-GB" dirty="0"/>
              <a:t>‘History consists of a corpus ascertained facts. The facts are available to the historian in documents, inscriptions and so on, like fish in the fishmonger's slab. The historian collects them, takes them home, and cooks and serves them in whatever style appeals to him.’</a:t>
            </a:r>
          </a:p>
          <a:p>
            <a:endParaRPr lang="en-GB" dirty="0"/>
          </a:p>
          <a:p>
            <a:r>
              <a:rPr lang="en-GB" dirty="0">
                <a:solidFill>
                  <a:srgbClr val="181818"/>
                </a:solidFill>
              </a:rPr>
              <a:t>‘The facts are really not at all like fish on the fishmonger’s slab. They are like fish swimming about in a vast and sometimes inaccessible ocean; and what the historian catches will depend, partly on chance, but mainly on what part of the ocean he chooses to fish in and what tackle he chooses to use – these two factors being, of course, determined by the kind of fish he wants to catch. By and large, the historian will get the kind of facts he wants.’</a:t>
            </a:r>
            <a:endParaRPr lang="en-US" dirty="0"/>
          </a:p>
          <a:p>
            <a:endParaRPr lang="en-GB" dirty="0"/>
          </a:p>
          <a:p>
            <a:endParaRPr lang="en-GB" dirty="0"/>
          </a:p>
        </p:txBody>
      </p:sp>
      <p:pic>
        <p:nvPicPr>
          <p:cNvPr id="8" name="Picture 7">
            <a:extLst>
              <a:ext uri="{FF2B5EF4-FFF2-40B4-BE49-F238E27FC236}">
                <a16:creationId xmlns:a16="http://schemas.microsoft.com/office/drawing/2014/main" id="{5CB610C6-326D-08A4-2B27-20F15EC0D821}"/>
              </a:ext>
            </a:extLst>
          </p:cNvPr>
          <p:cNvPicPr>
            <a:picLocks noChangeAspect="1"/>
          </p:cNvPicPr>
          <p:nvPr/>
        </p:nvPicPr>
        <p:blipFill>
          <a:blip r:embed="rId2"/>
          <a:stretch>
            <a:fillRect/>
          </a:stretch>
        </p:blipFill>
        <p:spPr>
          <a:xfrm>
            <a:off x="845714" y="1118084"/>
            <a:ext cx="2808000" cy="4174071"/>
          </a:xfrm>
          <a:prstGeom prst="rect">
            <a:avLst/>
          </a:prstGeom>
        </p:spPr>
      </p:pic>
      <p:sp>
        <p:nvSpPr>
          <p:cNvPr id="9" name="TextBox 8">
            <a:extLst>
              <a:ext uri="{FF2B5EF4-FFF2-40B4-BE49-F238E27FC236}">
                <a16:creationId xmlns:a16="http://schemas.microsoft.com/office/drawing/2014/main" id="{05140490-45B2-0248-D187-21513600D896}"/>
              </a:ext>
            </a:extLst>
          </p:cNvPr>
          <p:cNvSpPr txBox="1"/>
          <p:nvPr/>
        </p:nvSpPr>
        <p:spPr>
          <a:xfrm>
            <a:off x="845714" y="5617029"/>
            <a:ext cx="3386915" cy="369332"/>
          </a:xfrm>
          <a:prstGeom prst="rect">
            <a:avLst/>
          </a:prstGeom>
          <a:noFill/>
        </p:spPr>
        <p:txBody>
          <a:bodyPr wrap="square" rtlCol="0">
            <a:spAutoFit/>
          </a:bodyPr>
          <a:lstStyle/>
          <a:p>
            <a:r>
              <a:rPr lang="en-US" dirty="0"/>
              <a:t>Edward Hallet Carr, 1892- 1982</a:t>
            </a:r>
          </a:p>
        </p:txBody>
      </p:sp>
    </p:spTree>
    <p:extLst>
      <p:ext uri="{BB962C8B-B14F-4D97-AF65-F5344CB8AC3E}">
        <p14:creationId xmlns:p14="http://schemas.microsoft.com/office/powerpoint/2010/main" val="35321105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descr="Darnton in 2006">
            <a:extLst>
              <a:ext uri="{FF2B5EF4-FFF2-40B4-BE49-F238E27FC236}">
                <a16:creationId xmlns:a16="http://schemas.microsoft.com/office/drawing/2014/main" id="{CB881CEB-591E-8945-ACAA-DDEBEA0578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42" y="1248673"/>
            <a:ext cx="5520000" cy="4140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3EA0406-A583-A147-BD8A-008716FF2354}"/>
              </a:ext>
            </a:extLst>
          </p:cNvPr>
          <p:cNvSpPr txBox="1"/>
          <p:nvPr/>
        </p:nvSpPr>
        <p:spPr>
          <a:xfrm>
            <a:off x="657225" y="5457825"/>
            <a:ext cx="3295537" cy="369332"/>
          </a:xfrm>
          <a:prstGeom prst="rect">
            <a:avLst/>
          </a:prstGeom>
          <a:noFill/>
        </p:spPr>
        <p:txBody>
          <a:bodyPr wrap="square" rtlCol="0">
            <a:spAutoFit/>
          </a:bodyPr>
          <a:lstStyle/>
          <a:p>
            <a:r>
              <a:rPr lang="en-GB" dirty="0"/>
              <a:t>Robert Choate Darnton (1939-)  </a:t>
            </a:r>
            <a:endParaRPr lang="en-US" dirty="0"/>
          </a:p>
        </p:txBody>
      </p:sp>
      <p:sp>
        <p:nvSpPr>
          <p:cNvPr id="7" name="TextBox 6">
            <a:extLst>
              <a:ext uri="{FF2B5EF4-FFF2-40B4-BE49-F238E27FC236}">
                <a16:creationId xmlns:a16="http://schemas.microsoft.com/office/drawing/2014/main" id="{11B43752-79A0-3740-B9DE-AF169581FFA9}"/>
              </a:ext>
            </a:extLst>
          </p:cNvPr>
          <p:cNvSpPr txBox="1"/>
          <p:nvPr/>
        </p:nvSpPr>
        <p:spPr>
          <a:xfrm>
            <a:off x="5610664" y="787008"/>
            <a:ext cx="6344382" cy="4524315"/>
          </a:xfrm>
          <a:prstGeom prst="rect">
            <a:avLst/>
          </a:prstGeom>
          <a:noFill/>
        </p:spPr>
        <p:txBody>
          <a:bodyPr wrap="square" rtlCol="0">
            <a:spAutoFit/>
          </a:bodyPr>
          <a:lstStyle/>
          <a:p>
            <a:endParaRPr lang="en-GB" i="1" dirty="0"/>
          </a:p>
          <a:p>
            <a:endParaRPr lang="en-GB" i="1" dirty="0"/>
          </a:p>
          <a:p>
            <a:endParaRPr lang="en-GB" i="1" dirty="0"/>
          </a:p>
          <a:p>
            <a:endParaRPr lang="en-GB" i="1" dirty="0"/>
          </a:p>
          <a:p>
            <a:endParaRPr lang="en-GB" i="1" dirty="0"/>
          </a:p>
          <a:p>
            <a:endParaRPr lang="en-GB" i="1" dirty="0"/>
          </a:p>
          <a:p>
            <a:r>
              <a:rPr lang="en-GB" i="1" dirty="0"/>
              <a:t>Famous example: </a:t>
            </a:r>
          </a:p>
          <a:p>
            <a:r>
              <a:rPr lang="en-GB" i="1" dirty="0"/>
              <a:t>The Great Cat Massacre and Other Episodes in French Cultural History </a:t>
            </a:r>
            <a:r>
              <a:rPr lang="en-GB" dirty="0"/>
              <a:t>(1984) </a:t>
            </a:r>
          </a:p>
          <a:p>
            <a:endParaRPr lang="en-GB" dirty="0"/>
          </a:p>
          <a:p>
            <a:endParaRPr lang="en-GB" dirty="0"/>
          </a:p>
          <a:p>
            <a:r>
              <a:rPr lang="en-GB" dirty="0"/>
              <a:t>‘When we cannot get a joke, or a ritual, or a poem, we know we are on to something. </a:t>
            </a:r>
            <a:r>
              <a:rPr lang="en-GB" b="1" dirty="0"/>
              <a:t>By picking at the document where it is most opaque, we may be able to unravel an alien system of meaning.”’</a:t>
            </a:r>
          </a:p>
          <a:p>
            <a:endParaRPr lang="en-GB" dirty="0"/>
          </a:p>
          <a:p>
            <a:endParaRPr lang="en-US" dirty="0"/>
          </a:p>
        </p:txBody>
      </p:sp>
      <p:sp>
        <p:nvSpPr>
          <p:cNvPr id="2" name="TextBox 1">
            <a:extLst>
              <a:ext uri="{FF2B5EF4-FFF2-40B4-BE49-F238E27FC236}">
                <a16:creationId xmlns:a16="http://schemas.microsoft.com/office/drawing/2014/main" id="{794D8748-2063-FB42-B545-BC2DCD551B50}"/>
              </a:ext>
            </a:extLst>
          </p:cNvPr>
          <p:cNvSpPr txBox="1"/>
          <p:nvPr/>
        </p:nvSpPr>
        <p:spPr>
          <a:xfrm>
            <a:off x="2004645" y="140677"/>
            <a:ext cx="7901355" cy="923330"/>
          </a:xfrm>
          <a:prstGeom prst="rect">
            <a:avLst/>
          </a:prstGeom>
          <a:noFill/>
        </p:spPr>
        <p:txBody>
          <a:bodyPr wrap="square" rtlCol="0">
            <a:spAutoFit/>
          </a:bodyPr>
          <a:lstStyle/>
          <a:p>
            <a:r>
              <a:rPr lang="en-GB" b="1" dirty="0"/>
              <a:t>History writing in the ethnographic grain includes a new enthusiasm for the use of literary sources</a:t>
            </a:r>
          </a:p>
          <a:p>
            <a:endParaRPr lang="en-US" dirty="0"/>
          </a:p>
        </p:txBody>
      </p:sp>
      <p:sp>
        <p:nvSpPr>
          <p:cNvPr id="3" name="TextBox 2">
            <a:extLst>
              <a:ext uri="{FF2B5EF4-FFF2-40B4-BE49-F238E27FC236}">
                <a16:creationId xmlns:a16="http://schemas.microsoft.com/office/drawing/2014/main" id="{2806C591-FBD4-6648-ACC6-75E0FBB2282B}"/>
              </a:ext>
            </a:extLst>
          </p:cNvPr>
          <p:cNvSpPr txBox="1"/>
          <p:nvPr/>
        </p:nvSpPr>
        <p:spPr>
          <a:xfrm>
            <a:off x="5685692" y="787008"/>
            <a:ext cx="6064348" cy="1477328"/>
          </a:xfrm>
          <a:prstGeom prst="rect">
            <a:avLst/>
          </a:prstGeom>
          <a:noFill/>
        </p:spPr>
        <p:txBody>
          <a:bodyPr wrap="square" rtlCol="0">
            <a:spAutoFit/>
          </a:bodyPr>
          <a:lstStyle/>
          <a:p>
            <a:r>
              <a:rPr lang="en-US" dirty="0"/>
              <a:t>The role of ‘difference’,  ‘desire’ and ‘surprise’ becomes central for understanding the past; claim: like other non-European cultures in the present, past European societies are to be understood as ‘foreign lands’, cultures which share nothing with the culture of the ‘observer’ – the historian.</a:t>
            </a:r>
          </a:p>
        </p:txBody>
      </p:sp>
    </p:spTree>
    <p:extLst>
      <p:ext uri="{BB962C8B-B14F-4D97-AF65-F5344CB8AC3E}">
        <p14:creationId xmlns:p14="http://schemas.microsoft.com/office/powerpoint/2010/main" val="1751519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9C1B7F0-5AC0-D148-8F88-7AB653211FC4}"/>
              </a:ext>
            </a:extLst>
          </p:cNvPr>
          <p:cNvSpPr txBox="1"/>
          <p:nvPr/>
        </p:nvSpPr>
        <p:spPr>
          <a:xfrm>
            <a:off x="1042988" y="1071562"/>
            <a:ext cx="8943975" cy="4801314"/>
          </a:xfrm>
          <a:prstGeom prst="rect">
            <a:avLst/>
          </a:prstGeom>
          <a:noFill/>
        </p:spPr>
        <p:txBody>
          <a:bodyPr wrap="square" rtlCol="0">
            <a:spAutoFit/>
          </a:bodyPr>
          <a:lstStyle/>
          <a:p>
            <a:r>
              <a:rPr lang="en-GB" dirty="0"/>
              <a:t>‘…other people are other. They do not think the way we do. And if we want to understand their way of thinking, we should set out with </a:t>
            </a:r>
            <a:r>
              <a:rPr lang="en-GB" b="1" dirty="0"/>
              <a:t>the idea of capturing otherness</a:t>
            </a:r>
            <a:r>
              <a:rPr lang="en-GB" dirty="0"/>
              <a:t>. […] nothing is easier than to slip into the comfortable assumption that Europeans thought and felt two centuries ago just as we do today – allowing for the wigs and wooden shoes. We constantly need to be shaken out of a false sense of familiarity with the past, to be administered doses of culture shock.’ (Robert, Darnton)</a:t>
            </a:r>
          </a:p>
          <a:p>
            <a:endParaRPr lang="en-GB" dirty="0"/>
          </a:p>
          <a:p>
            <a:endParaRPr lang="en-GB" dirty="0"/>
          </a:p>
          <a:p>
            <a:r>
              <a:rPr lang="en-GB" dirty="0"/>
              <a:t>Claim: To understand and accept something as ‘difference’ makes you question your own culture and opens up ways into a ‘different’ future. It makes you aware of your biases.</a:t>
            </a:r>
          </a:p>
          <a:p>
            <a:endParaRPr lang="en-GB" dirty="0"/>
          </a:p>
          <a:p>
            <a:endParaRPr lang="en-GB" dirty="0"/>
          </a:p>
          <a:p>
            <a:r>
              <a:rPr lang="en-GB" dirty="0"/>
              <a:t>Some consequences to be considered: during ‘the cultural turn’ the term ‘society’ gets lost in history writing and with it, Marxist notions of power and conceptions of historical change (e.g. revolutions); cultural history writing tends to be ‘descriptive’ (thick </a:t>
            </a:r>
            <a:r>
              <a:rPr lang="en-GB" dirty="0" err="1"/>
              <a:t>descrioption</a:t>
            </a:r>
            <a:r>
              <a:rPr lang="en-GB" dirty="0"/>
              <a:t>) and synchronic (focussed on a moment in time); problem: how to explain ‘change’ and ‘transformation’ through time (diachronic approach)</a:t>
            </a:r>
          </a:p>
        </p:txBody>
      </p:sp>
      <p:sp>
        <p:nvSpPr>
          <p:cNvPr id="5" name="TextBox 4">
            <a:extLst>
              <a:ext uri="{FF2B5EF4-FFF2-40B4-BE49-F238E27FC236}">
                <a16:creationId xmlns:a16="http://schemas.microsoft.com/office/drawing/2014/main" id="{4C453763-5F72-FC48-99F9-A5F671589F8C}"/>
              </a:ext>
            </a:extLst>
          </p:cNvPr>
          <p:cNvSpPr txBox="1"/>
          <p:nvPr/>
        </p:nvSpPr>
        <p:spPr>
          <a:xfrm>
            <a:off x="1042988" y="500063"/>
            <a:ext cx="6768456" cy="369332"/>
          </a:xfrm>
          <a:prstGeom prst="rect">
            <a:avLst/>
          </a:prstGeom>
          <a:noFill/>
        </p:spPr>
        <p:txBody>
          <a:bodyPr wrap="none" rtlCol="0">
            <a:spAutoFit/>
          </a:bodyPr>
          <a:lstStyle/>
          <a:p>
            <a:r>
              <a:rPr lang="en-US" b="1" dirty="0"/>
              <a:t>The Past is ‘the Other’: No links between the Historian and the Past? </a:t>
            </a:r>
          </a:p>
        </p:txBody>
      </p:sp>
    </p:spTree>
    <p:extLst>
      <p:ext uri="{BB962C8B-B14F-4D97-AF65-F5344CB8AC3E}">
        <p14:creationId xmlns:p14="http://schemas.microsoft.com/office/powerpoint/2010/main" val="15418789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20143" y="1832429"/>
            <a:ext cx="6223001" cy="2339102"/>
          </a:xfrm>
          <a:prstGeom prst="rect">
            <a:avLst/>
          </a:prstGeom>
          <a:noFill/>
        </p:spPr>
        <p:txBody>
          <a:bodyPr wrap="square" rtlCol="0">
            <a:spAutoFit/>
          </a:bodyPr>
          <a:lstStyle/>
          <a:p>
            <a:r>
              <a:rPr lang="en-US" sz="2000" b="1" dirty="0"/>
              <a:t>Linguistic Turn (def.): </a:t>
            </a:r>
          </a:p>
          <a:p>
            <a:endParaRPr lang="en-US" dirty="0"/>
          </a:p>
          <a:p>
            <a:r>
              <a:rPr lang="en-US" dirty="0"/>
              <a:t>Analytical turn upon (or </a:t>
            </a:r>
            <a:r>
              <a:rPr lang="en-US" dirty="0" err="1"/>
              <a:t>problematisation</a:t>
            </a:r>
            <a:r>
              <a:rPr lang="en-US" dirty="0"/>
              <a:t> of) words/language used in a given field of study. </a:t>
            </a:r>
          </a:p>
          <a:p>
            <a:r>
              <a:rPr lang="en-US" dirty="0"/>
              <a:t>	</a:t>
            </a:r>
          </a:p>
          <a:p>
            <a:r>
              <a:rPr lang="en-US" dirty="0"/>
              <a:t>Term is first used by the American  analytical (then pragmatic) philosopher </a:t>
            </a:r>
            <a:r>
              <a:rPr lang="en-GB" dirty="0"/>
              <a:t>Richard </a:t>
            </a:r>
            <a:r>
              <a:rPr lang="en-GB" dirty="0" err="1"/>
              <a:t>Rorty</a:t>
            </a:r>
            <a:r>
              <a:rPr lang="en-GB" dirty="0"/>
              <a:t> in his </a:t>
            </a:r>
            <a:r>
              <a:rPr lang="en-GB" i="1" dirty="0"/>
              <a:t>The Linguistic Turn </a:t>
            </a:r>
            <a:r>
              <a:rPr lang="en-GB" dirty="0"/>
              <a:t>(1967) </a:t>
            </a:r>
          </a:p>
          <a:p>
            <a:endParaRPr lang="en-US" dirty="0"/>
          </a:p>
        </p:txBody>
      </p:sp>
      <p:sp>
        <p:nvSpPr>
          <p:cNvPr id="3" name="TextBox 2">
            <a:extLst>
              <a:ext uri="{FF2B5EF4-FFF2-40B4-BE49-F238E27FC236}">
                <a16:creationId xmlns:a16="http://schemas.microsoft.com/office/drawing/2014/main" id="{224BDAF4-5F18-9145-8446-083ABDB38BCB}"/>
              </a:ext>
            </a:extLst>
          </p:cNvPr>
          <p:cNvSpPr txBox="1"/>
          <p:nvPr/>
        </p:nvSpPr>
        <p:spPr>
          <a:xfrm>
            <a:off x="794084" y="721895"/>
            <a:ext cx="11617932" cy="646331"/>
          </a:xfrm>
          <a:prstGeom prst="rect">
            <a:avLst/>
          </a:prstGeom>
          <a:noFill/>
        </p:spPr>
        <p:txBody>
          <a:bodyPr wrap="square" rtlCol="0">
            <a:spAutoFit/>
          </a:bodyPr>
          <a:lstStyle/>
          <a:p>
            <a:r>
              <a:rPr lang="en-US" b="1" dirty="0"/>
              <a:t>By the 1990s, the historian-anthropologists gets influenced by linguistic theories and language philosophies and they </a:t>
            </a:r>
          </a:p>
          <a:p>
            <a:r>
              <a:rPr lang="en-US" b="1" dirty="0"/>
              <a:t>embrace new notions of ‘power’  </a:t>
            </a:r>
          </a:p>
        </p:txBody>
      </p:sp>
    </p:spTree>
    <p:extLst>
      <p:ext uri="{BB962C8B-B14F-4D97-AF65-F5344CB8AC3E}">
        <p14:creationId xmlns:p14="http://schemas.microsoft.com/office/powerpoint/2010/main" val="10365619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5px-Nietzsche187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351608"/>
            <a:ext cx="4036670" cy="5471989"/>
          </a:xfrm>
          <a:prstGeom prst="rect">
            <a:avLst/>
          </a:prstGeom>
        </p:spPr>
      </p:pic>
      <p:pic>
        <p:nvPicPr>
          <p:cNvPr id="3" name="Picture 2" descr="ludwig-wittgenstein-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5143" y="988785"/>
            <a:ext cx="3810000" cy="3175000"/>
          </a:xfrm>
          <a:prstGeom prst="rect">
            <a:avLst/>
          </a:prstGeom>
        </p:spPr>
      </p:pic>
      <p:sp>
        <p:nvSpPr>
          <p:cNvPr id="4" name="TextBox 3"/>
          <p:cNvSpPr txBox="1"/>
          <p:nvPr/>
        </p:nvSpPr>
        <p:spPr>
          <a:xfrm>
            <a:off x="2467430" y="6241143"/>
            <a:ext cx="3226653" cy="369332"/>
          </a:xfrm>
          <a:prstGeom prst="rect">
            <a:avLst/>
          </a:prstGeom>
          <a:noFill/>
        </p:spPr>
        <p:txBody>
          <a:bodyPr wrap="none" rtlCol="0">
            <a:spAutoFit/>
          </a:bodyPr>
          <a:lstStyle/>
          <a:p>
            <a:r>
              <a:rPr lang="en-US" dirty="0"/>
              <a:t>Friedrich Nietzsche (1844-1900) </a:t>
            </a:r>
          </a:p>
        </p:txBody>
      </p:sp>
      <p:sp>
        <p:nvSpPr>
          <p:cNvPr id="5" name="TextBox 4"/>
          <p:cNvSpPr txBox="1"/>
          <p:nvPr/>
        </p:nvSpPr>
        <p:spPr>
          <a:xfrm>
            <a:off x="6850694" y="4572000"/>
            <a:ext cx="3317336" cy="369332"/>
          </a:xfrm>
          <a:prstGeom prst="rect">
            <a:avLst/>
          </a:prstGeom>
          <a:noFill/>
        </p:spPr>
        <p:txBody>
          <a:bodyPr wrap="square" rtlCol="0">
            <a:spAutoFit/>
          </a:bodyPr>
          <a:lstStyle/>
          <a:p>
            <a:r>
              <a:rPr lang="en-US" dirty="0"/>
              <a:t>Ludwig Wittgenstein (1889-1951) </a:t>
            </a:r>
          </a:p>
        </p:txBody>
      </p:sp>
      <p:sp>
        <p:nvSpPr>
          <p:cNvPr id="6" name="TextBox 5"/>
          <p:cNvSpPr txBox="1"/>
          <p:nvPr/>
        </p:nvSpPr>
        <p:spPr>
          <a:xfrm>
            <a:off x="6016621" y="322283"/>
            <a:ext cx="5684633" cy="369332"/>
          </a:xfrm>
          <a:prstGeom prst="rect">
            <a:avLst/>
          </a:prstGeom>
          <a:noFill/>
        </p:spPr>
        <p:txBody>
          <a:bodyPr wrap="none" rtlCol="0">
            <a:spAutoFit/>
          </a:bodyPr>
          <a:lstStyle/>
          <a:p>
            <a:r>
              <a:rPr lang="en-US" b="1" dirty="0"/>
              <a:t>Inspirations for philosophers of language in the 1960s/70</a:t>
            </a:r>
          </a:p>
        </p:txBody>
      </p:sp>
    </p:spTree>
    <p:extLst>
      <p:ext uri="{BB962C8B-B14F-4D97-AF65-F5344CB8AC3E}">
        <p14:creationId xmlns:p14="http://schemas.microsoft.com/office/powerpoint/2010/main" val="11132232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ChangeArrowheads="1"/>
          </p:cNvSpPr>
          <p:nvPr/>
        </p:nvSpPr>
        <p:spPr bwMode="auto">
          <a:xfrm>
            <a:off x="6003925" y="3048000"/>
            <a:ext cx="18415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endParaRPr lang="en-US" sz="4400">
              <a:solidFill>
                <a:schemeClr val="tx2"/>
              </a:solidFill>
            </a:endParaRPr>
          </a:p>
        </p:txBody>
      </p:sp>
      <p:pic>
        <p:nvPicPr>
          <p:cNvPr id="20482" name="Picture 6" descr="309443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064" y="218281"/>
            <a:ext cx="4324350" cy="5659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806116" y="5987143"/>
            <a:ext cx="4546027" cy="369332"/>
          </a:xfrm>
          <a:prstGeom prst="rect">
            <a:avLst/>
          </a:prstGeom>
          <a:noFill/>
        </p:spPr>
        <p:txBody>
          <a:bodyPr wrap="square" rtlCol="0">
            <a:spAutoFit/>
          </a:bodyPr>
          <a:lstStyle/>
          <a:p>
            <a:r>
              <a:rPr lang="en-US" dirty="0"/>
              <a:t>Ferdinand de Saussure, 1857-1913</a:t>
            </a:r>
          </a:p>
        </p:txBody>
      </p:sp>
      <p:pic>
        <p:nvPicPr>
          <p:cNvPr id="5" name="Picture 4" descr="Cours_de_linguistique_générale-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6868" y="633775"/>
            <a:ext cx="2956275" cy="4463989"/>
          </a:xfrm>
          <a:prstGeom prst="rect">
            <a:avLst/>
          </a:prstGeom>
        </p:spPr>
      </p:pic>
      <p:sp>
        <p:nvSpPr>
          <p:cNvPr id="8" name="TextBox 7"/>
          <p:cNvSpPr txBox="1"/>
          <p:nvPr/>
        </p:nvSpPr>
        <p:spPr>
          <a:xfrm>
            <a:off x="5173579" y="5207188"/>
            <a:ext cx="5294851" cy="369332"/>
          </a:xfrm>
          <a:prstGeom prst="rect">
            <a:avLst/>
          </a:prstGeom>
          <a:noFill/>
        </p:spPr>
        <p:txBody>
          <a:bodyPr wrap="square" rtlCol="0">
            <a:spAutoFit/>
          </a:bodyPr>
          <a:lstStyle/>
          <a:p>
            <a:r>
              <a:rPr lang="fr-FR" i="1" dirty="0"/>
              <a:t>Cours de linguistique générale</a:t>
            </a:r>
            <a:r>
              <a:rPr lang="fr-FR" dirty="0"/>
              <a:t> (1916)</a:t>
            </a:r>
            <a:endParaRPr lang="en-US" dirty="0"/>
          </a:p>
        </p:txBody>
      </p:sp>
      <p:sp>
        <p:nvSpPr>
          <p:cNvPr id="9" name="TextBox 8"/>
          <p:cNvSpPr txBox="1"/>
          <p:nvPr/>
        </p:nvSpPr>
        <p:spPr>
          <a:xfrm>
            <a:off x="5173579" y="5685944"/>
            <a:ext cx="5947992" cy="1200329"/>
          </a:xfrm>
          <a:prstGeom prst="rect">
            <a:avLst/>
          </a:prstGeom>
          <a:noFill/>
        </p:spPr>
        <p:txBody>
          <a:bodyPr wrap="square" rtlCol="0">
            <a:spAutoFit/>
          </a:bodyPr>
          <a:lstStyle/>
          <a:p>
            <a:r>
              <a:rPr lang="en-US" b="1" dirty="0"/>
              <a:t>Linguistics:</a:t>
            </a:r>
            <a:r>
              <a:rPr lang="en-US" dirty="0"/>
              <a:t> scientific study of language in broadly three aspects: language form, language meaning, and language in context</a:t>
            </a:r>
          </a:p>
          <a:p>
            <a:endParaRPr lang="en-US" dirty="0"/>
          </a:p>
        </p:txBody>
      </p:sp>
      <p:sp>
        <p:nvSpPr>
          <p:cNvPr id="2" name="TextBox 1">
            <a:extLst>
              <a:ext uri="{FF2B5EF4-FFF2-40B4-BE49-F238E27FC236}">
                <a16:creationId xmlns:a16="http://schemas.microsoft.com/office/drawing/2014/main" id="{2D2FD99F-0461-AC40-AE98-25BD91A314EF}"/>
              </a:ext>
            </a:extLst>
          </p:cNvPr>
          <p:cNvSpPr txBox="1"/>
          <p:nvPr/>
        </p:nvSpPr>
        <p:spPr>
          <a:xfrm>
            <a:off x="5173579" y="218280"/>
            <a:ext cx="7665021" cy="369332"/>
          </a:xfrm>
          <a:prstGeom prst="rect">
            <a:avLst/>
          </a:prstGeom>
          <a:noFill/>
        </p:spPr>
        <p:txBody>
          <a:bodyPr wrap="square" rtlCol="0">
            <a:spAutoFit/>
          </a:bodyPr>
          <a:lstStyle/>
          <a:p>
            <a:r>
              <a:rPr lang="en-US" b="1" dirty="0"/>
              <a:t>Most important inspiration for them is modern linguistics</a:t>
            </a:r>
          </a:p>
        </p:txBody>
      </p:sp>
      <p:sp>
        <p:nvSpPr>
          <p:cNvPr id="4" name="TextBox 3">
            <a:extLst>
              <a:ext uri="{FF2B5EF4-FFF2-40B4-BE49-F238E27FC236}">
                <a16:creationId xmlns:a16="http://schemas.microsoft.com/office/drawing/2014/main" id="{CDAAD914-2ADE-4057-5942-A716EB2299CC}"/>
              </a:ext>
            </a:extLst>
          </p:cNvPr>
          <p:cNvSpPr txBox="1"/>
          <p:nvPr/>
        </p:nvSpPr>
        <p:spPr>
          <a:xfrm>
            <a:off x="8891337" y="1323474"/>
            <a:ext cx="3279616" cy="1754326"/>
          </a:xfrm>
          <a:prstGeom prst="rect">
            <a:avLst/>
          </a:prstGeom>
          <a:noFill/>
        </p:spPr>
        <p:txBody>
          <a:bodyPr wrap="none" rtlCol="0">
            <a:spAutoFit/>
          </a:bodyPr>
          <a:lstStyle/>
          <a:p>
            <a:r>
              <a:rPr lang="en-US" dirty="0"/>
              <a:t>Claim: A word is a sign (signified/</a:t>
            </a:r>
          </a:p>
          <a:p>
            <a:r>
              <a:rPr lang="en-US" dirty="0"/>
              <a:t>signifier)</a:t>
            </a:r>
          </a:p>
          <a:p>
            <a:endParaRPr lang="en-US" dirty="0"/>
          </a:p>
          <a:p>
            <a:r>
              <a:rPr lang="en-US" dirty="0"/>
              <a:t>Language is an arbitrary and </a:t>
            </a:r>
          </a:p>
          <a:p>
            <a:r>
              <a:rPr lang="en-US" dirty="0"/>
              <a:t>historical system signs; </a:t>
            </a:r>
          </a:p>
          <a:p>
            <a:endParaRPr lang="en-US" dirty="0"/>
          </a:p>
        </p:txBody>
      </p:sp>
    </p:spTree>
    <p:extLst>
      <p:ext uri="{BB962C8B-B14F-4D97-AF65-F5344CB8AC3E}">
        <p14:creationId xmlns:p14="http://schemas.microsoft.com/office/powerpoint/2010/main" val="1376190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C394AE0-F23D-134D-9606-2A658DBC9931}"/>
              </a:ext>
            </a:extLst>
          </p:cNvPr>
          <p:cNvSpPr/>
          <p:nvPr/>
        </p:nvSpPr>
        <p:spPr>
          <a:xfrm>
            <a:off x="2866768" y="1346886"/>
            <a:ext cx="5515232" cy="6186309"/>
          </a:xfrm>
          <a:prstGeom prst="rect">
            <a:avLst/>
          </a:prstGeom>
        </p:spPr>
        <p:txBody>
          <a:bodyPr wrap="square">
            <a:spAutoFit/>
          </a:bodyPr>
          <a:lstStyle/>
          <a:p>
            <a:r>
              <a:rPr lang="en-US" dirty="0"/>
              <a:t>Reality is NOT representable in any form of human culture (whether written, spoken, visual or dramatic) </a:t>
            </a:r>
          </a:p>
          <a:p>
            <a:endParaRPr lang="en-US" dirty="0"/>
          </a:p>
          <a:p>
            <a:endParaRPr lang="en-US" dirty="0"/>
          </a:p>
          <a:p>
            <a:endParaRPr lang="en-US" dirty="0"/>
          </a:p>
          <a:p>
            <a:r>
              <a:rPr lang="en-US" dirty="0"/>
              <a:t>Because ‘reality’ is not representable in any form, no authoritative account can exist of anything. </a:t>
            </a:r>
          </a:p>
          <a:p>
            <a:endParaRPr lang="en-US" dirty="0"/>
          </a:p>
          <a:p>
            <a:endParaRPr lang="en-US" dirty="0"/>
          </a:p>
          <a:p>
            <a:endParaRPr lang="en-US" dirty="0"/>
          </a:p>
          <a:p>
            <a:r>
              <a:rPr lang="en-US" dirty="0"/>
              <a:t>Nobody can make claim of possessing a ‘universal’ truth of anything. There is never a single single authority on a given subject of knowledge (this includes claims made in the natural sciences because they also use linguistic systems!)</a:t>
            </a:r>
          </a:p>
          <a:p>
            <a:endParaRPr lang="en-US" dirty="0"/>
          </a:p>
          <a:p>
            <a:endParaRPr lang="en-US" dirty="0"/>
          </a:p>
          <a:p>
            <a:r>
              <a:rPr lang="en-US" dirty="0"/>
              <a:t>Language is a nothing but a representation of ‘reality’ </a:t>
            </a:r>
          </a:p>
          <a:p>
            <a:endParaRPr lang="en-US" dirty="0"/>
          </a:p>
          <a:p>
            <a:endParaRPr lang="en-US" dirty="0"/>
          </a:p>
          <a:p>
            <a:pPr marL="285750" indent="-285750">
              <a:buFont typeface="Wingdings" charset="2"/>
              <a:buChar char="v"/>
            </a:pPr>
            <a:endParaRPr lang="en-US" dirty="0"/>
          </a:p>
          <a:p>
            <a:pPr marL="285750" indent="-285750">
              <a:buFont typeface="Wingdings" charset="2"/>
              <a:buChar char="v"/>
            </a:pPr>
            <a:endParaRPr lang="en-US" dirty="0"/>
          </a:p>
        </p:txBody>
      </p:sp>
      <p:sp>
        <p:nvSpPr>
          <p:cNvPr id="4" name="TextBox 3">
            <a:extLst>
              <a:ext uri="{FF2B5EF4-FFF2-40B4-BE49-F238E27FC236}">
                <a16:creationId xmlns:a16="http://schemas.microsoft.com/office/drawing/2014/main" id="{AF368904-D49C-6A4C-8705-1829E7EE4D77}"/>
              </a:ext>
            </a:extLst>
          </p:cNvPr>
          <p:cNvSpPr txBox="1"/>
          <p:nvPr/>
        </p:nvSpPr>
        <p:spPr>
          <a:xfrm>
            <a:off x="1595638" y="0"/>
            <a:ext cx="8964858" cy="1077218"/>
          </a:xfrm>
          <a:prstGeom prst="rect">
            <a:avLst/>
          </a:prstGeom>
          <a:noFill/>
        </p:spPr>
        <p:txBody>
          <a:bodyPr wrap="square" rtlCol="0">
            <a:spAutoFit/>
          </a:bodyPr>
          <a:lstStyle/>
          <a:p>
            <a:r>
              <a:rPr lang="en-US" sz="3200" b="1" dirty="0"/>
              <a:t>Central claims of ‘linguistic turn’ enthusiasts:</a:t>
            </a:r>
          </a:p>
          <a:p>
            <a:r>
              <a:rPr lang="en-US" sz="3200" dirty="0"/>
              <a:t> </a:t>
            </a:r>
          </a:p>
        </p:txBody>
      </p:sp>
      <p:sp>
        <p:nvSpPr>
          <p:cNvPr id="5" name="Down Arrow 4">
            <a:extLst>
              <a:ext uri="{FF2B5EF4-FFF2-40B4-BE49-F238E27FC236}">
                <a16:creationId xmlns:a16="http://schemas.microsoft.com/office/drawing/2014/main" id="{5888B002-E740-6540-9875-270CABFBB81B}"/>
              </a:ext>
            </a:extLst>
          </p:cNvPr>
          <p:cNvSpPr/>
          <p:nvPr/>
        </p:nvSpPr>
        <p:spPr>
          <a:xfrm>
            <a:off x="5147860" y="2063588"/>
            <a:ext cx="484632" cy="66090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Down Arrow 5">
            <a:extLst>
              <a:ext uri="{FF2B5EF4-FFF2-40B4-BE49-F238E27FC236}">
                <a16:creationId xmlns:a16="http://schemas.microsoft.com/office/drawing/2014/main" id="{A41CB057-1255-6D45-89DD-2F843C74DDB6}"/>
              </a:ext>
            </a:extLst>
          </p:cNvPr>
          <p:cNvSpPr/>
          <p:nvPr/>
        </p:nvSpPr>
        <p:spPr>
          <a:xfrm>
            <a:off x="5147860" y="3338647"/>
            <a:ext cx="484632" cy="77403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45632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3" descr="CFR04243_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914" y="1262980"/>
            <a:ext cx="6480175" cy="4537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314" name="TextBox 2"/>
          <p:cNvSpPr txBox="1">
            <a:spLocks noChangeArrowheads="1"/>
          </p:cNvSpPr>
          <p:nvPr/>
        </p:nvSpPr>
        <p:spPr bwMode="auto">
          <a:xfrm>
            <a:off x="4079777" y="6021289"/>
            <a:ext cx="4353024"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dirty="0"/>
              <a:t>Michel Foucault 1926-1984</a:t>
            </a:r>
          </a:p>
        </p:txBody>
      </p:sp>
      <p:sp>
        <p:nvSpPr>
          <p:cNvPr id="2" name="TextBox 1">
            <a:extLst>
              <a:ext uri="{FF2B5EF4-FFF2-40B4-BE49-F238E27FC236}">
                <a16:creationId xmlns:a16="http://schemas.microsoft.com/office/drawing/2014/main" id="{79AAB178-7CB5-9B40-9D32-0A2BED27ADC4}"/>
              </a:ext>
            </a:extLst>
          </p:cNvPr>
          <p:cNvSpPr txBox="1"/>
          <p:nvPr/>
        </p:nvSpPr>
        <p:spPr>
          <a:xfrm>
            <a:off x="864974" y="395416"/>
            <a:ext cx="9821532" cy="646331"/>
          </a:xfrm>
          <a:prstGeom prst="rect">
            <a:avLst/>
          </a:prstGeom>
          <a:noFill/>
        </p:spPr>
        <p:txBody>
          <a:bodyPr wrap="square" rtlCol="0">
            <a:spAutoFit/>
          </a:bodyPr>
          <a:lstStyle/>
          <a:p>
            <a:r>
              <a:rPr lang="en-US" dirty="0"/>
              <a:t>A French philosopher who does ‘history’ and changes Western thinking about power, knowledge and human identity forever....is has long become mainstream in cultural history</a:t>
            </a:r>
          </a:p>
        </p:txBody>
      </p:sp>
      <p:sp>
        <p:nvSpPr>
          <p:cNvPr id="3" name="TextBox 2">
            <a:extLst>
              <a:ext uri="{FF2B5EF4-FFF2-40B4-BE49-F238E27FC236}">
                <a16:creationId xmlns:a16="http://schemas.microsoft.com/office/drawing/2014/main" id="{B4B14694-E1EC-1118-BB08-9EA154BF5FF1}"/>
              </a:ext>
            </a:extLst>
          </p:cNvPr>
          <p:cNvSpPr txBox="1"/>
          <p:nvPr/>
        </p:nvSpPr>
        <p:spPr>
          <a:xfrm>
            <a:off x="7808495" y="1696453"/>
            <a:ext cx="3297249" cy="2862322"/>
          </a:xfrm>
          <a:prstGeom prst="rect">
            <a:avLst/>
          </a:prstGeom>
          <a:noFill/>
        </p:spPr>
        <p:txBody>
          <a:bodyPr wrap="none" rtlCol="0">
            <a:spAutoFit/>
          </a:bodyPr>
          <a:lstStyle/>
          <a:p>
            <a:r>
              <a:rPr lang="en-US" dirty="0"/>
              <a:t>Aim of history writing should be: </a:t>
            </a:r>
          </a:p>
          <a:p>
            <a:endParaRPr lang="en-US" dirty="0"/>
          </a:p>
          <a:p>
            <a:r>
              <a:rPr lang="en-US" b="1" dirty="0"/>
              <a:t>a history of the present</a:t>
            </a:r>
          </a:p>
          <a:p>
            <a:endParaRPr lang="en-US" b="1" dirty="0"/>
          </a:p>
          <a:p>
            <a:endParaRPr lang="en-US" b="1" dirty="0"/>
          </a:p>
          <a:p>
            <a:r>
              <a:rPr lang="en-US" b="1" dirty="0"/>
              <a:t>Quote here: </a:t>
            </a:r>
          </a:p>
          <a:p>
            <a:endParaRPr lang="en-US" b="1" dirty="0"/>
          </a:p>
          <a:p>
            <a:endParaRPr lang="en-US" b="1" dirty="0"/>
          </a:p>
          <a:p>
            <a:endParaRPr lang="en-US" dirty="0"/>
          </a:p>
          <a:p>
            <a:endParaRPr lang="en-US" dirty="0"/>
          </a:p>
        </p:txBody>
      </p:sp>
    </p:spTree>
    <p:extLst>
      <p:ext uri="{BB962C8B-B14F-4D97-AF65-F5344CB8AC3E}">
        <p14:creationId xmlns:p14="http://schemas.microsoft.com/office/powerpoint/2010/main" val="28232440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DF70D2-B17D-28BB-4A1A-BA4C9489E014}"/>
              </a:ext>
            </a:extLst>
          </p:cNvPr>
          <p:cNvSpPr txBox="1"/>
          <p:nvPr/>
        </p:nvSpPr>
        <p:spPr>
          <a:xfrm>
            <a:off x="2336800" y="537030"/>
            <a:ext cx="6807200" cy="4247317"/>
          </a:xfrm>
          <a:prstGeom prst="rect">
            <a:avLst/>
          </a:prstGeom>
          <a:noFill/>
        </p:spPr>
        <p:txBody>
          <a:bodyPr wrap="square">
            <a:spAutoFit/>
          </a:bodyPr>
          <a:lstStyle/>
          <a:p>
            <a:r>
              <a:rPr lang="en-GB" b="0" i="0" dirty="0">
                <a:solidFill>
                  <a:srgbClr val="212529"/>
                </a:solidFill>
                <a:effectLst/>
                <a:latin typeface="neue-haas-grotesk-text"/>
              </a:rPr>
              <a:t>Geoff Eley</a:t>
            </a:r>
          </a:p>
          <a:p>
            <a:endParaRPr lang="en-GB" dirty="0"/>
          </a:p>
          <a:p>
            <a:r>
              <a:rPr lang="en-GB" dirty="0"/>
              <a:t>I’ve tried to capture the ways in which politics and the writing of history are constantly informing each other. Politics —whether in the grand, institutional, and macro-discursive dimensions or in the micropolitical, personal, and everyday— can profoundly </a:t>
            </a:r>
            <a:r>
              <a:rPr lang="en-GB" dirty="0" err="1"/>
              <a:t>infuence</a:t>
            </a:r>
            <a:r>
              <a:rPr lang="en-GB" dirty="0"/>
              <a:t> the kinds of history we’re able to think and do. </a:t>
            </a:r>
          </a:p>
          <a:p>
            <a:endParaRPr lang="en-GB" dirty="0"/>
          </a:p>
          <a:p>
            <a:r>
              <a:rPr lang="en-GB" dirty="0"/>
              <a:t>History and politics bleed into each other all the time. Thus my book is about the politics of knowledge associated with social history and cultural history in the broadest of ways.</a:t>
            </a:r>
          </a:p>
          <a:p>
            <a:br>
              <a:rPr lang="en-GB" dirty="0"/>
            </a:br>
            <a:r>
              <a:rPr lang="en-GB" dirty="0"/>
              <a:t>Eley, Geoff. </a:t>
            </a:r>
            <a:r>
              <a:rPr lang="en-GB" i="1" dirty="0"/>
              <a:t>A Crooked Line : From Cultural History to the History of Society</a:t>
            </a:r>
            <a:r>
              <a:rPr lang="en-GB" dirty="0"/>
              <a:t>, University of Michigan Press, 2005.</a:t>
            </a:r>
            <a:r>
              <a:rPr lang="en-GB" i="1" dirty="0"/>
              <a:t> </a:t>
            </a:r>
            <a:br>
              <a:rPr lang="en-GB" dirty="0"/>
            </a:br>
            <a:endParaRPr lang="en-US" dirty="0"/>
          </a:p>
        </p:txBody>
      </p:sp>
    </p:spTree>
    <p:extLst>
      <p:ext uri="{BB962C8B-B14F-4D97-AF65-F5344CB8AC3E}">
        <p14:creationId xmlns:p14="http://schemas.microsoft.com/office/powerpoint/2010/main" val="2171012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A10B1CA-BC0A-154B-D1E8-DF26264DD171}"/>
              </a:ext>
            </a:extLst>
          </p:cNvPr>
          <p:cNvSpPr txBox="1"/>
          <p:nvPr/>
        </p:nvSpPr>
        <p:spPr>
          <a:xfrm>
            <a:off x="522515" y="1669143"/>
            <a:ext cx="11466286" cy="923330"/>
          </a:xfrm>
          <a:prstGeom prst="rect">
            <a:avLst/>
          </a:prstGeom>
          <a:noFill/>
        </p:spPr>
        <p:txBody>
          <a:bodyPr wrap="square" rtlCol="0">
            <a:spAutoFit/>
          </a:bodyPr>
          <a:lstStyle/>
          <a:p>
            <a:r>
              <a:rPr lang="en-GB" dirty="0"/>
              <a:t>We saw it not only as an aid to effective political thinking but also as a tool for honing a critical social consciousness and for making our way toward a workable political ethics.;</a:t>
            </a:r>
            <a:br>
              <a:rPr lang="en-GB" dirty="0"/>
            </a:br>
            <a:r>
              <a:rPr lang="en-GB" dirty="0"/>
              <a:t>Eley, Geoff. </a:t>
            </a:r>
            <a:r>
              <a:rPr lang="en-GB" i="1" dirty="0"/>
              <a:t>A Crooked Line : From Cultural History to the History of Society</a:t>
            </a:r>
            <a:r>
              <a:rPr lang="en-GB" dirty="0"/>
              <a:t>, University of Michigan Press, 2005, p.2.</a:t>
            </a:r>
            <a:endParaRPr lang="en-US" dirty="0"/>
          </a:p>
        </p:txBody>
      </p:sp>
      <p:sp>
        <p:nvSpPr>
          <p:cNvPr id="3" name="TextBox 2">
            <a:extLst>
              <a:ext uri="{FF2B5EF4-FFF2-40B4-BE49-F238E27FC236}">
                <a16:creationId xmlns:a16="http://schemas.microsoft.com/office/drawing/2014/main" id="{E1CF8A83-F604-2A91-5156-FB2E69A87101}"/>
              </a:ext>
            </a:extLst>
          </p:cNvPr>
          <p:cNvSpPr txBox="1"/>
          <p:nvPr/>
        </p:nvSpPr>
        <p:spPr>
          <a:xfrm>
            <a:off x="391886" y="4034971"/>
            <a:ext cx="11466286" cy="1754326"/>
          </a:xfrm>
          <a:prstGeom prst="rect">
            <a:avLst/>
          </a:prstGeom>
          <a:noFill/>
        </p:spPr>
        <p:txBody>
          <a:bodyPr wrap="square" rtlCol="0">
            <a:spAutoFit/>
          </a:bodyPr>
          <a:lstStyle/>
          <a:p>
            <a:r>
              <a:rPr lang="en-GB" dirty="0"/>
              <a:t>This relationship of history to politics is not simple. History is more than either an instrument or a mirror. But the scholarly debates of historians are inseparable from politics in the widest sense of the term— all the partially visible philosophical, sociocultural, and strictly political baggage historians bring with them into the scholarly arena; the wider contentiousness implied by their position-taking within institutions and the public sphere; and the broader political issues and controversies that shadow their concerns.</a:t>
            </a:r>
            <a:br>
              <a:rPr lang="en-GB" dirty="0"/>
            </a:br>
            <a:r>
              <a:rPr lang="en-GB" dirty="0"/>
              <a:t>Eley, Geoff. </a:t>
            </a:r>
            <a:r>
              <a:rPr lang="en-GB" i="1" dirty="0"/>
              <a:t>A Crooked Line : From Cultural History to the History of Society</a:t>
            </a:r>
            <a:r>
              <a:rPr lang="en-GB" dirty="0"/>
              <a:t>, University of Michigan Press, 2005, p.5</a:t>
            </a:r>
            <a:endParaRPr lang="en-US" dirty="0"/>
          </a:p>
        </p:txBody>
      </p:sp>
    </p:spTree>
    <p:extLst>
      <p:ext uri="{BB962C8B-B14F-4D97-AF65-F5344CB8AC3E}">
        <p14:creationId xmlns:p14="http://schemas.microsoft.com/office/powerpoint/2010/main" val="23610296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8E36643-6517-F107-DF47-9D26E2CF124E}"/>
              </a:ext>
            </a:extLst>
          </p:cNvPr>
          <p:cNvSpPr txBox="1"/>
          <p:nvPr/>
        </p:nvSpPr>
        <p:spPr>
          <a:xfrm>
            <a:off x="3048000" y="1862968"/>
            <a:ext cx="6096000" cy="3139321"/>
          </a:xfrm>
          <a:prstGeom prst="rect">
            <a:avLst/>
          </a:prstGeom>
          <a:noFill/>
        </p:spPr>
        <p:txBody>
          <a:bodyPr wrap="square">
            <a:spAutoFit/>
          </a:bodyPr>
          <a:lstStyle/>
          <a:p>
            <a:r>
              <a:rPr lang="en-GB" b="0" i="0" dirty="0">
                <a:solidFill>
                  <a:srgbClr val="555555"/>
                </a:solidFill>
                <a:effectLst/>
                <a:latin typeface="robotoregular"/>
              </a:rPr>
              <a:t>During my years as a student in Oxford, it was completely clear to me that history was </a:t>
            </a:r>
            <a:r>
              <a:rPr lang="en-GB" b="0" i="0" dirty="0" err="1">
                <a:solidFill>
                  <a:srgbClr val="555555"/>
                </a:solidFill>
                <a:effectLst/>
                <a:latin typeface="robotoregular"/>
              </a:rPr>
              <a:t>insuffcient</a:t>
            </a:r>
            <a:r>
              <a:rPr lang="en-GB" b="0" i="0" dirty="0">
                <a:solidFill>
                  <a:srgbClr val="555555"/>
                </a:solidFill>
                <a:effectLst/>
                <a:latin typeface="robotoregular"/>
              </a:rPr>
              <a:t> by itself, that it needed “theory,” and that other disciplines had to be enlisted for this purpose. In the context of the time (when claims for history’s social and political relevance </a:t>
            </a:r>
            <a:r>
              <a:rPr lang="en-GB" dirty="0"/>
              <a:t>were invoked so irresistibly in materialist terms), this meant turning principally to sociology and political science, less frequently to anthropology, but at all events to the general repertoire of critical social science.</a:t>
            </a:r>
            <a:br>
              <a:rPr lang="en-GB" dirty="0"/>
            </a:br>
            <a:r>
              <a:rPr lang="en-GB" dirty="0"/>
              <a:t>Eley, Geoff. </a:t>
            </a:r>
            <a:r>
              <a:rPr lang="en-GB" i="1" dirty="0"/>
              <a:t>A Crooked Line : From Cultural History to the History of Society</a:t>
            </a:r>
            <a:r>
              <a:rPr lang="en-GB" dirty="0"/>
              <a:t>, University of Michigan Press, 2005, p. 25/26</a:t>
            </a:r>
            <a:endParaRPr lang="en-US" dirty="0"/>
          </a:p>
        </p:txBody>
      </p:sp>
    </p:spTree>
    <p:extLst>
      <p:ext uri="{BB962C8B-B14F-4D97-AF65-F5344CB8AC3E}">
        <p14:creationId xmlns:p14="http://schemas.microsoft.com/office/powerpoint/2010/main" val="1408250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CE6BCD4-FEF0-00E7-EFF3-402AB0D88B9E}"/>
              </a:ext>
            </a:extLst>
          </p:cNvPr>
          <p:cNvSpPr txBox="1"/>
          <p:nvPr/>
        </p:nvSpPr>
        <p:spPr>
          <a:xfrm>
            <a:off x="1306286" y="1669143"/>
            <a:ext cx="184731" cy="923330"/>
          </a:xfrm>
          <a:prstGeom prst="rect">
            <a:avLst/>
          </a:prstGeom>
          <a:noFill/>
        </p:spPr>
        <p:txBody>
          <a:bodyPr wrap="none" rtlCol="0">
            <a:spAutoFit/>
          </a:bodyPr>
          <a:lstStyle/>
          <a:p>
            <a:endParaRPr lang="en-US" dirty="0"/>
          </a:p>
          <a:p>
            <a:endParaRPr lang="en-US" dirty="0"/>
          </a:p>
          <a:p>
            <a:endParaRPr lang="en-US" dirty="0"/>
          </a:p>
        </p:txBody>
      </p:sp>
      <p:sp>
        <p:nvSpPr>
          <p:cNvPr id="8" name="TextBox 7">
            <a:extLst>
              <a:ext uri="{FF2B5EF4-FFF2-40B4-BE49-F238E27FC236}">
                <a16:creationId xmlns:a16="http://schemas.microsoft.com/office/drawing/2014/main" id="{2F9C81B0-6472-861E-F0D4-3CFAE4F7D504}"/>
              </a:ext>
            </a:extLst>
          </p:cNvPr>
          <p:cNvSpPr txBox="1"/>
          <p:nvPr/>
        </p:nvSpPr>
        <p:spPr>
          <a:xfrm>
            <a:off x="1306286" y="3028950"/>
            <a:ext cx="8563428" cy="707886"/>
          </a:xfrm>
          <a:prstGeom prst="rect">
            <a:avLst/>
          </a:prstGeom>
          <a:noFill/>
        </p:spPr>
        <p:txBody>
          <a:bodyPr wrap="square" rtlCol="0">
            <a:spAutoFit/>
          </a:bodyPr>
          <a:lstStyle/>
          <a:p>
            <a:r>
              <a:rPr lang="en-GB" dirty="0"/>
              <a:t>‘</a:t>
            </a:r>
            <a:r>
              <a:rPr lang="en-GB" sz="2000" dirty="0"/>
              <a:t>The historian without his facts is rootless and futile; the facts without their historian are dead and meaningless.</a:t>
            </a:r>
            <a:endParaRPr lang="en-US" sz="2000" dirty="0"/>
          </a:p>
        </p:txBody>
      </p:sp>
      <p:sp>
        <p:nvSpPr>
          <p:cNvPr id="10" name="TextBox 9">
            <a:extLst>
              <a:ext uri="{FF2B5EF4-FFF2-40B4-BE49-F238E27FC236}">
                <a16:creationId xmlns:a16="http://schemas.microsoft.com/office/drawing/2014/main" id="{6B24470E-48ED-7FD6-887A-C9E4866B66DD}"/>
              </a:ext>
            </a:extLst>
          </p:cNvPr>
          <p:cNvSpPr txBox="1"/>
          <p:nvPr/>
        </p:nvSpPr>
        <p:spPr>
          <a:xfrm>
            <a:off x="1306286" y="1500188"/>
            <a:ext cx="8209189" cy="1015663"/>
          </a:xfrm>
          <a:prstGeom prst="rect">
            <a:avLst/>
          </a:prstGeom>
          <a:noFill/>
        </p:spPr>
        <p:txBody>
          <a:bodyPr wrap="square" rtlCol="0">
            <a:spAutoFit/>
          </a:bodyPr>
          <a:lstStyle/>
          <a:p>
            <a:r>
              <a:rPr lang="en-GB" sz="2000" dirty="0"/>
              <a:t>‘It used to be said that facts speak for themselves. This is, of course, untrue. The facts speak only when the historian calls on them: it is he who decides to which facts to give the floor, and in what order or context.’</a:t>
            </a:r>
            <a:endParaRPr lang="en-US" sz="2000" dirty="0"/>
          </a:p>
        </p:txBody>
      </p:sp>
    </p:spTree>
    <p:extLst>
      <p:ext uri="{BB962C8B-B14F-4D97-AF65-F5344CB8AC3E}">
        <p14:creationId xmlns:p14="http://schemas.microsoft.com/office/powerpoint/2010/main" val="38188266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88AB656-0AA3-FD6D-2A1D-CA53921198A0}"/>
              </a:ext>
            </a:extLst>
          </p:cNvPr>
          <p:cNvSpPr txBox="1"/>
          <p:nvPr/>
        </p:nvSpPr>
        <p:spPr>
          <a:xfrm>
            <a:off x="1949116" y="1251284"/>
            <a:ext cx="6737684" cy="2123658"/>
          </a:xfrm>
          <a:prstGeom prst="rect">
            <a:avLst/>
          </a:prstGeom>
          <a:noFill/>
        </p:spPr>
        <p:txBody>
          <a:bodyPr wrap="square" rtlCol="0">
            <a:spAutoFit/>
          </a:bodyPr>
          <a:lstStyle/>
          <a:p>
            <a:endParaRPr lang="en-US" sz="3200" dirty="0"/>
          </a:p>
          <a:p>
            <a:endParaRPr lang="en-US" sz="3200" dirty="0"/>
          </a:p>
          <a:p>
            <a:r>
              <a:rPr lang="en-US" sz="3200"/>
              <a:t>     Were </a:t>
            </a:r>
            <a:r>
              <a:rPr lang="en-US" sz="3200" dirty="0"/>
              <a:t>are we know in 2024? </a:t>
            </a:r>
          </a:p>
          <a:p>
            <a:endParaRPr lang="en-US" dirty="0"/>
          </a:p>
          <a:p>
            <a:endParaRPr lang="en-US" dirty="0"/>
          </a:p>
        </p:txBody>
      </p:sp>
    </p:spTree>
    <p:extLst>
      <p:ext uri="{BB962C8B-B14F-4D97-AF65-F5344CB8AC3E}">
        <p14:creationId xmlns:p14="http://schemas.microsoft.com/office/powerpoint/2010/main" val="4260957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E40355A-305D-5F60-EDEE-4AC9E171C5C9}"/>
              </a:ext>
            </a:extLst>
          </p:cNvPr>
          <p:cNvSpPr txBox="1"/>
          <p:nvPr/>
        </p:nvSpPr>
        <p:spPr>
          <a:xfrm>
            <a:off x="2206170" y="1320800"/>
            <a:ext cx="7953829" cy="2031325"/>
          </a:xfrm>
          <a:prstGeom prst="rect">
            <a:avLst/>
          </a:prstGeom>
          <a:noFill/>
        </p:spPr>
        <p:txBody>
          <a:bodyPr wrap="square" rtlCol="0">
            <a:spAutoFit/>
          </a:bodyPr>
          <a:lstStyle/>
          <a:p>
            <a:endParaRPr lang="en-GB" dirty="0"/>
          </a:p>
          <a:p>
            <a:endParaRPr lang="en-GB" dirty="0"/>
          </a:p>
          <a:p>
            <a:r>
              <a:rPr lang="en-GB" sz="2400" dirty="0"/>
              <a:t>‘What is history? ... it is a continuous process of interaction between the historian and his facts, an unending dialogue between the present and the past.’</a:t>
            </a:r>
            <a:endParaRPr lang="en-US" sz="2400" dirty="0"/>
          </a:p>
          <a:p>
            <a:endParaRPr lang="en-US" dirty="0"/>
          </a:p>
        </p:txBody>
      </p:sp>
      <p:sp>
        <p:nvSpPr>
          <p:cNvPr id="5" name="TextBox 4">
            <a:extLst>
              <a:ext uri="{FF2B5EF4-FFF2-40B4-BE49-F238E27FC236}">
                <a16:creationId xmlns:a16="http://schemas.microsoft.com/office/drawing/2014/main" id="{381BD5F1-1987-F3B5-4BAB-F39CEB076EF7}"/>
              </a:ext>
            </a:extLst>
          </p:cNvPr>
          <p:cNvSpPr txBox="1"/>
          <p:nvPr/>
        </p:nvSpPr>
        <p:spPr>
          <a:xfrm>
            <a:off x="2206171" y="3976913"/>
            <a:ext cx="8432800" cy="461665"/>
          </a:xfrm>
          <a:prstGeom prst="rect">
            <a:avLst/>
          </a:prstGeom>
          <a:noFill/>
        </p:spPr>
        <p:txBody>
          <a:bodyPr wrap="square" rtlCol="0">
            <a:spAutoFit/>
          </a:bodyPr>
          <a:lstStyle/>
          <a:p>
            <a:r>
              <a:rPr lang="en-GB" sz="2400" b="1" dirty="0"/>
              <a:t>‘Study the historian before you begin to study the facts.’</a:t>
            </a:r>
            <a:endParaRPr lang="en-US" sz="2400" b="1" dirty="0"/>
          </a:p>
        </p:txBody>
      </p:sp>
      <p:sp>
        <p:nvSpPr>
          <p:cNvPr id="6" name="TextBox 5">
            <a:extLst>
              <a:ext uri="{FF2B5EF4-FFF2-40B4-BE49-F238E27FC236}">
                <a16:creationId xmlns:a16="http://schemas.microsoft.com/office/drawing/2014/main" id="{A691F891-4DCA-55C9-0A66-6CCBB416EF08}"/>
              </a:ext>
            </a:extLst>
          </p:cNvPr>
          <p:cNvSpPr txBox="1"/>
          <p:nvPr/>
        </p:nvSpPr>
        <p:spPr>
          <a:xfrm>
            <a:off x="3526971" y="2728686"/>
            <a:ext cx="3614058" cy="646331"/>
          </a:xfrm>
          <a:prstGeom prst="rect">
            <a:avLst/>
          </a:prstGeom>
          <a:noFill/>
        </p:spPr>
        <p:txBody>
          <a:bodyPr wrap="square" rtlCol="0">
            <a:spAutoFit/>
          </a:bodyPr>
          <a:lstStyle/>
          <a:p>
            <a:endParaRPr lang="en-US" dirty="0"/>
          </a:p>
          <a:p>
            <a:endParaRPr lang="en-US" dirty="0"/>
          </a:p>
        </p:txBody>
      </p:sp>
      <p:sp>
        <p:nvSpPr>
          <p:cNvPr id="8" name="TextBox 7">
            <a:extLst>
              <a:ext uri="{FF2B5EF4-FFF2-40B4-BE49-F238E27FC236}">
                <a16:creationId xmlns:a16="http://schemas.microsoft.com/office/drawing/2014/main" id="{358F7286-E46E-F900-327E-3F1947A3BC47}"/>
              </a:ext>
            </a:extLst>
          </p:cNvPr>
          <p:cNvSpPr txBox="1"/>
          <p:nvPr/>
        </p:nvSpPr>
        <p:spPr>
          <a:xfrm>
            <a:off x="2235200" y="653143"/>
            <a:ext cx="6894286" cy="523220"/>
          </a:xfrm>
          <a:prstGeom prst="rect">
            <a:avLst/>
          </a:prstGeom>
          <a:noFill/>
        </p:spPr>
        <p:txBody>
          <a:bodyPr wrap="square" rtlCol="0">
            <a:spAutoFit/>
          </a:bodyPr>
          <a:lstStyle/>
          <a:p>
            <a:pPr algn="ctr"/>
            <a:r>
              <a:rPr lang="en-US" sz="2800" b="1" dirty="0"/>
              <a:t>So, what is History according to Carr? </a:t>
            </a:r>
          </a:p>
        </p:txBody>
      </p:sp>
    </p:spTree>
    <p:extLst>
      <p:ext uri="{BB962C8B-B14F-4D97-AF65-F5344CB8AC3E}">
        <p14:creationId xmlns:p14="http://schemas.microsoft.com/office/powerpoint/2010/main" val="1568867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28407E5-B90C-8234-D1B9-709834FEE1D8}"/>
              </a:ext>
            </a:extLst>
          </p:cNvPr>
          <p:cNvSpPr txBox="1"/>
          <p:nvPr/>
        </p:nvSpPr>
        <p:spPr>
          <a:xfrm>
            <a:off x="1393371" y="609600"/>
            <a:ext cx="7939315" cy="523220"/>
          </a:xfrm>
          <a:prstGeom prst="rect">
            <a:avLst/>
          </a:prstGeom>
          <a:noFill/>
        </p:spPr>
        <p:txBody>
          <a:bodyPr wrap="square" rtlCol="0">
            <a:spAutoFit/>
          </a:bodyPr>
          <a:lstStyle/>
          <a:p>
            <a:r>
              <a:rPr lang="en-US" sz="2800" b="1" dirty="0"/>
              <a:t>  </a:t>
            </a:r>
            <a:r>
              <a:rPr lang="en-US" sz="2400" b="1" dirty="0"/>
              <a:t>What is Method and What is Theory in History Writing? </a:t>
            </a:r>
          </a:p>
        </p:txBody>
      </p:sp>
      <p:sp>
        <p:nvSpPr>
          <p:cNvPr id="6" name="Rectangle 1">
            <a:extLst>
              <a:ext uri="{FF2B5EF4-FFF2-40B4-BE49-F238E27FC236}">
                <a16:creationId xmlns:a16="http://schemas.microsoft.com/office/drawing/2014/main" id="{CA834A20-CBEF-F653-4D6B-3B37A2BCD3BA}"/>
              </a:ext>
            </a:extLst>
          </p:cNvPr>
          <p:cNvSpPr>
            <a:spLocks noChangeArrowheads="1"/>
          </p:cNvSpPr>
          <p:nvPr/>
        </p:nvSpPr>
        <p:spPr bwMode="auto">
          <a:xfrm>
            <a:off x="0" y="-215443"/>
            <a:ext cx="65" cy="43088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000" b="0" i="0" u="none" strike="noStrike" cap="none" normalizeH="0" baseline="0" dirty="0">
                <a:ln>
                  <a:noFill/>
                </a:ln>
                <a:solidFill>
                  <a:schemeClr val="tx1"/>
                </a:solidFill>
                <a:effectLst/>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7" name="TextBox 6">
            <a:extLst>
              <a:ext uri="{FF2B5EF4-FFF2-40B4-BE49-F238E27FC236}">
                <a16:creationId xmlns:a16="http://schemas.microsoft.com/office/drawing/2014/main" id="{0BB94E4D-EDDA-9854-BE9D-F91546EDA266}"/>
              </a:ext>
            </a:extLst>
          </p:cNvPr>
          <p:cNvSpPr txBox="1"/>
          <p:nvPr/>
        </p:nvSpPr>
        <p:spPr>
          <a:xfrm>
            <a:off x="333829" y="1611086"/>
            <a:ext cx="10174515" cy="7201972"/>
          </a:xfrm>
          <a:prstGeom prst="rect">
            <a:avLst/>
          </a:prstGeom>
          <a:noFill/>
        </p:spPr>
        <p:txBody>
          <a:bodyPr wrap="square" rtlCol="0">
            <a:spAutoFit/>
          </a:bodyPr>
          <a:lstStyle/>
          <a:p>
            <a:endParaRPr lang="en-GB" dirty="0"/>
          </a:p>
          <a:p>
            <a:r>
              <a:rPr lang="en-GB" sz="2400" dirty="0"/>
              <a:t>‘The historical method is the set of structured rules and techniques for analysing and interpreting the past, while a theory is the broader conceptual framework that explains phenomena or provides a way of understanding a situation. Methods are the practical tools for research, whereas theory is the underlying knowledge and perspective that guides the application of those methods.’</a:t>
            </a:r>
          </a:p>
          <a:p>
            <a:endParaRPr lang="en-GB" sz="2400" dirty="0"/>
          </a:p>
          <a:p>
            <a:endParaRPr lang="en-GB" sz="2400" dirty="0"/>
          </a:p>
          <a:p>
            <a:r>
              <a:rPr lang="en-GB" sz="2400" dirty="0"/>
              <a:t>What does that mean? </a:t>
            </a:r>
          </a:p>
          <a:p>
            <a:endParaRPr lang="en-GB" sz="2400" dirty="0"/>
          </a:p>
          <a:p>
            <a:endParaRPr lang="en-GB" sz="2400" dirty="0"/>
          </a:p>
          <a:p>
            <a:r>
              <a:rPr lang="en-GB" sz="2400" dirty="0"/>
              <a:t>For clarity’s sake, let’s separate method and theory from each other…..</a:t>
            </a:r>
          </a:p>
          <a:p>
            <a:endParaRPr lang="en-GB" sz="2400" dirty="0"/>
          </a:p>
          <a:p>
            <a:r>
              <a:rPr lang="en-GB" sz="2400" dirty="0"/>
              <a:t>. </a:t>
            </a:r>
          </a:p>
          <a:p>
            <a:endParaRPr lang="en-GB" dirty="0"/>
          </a:p>
          <a:p>
            <a:endParaRPr lang="en-GB" dirty="0"/>
          </a:p>
          <a:p>
            <a:endParaRPr lang="en-GB" dirty="0"/>
          </a:p>
          <a:p>
            <a:endParaRPr lang="en-US" dirty="0"/>
          </a:p>
          <a:p>
            <a:endParaRPr lang="en-US" dirty="0"/>
          </a:p>
          <a:p>
            <a:endParaRPr lang="en-US" dirty="0"/>
          </a:p>
        </p:txBody>
      </p:sp>
    </p:spTree>
    <p:extLst>
      <p:ext uri="{BB962C8B-B14F-4D97-AF65-F5344CB8AC3E}">
        <p14:creationId xmlns:p14="http://schemas.microsoft.com/office/powerpoint/2010/main" val="3314929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722694F-C222-AB40-B174-2EC9D4683EA4}"/>
              </a:ext>
            </a:extLst>
          </p:cNvPr>
          <p:cNvSpPr txBox="1"/>
          <p:nvPr/>
        </p:nvSpPr>
        <p:spPr>
          <a:xfrm>
            <a:off x="333829" y="0"/>
            <a:ext cx="10392229" cy="6740307"/>
          </a:xfrm>
          <a:prstGeom prst="rect">
            <a:avLst/>
          </a:prstGeom>
          <a:noFill/>
        </p:spPr>
        <p:txBody>
          <a:bodyPr wrap="square" rtlCol="0">
            <a:spAutoFit/>
          </a:bodyPr>
          <a:lstStyle/>
          <a:p>
            <a:endParaRPr lang="en-GB" b="1" dirty="0"/>
          </a:p>
          <a:p>
            <a:endParaRPr lang="en-GB" b="1" dirty="0"/>
          </a:p>
          <a:p>
            <a:r>
              <a:rPr lang="en-GB" b="1" dirty="0"/>
              <a:t>					Historical Method</a:t>
            </a:r>
          </a:p>
          <a:p>
            <a:endParaRPr lang="en-GB" b="1" dirty="0"/>
          </a:p>
          <a:p>
            <a:endParaRPr lang="en-GB" b="1" dirty="0"/>
          </a:p>
          <a:p>
            <a:pPr marL="285750" indent="-285750">
              <a:buFont typeface="Arial" panose="020B0604020202020204" pitchFamily="34" charset="0"/>
              <a:buChar char="•"/>
            </a:pPr>
            <a:r>
              <a:rPr lang="en-GB" dirty="0"/>
              <a:t>Defined in the 19</a:t>
            </a:r>
            <a:r>
              <a:rPr lang="en-GB" baseline="30000" dirty="0"/>
              <a:t>th</a:t>
            </a:r>
            <a:r>
              <a:rPr lang="en-GB" dirty="0"/>
              <a:t> century by the German historian Leopold von Ranke</a:t>
            </a:r>
          </a:p>
          <a:p>
            <a:pPr marL="285750" indent="-285750">
              <a:buFont typeface="Arial" panose="020B0604020202020204" pitchFamily="34" charset="0"/>
              <a:buChar char="•"/>
            </a:pPr>
            <a:r>
              <a:rPr lang="en-GB" dirty="0"/>
              <a:t>Empirical gathering of primary material (archival documents, visual material objects, oral testimony. digital sources, scientific data)</a:t>
            </a:r>
          </a:p>
          <a:p>
            <a:pPr marL="285750" indent="-285750">
              <a:buFont typeface="Arial" panose="020B0604020202020204" pitchFamily="34" charset="0"/>
              <a:buChar char="•"/>
            </a:pPr>
            <a:r>
              <a:rPr lang="en-GB" dirty="0"/>
              <a:t>Source criticism: is the source genuine (e.g. digital sources)? Who is the author/the maker/the speaker? Is it an eyewitness report or a report on an event by someone else? Is it anonymous? Were did the source originate? In what context did the source emerge at the time of its production? How did it get to the place where it is kept (e.g. colonial archives?); what are the biases within the source itself – from the perspective of time; what is left out?)</a:t>
            </a:r>
          </a:p>
          <a:p>
            <a:pPr marL="285750" indent="-285750">
              <a:buFont typeface="Arial" panose="020B0604020202020204" pitchFamily="34" charset="0"/>
              <a:buChar char="•"/>
            </a:pPr>
            <a:r>
              <a:rPr lang="en-GB" dirty="0"/>
              <a:t>Analysis: analysis of the internal logic of source within the knowledge of the time it was produced; the intention of author/maker at the time? What is said in the source and what is perhaps absence from the source? Language and concepts used (meaning of terms/concepts change)? Modes of production? </a:t>
            </a:r>
          </a:p>
          <a:p>
            <a:pPr marL="285750" indent="-285750">
              <a:buFont typeface="Arial" panose="020B0604020202020204" pitchFamily="34" charset="0"/>
              <a:buChar char="•"/>
            </a:pPr>
            <a:r>
              <a:rPr lang="en-GB" dirty="0"/>
              <a:t>Relation of source to other sources that talk about the same event? </a:t>
            </a:r>
          </a:p>
          <a:p>
            <a:pPr marL="285750" indent="-285750">
              <a:buFont typeface="Arial" panose="020B0604020202020204" pitchFamily="34" charset="0"/>
              <a:buChar char="•"/>
            </a:pPr>
            <a:endParaRPr lang="en-GB" b="1" dirty="0"/>
          </a:p>
          <a:p>
            <a:endParaRPr lang="en-GB" b="1" dirty="0"/>
          </a:p>
          <a:p>
            <a:r>
              <a:rPr lang="en-GB" b="1" dirty="0"/>
              <a:t>But what is the ‘meaning’ of all this empirical information and critical source analysis? </a:t>
            </a:r>
          </a:p>
          <a:p>
            <a:endParaRPr lang="en-GB" dirty="0"/>
          </a:p>
          <a:p>
            <a:br>
              <a:rPr lang="en-GB" dirty="0"/>
            </a:br>
            <a:endParaRPr lang="en-GB" dirty="0"/>
          </a:p>
          <a:p>
            <a:endParaRPr lang="en-GB" dirty="0"/>
          </a:p>
        </p:txBody>
      </p:sp>
    </p:spTree>
    <p:extLst>
      <p:ext uri="{BB962C8B-B14F-4D97-AF65-F5344CB8AC3E}">
        <p14:creationId xmlns:p14="http://schemas.microsoft.com/office/powerpoint/2010/main" val="879455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FC36B8F-D878-D5F3-BC66-E024F5E02F52}"/>
              </a:ext>
            </a:extLst>
          </p:cNvPr>
          <p:cNvSpPr txBox="1"/>
          <p:nvPr/>
        </p:nvSpPr>
        <p:spPr>
          <a:xfrm>
            <a:off x="595087" y="304800"/>
            <a:ext cx="8548914" cy="6740307"/>
          </a:xfrm>
          <a:prstGeom prst="rect">
            <a:avLst/>
          </a:prstGeom>
          <a:noFill/>
        </p:spPr>
        <p:txBody>
          <a:bodyPr wrap="square">
            <a:spAutoFit/>
          </a:bodyPr>
          <a:lstStyle/>
          <a:p>
            <a:r>
              <a:rPr lang="en-GB" b="1" dirty="0"/>
              <a:t>				Theory: </a:t>
            </a:r>
          </a:p>
          <a:p>
            <a:pPr marL="285750" indent="-285750">
              <a:buFont typeface="Arial" panose="020B0604020202020204" pitchFamily="34" charset="0"/>
              <a:buChar char="•"/>
            </a:pPr>
            <a:r>
              <a:rPr lang="en-GB" dirty="0"/>
              <a:t>In history writing, the majority of ‘theories’ – or ‘frameworks’ to interpret the empirical material -- do not originate in academic history writing itself but in neighbouring disciplines such as social and political theory, philosophy, anthropology, but also increasingly from the natural sciences, life sciences (e.g. evolutionary cognitive brain sciences, evolutionary psychology, epigenetics, geography, environmental sciences et). </a:t>
            </a:r>
          </a:p>
          <a:p>
            <a:endParaRPr lang="en-GB" dirty="0"/>
          </a:p>
          <a:p>
            <a:pPr marL="285750" indent="-285750">
              <a:buFont typeface="Arial" panose="020B0604020202020204" pitchFamily="34" charset="0"/>
              <a:buChar char="•"/>
            </a:pPr>
            <a:r>
              <a:rPr lang="en-GB" dirty="0"/>
              <a:t>Such theories usually deal with the present (e.g. sociology) and today’s societies and cultures (e.g. cultural anthropology).</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Historians use such theories to establish ‘meaning’ of their sources to their readership. Theories allow them to synthesis their material and offer a hypothesis (thesis) that guides the logic and organisation of their narrative.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Use theories to offer insights into two main areas of interest: </a:t>
            </a:r>
          </a:p>
          <a:p>
            <a:pPr marL="742950" lvl="1" indent="-285750">
              <a:buFont typeface="Arial" panose="020B0604020202020204" pitchFamily="34" charset="0"/>
              <a:buChar char="•"/>
            </a:pPr>
            <a:r>
              <a:rPr lang="en-GB" dirty="0"/>
              <a:t>Human individual and/or collective </a:t>
            </a:r>
            <a:r>
              <a:rPr lang="en-GB" b="1" dirty="0"/>
              <a:t>agency </a:t>
            </a:r>
            <a:r>
              <a:rPr lang="en-GB" dirty="0"/>
              <a:t>and human </a:t>
            </a:r>
            <a:r>
              <a:rPr lang="en-GB" b="1" dirty="0"/>
              <a:t>experience</a:t>
            </a:r>
            <a:r>
              <a:rPr lang="en-GB" dirty="0"/>
              <a:t> at a particular moment in time (</a:t>
            </a:r>
            <a:r>
              <a:rPr lang="en-GB" b="1" dirty="0"/>
              <a:t>synchronic</a:t>
            </a:r>
            <a:r>
              <a:rPr lang="en-GB" dirty="0"/>
              <a:t>) </a:t>
            </a:r>
          </a:p>
          <a:p>
            <a:pPr marL="742950" lvl="1" indent="-285750">
              <a:buFont typeface="Arial" panose="020B0604020202020204" pitchFamily="34" charset="0"/>
              <a:buChar char="•"/>
            </a:pPr>
            <a:r>
              <a:rPr lang="en-GB" dirty="0"/>
              <a:t>Theoretical explanations of historical </a:t>
            </a:r>
            <a:r>
              <a:rPr lang="en-GB" b="1" dirty="0"/>
              <a:t>change</a:t>
            </a:r>
            <a:r>
              <a:rPr lang="en-GB" b="1" i="1" dirty="0"/>
              <a:t> </a:t>
            </a:r>
            <a:r>
              <a:rPr lang="en-GB" dirty="0"/>
              <a:t>over time (</a:t>
            </a:r>
            <a:r>
              <a:rPr lang="en-GB" i="1" dirty="0"/>
              <a:t>diachronic</a:t>
            </a:r>
            <a:r>
              <a:rPr lang="en-GB" dirty="0"/>
              <a:t>)</a:t>
            </a:r>
          </a:p>
          <a:p>
            <a:endParaRPr lang="en-GB" b="1" dirty="0"/>
          </a:p>
          <a:p>
            <a:r>
              <a:rPr lang="en-GB" b="1" dirty="0"/>
              <a:t>	</a:t>
            </a:r>
            <a:r>
              <a:rPr lang="en-GB" dirty="0"/>
              <a:t>Synchronic and diachronic theoretical explanations can be pursued 	independently from each other. Some historians focus on synchronic 	explanations (e.g. microhistory); some were only interested ‘in long </a:t>
            </a:r>
            <a:r>
              <a:rPr lang="en-GB" dirty="0" err="1"/>
              <a:t>duree</a:t>
            </a:r>
            <a:r>
              <a:rPr lang="en-GB" dirty="0"/>
              <a:t>’ 	change (e.g. Annales school). </a:t>
            </a:r>
          </a:p>
        </p:txBody>
      </p:sp>
    </p:spTree>
    <p:extLst>
      <p:ext uri="{BB962C8B-B14F-4D97-AF65-F5344CB8AC3E}">
        <p14:creationId xmlns:p14="http://schemas.microsoft.com/office/powerpoint/2010/main" val="3241075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959EE9E-F879-9189-2C8E-28A7BDC6B868}"/>
              </a:ext>
            </a:extLst>
          </p:cNvPr>
          <p:cNvSpPr txBox="1"/>
          <p:nvPr/>
        </p:nvSpPr>
        <p:spPr>
          <a:xfrm>
            <a:off x="406401" y="203200"/>
            <a:ext cx="9652000" cy="9787295"/>
          </a:xfrm>
          <a:prstGeom prst="rect">
            <a:avLst/>
          </a:prstGeom>
          <a:noFill/>
        </p:spPr>
        <p:txBody>
          <a:bodyPr wrap="square" rtlCol="0">
            <a:spAutoFit/>
          </a:bodyPr>
          <a:lstStyle/>
          <a:p>
            <a:endParaRPr lang="en-US" dirty="0"/>
          </a:p>
          <a:p>
            <a:r>
              <a:rPr lang="en-US" b="1" dirty="0"/>
              <a:t>Claim: </a:t>
            </a:r>
            <a:r>
              <a:rPr lang="en-US" dirty="0"/>
              <a:t>While the empiricist historical method remains more or less consistent since its was first ‘invented’ in the 19</a:t>
            </a:r>
            <a:r>
              <a:rPr lang="en-US" baseline="30000" dirty="0"/>
              <a:t>th</a:t>
            </a:r>
            <a:r>
              <a:rPr lang="en-US" dirty="0"/>
              <a:t> century (the sources change of course, e.g. digital sources), all theories are time and place specific. But they also ‘travel’ and are then adopted to different social-cultural contexts (e.g. </a:t>
            </a:r>
            <a:r>
              <a:rPr lang="en-US" dirty="0" err="1"/>
              <a:t>poststructural</a:t>
            </a:r>
            <a:r>
              <a:rPr lang="en-US" dirty="0"/>
              <a:t> theories from France of the 1960s where only to US 1980s/90s)</a:t>
            </a:r>
          </a:p>
          <a:p>
            <a:endParaRPr lang="en-US" dirty="0"/>
          </a:p>
          <a:p>
            <a:r>
              <a:rPr lang="en-US" dirty="0"/>
              <a:t>	Most theories are ‘invented’ to explain the present moment of the Intellectual  (or offer 	alternative or utopian explanations of the present). New theories usually emerge when 	society/culture is transforming (1960s/70; 1980s/90). Powerful theories are always 	intellectual reactions to such wider transformations; they make sense of them. They often 	produce strong reactions at the time and often furious debates arise (mirroring the many 	debates in the society/culture in transformation). </a:t>
            </a:r>
          </a:p>
          <a:p>
            <a:endParaRPr lang="en-US" dirty="0"/>
          </a:p>
          <a:p>
            <a:r>
              <a:rPr lang="en-US" dirty="0"/>
              <a:t>	But as times goes on, such theories may lose their significance for later generations of 	historians and their readers because the wider moment of society/cultural transformation 	that brought them about has itself become ‘history’ (e.g. Marxist materialism of 19th 	century, psycho-history or or 2</a:t>
            </a:r>
            <a:r>
              <a:rPr lang="en-US" baseline="30000" dirty="0"/>
              <a:t>nd</a:t>
            </a:r>
            <a:r>
              <a:rPr lang="en-US" dirty="0"/>
              <a:t> wave feminism of the 1960s, or poststructuralism of 		1980s/90s). They lose their ‘edge’ and become ‘mainstream’ theories in the discipline. Later 	generations of historian may no longer understand why they were exciting in the first place!</a:t>
            </a:r>
          </a:p>
          <a:p>
            <a:endParaRPr lang="en-US" dirty="0"/>
          </a:p>
          <a:p>
            <a:pPr algn="ctr"/>
            <a:endParaRPr lang="en-GB" dirty="0"/>
          </a:p>
          <a:p>
            <a:pPr algn="ct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363029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0BDBB84-D567-0570-88D1-CBA5D8991A50}"/>
              </a:ext>
            </a:extLst>
          </p:cNvPr>
          <p:cNvSpPr txBox="1"/>
          <p:nvPr/>
        </p:nvSpPr>
        <p:spPr>
          <a:xfrm>
            <a:off x="1059543" y="1030514"/>
            <a:ext cx="9202057" cy="5078313"/>
          </a:xfrm>
          <a:prstGeom prst="rect">
            <a:avLst/>
          </a:prstGeom>
          <a:noFill/>
        </p:spPr>
        <p:txBody>
          <a:bodyPr wrap="square" rtlCol="0">
            <a:spAutoFit/>
          </a:bodyPr>
          <a:lstStyle/>
          <a:p>
            <a:r>
              <a:rPr lang="en-US" dirty="0"/>
              <a:t>Theories do not necessarily disappear but they will be adopted to the new social, cultural, political, economic scientific circumstances historians who uses them find themselves in. Old theories can often take on radical new meanings. Every generation of historians has to ‘test’ the theories they were taught by an older generation for historians to see whether they are still fit ‘fit’ for their own purposes.  </a:t>
            </a:r>
          </a:p>
          <a:p>
            <a:endParaRPr lang="en-US" dirty="0"/>
          </a:p>
          <a:p>
            <a:endParaRPr lang="en-US" dirty="0"/>
          </a:p>
          <a:p>
            <a:endParaRPr lang="en-US" dirty="0"/>
          </a:p>
          <a:p>
            <a:r>
              <a:rPr lang="en-US" b="1" dirty="0"/>
              <a:t>				Conclusion:</a:t>
            </a:r>
            <a:r>
              <a:rPr lang="en-US" dirty="0"/>
              <a:t> </a:t>
            </a:r>
          </a:p>
          <a:p>
            <a:r>
              <a:rPr lang="en-US" dirty="0"/>
              <a:t>To use theory requires not only an awareness of the historical moment in which the theory was first formulated and the social/cultural moment it addressed. But the historians also have to pay attention to the changes the theory underwent over time and in different social/cultural contexts). </a:t>
            </a:r>
          </a:p>
          <a:p>
            <a:endParaRPr lang="en-US" dirty="0"/>
          </a:p>
          <a:p>
            <a:r>
              <a:rPr lang="en-US" dirty="0"/>
              <a:t>But most of all, it requires an acute awareness of the present historical moment and the existing theories (frameworks) used to explain human existence and historical change. History is written in the present and for the present. </a:t>
            </a:r>
          </a:p>
          <a:p>
            <a:endParaRPr lang="en-US" dirty="0"/>
          </a:p>
        </p:txBody>
      </p:sp>
      <p:sp>
        <p:nvSpPr>
          <p:cNvPr id="5" name="TextBox 4">
            <a:extLst>
              <a:ext uri="{FF2B5EF4-FFF2-40B4-BE49-F238E27FC236}">
                <a16:creationId xmlns:a16="http://schemas.microsoft.com/office/drawing/2014/main" id="{8D0A6A32-A71E-9147-1A4B-0263E9D8BDE4}"/>
              </a:ext>
            </a:extLst>
          </p:cNvPr>
          <p:cNvSpPr txBox="1"/>
          <p:nvPr/>
        </p:nvSpPr>
        <p:spPr>
          <a:xfrm flipH="1">
            <a:off x="3481019" y="493485"/>
            <a:ext cx="3848694" cy="400110"/>
          </a:xfrm>
          <a:prstGeom prst="rect">
            <a:avLst/>
          </a:prstGeom>
          <a:noFill/>
        </p:spPr>
        <p:txBody>
          <a:bodyPr wrap="square" rtlCol="0">
            <a:spAutoFit/>
          </a:bodyPr>
          <a:lstStyle/>
          <a:p>
            <a:r>
              <a:rPr lang="en-US" sz="2000" b="1" dirty="0"/>
              <a:t>What Happens Then? </a:t>
            </a:r>
          </a:p>
        </p:txBody>
      </p:sp>
    </p:spTree>
    <p:extLst>
      <p:ext uri="{BB962C8B-B14F-4D97-AF65-F5344CB8AC3E}">
        <p14:creationId xmlns:p14="http://schemas.microsoft.com/office/powerpoint/2010/main" val="36183720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5098</TotalTime>
  <Words>3645</Words>
  <Application>Microsoft Macintosh PowerPoint</Application>
  <PresentationFormat>Widescreen</PresentationFormat>
  <Paragraphs>234</Paragraphs>
  <Slides>30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Al Nile</vt:lpstr>
      <vt:lpstr>Arial</vt:lpstr>
      <vt:lpstr>Calibri</vt:lpstr>
      <vt:lpstr>Calibri Light</vt:lpstr>
      <vt:lpstr>neue-haas-grotesk-text</vt:lpstr>
      <vt:lpstr>robotoregular</vt:lpstr>
      <vt:lpstr>Wingdings</vt:lpstr>
      <vt:lpstr>Office Theme</vt:lpstr>
      <vt:lpstr>Theory, Skills and Methods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Anglo-American History Writing in Postmodernity:   The Social-Constructing of    Human Experience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Stein, Claudia</dc:creator>
  <cp:lastModifiedBy>Stein, Claudia</cp:lastModifiedBy>
  <cp:revision>14</cp:revision>
  <dcterms:created xsi:type="dcterms:W3CDTF">2021-10-10T12:43:12Z</dcterms:created>
  <dcterms:modified xsi:type="dcterms:W3CDTF">2025-10-06T07:39:14Z</dcterms:modified>
</cp:coreProperties>
</file>