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6" r:id="rId3"/>
    <p:sldId id="279" r:id="rId4"/>
    <p:sldId id="259" r:id="rId5"/>
    <p:sldId id="287" r:id="rId6"/>
    <p:sldId id="261" r:id="rId7"/>
    <p:sldId id="263" r:id="rId8"/>
    <p:sldId id="264" r:id="rId9"/>
    <p:sldId id="260" r:id="rId10"/>
    <p:sldId id="262" r:id="rId11"/>
    <p:sldId id="265" r:id="rId12"/>
    <p:sldId id="266" r:id="rId13"/>
    <p:sldId id="267" r:id="rId14"/>
    <p:sldId id="269" r:id="rId15"/>
    <p:sldId id="268" r:id="rId16"/>
    <p:sldId id="271" r:id="rId17"/>
    <p:sldId id="280" r:id="rId18"/>
    <p:sldId id="281" r:id="rId19"/>
    <p:sldId id="282" r:id="rId20"/>
    <p:sldId id="273" r:id="rId21"/>
    <p:sldId id="276" r:id="rId22"/>
    <p:sldId id="278" r:id="rId23"/>
    <p:sldId id="275" r:id="rId24"/>
    <p:sldId id="285" r:id="rId25"/>
    <p:sldId id="284"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593"/>
  </p:normalViewPr>
  <p:slideViewPr>
    <p:cSldViewPr snapToGrid="0" snapToObjects="1">
      <p:cViewPr varScale="1">
        <p:scale>
          <a:sx n="117" d="100"/>
          <a:sy n="117"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1/15/21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1/15/21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1/15/21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1/15/21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1/15/21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1/15/21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1/15/21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1/15/21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1/15/21</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1/15/21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1/15/21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1/15/21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1/15/21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1/15/21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1/15/21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1/15/21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1/15/21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1/15/21</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sos.mo.gov/archives/mdh_splash/default.asp?coll=muellis" TargetMode="External"/><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airandspace.si.edu/collection-objects/sputnik-russia-1958-ephemera" TargetMode="External"/><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youtube.com/watch?v=kMLfjVnXxLI" TargetMode="Externa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hyperlink" Target="https://www.washingtonpost.com/news/in-sight/wp/2017/06/12/these-photos-show-what-the-soviet-union-thought-the-future-would-look-like/?utm_term=.8707f7403b7b" TargetMode="External"/><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youtube.com/watch?v=Z3pe-3ZnL8Y"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CvQOuNecy4" TargetMode="External"/><Relationship Id="rId2" Type="http://schemas.openxmlformats.org/officeDocument/2006/relationships/image" Target="../media/image31.jpeg"/><Relationship Id="rId1" Type="http://schemas.openxmlformats.org/officeDocument/2006/relationships/slideLayout" Target="../slideLayouts/slideLayout7.xml"/><Relationship Id="rId4" Type="http://schemas.openxmlformats.org/officeDocument/2006/relationships/hyperlink" Target="https://www.youtube.com/watch?v=lN9ENvzSPfw"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walmart.com/tp/art-com" TargetMode="External"/><Relationship Id="rId2" Type="http://schemas.openxmlformats.org/officeDocument/2006/relationships/image" Target="../media/image32.jpeg"/><Relationship Id="rId1" Type="http://schemas.openxmlformats.org/officeDocument/2006/relationships/slideLayout" Target="../slideLayouts/slideLayout6.xml"/><Relationship Id="rId4" Type="http://schemas.openxmlformats.org/officeDocument/2006/relationships/hyperlink" Target="https://www.walmart.com/ip/American-National-Exhibition-Moscow-USSR-1959-Framed-Print-Wall-Art/864848709"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hyperlink" Target="https://www.youtube.com/watch?v=21Ckc9IuTVw"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theatlantic.com/photo/2019/11/photos-before-fall-berlin-wall/601714/" TargetMode="External"/><Relationship Id="rId2" Type="http://schemas.openxmlformats.org/officeDocument/2006/relationships/image" Target="../media/image9.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mShkuOBdWig"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Cold war consumption</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418317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politics of international exhibition</a:t>
            </a:r>
          </a:p>
        </p:txBody>
      </p:sp>
      <p:pic>
        <p:nvPicPr>
          <p:cNvPr id="4" name="Content Placeholder 3"/>
          <p:cNvPicPr>
            <a:picLocks noGrp="1" noChangeAspect="1"/>
          </p:cNvPicPr>
          <p:nvPr>
            <p:ph idx="1"/>
          </p:nvPr>
        </p:nvPicPr>
        <p:blipFill>
          <a:blip r:embed="rId2"/>
          <a:stretch>
            <a:fillRect/>
          </a:stretch>
        </p:blipFill>
        <p:spPr>
          <a:xfrm>
            <a:off x="252026" y="2056686"/>
            <a:ext cx="4762500" cy="3340100"/>
          </a:xfrm>
          <a:prstGeom prst="rect">
            <a:avLst/>
          </a:prstGeom>
        </p:spPr>
      </p:pic>
      <p:sp>
        <p:nvSpPr>
          <p:cNvPr id="5" name="Rectangle 4"/>
          <p:cNvSpPr/>
          <p:nvPr/>
        </p:nvSpPr>
        <p:spPr>
          <a:xfrm>
            <a:off x="5226399" y="2056686"/>
            <a:ext cx="6475141" cy="4801314"/>
          </a:xfrm>
          <a:prstGeom prst="rect">
            <a:avLst/>
          </a:prstGeom>
        </p:spPr>
        <p:txBody>
          <a:bodyPr wrap="square">
            <a:spAutoFit/>
          </a:bodyPr>
          <a:lstStyle/>
          <a:p>
            <a:r>
              <a:rPr lang="en-US" dirty="0">
                <a:solidFill>
                  <a:srgbClr val="000000"/>
                </a:solidFill>
              </a:rPr>
              <a:t>“The Louisiana Purchase Exposition, commonly known as the </a:t>
            </a:r>
            <a:r>
              <a:rPr lang="en-US" b="1" dirty="0">
                <a:solidFill>
                  <a:srgbClr val="000000"/>
                </a:solidFill>
              </a:rPr>
              <a:t>Saint Louis World's Fair of 1904</a:t>
            </a:r>
            <a:r>
              <a:rPr lang="en-US" dirty="0">
                <a:solidFill>
                  <a:srgbClr val="000000"/>
                </a:solidFill>
              </a:rPr>
              <a:t>, was the last great international exposition before World War I. The fair, built on a 1,200 acre site, included hundreds of thousands of objects, people, animals, displays, and publications from 62 exhibiting countries and 43 of the 45 states. The setting of world records, such as the largest organ, and working displays of every important technological advance were significant design goals. The Fair was a combination of trade show, civic showpiece, and monument to culture, along with more than a tinge of American pride. The Fair showcased the grandiose ambition of the gilded age, forming a kind of collective tribute to the nineteenth century's international understanding of the furtherance of peace, prosperity, and progress. It's a grand snapshot in time of American and foreign societies as they wished to portray themselves.”</a:t>
            </a:r>
            <a:br>
              <a:rPr lang="en-US" dirty="0"/>
            </a:br>
            <a:endParaRPr lang="en-US" dirty="0"/>
          </a:p>
        </p:txBody>
      </p:sp>
      <p:sp>
        <p:nvSpPr>
          <p:cNvPr id="6" name="Rectangle 5"/>
          <p:cNvSpPr/>
          <p:nvPr/>
        </p:nvSpPr>
        <p:spPr>
          <a:xfrm>
            <a:off x="252026" y="5715220"/>
            <a:ext cx="6096000" cy="461665"/>
          </a:xfrm>
          <a:prstGeom prst="rect">
            <a:avLst/>
          </a:prstGeom>
        </p:spPr>
        <p:txBody>
          <a:bodyPr>
            <a:spAutoFit/>
          </a:bodyPr>
          <a:lstStyle/>
          <a:p>
            <a:r>
              <a:rPr lang="en-US" sz="1200" dirty="0">
                <a:hlinkClick r:id="rId3"/>
              </a:rPr>
              <a:t>https://www.sos.mo.gov/archives/mdh_splash/default.asp?coll=muellis</a:t>
            </a:r>
            <a:endParaRPr lang="en-US" sz="1200" dirty="0"/>
          </a:p>
          <a:p>
            <a:endParaRPr lang="en-US" sz="1200" dirty="0"/>
          </a:p>
        </p:txBody>
      </p:sp>
    </p:spTree>
    <p:extLst>
      <p:ext uri="{BB962C8B-B14F-4D97-AF65-F5344CB8AC3E}">
        <p14:creationId xmlns:p14="http://schemas.microsoft.com/office/powerpoint/2010/main" val="1210365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Brussels World’s Fair, aka Expo ’58</a:t>
            </a:r>
          </a:p>
        </p:txBody>
      </p:sp>
      <p:pic>
        <p:nvPicPr>
          <p:cNvPr id="4098" name="Picture 2" descr="mage result for brussels worlds fair 1958, soviet exhibit"/>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418894" y="2582126"/>
            <a:ext cx="2399242" cy="359886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mage result for brussels worlds fair 195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24869" y="1933632"/>
            <a:ext cx="7505700" cy="489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3154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age result for brussels worlds fair 1958, soviet exhibi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2072" y="289931"/>
            <a:ext cx="9369193" cy="6378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0992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mage result for brussels worlds fair 1958, sputnik"/>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8781" y="245327"/>
            <a:ext cx="4153131" cy="641053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mage result for brussels worlds fair 1958, sputnik"/>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62653" y="1382751"/>
            <a:ext cx="6200775" cy="489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94366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mage of : Sputnik (Russia), 1958. [ephemer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1564" y="169886"/>
            <a:ext cx="6601470" cy="66881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805961" y="2620536"/>
            <a:ext cx="5092390" cy="4247317"/>
          </a:xfrm>
          <a:prstGeom prst="rect">
            <a:avLst/>
          </a:prstGeom>
        </p:spPr>
        <p:txBody>
          <a:bodyPr wrap="square">
            <a:spAutoFit/>
          </a:bodyPr>
          <a:lstStyle/>
          <a:p>
            <a:r>
              <a:rPr lang="en-US" dirty="0"/>
              <a:t>English-language brochure "Facing the Cosmos" produced for the USSR Section of the Brussels Universal and International Exhibition 1958 (a.k.a. Expo 58, Brussels World's Fair, Exposition </a:t>
            </a:r>
            <a:r>
              <a:rPr lang="en-US" dirty="0" err="1"/>
              <a:t>Universelle</a:t>
            </a:r>
            <a:r>
              <a:rPr lang="en-US" dirty="0"/>
              <a:t> et </a:t>
            </a:r>
            <a:r>
              <a:rPr lang="en-US" dirty="0" err="1"/>
              <a:t>Internationale</a:t>
            </a:r>
            <a:r>
              <a:rPr lang="en-US" dirty="0"/>
              <a:t> de </a:t>
            </a:r>
            <a:r>
              <a:rPr lang="en-US" dirty="0" err="1"/>
              <a:t>Bruxelles</a:t>
            </a:r>
            <a:r>
              <a:rPr lang="en-US" dirty="0"/>
              <a:t>), held in Brussels, Belgium, April 17 to October 19, 1958; provides information about the Soviet Union's Sputnik program, including launch vehicle and details of both the Sputnik 1 satellite and the Sputnik 2 mission which carried the dog "</a:t>
            </a:r>
            <a:r>
              <a:rPr lang="en-US" dirty="0" err="1"/>
              <a:t>Laika</a:t>
            </a:r>
            <a:r>
              <a:rPr lang="en-US" dirty="0"/>
              <a:t>" as a passenger.</a:t>
            </a:r>
          </a:p>
          <a:p>
            <a:endParaRPr lang="en-US" dirty="0"/>
          </a:p>
          <a:p>
            <a:r>
              <a:rPr lang="en-US" dirty="0">
                <a:hlinkClick r:id="rId3"/>
              </a:rPr>
              <a:t>https://airandspace.si.edu/collection-objects/sputnik-russia-1958-ephemera</a:t>
            </a:r>
            <a:endParaRPr lang="en-US" dirty="0"/>
          </a:p>
          <a:p>
            <a:endParaRPr lang="en-US" dirty="0"/>
          </a:p>
        </p:txBody>
      </p:sp>
    </p:spTree>
    <p:extLst>
      <p:ext uri="{BB962C8B-B14F-4D97-AF65-F5344CB8AC3E}">
        <p14:creationId xmlns:p14="http://schemas.microsoft.com/office/powerpoint/2010/main" val="639680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American National Exhibition, Moscow, 1959</a:t>
            </a:r>
          </a:p>
        </p:txBody>
      </p:sp>
      <p:sp>
        <p:nvSpPr>
          <p:cNvPr id="3" name="Rectangle 2"/>
          <p:cNvSpPr/>
          <p:nvPr/>
        </p:nvSpPr>
        <p:spPr>
          <a:xfrm>
            <a:off x="2439941" y="6211669"/>
            <a:ext cx="5293244" cy="646331"/>
          </a:xfrm>
          <a:prstGeom prst="rect">
            <a:avLst/>
          </a:prstGeom>
        </p:spPr>
        <p:txBody>
          <a:bodyPr wrap="none">
            <a:spAutoFit/>
          </a:bodyPr>
          <a:lstStyle/>
          <a:p>
            <a:r>
              <a:rPr lang="en-US" dirty="0">
                <a:hlinkClick r:id="rId2"/>
              </a:rPr>
              <a:t>https://www.youtube.com/watch?v=kMLfjVnXxLI</a:t>
            </a:r>
            <a:endParaRPr lang="en-US" dirty="0"/>
          </a:p>
          <a:p>
            <a:endParaRPr lang="en-US" dirty="0"/>
          </a:p>
        </p:txBody>
      </p:sp>
      <p:pic>
        <p:nvPicPr>
          <p:cNvPr id="8196" name="Picture 4" descr="mage result for american national exhibition, moscow, 195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096517"/>
            <a:ext cx="6604050" cy="367397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designkultur.files.wordpress.com/2010/07/girls_e_20090821125157.jpg?w=432&amp;h=28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96616" y="2068377"/>
            <a:ext cx="5595384" cy="3730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4720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s://img.washingtonpost.com/wp-apps/imrs.php?src=https://img.washingtonpost.com/news/in-sight/wp-content/uploads/sites/35/2017/06/EDIT013.jpg&amp;w=148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77453" cy="630176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9177453" y="3166945"/>
            <a:ext cx="3534936" cy="2308324"/>
          </a:xfrm>
          <a:prstGeom prst="rect">
            <a:avLst/>
          </a:prstGeom>
        </p:spPr>
        <p:txBody>
          <a:bodyPr wrap="square">
            <a:spAutoFit/>
          </a:bodyPr>
          <a:lstStyle/>
          <a:p>
            <a:r>
              <a:rPr lang="en-US" dirty="0"/>
              <a:t>A man walking toward </a:t>
            </a:r>
          </a:p>
          <a:p>
            <a:r>
              <a:rPr lang="en-US" dirty="0"/>
              <a:t>the USSR Exhibition </a:t>
            </a:r>
          </a:p>
          <a:p>
            <a:r>
              <a:rPr lang="en-US" dirty="0"/>
              <a:t>in </a:t>
            </a:r>
            <a:r>
              <a:rPr lang="en-US" dirty="0" err="1"/>
              <a:t>Sokolniki</a:t>
            </a:r>
            <a:r>
              <a:rPr lang="en-US" dirty="0"/>
              <a:t> Park, Moscow, </a:t>
            </a:r>
          </a:p>
          <a:p>
            <a:r>
              <a:rPr lang="en-US" dirty="0"/>
              <a:t>next to the American </a:t>
            </a:r>
          </a:p>
          <a:p>
            <a:r>
              <a:rPr lang="en-US" dirty="0"/>
              <a:t>National Exhibition on </a:t>
            </a:r>
          </a:p>
          <a:p>
            <a:r>
              <a:rPr lang="en-US" dirty="0"/>
              <a:t>Aug. 5, 1959. (Thomas O’Halloran/Library of </a:t>
            </a:r>
          </a:p>
          <a:p>
            <a:r>
              <a:rPr lang="en-US" dirty="0"/>
              <a:t>Congress)</a:t>
            </a:r>
          </a:p>
        </p:txBody>
      </p:sp>
      <p:sp>
        <p:nvSpPr>
          <p:cNvPr id="3" name="Rectangle 2"/>
          <p:cNvSpPr/>
          <p:nvPr/>
        </p:nvSpPr>
        <p:spPr>
          <a:xfrm>
            <a:off x="795453" y="6211669"/>
            <a:ext cx="10645698" cy="923330"/>
          </a:xfrm>
          <a:prstGeom prst="rect">
            <a:avLst/>
          </a:prstGeom>
        </p:spPr>
        <p:txBody>
          <a:bodyPr wrap="square">
            <a:spAutoFit/>
          </a:bodyPr>
          <a:lstStyle/>
          <a:p>
            <a:r>
              <a:rPr lang="en-US" dirty="0">
                <a:hlinkClick r:id="rId3"/>
              </a:rPr>
              <a:t>https://www.washingtonpost.com/news/in-sight/wp/2017/06/12/these-photos-show-what-the-soviet-union-thought-the-future-would-look-like/?utm_term=.8707f7403b7b</a:t>
            </a:r>
            <a:endParaRPr lang="en-US" dirty="0"/>
          </a:p>
          <a:p>
            <a:endParaRPr lang="en-US" dirty="0"/>
          </a:p>
        </p:txBody>
      </p:sp>
    </p:spTree>
    <p:extLst>
      <p:ext uri="{BB962C8B-B14F-4D97-AF65-F5344CB8AC3E}">
        <p14:creationId xmlns:p14="http://schemas.microsoft.com/office/powerpoint/2010/main" val="145647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img.washingtonpost.com/wp-apps/imrs.php?src=https://img.washingtonpost.com/news/in-sight/wp-content/uploads/sites/35/2017/06/EDIT011.jpg&amp;w=148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7561" y="429646"/>
            <a:ext cx="9344722" cy="6145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318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img.washingtonpost.com/wp-apps/imrs.php?src=https://img.washingtonpost.com/news/in-sight/wp-content/uploads/sites/35/2017/06/EDIT001.jpg&amp;w=148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4966" y="0"/>
            <a:ext cx="9578897" cy="629986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3025" y="6211669"/>
            <a:ext cx="10774681" cy="646331"/>
          </a:xfrm>
          <a:prstGeom prst="rect">
            <a:avLst/>
          </a:prstGeom>
          <a:noFill/>
        </p:spPr>
        <p:txBody>
          <a:bodyPr wrap="none" rtlCol="0">
            <a:spAutoFit/>
          </a:bodyPr>
          <a:lstStyle/>
          <a:p>
            <a:r>
              <a:rPr lang="en-US" dirty="0"/>
              <a:t>People look at refrigerators and kitchen equipment at the Soviet exhibit that was located next to </a:t>
            </a:r>
            <a:r>
              <a:rPr lang="en-US"/>
              <a:t>the </a:t>
            </a:r>
          </a:p>
          <a:p>
            <a:r>
              <a:rPr lang="en-US" dirty="0"/>
              <a:t>American National Exhibition in Moscow on Aug. 5, 1959. (Thomas O’Halloran/Library of Congress)</a:t>
            </a:r>
          </a:p>
        </p:txBody>
      </p:sp>
    </p:spTree>
    <p:extLst>
      <p:ext uri="{BB962C8B-B14F-4D97-AF65-F5344CB8AC3E}">
        <p14:creationId xmlns:p14="http://schemas.microsoft.com/office/powerpoint/2010/main" val="359441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img.washingtonpost.com/wp-apps/imrs.php?src=https://img.washingtonpost.com/news/in-sight/wp-content/uploads/sites/35/2017/06/EDIT003.jpg&amp;w=148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7630" y="164849"/>
            <a:ext cx="9919937" cy="642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612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inevitable triumph of blue jeans, James Dean and </a:t>
            </a:r>
            <a:r>
              <a:rPr lang="en-US" dirty="0" err="1"/>
              <a:t>rock‘n’roll</a:t>
            </a:r>
            <a:r>
              <a:rPr lang="en-US" dirty="0"/>
              <a:t>?</a:t>
            </a:r>
          </a:p>
        </p:txBody>
      </p:sp>
      <p:sp>
        <p:nvSpPr>
          <p:cNvPr id="3" name="Content Placeholder 2"/>
          <p:cNvSpPr>
            <a:spLocks noGrp="1"/>
          </p:cNvSpPr>
          <p:nvPr>
            <p:ph idx="1"/>
          </p:nvPr>
        </p:nvSpPr>
        <p:spPr/>
        <p:txBody>
          <a:bodyPr/>
          <a:lstStyle/>
          <a:p>
            <a:r>
              <a:rPr lang="en-US" dirty="0">
                <a:hlinkClick r:id="rId2"/>
              </a:rPr>
              <a:t>https://www.youtube.com/watch?v=Z3pe-3ZnL8Y</a:t>
            </a:r>
            <a:endParaRPr lang="en-US" dirty="0"/>
          </a:p>
          <a:p>
            <a:endParaRPr lang="en-US" dirty="0"/>
          </a:p>
        </p:txBody>
      </p:sp>
      <p:pic>
        <p:nvPicPr>
          <p:cNvPr id="1026" name="Picture 2" descr="mage result for fall of the berlin wall"/>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09746" y="2977375"/>
            <a:ext cx="5820937" cy="388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8948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s://i.imgur.com/DUMIyl9.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6727534" cy="5096107"/>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mage result for american national exhibition, moscow, 195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53403" y="2882590"/>
            <a:ext cx="6038597" cy="3975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11740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ttps://ic.pics.livejournal.com/visual_archive/77503764/1218495/1218495_original.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6117" y="1029049"/>
            <a:ext cx="7262326" cy="4934182"/>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mage result for miracle kitchen, moscow, 195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60526" y="490654"/>
            <a:ext cx="4549160" cy="6010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553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mage result for american national exhibition, moscow, 1959, african amer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2842" y="234176"/>
            <a:ext cx="7688768" cy="512584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092820" y="3123451"/>
            <a:ext cx="9415346" cy="3693319"/>
          </a:xfrm>
          <a:prstGeom prst="rect">
            <a:avLst/>
          </a:prstGeom>
        </p:spPr>
        <p:txBody>
          <a:bodyPr wrap="square">
            <a:spAutoFit/>
          </a:bodyPr>
          <a:lstStyle/>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endParaRPr lang="en-US" dirty="0">
              <a:hlinkClick r:id="rId3"/>
            </a:endParaRPr>
          </a:p>
          <a:p>
            <a:r>
              <a:rPr lang="en-US" dirty="0">
                <a:hlinkClick r:id="rId3"/>
              </a:rPr>
              <a:t>https://www.youtube.com/watch?v=-CvQOuNecy4</a:t>
            </a:r>
            <a:endParaRPr lang="en-US" dirty="0"/>
          </a:p>
          <a:p>
            <a:endParaRPr lang="en-US" dirty="0"/>
          </a:p>
          <a:p>
            <a:r>
              <a:rPr lang="en-US" dirty="0">
                <a:hlinkClick r:id="rId4"/>
              </a:rPr>
              <a:t>https://www.youtube.com/watch?v=lN9ENvzSPfw</a:t>
            </a:r>
            <a:endParaRPr lang="en-US" dirty="0"/>
          </a:p>
          <a:p>
            <a:endParaRPr lang="en-US" dirty="0"/>
          </a:p>
        </p:txBody>
      </p:sp>
      <p:sp>
        <p:nvSpPr>
          <p:cNvPr id="3" name="TextBox 2"/>
          <p:cNvSpPr txBox="1"/>
          <p:nvPr/>
        </p:nvSpPr>
        <p:spPr>
          <a:xfrm>
            <a:off x="7861610" y="2698595"/>
            <a:ext cx="4039888" cy="1754326"/>
          </a:xfrm>
          <a:prstGeom prst="rect">
            <a:avLst/>
          </a:prstGeom>
          <a:noFill/>
        </p:spPr>
        <p:txBody>
          <a:bodyPr wrap="none" rtlCol="0">
            <a:spAutoFit/>
          </a:bodyPr>
          <a:lstStyle/>
          <a:p>
            <a:r>
              <a:rPr lang="en-US" i="1" dirty="0"/>
              <a:t>Nikita S. Khrushchev and </a:t>
            </a:r>
          </a:p>
          <a:p>
            <a:r>
              <a:rPr lang="en-US" i="1" dirty="0"/>
              <a:t>Richard M. Nixon spar</a:t>
            </a:r>
          </a:p>
          <a:p>
            <a:r>
              <a:rPr lang="en-US" i="1" dirty="0"/>
              <a:t>in the model kitchen.</a:t>
            </a:r>
          </a:p>
          <a:p>
            <a:endParaRPr lang="en-US" i="1" dirty="0"/>
          </a:p>
          <a:p>
            <a:r>
              <a:rPr lang="en-US" dirty="0"/>
              <a:t>Credit </a:t>
            </a:r>
            <a:r>
              <a:rPr lang="en-US" dirty="0" err="1"/>
              <a:t>Sovfoto</a:t>
            </a:r>
            <a:r>
              <a:rPr lang="en-US" dirty="0"/>
              <a:t>/UIG, via Getty Images</a:t>
            </a:r>
          </a:p>
          <a:p>
            <a:endParaRPr lang="en-US" dirty="0"/>
          </a:p>
        </p:txBody>
      </p:sp>
    </p:spTree>
    <p:extLst>
      <p:ext uri="{BB962C8B-B14F-4D97-AF65-F5344CB8AC3E}">
        <p14:creationId xmlns:p14="http://schemas.microsoft.com/office/powerpoint/2010/main" val="18357698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miracle kitchen to nostalgic kitsch</a:t>
            </a:r>
          </a:p>
        </p:txBody>
      </p:sp>
      <p:pic>
        <p:nvPicPr>
          <p:cNvPr id="14338" name="Picture 2" descr="https://i5.walmartimages.com/asr/e2d23cb1-6283-4443-99f9-9477e94ddc76_1.aa8547ee4944d0409a6846bc49ce6fe0.jpeg?odnHeight=450&amp;odnWidth=450&amp;odnBg=FFFFF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2234" y="2107580"/>
            <a:ext cx="4286250" cy="428625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943708" y="2442106"/>
            <a:ext cx="6096000" cy="2308324"/>
          </a:xfrm>
          <a:prstGeom prst="rect">
            <a:avLst/>
          </a:prstGeom>
        </p:spPr>
        <p:txBody>
          <a:bodyPr>
            <a:spAutoFit/>
          </a:bodyPr>
          <a:lstStyle/>
          <a:p>
            <a:r>
              <a:rPr lang="en-US" b="1" dirty="0"/>
              <a:t>American National Exhibition, Moscow, USSR, 1959 Framed Print Wall Art</a:t>
            </a:r>
          </a:p>
          <a:p>
            <a:r>
              <a:rPr lang="en-US" dirty="0"/>
              <a:t>Average rating:0out of5stars, based on0reviewsWrite a review</a:t>
            </a:r>
          </a:p>
          <a:p>
            <a:r>
              <a:rPr lang="en-US" dirty="0">
                <a:hlinkClick r:id="rId3"/>
              </a:rPr>
              <a:t>Art.com</a:t>
            </a:r>
            <a:endParaRPr lang="en-US" dirty="0"/>
          </a:p>
          <a:p>
            <a:r>
              <a:rPr lang="en-US" dirty="0"/>
              <a:t>$67.99</a:t>
            </a:r>
          </a:p>
          <a:p>
            <a:r>
              <a:rPr lang="en-US" dirty="0"/>
              <a:t>-$103.99</a:t>
            </a:r>
          </a:p>
          <a:p>
            <a:r>
              <a:rPr lang="en-US" dirty="0"/>
              <a:t>List $111.99</a:t>
            </a:r>
          </a:p>
        </p:txBody>
      </p:sp>
      <p:sp>
        <p:nvSpPr>
          <p:cNvPr id="4" name="Rectangle 3"/>
          <p:cNvSpPr/>
          <p:nvPr/>
        </p:nvSpPr>
        <p:spPr>
          <a:xfrm>
            <a:off x="4943708" y="4750430"/>
            <a:ext cx="6096000" cy="1200329"/>
          </a:xfrm>
          <a:prstGeom prst="rect">
            <a:avLst/>
          </a:prstGeom>
        </p:spPr>
        <p:txBody>
          <a:bodyPr>
            <a:spAutoFit/>
          </a:bodyPr>
          <a:lstStyle/>
          <a:p>
            <a:r>
              <a:rPr lang="en-US" dirty="0">
                <a:hlinkClick r:id="rId4"/>
              </a:rPr>
              <a:t>https://www.walmart.com/ip/American-National-Exhibition-Moscow-USSR-1959-Framed-Print-Wall-Art/864848709</a:t>
            </a:r>
            <a:endParaRPr lang="en-US" dirty="0"/>
          </a:p>
          <a:p>
            <a:endParaRPr lang="en-US" dirty="0"/>
          </a:p>
        </p:txBody>
      </p:sp>
    </p:spTree>
    <p:extLst>
      <p:ext uri="{BB962C8B-B14F-4D97-AF65-F5344CB8AC3E}">
        <p14:creationId xmlns:p14="http://schemas.microsoft.com/office/powerpoint/2010/main" val="690944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suggested discussion questions</a:t>
            </a:r>
          </a:p>
        </p:txBody>
      </p:sp>
      <p:sp>
        <p:nvSpPr>
          <p:cNvPr id="3" name="TextBox 2"/>
          <p:cNvSpPr txBox="1"/>
          <p:nvPr/>
        </p:nvSpPr>
        <p:spPr>
          <a:xfrm>
            <a:off x="479503" y="1834166"/>
            <a:ext cx="11176458" cy="4401205"/>
          </a:xfrm>
          <a:prstGeom prst="rect">
            <a:avLst/>
          </a:prstGeom>
          <a:noFill/>
        </p:spPr>
        <p:txBody>
          <a:bodyPr wrap="none" rtlCol="0">
            <a:spAutoFit/>
          </a:bodyPr>
          <a:lstStyle/>
          <a:p>
            <a:endParaRPr lang="en-US" sz="2000" dirty="0"/>
          </a:p>
          <a:p>
            <a:pPr marL="457200" indent="-457200">
              <a:buFont typeface="+mj-lt"/>
              <a:buAutoNum type="arabicPeriod"/>
            </a:pPr>
            <a:r>
              <a:rPr lang="en-US" sz="2000" dirty="0"/>
              <a:t>“Although the cold war is often characterized as a ‘war of ideas’, it would be more apt to</a:t>
            </a:r>
          </a:p>
          <a:p>
            <a:r>
              <a:rPr lang="en-US" sz="2000" dirty="0"/>
              <a:t>regard superpower competition as waged at the level of material ‘stuff’: a war of, and for</a:t>
            </a:r>
          </a:p>
          <a:p>
            <a:r>
              <a:rPr lang="en-US" sz="2000" dirty="0"/>
              <a:t>consumers.” Discuss.</a:t>
            </a:r>
          </a:p>
          <a:p>
            <a:endParaRPr lang="en-US" sz="2000" dirty="0"/>
          </a:p>
          <a:p>
            <a:r>
              <a:rPr lang="en-US" sz="2000" dirty="0"/>
              <a:t>2. Why did international fairs become cold war battlegrounds? What kinds of spaces were these</a:t>
            </a:r>
          </a:p>
          <a:p>
            <a:r>
              <a:rPr lang="en-US" sz="2000" dirty="0"/>
              <a:t>Exhibits?</a:t>
            </a:r>
          </a:p>
          <a:p>
            <a:endParaRPr lang="en-US" sz="2000" dirty="0"/>
          </a:p>
          <a:p>
            <a:r>
              <a:rPr lang="en-US" sz="2000" dirty="0"/>
              <a:t>3. Was the central dynamic of the cultural cold war ultimately one of </a:t>
            </a:r>
            <a:r>
              <a:rPr lang="en-US" sz="2000" b="1" dirty="0"/>
              <a:t>convergence</a:t>
            </a:r>
            <a:r>
              <a:rPr lang="en-US" sz="2000" dirty="0"/>
              <a:t> or of</a:t>
            </a:r>
          </a:p>
          <a:p>
            <a:r>
              <a:rPr lang="en-US" sz="2000" b="1" dirty="0"/>
              <a:t>divergence</a:t>
            </a:r>
            <a:r>
              <a:rPr lang="en-US" sz="2000" dirty="0"/>
              <a:t>?</a:t>
            </a:r>
          </a:p>
          <a:p>
            <a:endParaRPr lang="en-US" sz="2000" dirty="0"/>
          </a:p>
          <a:p>
            <a:r>
              <a:rPr lang="en-US" sz="2000" dirty="0"/>
              <a:t>4. How far do the readings refute the triumphalist narrative that “we” [the US/”the West”] </a:t>
            </a:r>
          </a:p>
          <a:p>
            <a:r>
              <a:rPr lang="en-US" sz="2000" dirty="0"/>
              <a:t>won the cold war, and that this victory owed a good deal to the irresistible allure of </a:t>
            </a:r>
          </a:p>
          <a:p>
            <a:r>
              <a:rPr lang="en-US" sz="2000" dirty="0"/>
              <a:t>American consumer culture and products?</a:t>
            </a:r>
          </a:p>
        </p:txBody>
      </p:sp>
    </p:spTree>
    <p:extLst>
      <p:ext uri="{BB962C8B-B14F-4D97-AF65-F5344CB8AC3E}">
        <p14:creationId xmlns:p14="http://schemas.microsoft.com/office/powerpoint/2010/main" val="1989368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Mister Twister</a:t>
            </a:r>
          </a:p>
        </p:txBody>
      </p:sp>
      <p:sp>
        <p:nvSpPr>
          <p:cNvPr id="3" name="Rectangle 2"/>
          <p:cNvSpPr/>
          <p:nvPr/>
        </p:nvSpPr>
        <p:spPr>
          <a:xfrm>
            <a:off x="3393273" y="3244334"/>
            <a:ext cx="5405454" cy="646331"/>
          </a:xfrm>
          <a:prstGeom prst="rect">
            <a:avLst/>
          </a:prstGeom>
        </p:spPr>
        <p:txBody>
          <a:bodyPr wrap="none">
            <a:spAutoFit/>
          </a:bodyPr>
          <a:lstStyle/>
          <a:p>
            <a:r>
              <a:rPr lang="en-US" dirty="0">
                <a:hlinkClick r:id="rId2"/>
              </a:rPr>
              <a:t>https://www.youtube.com/watch?v</a:t>
            </a:r>
            <a:r>
              <a:rPr lang="en-US">
                <a:hlinkClick r:id="rId2"/>
              </a:rPr>
              <a:t>=21Ckc9IuTVw</a:t>
            </a:r>
            <a:endParaRPr lang="en-US"/>
          </a:p>
          <a:p>
            <a:endParaRPr lang="en-US"/>
          </a:p>
        </p:txBody>
      </p:sp>
    </p:spTree>
    <p:extLst>
      <p:ext uri="{BB962C8B-B14F-4D97-AF65-F5344CB8AC3E}">
        <p14:creationId xmlns:p14="http://schemas.microsoft.com/office/powerpoint/2010/main" val="1071698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mage result for cold war europ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04693" y="234176"/>
            <a:ext cx="8590601" cy="6390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226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figurative curtain– but an increasingly impermeable boundary between east and west</a:t>
            </a:r>
          </a:p>
        </p:txBody>
      </p:sp>
      <p:pic>
        <p:nvPicPr>
          <p:cNvPr id="7170" name="Picture 2" descr="mage result for iron curtain cartoon"/>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245327" y="2091473"/>
            <a:ext cx="5735045" cy="43012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95276" y="6392757"/>
            <a:ext cx="4325223" cy="369332"/>
          </a:xfrm>
          <a:prstGeom prst="rect">
            <a:avLst/>
          </a:prstGeom>
        </p:spPr>
        <p:txBody>
          <a:bodyPr wrap="none">
            <a:spAutoFit/>
          </a:bodyPr>
          <a:lstStyle/>
          <a:p>
            <a:r>
              <a:rPr lang="en-US" dirty="0"/>
              <a:t>“Illingworth,” </a:t>
            </a:r>
            <a:r>
              <a:rPr lang="en-US" i="1" dirty="0"/>
              <a:t>Daily Mail</a:t>
            </a:r>
            <a:r>
              <a:rPr lang="en-US" dirty="0"/>
              <a:t>, 6 March 1946.</a:t>
            </a:r>
          </a:p>
        </p:txBody>
      </p:sp>
      <p:pic>
        <p:nvPicPr>
          <p:cNvPr id="7172" name="Picture 4" descr="mage result for iron curtain cartoo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690732" y="2091473"/>
            <a:ext cx="4048125" cy="4419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0928195" y="5609063"/>
            <a:ext cx="997389" cy="923330"/>
          </a:xfrm>
          <a:prstGeom prst="rect">
            <a:avLst/>
          </a:prstGeom>
          <a:noFill/>
        </p:spPr>
        <p:txBody>
          <a:bodyPr wrap="none" rtlCol="0">
            <a:spAutoFit/>
          </a:bodyPr>
          <a:lstStyle/>
          <a:p>
            <a:r>
              <a:rPr lang="en-US" dirty="0"/>
              <a:t>“Ding”</a:t>
            </a:r>
          </a:p>
          <a:p>
            <a:r>
              <a:rPr lang="en-US" dirty="0"/>
              <a:t>Darling,</a:t>
            </a:r>
          </a:p>
          <a:p>
            <a:r>
              <a:rPr lang="en-US" dirty="0"/>
              <a:t>1947</a:t>
            </a:r>
          </a:p>
        </p:txBody>
      </p:sp>
    </p:spTree>
    <p:extLst>
      <p:ext uri="{BB962C8B-B14F-4D97-AF65-F5344CB8AC3E}">
        <p14:creationId xmlns:p14="http://schemas.microsoft.com/office/powerpoint/2010/main" val="1430965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0965" y="0"/>
            <a:ext cx="10312782" cy="6858000"/>
          </a:xfrm>
          <a:prstGeom prst="rect">
            <a:avLst/>
          </a:prstGeom>
        </p:spPr>
      </p:pic>
      <p:sp>
        <p:nvSpPr>
          <p:cNvPr id="5" name="Rectangle 4"/>
          <p:cNvSpPr/>
          <p:nvPr/>
        </p:nvSpPr>
        <p:spPr>
          <a:xfrm>
            <a:off x="80965" y="5605490"/>
            <a:ext cx="10712605" cy="1477328"/>
          </a:xfrm>
          <a:prstGeom prst="rect">
            <a:avLst/>
          </a:prstGeom>
        </p:spPr>
        <p:txBody>
          <a:bodyPr wrap="square">
            <a:spAutoFit/>
          </a:bodyPr>
          <a:lstStyle/>
          <a:p>
            <a:r>
              <a:rPr lang="en-US" dirty="0">
                <a:solidFill>
                  <a:srgbClr val="FF0000"/>
                </a:solidFill>
              </a:rPr>
              <a:t>A young East Berliner works on a concrete wall that was later topped by barbed wire at a sector border in the divided city on August 18, 1961. People’s Police stand guard in the background as another worker mixes cement (Associated Press). </a:t>
            </a:r>
            <a:r>
              <a:rPr lang="en-US" dirty="0">
                <a:solidFill>
                  <a:srgbClr val="FF0000"/>
                </a:solidFill>
                <a:hlinkClick r:id="rId3"/>
              </a:rPr>
              <a:t>https://www.theatlantic.com/photo/2019/11/photos-before-fall-berlin-wall/601714/</a:t>
            </a:r>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1077677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Riesman’s “Nylon War” (1951)</a:t>
            </a:r>
          </a:p>
        </p:txBody>
      </p:sp>
      <p:pic>
        <p:nvPicPr>
          <p:cNvPr id="18434" name="Picture 2" descr="IME Magazine Cover: David Reisman -- Sep. 27, 1954"/>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7292897" y="351882"/>
            <a:ext cx="4656990" cy="61355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46048" y="2314157"/>
            <a:ext cx="6705682" cy="3693319"/>
          </a:xfrm>
          <a:prstGeom prst="rect">
            <a:avLst/>
          </a:prstGeom>
          <a:noFill/>
        </p:spPr>
        <p:txBody>
          <a:bodyPr wrap="none" rtlCol="0">
            <a:spAutoFit/>
          </a:bodyPr>
          <a:lstStyle/>
          <a:p>
            <a:pPr marL="285750" indent="-285750">
              <a:buFont typeface="Arial" charset="0"/>
              <a:buChar char="•"/>
            </a:pPr>
            <a:r>
              <a:rPr lang="en-US" dirty="0"/>
              <a:t>Who and/or what is being </a:t>
            </a:r>
            <a:r>
              <a:rPr lang="en-US" dirty="0" err="1"/>
              <a:t>satirised</a:t>
            </a:r>
            <a:r>
              <a:rPr lang="en-US" dirty="0"/>
              <a:t> here?</a:t>
            </a:r>
          </a:p>
          <a:p>
            <a:pPr marL="285750" indent="-285750">
              <a:buFont typeface="Arial" charset="0"/>
              <a:buChar char="•"/>
            </a:pPr>
            <a:endParaRPr lang="en-US" dirty="0"/>
          </a:p>
          <a:p>
            <a:pPr marL="285750" indent="-285750">
              <a:buFont typeface="Arial" charset="0"/>
              <a:buChar char="•"/>
            </a:pPr>
            <a:r>
              <a:rPr lang="en-US" dirty="0"/>
              <a:t>How do you read Riesman’s politics?</a:t>
            </a:r>
          </a:p>
          <a:p>
            <a:pPr marL="285750" indent="-285750">
              <a:buFont typeface="Arial" charset="0"/>
              <a:buChar char="•"/>
            </a:pPr>
            <a:endParaRPr lang="en-US" dirty="0"/>
          </a:p>
          <a:p>
            <a:pPr marL="285750" indent="-285750">
              <a:buFont typeface="Arial" charset="0"/>
              <a:buChar char="•"/>
            </a:pPr>
            <a:r>
              <a:rPr lang="en-US" dirty="0"/>
              <a:t>Although this essay outlines a fantasy scenario,</a:t>
            </a:r>
          </a:p>
          <a:p>
            <a:r>
              <a:rPr lang="en-US" dirty="0"/>
              <a:t>it nevertheless tells us a good deal about the ‘actually existing</a:t>
            </a:r>
          </a:p>
          <a:p>
            <a:r>
              <a:rPr lang="en-US" dirty="0"/>
              <a:t>cold war’ as it had taken shape by 1951. What do we learn</a:t>
            </a:r>
          </a:p>
          <a:p>
            <a:r>
              <a:rPr lang="en-US" dirty="0"/>
              <a:t>about this conflict’s peculiar features here?</a:t>
            </a:r>
          </a:p>
          <a:p>
            <a:endParaRPr lang="en-US" dirty="0"/>
          </a:p>
          <a:p>
            <a:pPr marL="285750" indent="-285750">
              <a:buFont typeface="Arial" charset="0"/>
              <a:buChar char="•"/>
            </a:pPr>
            <a:r>
              <a:rPr lang="en-US" dirty="0"/>
              <a:t>How prophetic was Riesman’s essay?</a:t>
            </a:r>
          </a:p>
          <a:p>
            <a:pPr marL="285750" indent="-285750">
              <a:buFont typeface="Arial" charset="0"/>
              <a:buChar char="•"/>
            </a:pPr>
            <a:endParaRPr lang="en-US" dirty="0"/>
          </a:p>
          <a:p>
            <a:pPr marL="285750" indent="-285750">
              <a:buFont typeface="Arial" charset="0"/>
              <a:buChar char="•"/>
            </a:pPr>
            <a:r>
              <a:rPr lang="en-US" dirty="0"/>
              <a:t>What does the “Nylon War” tell us about the gendered</a:t>
            </a:r>
          </a:p>
          <a:p>
            <a:r>
              <a:rPr lang="en-US" dirty="0"/>
              <a:t>aspects of cold war cultural/consumer politics?</a:t>
            </a:r>
          </a:p>
        </p:txBody>
      </p:sp>
    </p:spTree>
    <p:extLst>
      <p:ext uri="{BB962C8B-B14F-4D97-AF65-F5344CB8AC3E}">
        <p14:creationId xmlns:p14="http://schemas.microsoft.com/office/powerpoint/2010/main" val="632423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90654" y="251522"/>
            <a:ext cx="9613900" cy="3598863"/>
          </a:xfrm>
        </p:spPr>
        <p:txBody>
          <a:bodyPr/>
          <a:lstStyle/>
          <a:p>
            <a:r>
              <a:rPr lang="en-US" i="1" dirty="0"/>
              <a:t>Silk Stockings </a:t>
            </a:r>
            <a:r>
              <a:rPr lang="en-US" dirty="0"/>
              <a:t>(dir. </a:t>
            </a:r>
            <a:r>
              <a:rPr lang="en-US" dirty="0" err="1"/>
              <a:t>Rouben</a:t>
            </a:r>
            <a:r>
              <a:rPr lang="en-US" dirty="0"/>
              <a:t> </a:t>
            </a:r>
            <a:r>
              <a:rPr lang="en-US" dirty="0" err="1"/>
              <a:t>Mamoulian</a:t>
            </a:r>
            <a:r>
              <a:rPr lang="en-US" dirty="0"/>
              <a:t>, 1957)</a:t>
            </a:r>
          </a:p>
          <a:p>
            <a:r>
              <a:rPr lang="en-US" dirty="0">
                <a:hlinkClick r:id="rId2"/>
              </a:rPr>
              <a:t>https://www.youtube.com/watch?v=mShkuOBdWig</a:t>
            </a:r>
            <a:endParaRPr lang="en-US" dirty="0"/>
          </a:p>
          <a:p>
            <a:endParaRPr lang="en-US" dirty="0"/>
          </a:p>
        </p:txBody>
      </p:sp>
      <p:pic>
        <p:nvPicPr>
          <p:cNvPr id="1026" name="Picture 2" descr="mage result for silk stockings, 195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2526" y="1305926"/>
            <a:ext cx="8474928" cy="5088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37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rbo"/>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9727" y="1427356"/>
            <a:ext cx="3952875" cy="39909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14761" y="769434"/>
            <a:ext cx="5925340" cy="523220"/>
          </a:xfrm>
          <a:prstGeom prst="rect">
            <a:avLst/>
          </a:prstGeom>
          <a:noFill/>
        </p:spPr>
        <p:txBody>
          <a:bodyPr wrap="none" rtlCol="0">
            <a:spAutoFit/>
          </a:bodyPr>
          <a:lstStyle/>
          <a:p>
            <a:r>
              <a:rPr lang="en-US" sz="2800" i="1" dirty="0" err="1"/>
              <a:t>Ninotchka</a:t>
            </a:r>
            <a:r>
              <a:rPr lang="en-US" sz="2800" dirty="0"/>
              <a:t>, dir. Ernst Lubitsch, 1939</a:t>
            </a:r>
          </a:p>
        </p:txBody>
      </p:sp>
      <p:pic>
        <p:nvPicPr>
          <p:cNvPr id="2052" name="Picture 4" descr="ttp://www.garboforever.com/Bilder/Films/Ninotchka/Ninotchka-06.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34000" y="1427356"/>
            <a:ext cx="6858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05387" y="5553033"/>
            <a:ext cx="3853940" cy="923330"/>
          </a:xfrm>
          <a:prstGeom prst="rect">
            <a:avLst/>
          </a:prstGeom>
          <a:noFill/>
        </p:spPr>
        <p:txBody>
          <a:bodyPr wrap="none" rtlCol="0">
            <a:spAutoFit/>
          </a:bodyPr>
          <a:lstStyle/>
          <a:p>
            <a:r>
              <a:rPr lang="en-US" dirty="0"/>
              <a:t>Greta Garbo’s transformation from</a:t>
            </a:r>
          </a:p>
          <a:p>
            <a:r>
              <a:rPr lang="en-US" dirty="0"/>
              <a:t>dour socialist cadre to champagne-</a:t>
            </a:r>
          </a:p>
          <a:p>
            <a:r>
              <a:rPr lang="en-US" dirty="0"/>
              <a:t>sipping socialite</a:t>
            </a:r>
          </a:p>
        </p:txBody>
      </p:sp>
    </p:spTree>
    <p:extLst>
      <p:ext uri="{BB962C8B-B14F-4D97-AF65-F5344CB8AC3E}">
        <p14:creationId xmlns:p14="http://schemas.microsoft.com/office/powerpoint/2010/main" val="2065717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Tensions in the “cultural cold war”</a:t>
            </a:r>
          </a:p>
        </p:txBody>
      </p:sp>
      <p:sp>
        <p:nvSpPr>
          <p:cNvPr id="3" name="Content Placeholder 2"/>
          <p:cNvSpPr>
            <a:spLocks noGrp="1"/>
          </p:cNvSpPr>
          <p:nvPr>
            <p:ph idx="1"/>
          </p:nvPr>
        </p:nvSpPr>
        <p:spPr/>
        <p:txBody>
          <a:bodyPr/>
          <a:lstStyle/>
          <a:p>
            <a:r>
              <a:rPr lang="en-US" dirty="0"/>
              <a:t>“containment” (Kennan’s “Long Telegram”/NSC 68) or “rollback”?</a:t>
            </a:r>
          </a:p>
          <a:p>
            <a:r>
              <a:rPr lang="en-US" dirty="0"/>
              <a:t>Albania (1949)</a:t>
            </a:r>
          </a:p>
          <a:p>
            <a:r>
              <a:rPr lang="en-US" dirty="0"/>
              <a:t>The United States Escapee Program (1952)</a:t>
            </a:r>
          </a:p>
          <a:p>
            <a:r>
              <a:rPr lang="en-US" dirty="0"/>
              <a:t>a slow war of attrition or frontal assault on the Soviet bloc?</a:t>
            </a:r>
          </a:p>
          <a:p>
            <a:r>
              <a:rPr lang="en-US" dirty="0"/>
              <a:t>covert vs overt action</a:t>
            </a:r>
          </a:p>
          <a:p>
            <a:r>
              <a:rPr lang="en-US" dirty="0"/>
              <a:t>Voice of America; Radio Liberty (1951)</a:t>
            </a:r>
          </a:p>
          <a:p>
            <a:r>
              <a:rPr lang="en-US" dirty="0"/>
              <a:t>Where did </a:t>
            </a:r>
            <a:r>
              <a:rPr lang="en-US" b="1" dirty="0"/>
              <a:t>consumption </a:t>
            </a:r>
            <a:r>
              <a:rPr lang="en-US" dirty="0"/>
              <a:t>fit in the matrix of cold war strategies?</a:t>
            </a:r>
          </a:p>
        </p:txBody>
      </p:sp>
    </p:spTree>
    <p:extLst>
      <p:ext uri="{BB962C8B-B14F-4D97-AF65-F5344CB8AC3E}">
        <p14:creationId xmlns:p14="http://schemas.microsoft.com/office/powerpoint/2010/main" val="1326779993"/>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Berlin</Template>
  <TotalTime>3620</TotalTime>
  <Words>1001</Words>
  <Application>Microsoft Macintosh PowerPoint</Application>
  <PresentationFormat>Widescreen</PresentationFormat>
  <Paragraphs>98</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Trebuchet MS</vt:lpstr>
      <vt:lpstr>Berlin</vt:lpstr>
      <vt:lpstr>Cold war consumption</vt:lpstr>
      <vt:lpstr>The inevitable triumph of blue jeans, James Dean and rock‘n’roll?</vt:lpstr>
      <vt:lpstr>PowerPoint Presentation</vt:lpstr>
      <vt:lpstr>A figurative curtain– but an increasingly impermeable boundary between east and west</vt:lpstr>
      <vt:lpstr>PowerPoint Presentation</vt:lpstr>
      <vt:lpstr>Riesman’s “Nylon War” (1951)</vt:lpstr>
      <vt:lpstr>PowerPoint Presentation</vt:lpstr>
      <vt:lpstr>PowerPoint Presentation</vt:lpstr>
      <vt:lpstr>Tensions in the “cultural cold war”</vt:lpstr>
      <vt:lpstr>The politics of international exhibition</vt:lpstr>
      <vt:lpstr>The Brussels World’s Fair, aka Expo ’58</vt:lpstr>
      <vt:lpstr>PowerPoint Presentation</vt:lpstr>
      <vt:lpstr>PowerPoint Presentation</vt:lpstr>
      <vt:lpstr>PowerPoint Presentation</vt:lpstr>
      <vt:lpstr>The American National Exhibition, Moscow, 1959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From miracle kitchen to nostalgic kitsch</vt:lpstr>
      <vt:lpstr>Some suggested discussion questions</vt:lpstr>
      <vt:lpstr>Mister Twister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Cold war consumption</dc:title>
  <dc:creator>Susan Carruthers</dc:creator>
  <cp:lastModifiedBy>Carruthers, Susan</cp:lastModifiedBy>
  <cp:revision>27</cp:revision>
  <dcterms:created xsi:type="dcterms:W3CDTF">2019-01-14T13:57:56Z</dcterms:created>
  <dcterms:modified xsi:type="dcterms:W3CDTF">2021-01-15T11:05:42Z</dcterms:modified>
</cp:coreProperties>
</file>