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86" r:id="rId3"/>
    <p:sldId id="288" r:id="rId4"/>
    <p:sldId id="279" r:id="rId5"/>
    <p:sldId id="259" r:id="rId6"/>
    <p:sldId id="287" r:id="rId7"/>
    <p:sldId id="261" r:id="rId8"/>
    <p:sldId id="264" r:id="rId9"/>
    <p:sldId id="263" r:id="rId10"/>
    <p:sldId id="290" r:id="rId11"/>
    <p:sldId id="260" r:id="rId12"/>
    <p:sldId id="262" r:id="rId13"/>
    <p:sldId id="265" r:id="rId14"/>
    <p:sldId id="266" r:id="rId15"/>
    <p:sldId id="267" r:id="rId16"/>
    <p:sldId id="269" r:id="rId17"/>
    <p:sldId id="289" r:id="rId18"/>
    <p:sldId id="268" r:id="rId19"/>
    <p:sldId id="271" r:id="rId20"/>
    <p:sldId id="280" r:id="rId21"/>
    <p:sldId id="281" r:id="rId22"/>
    <p:sldId id="282" r:id="rId23"/>
    <p:sldId id="273" r:id="rId24"/>
    <p:sldId id="276" r:id="rId25"/>
    <p:sldId id="278" r:id="rId26"/>
    <p:sldId id="275" r:id="rId27"/>
    <p:sldId id="285" r:id="rId28"/>
    <p:sldId id="284" r:id="rId29"/>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127"/>
    <p:restoredTop sz="94610"/>
  </p:normalViewPr>
  <p:slideViewPr>
    <p:cSldViewPr snapToGrid="0" snapToObjects="1">
      <p:cViewPr varScale="1">
        <p:scale>
          <a:sx n="116" d="100"/>
          <a:sy n="116" d="100"/>
        </p:scale>
        <p:origin x="240" y="17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7" name="Picture 6" descr="HD-ShadowLong.png"/>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1" y="4242851"/>
            <a:ext cx="8968084" cy="275942"/>
          </a:xfrm>
          <a:prstGeom prst="rect">
            <a:avLst/>
          </a:prstGeom>
        </p:spPr>
      </p:pic>
      <p:pic>
        <p:nvPicPr>
          <p:cNvPr id="8" name="Picture 7" descr="HD-ShadowShort.png"/>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9111716" y="4243845"/>
            <a:ext cx="3077108" cy="276940"/>
          </a:xfrm>
          <a:prstGeom prst="rect">
            <a:avLst/>
          </a:prstGeom>
        </p:spPr>
      </p:pic>
      <p:sp>
        <p:nvSpPr>
          <p:cNvPr id="9" name="Rectangle 8"/>
          <p:cNvSpPr/>
          <p:nvPr/>
        </p:nvSpPr>
        <p:spPr bwMode="ltGray">
          <a:xfrm>
            <a:off x="0" y="2590078"/>
            <a:ext cx="8968085" cy="1660332"/>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Rectangle 9"/>
          <p:cNvSpPr/>
          <p:nvPr/>
        </p:nvSpPr>
        <p:spPr>
          <a:xfrm>
            <a:off x="9111715" y="2590078"/>
            <a:ext cx="3077109" cy="166033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680322" y="2733709"/>
            <a:ext cx="8144134" cy="1373070"/>
          </a:xfrm>
        </p:spPr>
        <p:txBody>
          <a:bodyPr anchor="b">
            <a:noAutofit/>
          </a:bodyPr>
          <a:lstStyle>
            <a:lvl1pPr algn="r">
              <a:defRPr sz="5400"/>
            </a:lvl1pPr>
          </a:lstStyle>
          <a:p>
            <a:r>
              <a:rPr lang="en-US"/>
              <a:t>Click to edit Master title style</a:t>
            </a:r>
            <a:endParaRPr lang="en-US" dirty="0"/>
          </a:p>
        </p:txBody>
      </p:sp>
      <p:sp>
        <p:nvSpPr>
          <p:cNvPr id="3" name="Subtitle 2"/>
          <p:cNvSpPr>
            <a:spLocks noGrp="1"/>
          </p:cNvSpPr>
          <p:nvPr>
            <p:ph type="subTitle" idx="1"/>
          </p:nvPr>
        </p:nvSpPr>
        <p:spPr>
          <a:xfrm>
            <a:off x="680322" y="4394039"/>
            <a:ext cx="8144134" cy="1117687"/>
          </a:xfrm>
        </p:spPr>
        <p:txBody>
          <a:bodyPr>
            <a:normAutofit/>
          </a:bodyPr>
          <a:lstStyle>
            <a:lvl1pPr marL="0" indent="0" algn="r">
              <a:buNone/>
              <a:defRPr sz="20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78ABE3C1-DBE1-495D-B57B-2849774B866A}" type="datetimeFigureOut">
              <a:rPr lang="en-US" dirty="0"/>
              <a:t>2/27/25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a:xfrm>
            <a:off x="9255346" y="2750337"/>
            <a:ext cx="1171888" cy="1356442"/>
          </a:xfrm>
        </p:spPr>
        <p:txBody>
          <a:bodyPr/>
          <a:lstStyle/>
          <a:p>
            <a:fld id="{6D22F896-40B5-4ADD-8801-0D06FADFA095}" type="slidenum">
              <a:rPr lang="en-US" dirty="0"/>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1" y="5928628"/>
            <a:ext cx="10437812" cy="321164"/>
          </a:xfrm>
          <a:prstGeom prst="rect">
            <a:avLst/>
          </a:prstGeom>
        </p:spPr>
      </p:pic>
      <p:pic>
        <p:nvPicPr>
          <p:cNvPr id="9" name="Picture 8" descr="HD-ShadowShort.png"/>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585826" y="5929622"/>
            <a:ext cx="1602997" cy="144270"/>
          </a:xfrm>
          <a:prstGeom prst="rect">
            <a:avLst/>
          </a:prstGeom>
        </p:spPr>
      </p:pic>
      <p:sp>
        <p:nvSpPr>
          <p:cNvPr id="10" name="Rectangle 9"/>
          <p:cNvSpPr/>
          <p:nvPr/>
        </p:nvSpPr>
        <p:spPr bwMode="ltGray">
          <a:xfrm>
            <a:off x="0" y="4567988"/>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4567988"/>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2" y="4711616"/>
            <a:ext cx="9613859" cy="453051"/>
          </a:xfrm>
        </p:spPr>
        <p:txBody>
          <a:bodyPr anchor="b">
            <a:normAutofit/>
          </a:bodyPr>
          <a:lstStyle>
            <a:lvl1pPr>
              <a:defRPr sz="2400"/>
            </a:lvl1pPr>
          </a:lstStyle>
          <a:p>
            <a:r>
              <a:rPr lang="en-US"/>
              <a:t>Click to edit Master title style</a:t>
            </a:r>
            <a:endParaRPr lang="en-US" dirty="0"/>
          </a:p>
        </p:txBody>
      </p:sp>
      <p:sp>
        <p:nvSpPr>
          <p:cNvPr id="3" name="Picture Placeholder 2"/>
          <p:cNvSpPr>
            <a:spLocks noGrp="1" noChangeAspect="1"/>
          </p:cNvSpPr>
          <p:nvPr>
            <p:ph type="pic" idx="1"/>
          </p:nvPr>
        </p:nvSpPr>
        <p:spPr>
          <a:xfrm>
            <a:off x="680322" y="609597"/>
            <a:ext cx="9613859" cy="3589575"/>
          </a:xfrm>
          <a:noFill/>
          <a:ln>
            <a:noFill/>
          </a:ln>
          <a:effectLst>
            <a:outerShdw blurRad="76200" dist="63500" dir="5040000" algn="tl" rotWithShape="0">
              <a:srgbClr val="000000">
                <a:alpha val="41000"/>
              </a:srgbClr>
            </a:outerShdw>
          </a:effectLst>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Drag picture to placeholder or click icon to add</a:t>
            </a:r>
            <a:endParaRPr lang="en-US" dirty="0"/>
          </a:p>
        </p:txBody>
      </p:sp>
      <p:sp>
        <p:nvSpPr>
          <p:cNvPr id="4" name="Text Placeholder 3"/>
          <p:cNvSpPr>
            <a:spLocks noGrp="1"/>
          </p:cNvSpPr>
          <p:nvPr>
            <p:ph type="body" sz="half" idx="2"/>
          </p:nvPr>
        </p:nvSpPr>
        <p:spPr>
          <a:xfrm>
            <a:off x="680319" y="5169583"/>
            <a:ext cx="9613862" cy="622971"/>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446C117F-5CCF-4837-BE5F-2B92066CAFAF}" type="datetimeFigureOut">
              <a:rPr lang="en-US" dirty="0"/>
              <a:t>2/27/25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a:xfrm>
            <a:off x="10729455" y="4711309"/>
            <a:ext cx="1154151" cy="1090789"/>
          </a:xfrm>
        </p:spPr>
        <p:txBody>
          <a:bodyPr/>
          <a:lstStyle/>
          <a:p>
            <a:fld id="{6D22F896-40B5-4ADD-8801-0D06FADFA095}" type="slidenum">
              <a:rPr lang="en-US" dirty="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1" y="5928628"/>
            <a:ext cx="10437812" cy="321164"/>
          </a:xfrm>
          <a:prstGeom prst="rect">
            <a:avLst/>
          </a:prstGeom>
        </p:spPr>
      </p:pic>
      <p:pic>
        <p:nvPicPr>
          <p:cNvPr id="9" name="Picture 8" descr="HD-ShadowShort.png"/>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585826" y="5929622"/>
            <a:ext cx="1602997" cy="144270"/>
          </a:xfrm>
          <a:prstGeom prst="rect">
            <a:avLst/>
          </a:prstGeom>
        </p:spPr>
      </p:pic>
      <p:sp>
        <p:nvSpPr>
          <p:cNvPr id="10" name="Rectangle 9"/>
          <p:cNvSpPr/>
          <p:nvPr/>
        </p:nvSpPr>
        <p:spPr bwMode="ltGray">
          <a:xfrm>
            <a:off x="0" y="4567988"/>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4567988"/>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2" y="609597"/>
            <a:ext cx="9613858" cy="3592750"/>
          </a:xfrm>
        </p:spPr>
        <p:txBody>
          <a:bodyPr anchor="ctr"/>
          <a:lstStyle>
            <a:lvl1pPr>
              <a:defRPr sz="3200"/>
            </a:lvl1pPr>
          </a:lstStyle>
          <a:p>
            <a:r>
              <a:rPr lang="en-US"/>
              <a:t>Click to edit Master title style</a:t>
            </a:r>
            <a:endParaRPr lang="en-US" dirty="0"/>
          </a:p>
        </p:txBody>
      </p:sp>
      <p:sp>
        <p:nvSpPr>
          <p:cNvPr id="4" name="Text Placeholder 3"/>
          <p:cNvSpPr>
            <a:spLocks noGrp="1"/>
          </p:cNvSpPr>
          <p:nvPr>
            <p:ph type="body" sz="half" idx="2"/>
          </p:nvPr>
        </p:nvSpPr>
        <p:spPr>
          <a:xfrm>
            <a:off x="680322" y="4711615"/>
            <a:ext cx="9613859" cy="1090789"/>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84EB90BD-B6CE-46B7-997F-7313B992CCDC}" type="datetimeFigureOut">
              <a:rPr lang="en-US" dirty="0"/>
              <a:t>2/27/25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a:xfrm>
            <a:off x="10729455" y="4711615"/>
            <a:ext cx="1154151" cy="1090789"/>
          </a:xfrm>
        </p:spPr>
        <p:txBody>
          <a:bodyPr/>
          <a:lstStyle/>
          <a:p>
            <a:fld id="{6D22F896-40B5-4ADD-8801-0D06FADFA095}" type="slidenum">
              <a:rPr lang="en-US" dirty="0"/>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pic>
        <p:nvPicPr>
          <p:cNvPr id="11" name="Picture 10" descr="HD-ShadowLong.png"/>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1" y="5928628"/>
            <a:ext cx="10437812" cy="321164"/>
          </a:xfrm>
          <a:prstGeom prst="rect">
            <a:avLst/>
          </a:prstGeom>
        </p:spPr>
      </p:pic>
      <p:pic>
        <p:nvPicPr>
          <p:cNvPr id="13" name="Picture 12" descr="HD-ShadowShort.png"/>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585826" y="5929622"/>
            <a:ext cx="1602997" cy="144270"/>
          </a:xfrm>
          <a:prstGeom prst="rect">
            <a:avLst/>
          </a:prstGeom>
        </p:spPr>
      </p:pic>
      <p:sp>
        <p:nvSpPr>
          <p:cNvPr id="14" name="Rectangle 13"/>
          <p:cNvSpPr/>
          <p:nvPr/>
        </p:nvSpPr>
        <p:spPr bwMode="ltGray">
          <a:xfrm>
            <a:off x="0" y="4567988"/>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Rectangle 14"/>
          <p:cNvSpPr/>
          <p:nvPr/>
        </p:nvSpPr>
        <p:spPr>
          <a:xfrm>
            <a:off x="10585827" y="4567988"/>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127856" y="609598"/>
            <a:ext cx="8718877" cy="3036061"/>
          </a:xfrm>
        </p:spPr>
        <p:txBody>
          <a:bodyPr anchor="ctr"/>
          <a:lstStyle>
            <a:lvl1pPr>
              <a:defRPr sz="3200"/>
            </a:lvl1pPr>
          </a:lstStyle>
          <a:p>
            <a:r>
              <a:rPr lang="en-US"/>
              <a:t>Click to edit Master title style</a:t>
            </a:r>
            <a:endParaRPr lang="en-US" dirty="0"/>
          </a:p>
        </p:txBody>
      </p:sp>
      <p:sp>
        <p:nvSpPr>
          <p:cNvPr id="12" name="Text Placeholder 3"/>
          <p:cNvSpPr>
            <a:spLocks noGrp="1"/>
          </p:cNvSpPr>
          <p:nvPr>
            <p:ph type="body" sz="half" idx="13"/>
          </p:nvPr>
        </p:nvSpPr>
        <p:spPr>
          <a:xfrm>
            <a:off x="1402288" y="3653379"/>
            <a:ext cx="8156579" cy="548968"/>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4" name="Text Placeholder 3"/>
          <p:cNvSpPr>
            <a:spLocks noGrp="1"/>
          </p:cNvSpPr>
          <p:nvPr>
            <p:ph type="body" sz="half" idx="2"/>
          </p:nvPr>
        </p:nvSpPr>
        <p:spPr>
          <a:xfrm>
            <a:off x="680322" y="4711615"/>
            <a:ext cx="9613859" cy="1090789"/>
          </a:xfrm>
        </p:spPr>
        <p:txBody>
          <a:bodyPr anchor="ctr">
            <a:normAutofit/>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CDB9D11F-B188-461D-B23F-39381795C052}" type="datetimeFigureOut">
              <a:rPr lang="en-US" dirty="0"/>
              <a:t>2/27/25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a:xfrm>
            <a:off x="10729455" y="4709925"/>
            <a:ext cx="1154151" cy="1090789"/>
          </a:xfrm>
        </p:spPr>
        <p:txBody>
          <a:bodyPr/>
          <a:lstStyle/>
          <a:p>
            <a:fld id="{6D22F896-40B5-4ADD-8801-0D06FADFA095}" type="slidenum">
              <a:rPr lang="en-US" dirty="0"/>
              <a:t>‹#›</a:t>
            </a:fld>
            <a:endParaRPr lang="en-US" dirty="0"/>
          </a:p>
        </p:txBody>
      </p:sp>
      <p:sp>
        <p:nvSpPr>
          <p:cNvPr id="16" name="TextBox 15"/>
          <p:cNvSpPr txBox="1"/>
          <p:nvPr/>
        </p:nvSpPr>
        <p:spPr>
          <a:xfrm>
            <a:off x="583572" y="748116"/>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7200" dirty="0">
                <a:solidFill>
                  <a:schemeClr val="tx1"/>
                </a:solidFill>
                <a:effectLst/>
              </a:rPr>
              <a:t>“</a:t>
            </a:r>
          </a:p>
        </p:txBody>
      </p:sp>
      <p:sp>
        <p:nvSpPr>
          <p:cNvPr id="17" name="TextBox 16"/>
          <p:cNvSpPr txBox="1"/>
          <p:nvPr/>
        </p:nvSpPr>
        <p:spPr>
          <a:xfrm>
            <a:off x="9662809" y="3033524"/>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7200" dirty="0">
                <a:solidFill>
                  <a:schemeClr val="tx1"/>
                </a:solidFill>
                <a:effectLst/>
              </a:rPr>
              <a:t>”</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pic>
        <p:nvPicPr>
          <p:cNvPr id="9" name="Picture 8" descr="HD-ShadowLong.png"/>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1" y="5928628"/>
            <a:ext cx="10437812" cy="321164"/>
          </a:xfrm>
          <a:prstGeom prst="rect">
            <a:avLst/>
          </a:prstGeom>
        </p:spPr>
      </p:pic>
      <p:pic>
        <p:nvPicPr>
          <p:cNvPr id="10" name="Picture 9" descr="HD-ShadowShort.png"/>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585826" y="5929622"/>
            <a:ext cx="1602997" cy="144270"/>
          </a:xfrm>
          <a:prstGeom prst="rect">
            <a:avLst/>
          </a:prstGeom>
        </p:spPr>
      </p:pic>
      <p:sp>
        <p:nvSpPr>
          <p:cNvPr id="11" name="Rectangle 10"/>
          <p:cNvSpPr/>
          <p:nvPr/>
        </p:nvSpPr>
        <p:spPr bwMode="ltGray">
          <a:xfrm>
            <a:off x="0" y="4567988"/>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2" name="Rectangle 11"/>
          <p:cNvSpPr/>
          <p:nvPr/>
        </p:nvSpPr>
        <p:spPr>
          <a:xfrm>
            <a:off x="10585827" y="4567988"/>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19" y="4711615"/>
            <a:ext cx="9613862" cy="588535"/>
          </a:xfrm>
        </p:spPr>
        <p:txBody>
          <a:bodyPr anchor="b"/>
          <a:lstStyle>
            <a:lvl1pPr>
              <a:defRPr sz="3200"/>
            </a:lvl1pPr>
          </a:lstStyle>
          <a:p>
            <a:r>
              <a:rPr lang="en-US"/>
              <a:t>Click to edit Master title style</a:t>
            </a:r>
            <a:endParaRPr lang="en-US" dirty="0"/>
          </a:p>
        </p:txBody>
      </p:sp>
      <p:sp>
        <p:nvSpPr>
          <p:cNvPr id="4" name="Text Placeholder 3"/>
          <p:cNvSpPr>
            <a:spLocks noGrp="1"/>
          </p:cNvSpPr>
          <p:nvPr>
            <p:ph type="body" sz="half" idx="2"/>
          </p:nvPr>
        </p:nvSpPr>
        <p:spPr>
          <a:xfrm>
            <a:off x="680320" y="5300149"/>
            <a:ext cx="9613862" cy="502255"/>
          </a:xfrm>
        </p:spPr>
        <p:txBody>
          <a:bodyPr anchor="t"/>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52E6D8D9-55A2-4063-B0F3-121F44549695}" type="datetimeFigureOut">
              <a:rPr lang="en-US" dirty="0"/>
              <a:t>2/27/25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a:xfrm>
            <a:off x="10729455" y="4709925"/>
            <a:ext cx="1154151" cy="1090789"/>
          </a:xfrm>
        </p:spPr>
        <p:txBody>
          <a:bodyPr/>
          <a:lstStyle/>
          <a:p>
            <a:fld id="{6D22F896-40B5-4ADD-8801-0D06FADFA095}" type="slidenum">
              <a:rPr lang="en-US" dirty="0"/>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pic>
        <p:nvPicPr>
          <p:cNvPr id="13" name="Picture 12" descr="HD-ShadowLong.png"/>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1" y="1970240"/>
            <a:ext cx="10437812" cy="321164"/>
          </a:xfrm>
          <a:prstGeom prst="rect">
            <a:avLst/>
          </a:prstGeom>
        </p:spPr>
      </p:pic>
      <p:pic>
        <p:nvPicPr>
          <p:cNvPr id="14" name="Picture 13" descr="HD-ShadowShort.png"/>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585826" y="1971234"/>
            <a:ext cx="1602997" cy="144270"/>
          </a:xfrm>
          <a:prstGeom prst="rect">
            <a:avLst/>
          </a:prstGeom>
        </p:spPr>
      </p:pic>
      <p:sp>
        <p:nvSpPr>
          <p:cNvPr id="16" name="Rectangle 15"/>
          <p:cNvSpPr/>
          <p:nvPr/>
        </p:nvSpPr>
        <p:spPr bwMode="ltGray">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Rectangle 16"/>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Title 1"/>
          <p:cNvSpPr>
            <a:spLocks noGrp="1"/>
          </p:cNvSpPr>
          <p:nvPr>
            <p:ph type="title"/>
          </p:nvPr>
        </p:nvSpPr>
        <p:spPr>
          <a:xfrm>
            <a:off x="669222" y="753228"/>
            <a:ext cx="9624960" cy="1080938"/>
          </a:xfrm>
        </p:spPr>
        <p:txBody>
          <a:bodyPr/>
          <a:lstStyle/>
          <a:p>
            <a:r>
              <a:rPr lang="en-US"/>
              <a:t>Click to edit Master title style</a:t>
            </a:r>
            <a:endParaRPr lang="en-US" dirty="0"/>
          </a:p>
        </p:txBody>
      </p:sp>
      <p:sp>
        <p:nvSpPr>
          <p:cNvPr id="7" name="Text Placeholder 2"/>
          <p:cNvSpPr>
            <a:spLocks noGrp="1"/>
          </p:cNvSpPr>
          <p:nvPr>
            <p:ph type="body" idx="1"/>
          </p:nvPr>
        </p:nvSpPr>
        <p:spPr>
          <a:xfrm>
            <a:off x="660946" y="2336873"/>
            <a:ext cx="3070034"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8" name="Text Placeholder 3"/>
          <p:cNvSpPr>
            <a:spLocks noGrp="1"/>
          </p:cNvSpPr>
          <p:nvPr>
            <p:ph type="body" sz="half" idx="15"/>
          </p:nvPr>
        </p:nvSpPr>
        <p:spPr>
          <a:xfrm>
            <a:off x="680322" y="3022673"/>
            <a:ext cx="3049702" cy="291351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9" name="Text Placeholder 4"/>
          <p:cNvSpPr>
            <a:spLocks noGrp="1"/>
          </p:cNvSpPr>
          <p:nvPr>
            <p:ph type="body" sz="quarter" idx="3"/>
          </p:nvPr>
        </p:nvSpPr>
        <p:spPr>
          <a:xfrm>
            <a:off x="3956025" y="2336873"/>
            <a:ext cx="3063240"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0" name="Text Placeholder 3"/>
          <p:cNvSpPr>
            <a:spLocks noGrp="1"/>
          </p:cNvSpPr>
          <p:nvPr>
            <p:ph type="body" sz="half" idx="16"/>
          </p:nvPr>
        </p:nvSpPr>
        <p:spPr>
          <a:xfrm>
            <a:off x="3945470" y="3022673"/>
            <a:ext cx="3063240" cy="291351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1" name="Text Placeholder 4"/>
          <p:cNvSpPr>
            <a:spLocks noGrp="1"/>
          </p:cNvSpPr>
          <p:nvPr>
            <p:ph type="body" sz="quarter" idx="13"/>
          </p:nvPr>
        </p:nvSpPr>
        <p:spPr>
          <a:xfrm>
            <a:off x="7224156" y="2336873"/>
            <a:ext cx="3070025"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2" name="Text Placeholder 3"/>
          <p:cNvSpPr>
            <a:spLocks noGrp="1"/>
          </p:cNvSpPr>
          <p:nvPr>
            <p:ph type="body" sz="half" idx="17"/>
          </p:nvPr>
        </p:nvSpPr>
        <p:spPr>
          <a:xfrm>
            <a:off x="7224156" y="3022673"/>
            <a:ext cx="3070025" cy="291351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3" name="Date Placeholder 2"/>
          <p:cNvSpPr>
            <a:spLocks noGrp="1"/>
          </p:cNvSpPr>
          <p:nvPr>
            <p:ph type="dt" sz="half" idx="10"/>
          </p:nvPr>
        </p:nvSpPr>
        <p:spPr/>
        <p:txBody>
          <a:bodyPr/>
          <a:lstStyle/>
          <a:p>
            <a:fld id="{D4B24536-994D-4021-A283-9F449C0DB509}" type="datetimeFigureOut">
              <a:rPr lang="en-US" dirty="0"/>
              <a:t>2/27/25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pic>
        <p:nvPicPr>
          <p:cNvPr id="15" name="Picture 14" descr="HD-ShadowLong.png"/>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1" y="1970240"/>
            <a:ext cx="10437812" cy="321164"/>
          </a:xfrm>
          <a:prstGeom prst="rect">
            <a:avLst/>
          </a:prstGeom>
        </p:spPr>
      </p:pic>
      <p:pic>
        <p:nvPicPr>
          <p:cNvPr id="16" name="Picture 15" descr="HD-ShadowShort.png"/>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585826" y="1971234"/>
            <a:ext cx="1602997" cy="144270"/>
          </a:xfrm>
          <a:prstGeom prst="rect">
            <a:avLst/>
          </a:prstGeom>
        </p:spPr>
      </p:pic>
      <p:sp>
        <p:nvSpPr>
          <p:cNvPr id="17" name="Rectangle 16"/>
          <p:cNvSpPr/>
          <p:nvPr/>
        </p:nvSpPr>
        <p:spPr bwMode="ltGray">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 name="Rectangle 17"/>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0" name="Title 1"/>
          <p:cNvSpPr>
            <a:spLocks noGrp="1"/>
          </p:cNvSpPr>
          <p:nvPr>
            <p:ph type="title"/>
          </p:nvPr>
        </p:nvSpPr>
        <p:spPr>
          <a:xfrm>
            <a:off x="680322" y="753228"/>
            <a:ext cx="9613860" cy="1080938"/>
          </a:xfrm>
        </p:spPr>
        <p:txBody>
          <a:bodyPr/>
          <a:lstStyle/>
          <a:p>
            <a:r>
              <a:rPr lang="en-US"/>
              <a:t>Click to edit Master title style</a:t>
            </a:r>
            <a:endParaRPr lang="en-US" dirty="0"/>
          </a:p>
        </p:txBody>
      </p:sp>
      <p:sp>
        <p:nvSpPr>
          <p:cNvPr id="19" name="Text Placeholder 2"/>
          <p:cNvSpPr>
            <a:spLocks noGrp="1"/>
          </p:cNvSpPr>
          <p:nvPr>
            <p:ph type="body" idx="1"/>
          </p:nvPr>
        </p:nvSpPr>
        <p:spPr>
          <a:xfrm>
            <a:off x="680318" y="4297503"/>
            <a:ext cx="3049705"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0" name="Picture Placeholder 2"/>
          <p:cNvSpPr>
            <a:spLocks noGrp="1" noChangeAspect="1"/>
          </p:cNvSpPr>
          <p:nvPr>
            <p:ph type="pic" idx="15"/>
          </p:nvPr>
        </p:nvSpPr>
        <p:spPr>
          <a:xfrm>
            <a:off x="680318" y="2336873"/>
            <a:ext cx="3049705"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Drag picture to placeholder or click icon to add</a:t>
            </a:r>
            <a:endParaRPr lang="en-US" dirty="0"/>
          </a:p>
        </p:txBody>
      </p:sp>
      <p:sp>
        <p:nvSpPr>
          <p:cNvPr id="21" name="Text Placeholder 3"/>
          <p:cNvSpPr>
            <a:spLocks noGrp="1"/>
          </p:cNvSpPr>
          <p:nvPr>
            <p:ph type="body" sz="half" idx="18"/>
          </p:nvPr>
        </p:nvSpPr>
        <p:spPr>
          <a:xfrm>
            <a:off x="680318" y="4873765"/>
            <a:ext cx="3049705" cy="106242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22" name="Text Placeholder 4"/>
          <p:cNvSpPr>
            <a:spLocks noGrp="1"/>
          </p:cNvSpPr>
          <p:nvPr>
            <p:ph type="body" sz="quarter" idx="3"/>
          </p:nvPr>
        </p:nvSpPr>
        <p:spPr>
          <a:xfrm>
            <a:off x="3945471" y="4297503"/>
            <a:ext cx="3063240"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3" name="Picture Placeholder 2"/>
          <p:cNvSpPr>
            <a:spLocks noGrp="1" noChangeAspect="1"/>
          </p:cNvSpPr>
          <p:nvPr>
            <p:ph type="pic" idx="21"/>
          </p:nvPr>
        </p:nvSpPr>
        <p:spPr>
          <a:xfrm>
            <a:off x="3945470" y="2336873"/>
            <a:ext cx="3063240"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Drag picture to placeholder or click icon to add</a:t>
            </a:r>
            <a:endParaRPr lang="en-US" dirty="0"/>
          </a:p>
        </p:txBody>
      </p:sp>
      <p:sp>
        <p:nvSpPr>
          <p:cNvPr id="24" name="Text Placeholder 3"/>
          <p:cNvSpPr>
            <a:spLocks noGrp="1"/>
          </p:cNvSpPr>
          <p:nvPr>
            <p:ph type="body" sz="half" idx="19"/>
          </p:nvPr>
        </p:nvSpPr>
        <p:spPr>
          <a:xfrm>
            <a:off x="3944117" y="4873764"/>
            <a:ext cx="3067297" cy="106242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25" name="Text Placeholder 4"/>
          <p:cNvSpPr>
            <a:spLocks noGrp="1"/>
          </p:cNvSpPr>
          <p:nvPr>
            <p:ph type="body" sz="quarter" idx="13"/>
          </p:nvPr>
        </p:nvSpPr>
        <p:spPr>
          <a:xfrm>
            <a:off x="7230678" y="4297503"/>
            <a:ext cx="3063505"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6" name="Picture Placeholder 2"/>
          <p:cNvSpPr>
            <a:spLocks noGrp="1" noChangeAspect="1"/>
          </p:cNvSpPr>
          <p:nvPr>
            <p:ph type="pic" idx="22"/>
          </p:nvPr>
        </p:nvSpPr>
        <p:spPr>
          <a:xfrm>
            <a:off x="7230677" y="2336873"/>
            <a:ext cx="3063505"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Drag picture to placeholder or click icon to add</a:t>
            </a:r>
            <a:endParaRPr lang="en-US" dirty="0"/>
          </a:p>
        </p:txBody>
      </p:sp>
      <p:sp>
        <p:nvSpPr>
          <p:cNvPr id="27" name="Text Placeholder 3"/>
          <p:cNvSpPr>
            <a:spLocks noGrp="1"/>
          </p:cNvSpPr>
          <p:nvPr>
            <p:ph type="body" sz="half" idx="20"/>
          </p:nvPr>
        </p:nvSpPr>
        <p:spPr>
          <a:xfrm>
            <a:off x="7230553" y="4873762"/>
            <a:ext cx="3067563" cy="106242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3" name="Date Placeholder 2"/>
          <p:cNvSpPr>
            <a:spLocks noGrp="1"/>
          </p:cNvSpPr>
          <p:nvPr>
            <p:ph type="dt" sz="half" idx="10"/>
          </p:nvPr>
        </p:nvSpPr>
        <p:spPr/>
        <p:txBody>
          <a:bodyPr/>
          <a:lstStyle/>
          <a:p>
            <a:fld id="{3CBBBB78-C96F-47B7-AB17-D852CA960AC9}" type="datetimeFigureOut">
              <a:rPr lang="en-US" dirty="0"/>
              <a:t>2/27/25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pic>
        <p:nvPicPr>
          <p:cNvPr id="7" name="Picture 6" descr="HD-ShadowLong.png"/>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1" y="1970240"/>
            <a:ext cx="10437812" cy="321164"/>
          </a:xfrm>
          <a:prstGeom prst="rect">
            <a:avLst/>
          </a:prstGeom>
        </p:spPr>
      </p:pic>
      <p:pic>
        <p:nvPicPr>
          <p:cNvPr id="8" name="Picture 7" descr="HD-ShadowShort.png"/>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585826" y="1971234"/>
            <a:ext cx="1602997" cy="144270"/>
          </a:xfrm>
          <a:prstGeom prst="rect">
            <a:avLst/>
          </a:prstGeom>
        </p:spPr>
      </p:pic>
      <p:sp>
        <p:nvSpPr>
          <p:cNvPr id="9" name="Rectangle 8"/>
          <p:cNvSpPr/>
          <p:nvPr/>
        </p:nvSpPr>
        <p:spPr bwMode="ltGray">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Rectangle 9"/>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p:txBody>
          <a:bodyPr/>
          <a:lstStyle>
            <a:lvl1pPr algn="r">
              <a:defRPr/>
            </a:lvl1p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1FA3F48C-C7C6-4055-9F49-3777875E72AE}" type="datetimeFigureOut">
              <a:rPr lang="en-US" dirty="0"/>
              <a:t>2/27/25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7" name="Rectangle 6"/>
          <p:cNvSpPr/>
          <p:nvPr/>
        </p:nvSpPr>
        <p:spPr bwMode="ltGray">
          <a:xfrm rot="5400000">
            <a:off x="8116207" y="1869395"/>
            <a:ext cx="5106988"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rot="5400000">
            <a:off x="9868202" y="5372403"/>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10129231" y="609597"/>
            <a:ext cx="1073802" cy="435376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80322" y="609597"/>
            <a:ext cx="8870004" cy="5326589"/>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6807126" y="5936187"/>
            <a:ext cx="2743200" cy="365125"/>
          </a:xfrm>
        </p:spPr>
        <p:txBody>
          <a:bodyPr/>
          <a:lstStyle/>
          <a:p>
            <a:fld id="{6178E61D-D431-422C-9764-11DAFE33AB63}" type="datetimeFigureOut">
              <a:rPr lang="en-US" dirty="0"/>
              <a:t>2/27/25</a:t>
            </a:fld>
            <a:endParaRPr lang="en-US" dirty="0"/>
          </a:p>
        </p:txBody>
      </p:sp>
      <p:sp>
        <p:nvSpPr>
          <p:cNvPr id="5" name="Footer Placeholder 4"/>
          <p:cNvSpPr>
            <a:spLocks noGrp="1"/>
          </p:cNvSpPr>
          <p:nvPr>
            <p:ph type="ftr" sz="quarter" idx="11"/>
          </p:nvPr>
        </p:nvSpPr>
        <p:spPr>
          <a:xfrm>
            <a:off x="680321" y="5936188"/>
            <a:ext cx="6126805" cy="365125"/>
          </a:xfrm>
        </p:spPr>
        <p:txBody>
          <a:bodyPr/>
          <a:lstStyle/>
          <a:p>
            <a:endParaRPr lang="en-US" dirty="0"/>
          </a:p>
        </p:txBody>
      </p:sp>
      <p:sp>
        <p:nvSpPr>
          <p:cNvPr id="6" name="Slide Number Placeholder 5"/>
          <p:cNvSpPr>
            <a:spLocks noGrp="1"/>
          </p:cNvSpPr>
          <p:nvPr>
            <p:ph type="sldNum" sz="quarter" idx="12"/>
          </p:nvPr>
        </p:nvSpPr>
        <p:spPr>
          <a:xfrm>
            <a:off x="10097550" y="5398633"/>
            <a:ext cx="1154151" cy="1090789"/>
          </a:xfrm>
        </p:spPr>
        <p:txBody>
          <a:bodyPr anchor="t"/>
          <a:lstStyle>
            <a:lvl1pPr algn="ctr">
              <a:defRPr/>
            </a:lvl1pPr>
          </a:lstStyle>
          <a:p>
            <a:fld id="{6D22F896-40B5-4ADD-8801-0D06FADFA095}" type="slidenum">
              <a:rPr lang="en-US" dirty="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15" name="Picture 14" descr="HD-ShadowLong.png"/>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1" y="1970240"/>
            <a:ext cx="10437812" cy="321164"/>
          </a:xfrm>
          <a:prstGeom prst="rect">
            <a:avLst/>
          </a:prstGeom>
        </p:spPr>
      </p:pic>
      <p:pic>
        <p:nvPicPr>
          <p:cNvPr id="16" name="Picture 15" descr="HD-ShadowShort.png"/>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585826" y="1971234"/>
            <a:ext cx="1602997" cy="144270"/>
          </a:xfrm>
          <a:prstGeom prst="rect">
            <a:avLst/>
          </a:prstGeom>
        </p:spPr>
      </p:pic>
      <p:sp>
        <p:nvSpPr>
          <p:cNvPr id="17" name="Rectangle 16"/>
          <p:cNvSpPr/>
          <p:nvPr/>
        </p:nvSpPr>
        <p:spPr bwMode="ltGray">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 name="Rectangle 17"/>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12DE42F4-6EEF-4EF7-8ED4-2208F0F89A08}" type="datetimeFigureOut">
              <a:rPr lang="en-US" dirty="0"/>
              <a:t>2/27/25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7" name="Picture 6" descr="HD-ShadowLong.png"/>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1" y="4086907"/>
            <a:ext cx="10437812" cy="321164"/>
          </a:xfrm>
          <a:prstGeom prst="rect">
            <a:avLst/>
          </a:prstGeom>
        </p:spPr>
      </p:pic>
      <p:pic>
        <p:nvPicPr>
          <p:cNvPr id="8" name="Picture 7" descr="HD-ShadowShort.png"/>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585824" y="4087901"/>
            <a:ext cx="1602997" cy="144270"/>
          </a:xfrm>
          <a:prstGeom prst="rect">
            <a:avLst/>
          </a:prstGeom>
        </p:spPr>
      </p:pic>
      <p:sp>
        <p:nvSpPr>
          <p:cNvPr id="9" name="Rectangle 8"/>
          <p:cNvSpPr/>
          <p:nvPr/>
        </p:nvSpPr>
        <p:spPr bwMode="ltGray">
          <a:xfrm>
            <a:off x="-2" y="2726267"/>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Rectangle 9"/>
          <p:cNvSpPr/>
          <p:nvPr/>
        </p:nvSpPr>
        <p:spPr>
          <a:xfrm>
            <a:off x="10585825" y="2726267"/>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2" y="2869895"/>
            <a:ext cx="9613860" cy="1090788"/>
          </a:xfrm>
        </p:spPr>
        <p:txBody>
          <a:bodyPr anchor="ctr">
            <a:normAutofit/>
          </a:bodyPr>
          <a:lstStyle>
            <a:lvl1pPr algn="r">
              <a:defRPr sz="3600"/>
            </a:lvl1pPr>
          </a:lstStyle>
          <a:p>
            <a:r>
              <a:rPr lang="en-US"/>
              <a:t>Click to edit Master title style</a:t>
            </a:r>
            <a:endParaRPr lang="en-US" dirty="0"/>
          </a:p>
        </p:txBody>
      </p:sp>
      <p:sp>
        <p:nvSpPr>
          <p:cNvPr id="3" name="Text Placeholder 2"/>
          <p:cNvSpPr>
            <a:spLocks noGrp="1"/>
          </p:cNvSpPr>
          <p:nvPr>
            <p:ph type="body" idx="1"/>
          </p:nvPr>
        </p:nvSpPr>
        <p:spPr>
          <a:xfrm>
            <a:off x="680322" y="4232171"/>
            <a:ext cx="9613860" cy="1704017"/>
          </a:xfrm>
        </p:spPr>
        <p:txBody>
          <a:bodyPr>
            <a:normAutofit/>
          </a:bodyPr>
          <a:lstStyle>
            <a:lvl1pPr marL="0" indent="0" algn="r">
              <a:buNone/>
              <a:defRPr sz="20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30578ACC-22D6-47C1-A373-4FD133E34F3C}" type="datetimeFigureOut">
              <a:rPr lang="en-US" dirty="0"/>
              <a:t>2/27/25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a:xfrm>
            <a:off x="10729455" y="2869895"/>
            <a:ext cx="1154151" cy="1090789"/>
          </a:xfrm>
        </p:spPr>
        <p:txBody>
          <a:bodyPr/>
          <a:lstStyle/>
          <a:p>
            <a:fld id="{6D22F896-40B5-4ADD-8801-0D06FADFA095}" type="slidenum">
              <a:rPr lang="en-US" dirty="0"/>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1" y="1970240"/>
            <a:ext cx="10437812" cy="321164"/>
          </a:xfrm>
          <a:prstGeom prst="rect">
            <a:avLst/>
          </a:prstGeom>
        </p:spPr>
      </p:pic>
      <p:pic>
        <p:nvPicPr>
          <p:cNvPr id="9" name="Picture 8" descr="HD-ShadowShort.png"/>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585826" y="1971234"/>
            <a:ext cx="1602997" cy="144270"/>
          </a:xfrm>
          <a:prstGeom prst="rect">
            <a:avLst/>
          </a:prstGeom>
        </p:spPr>
      </p:pic>
      <p:sp>
        <p:nvSpPr>
          <p:cNvPr id="10" name="Rectangle 9"/>
          <p:cNvSpPr/>
          <p:nvPr/>
        </p:nvSpPr>
        <p:spPr bwMode="ltGray">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80320" y="2336873"/>
            <a:ext cx="4698358" cy="359931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594123" y="2336873"/>
            <a:ext cx="4700058" cy="359931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4E5A6C69-6797-4E8A-BF37-F2C3751466E9}" type="datetimeFigureOut">
              <a:rPr lang="en-US" dirty="0"/>
              <a:t>2/27/25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pic>
        <p:nvPicPr>
          <p:cNvPr id="10" name="Picture 9" descr="HD-ShadowLong.png"/>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1" y="1970240"/>
            <a:ext cx="10437812" cy="321164"/>
          </a:xfrm>
          <a:prstGeom prst="rect">
            <a:avLst/>
          </a:prstGeom>
        </p:spPr>
      </p:pic>
      <p:pic>
        <p:nvPicPr>
          <p:cNvPr id="11" name="Picture 10" descr="HD-ShadowShort.png"/>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585826" y="1971234"/>
            <a:ext cx="1602997" cy="144270"/>
          </a:xfrm>
          <a:prstGeom prst="rect">
            <a:avLst/>
          </a:prstGeom>
        </p:spPr>
      </p:pic>
      <p:sp>
        <p:nvSpPr>
          <p:cNvPr id="12" name="Rectangle 11"/>
          <p:cNvSpPr/>
          <p:nvPr/>
        </p:nvSpPr>
        <p:spPr bwMode="ltGray">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Rectangle 12"/>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19" y="753229"/>
            <a:ext cx="9613863" cy="1080937"/>
          </a:xfrm>
        </p:spPr>
        <p:txBody>
          <a:bodyPr/>
          <a:lstStyle/>
          <a:p>
            <a:r>
              <a:rPr lang="en-US"/>
              <a:t>Click to edit Master title style</a:t>
            </a:r>
            <a:endParaRPr lang="en-US" dirty="0"/>
          </a:p>
        </p:txBody>
      </p:sp>
      <p:sp>
        <p:nvSpPr>
          <p:cNvPr id="3" name="Text Placeholder 2"/>
          <p:cNvSpPr>
            <a:spLocks noGrp="1"/>
          </p:cNvSpPr>
          <p:nvPr>
            <p:ph type="body" idx="1"/>
          </p:nvPr>
        </p:nvSpPr>
        <p:spPr>
          <a:xfrm>
            <a:off x="906350" y="2336873"/>
            <a:ext cx="4472327" cy="69313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80322" y="3030008"/>
            <a:ext cx="4698355" cy="290617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820154" y="2336873"/>
            <a:ext cx="4474028" cy="69207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5594123" y="3030008"/>
            <a:ext cx="4700059" cy="290617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D82014A1-A632-4878-A0D3-F52BA7563730}" type="datetimeFigureOut">
              <a:rPr lang="en-US" dirty="0"/>
              <a:t>2/27/25</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pic>
        <p:nvPicPr>
          <p:cNvPr id="6" name="Picture 5" descr="HD-ShadowLong.png"/>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1" y="1970240"/>
            <a:ext cx="10437812" cy="321164"/>
          </a:xfrm>
          <a:prstGeom prst="rect">
            <a:avLst/>
          </a:prstGeom>
        </p:spPr>
      </p:pic>
      <p:pic>
        <p:nvPicPr>
          <p:cNvPr id="7" name="Picture 6" descr="HD-ShadowShort.png"/>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585826" y="1971234"/>
            <a:ext cx="1602997" cy="144270"/>
          </a:xfrm>
          <a:prstGeom prst="rect">
            <a:avLst/>
          </a:prstGeom>
        </p:spPr>
      </p:pic>
      <p:sp>
        <p:nvSpPr>
          <p:cNvPr id="8" name="Rectangle 7"/>
          <p:cNvSpPr/>
          <p:nvPr/>
        </p:nvSpPr>
        <p:spPr bwMode="ltGray">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CE99F462-093F-4566-844B-4C71F2739DA5}" type="datetimeFigureOut">
              <a:rPr lang="en-US" dirty="0"/>
              <a:t>2/27/25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pic>
        <p:nvPicPr>
          <p:cNvPr id="5" name="Picture 4" descr="HD-ShadowShort.png"/>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0585826" y="1971234"/>
            <a:ext cx="1602997" cy="144270"/>
          </a:xfrm>
          <a:prstGeom prst="rect">
            <a:avLst/>
          </a:prstGeom>
        </p:spPr>
      </p:pic>
      <p:sp>
        <p:nvSpPr>
          <p:cNvPr id="6" name="Rectangle 5"/>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Date Placeholder 1"/>
          <p:cNvSpPr>
            <a:spLocks noGrp="1"/>
          </p:cNvSpPr>
          <p:nvPr>
            <p:ph type="dt" sz="half" idx="10"/>
          </p:nvPr>
        </p:nvSpPr>
        <p:spPr/>
        <p:txBody>
          <a:bodyPr/>
          <a:lstStyle/>
          <a:p>
            <a:fld id="{3D24A7AC-904D-4781-85BA-7D10C17ED021}" type="datetimeFigureOut">
              <a:rPr lang="en-US" dirty="0"/>
              <a:t>2/27/25</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1" y="1970240"/>
            <a:ext cx="10437812" cy="321164"/>
          </a:xfrm>
          <a:prstGeom prst="rect">
            <a:avLst/>
          </a:prstGeom>
        </p:spPr>
      </p:pic>
      <p:pic>
        <p:nvPicPr>
          <p:cNvPr id="9" name="Picture 8" descr="HD-ShadowShort.png"/>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585826" y="1971234"/>
            <a:ext cx="1602997" cy="144270"/>
          </a:xfrm>
          <a:prstGeom prst="rect">
            <a:avLst/>
          </a:prstGeom>
        </p:spPr>
      </p:pic>
      <p:sp>
        <p:nvSpPr>
          <p:cNvPr id="10" name="Rectangle 9"/>
          <p:cNvSpPr/>
          <p:nvPr/>
        </p:nvSpPr>
        <p:spPr bwMode="ltGray">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1" y="753227"/>
            <a:ext cx="9613859" cy="1080940"/>
          </a:xfrm>
        </p:spPr>
        <p:txBody>
          <a:bodyPr anchor="ctr">
            <a:normAutofit/>
          </a:bodyPr>
          <a:lstStyle>
            <a:lvl1pPr>
              <a:defRPr sz="3600"/>
            </a:lvl1pPr>
          </a:lstStyle>
          <a:p>
            <a:r>
              <a:rPr lang="en-US"/>
              <a:t>Click to edit Master title style</a:t>
            </a:r>
            <a:endParaRPr lang="en-US" dirty="0"/>
          </a:p>
        </p:txBody>
      </p:sp>
      <p:sp>
        <p:nvSpPr>
          <p:cNvPr id="3" name="Content Placeholder 2"/>
          <p:cNvSpPr>
            <a:spLocks noGrp="1"/>
          </p:cNvSpPr>
          <p:nvPr>
            <p:ph idx="1"/>
          </p:nvPr>
        </p:nvSpPr>
        <p:spPr>
          <a:xfrm>
            <a:off x="4685846" y="2336873"/>
            <a:ext cx="5608336" cy="359931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80322" y="2336872"/>
            <a:ext cx="3790078" cy="3599317"/>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E331444B-B92B-4E27-8C94-BB93EAF5CB18}" type="datetimeFigureOut">
              <a:rPr lang="en-US" dirty="0"/>
              <a:t>2/27/25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1" y="1970240"/>
            <a:ext cx="10437812" cy="321164"/>
          </a:xfrm>
          <a:prstGeom prst="rect">
            <a:avLst/>
          </a:prstGeom>
        </p:spPr>
      </p:pic>
      <p:pic>
        <p:nvPicPr>
          <p:cNvPr id="9" name="Picture 8" descr="HD-ShadowShort.png"/>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585826" y="1971234"/>
            <a:ext cx="1602997" cy="144270"/>
          </a:xfrm>
          <a:prstGeom prst="rect">
            <a:avLst/>
          </a:prstGeom>
        </p:spPr>
      </p:pic>
      <p:sp>
        <p:nvSpPr>
          <p:cNvPr id="10" name="Rectangle 9"/>
          <p:cNvSpPr/>
          <p:nvPr/>
        </p:nvSpPr>
        <p:spPr bwMode="ltGray">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3" y="753228"/>
            <a:ext cx="9613857" cy="1080938"/>
          </a:xfrm>
        </p:spPr>
        <p:txBody>
          <a:bodyPr anchor="ctr">
            <a:normAutofit/>
          </a:bodyPr>
          <a:lstStyle>
            <a:lvl1pPr>
              <a:defRPr sz="3600"/>
            </a:lvl1pPr>
          </a:lstStyle>
          <a:p>
            <a:r>
              <a:rPr lang="en-US"/>
              <a:t>Click to edit Master title style</a:t>
            </a:r>
            <a:endParaRPr lang="en-US" dirty="0"/>
          </a:p>
        </p:txBody>
      </p:sp>
      <p:sp>
        <p:nvSpPr>
          <p:cNvPr id="3" name="Picture Placeholder 2"/>
          <p:cNvSpPr>
            <a:spLocks noGrp="1" noChangeAspect="1"/>
          </p:cNvSpPr>
          <p:nvPr>
            <p:ph type="pic" idx="1"/>
          </p:nvPr>
        </p:nvSpPr>
        <p:spPr>
          <a:xfrm>
            <a:off x="4868333" y="2336874"/>
            <a:ext cx="5425849" cy="3599312"/>
          </a:xfrm>
          <a:noFill/>
          <a:ln>
            <a:noFill/>
          </a:ln>
          <a:effectLst>
            <a:outerShdw blurRad="76200" dist="63500" dir="5040000" algn="tl" rotWithShape="0">
              <a:srgbClr val="000000">
                <a:alpha val="41000"/>
              </a:srgbClr>
            </a:outerShdw>
          </a:effectLst>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Drag picture to placeholder or click icon to add</a:t>
            </a:r>
            <a:endParaRPr lang="en-US" dirty="0"/>
          </a:p>
        </p:txBody>
      </p:sp>
      <p:sp>
        <p:nvSpPr>
          <p:cNvPr id="4" name="Text Placeholder 3"/>
          <p:cNvSpPr>
            <a:spLocks noGrp="1"/>
          </p:cNvSpPr>
          <p:nvPr>
            <p:ph type="body" sz="half" idx="2"/>
          </p:nvPr>
        </p:nvSpPr>
        <p:spPr>
          <a:xfrm>
            <a:off x="680323" y="2336873"/>
            <a:ext cx="3876256" cy="3599315"/>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363EFA5E-FA76-400D-B3DC-F0BA90E6D107}" type="datetimeFigureOut">
              <a:rPr lang="en-US" dirty="0"/>
              <a:t>2/27/25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7" name="Picture 6" descr="hashOverlay-FullResolve.png"/>
          <p:cNvPicPr>
            <a:picLocks noChangeAspect="1"/>
          </p:cNvPicPr>
          <p:nvPr/>
        </p:nvPicPr>
        <p:blipFill>
          <a:blip r:embed="rId19">
            <a:alphaModFix amt="10000"/>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2" name="Title Placeholder 1"/>
          <p:cNvSpPr>
            <a:spLocks noGrp="1"/>
          </p:cNvSpPr>
          <p:nvPr>
            <p:ph type="title"/>
          </p:nvPr>
        </p:nvSpPr>
        <p:spPr>
          <a:xfrm>
            <a:off x="680321" y="753228"/>
            <a:ext cx="9613861" cy="1080938"/>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80321" y="2336873"/>
            <a:ext cx="9613861" cy="3599316"/>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550981" y="5936187"/>
            <a:ext cx="2743200"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9D6E9DEC-419B-4CC5-A080-3B06BD5A8291}" type="datetimeFigureOut">
              <a:rPr lang="en-US" dirty="0"/>
              <a:t>2/27/25</a:t>
            </a:fld>
            <a:endParaRPr lang="en-US" dirty="0"/>
          </a:p>
        </p:txBody>
      </p:sp>
      <p:sp>
        <p:nvSpPr>
          <p:cNvPr id="5" name="Footer Placeholder 4"/>
          <p:cNvSpPr>
            <a:spLocks noGrp="1"/>
          </p:cNvSpPr>
          <p:nvPr>
            <p:ph type="ftr" sz="quarter" idx="3"/>
          </p:nvPr>
        </p:nvSpPr>
        <p:spPr>
          <a:xfrm>
            <a:off x="680321" y="5936188"/>
            <a:ext cx="6870660" cy="365125"/>
          </a:xfrm>
          <a:prstGeom prst="rect">
            <a:avLst/>
          </a:prstGeom>
        </p:spPr>
        <p:txBody>
          <a:bodyPr vert="horz" lIns="91440" tIns="45720" rIns="91440" bIns="45720" rtlCol="0" anchor="ctr"/>
          <a:lstStyle>
            <a:lvl1pPr algn="l">
              <a:defRPr sz="105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10729455" y="753227"/>
            <a:ext cx="1154151" cy="1090789"/>
          </a:xfrm>
          <a:prstGeom prst="rect">
            <a:avLst/>
          </a:prstGeom>
        </p:spPr>
        <p:txBody>
          <a:bodyPr vert="horz" lIns="91440" tIns="45720" rIns="91440" bIns="45720" rtlCol="0" anchor="ctr"/>
          <a:lstStyle>
            <a:lvl1pPr algn="l">
              <a:defRPr sz="3600">
                <a:solidFill>
                  <a:schemeClr val="tx1">
                    <a:tint val="75000"/>
                  </a:schemeClr>
                </a:solidFill>
              </a:defRPr>
            </a:lvl1pPr>
          </a:lstStyle>
          <a:p>
            <a:fld id="{6D22F896-40B5-4ADD-8801-0D06FADFA095}" type="slidenum">
              <a:rPr lang="en-US" dirty="0"/>
              <a:pPr/>
              <a:t>‹#›</a:t>
            </a:fld>
            <a:endParaRPr lang="en-US" dirty="0"/>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60" r:id="rId10"/>
    <p:sldLayoutId id="2147483661" r:id="rId11"/>
    <p:sldLayoutId id="2147483666" r:id="rId12"/>
    <p:sldLayoutId id="2147483663" r:id="rId13"/>
    <p:sldLayoutId id="2147483667" r:id="rId14"/>
    <p:sldLayoutId id="2147483668" r:id="rId15"/>
    <p:sldLayoutId id="2147483658" r:id="rId16"/>
    <p:sldLayoutId id="2147483659" r:id="rId17"/>
  </p:sldLayoutIdLst>
  <p:hf sldNum="0" hdr="0" ftr="0" dt="0"/>
  <p:txStyles>
    <p:titleStyle>
      <a:lvl1pPr algn="l" defTabSz="914400" rtl="0" eaLnBrk="1" latinLnBrk="0" hangingPunct="1">
        <a:lnSpc>
          <a:spcPct val="90000"/>
        </a:lnSpc>
        <a:spcBef>
          <a:spcPct val="0"/>
        </a:spcBef>
        <a:buNone/>
        <a:defRPr sz="36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5.emf"/><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hyperlink" Target="https://www.sos.mo.gov/archives/mdh_splash/default.asp?coll=muellis" TargetMode="External"/><Relationship Id="rId2" Type="http://schemas.openxmlformats.org/officeDocument/2006/relationships/image" Target="../media/image16.tiff"/><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0.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hyperlink" Target="https://airandspace.si.edu/collection-objects/sputnik-russia-1958-ephemera" TargetMode="External"/><Relationship Id="rId2" Type="http://schemas.openxmlformats.org/officeDocument/2006/relationships/image" Target="../media/image22.jpe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23.jpeg"/><Relationship Id="rId1" Type="http://schemas.openxmlformats.org/officeDocument/2006/relationships/slideLayout" Target="../slideLayouts/slideLayout7.xml"/><Relationship Id="rId6" Type="http://schemas.openxmlformats.org/officeDocument/2006/relationships/hyperlink" Target="https://en.wikipedia.org/wiki/Little_Rock_Central_High_School" TargetMode="External"/><Relationship Id="rId5" Type="http://schemas.openxmlformats.org/officeDocument/2006/relationships/hyperlink" Target="https://en.wikipedia.org/wiki/Hazel_Massery" TargetMode="External"/><Relationship Id="rId4" Type="http://schemas.openxmlformats.org/officeDocument/2006/relationships/hyperlink" Target="https://en.wikipedia.org/wiki/Elizabeth_Eckford" TargetMode="External"/></Relationships>
</file>

<file path=ppt/slides/_rels/slide18.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hyperlink" Target="https://www.youtube.com/watch?v=kMLfjVnXxLI" TargetMode="External"/><Relationship Id="rId1" Type="http://schemas.openxmlformats.org/officeDocument/2006/relationships/slideLayout" Target="../slideLayouts/slideLayout6.xml"/><Relationship Id="rId4" Type="http://schemas.openxmlformats.org/officeDocument/2006/relationships/image" Target="../media/image26.jpeg"/></Relationships>
</file>

<file path=ppt/slides/_rels/slide19.xml.rels><?xml version="1.0" encoding="UTF-8" standalone="yes"?>
<Relationships xmlns="http://schemas.openxmlformats.org/package/2006/relationships"><Relationship Id="rId3" Type="http://schemas.openxmlformats.org/officeDocument/2006/relationships/hyperlink" Target="https://www.washingtonpost.com/news/in-sight/wp/2017/06/12/these-photos-show-what-the-soviet-union-thought-the-future-would-look-like/?utm_term=.8707f7403b7b" TargetMode="External"/><Relationship Id="rId2" Type="http://schemas.openxmlformats.org/officeDocument/2006/relationships/image" Target="../media/image27.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hyperlink" Target="https://www.youtube.com/watch?v=Z3pe-3ZnL8Y" TargetMode="Externa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image" Target="../media/image31.jpe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image" Target="../media/image33.jpe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hyperlink" Target="https://www.youtube.com/watch?v=-CvQOuNecy4" TargetMode="External"/><Relationship Id="rId2" Type="http://schemas.openxmlformats.org/officeDocument/2006/relationships/image" Target="../media/image35.jpeg"/><Relationship Id="rId1" Type="http://schemas.openxmlformats.org/officeDocument/2006/relationships/slideLayout" Target="../slideLayouts/slideLayout7.xml"/><Relationship Id="rId4" Type="http://schemas.openxmlformats.org/officeDocument/2006/relationships/hyperlink" Target="https://www.youtube.com/watch?v=lN9ENvzSPfw" TargetMode="External"/></Relationships>
</file>

<file path=ppt/slides/_rels/slide26.xml.rels><?xml version="1.0" encoding="UTF-8" standalone="yes"?>
<Relationships xmlns="http://schemas.openxmlformats.org/package/2006/relationships"><Relationship Id="rId3" Type="http://schemas.openxmlformats.org/officeDocument/2006/relationships/hyperlink" Target="https://www.walmart.com/tp/art-com" TargetMode="External"/><Relationship Id="rId2" Type="http://schemas.openxmlformats.org/officeDocument/2006/relationships/image" Target="../media/image36.jpeg"/><Relationship Id="rId1" Type="http://schemas.openxmlformats.org/officeDocument/2006/relationships/slideLayout" Target="../slideLayouts/slideLayout6.xml"/><Relationship Id="rId4" Type="http://schemas.openxmlformats.org/officeDocument/2006/relationships/hyperlink" Target="https://www.walmart.com/ip/American-National-Exhibition-Moscow-USSR-1959-Framed-Print-Wall-Art/864848709" TargetMode="Externa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2" Type="http://schemas.openxmlformats.org/officeDocument/2006/relationships/hyperlink" Target="https://www.youtube.com/watch?v=21Ckc9IuTVw" TargetMode="Externa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hyperlink" Target="https://www.vogue.com/article/1984-bestseller-amazon-trump-alternative-facts" TargetMode="External"/><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https://www.theatlantic.com/photo/2019/11/photos-before-fall-berlin-wall/601714/" TargetMode="External"/><Relationship Id="rId2" Type="http://schemas.openxmlformats.org/officeDocument/2006/relationships/image" Target="../media/image10.tiff"/><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hyperlink" Target="https://www.youtube.com/watch?v=mShkuOBdWig" TargetMode="Externa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Cold war consumption</a:t>
            </a:r>
          </a:p>
        </p:txBody>
      </p:sp>
      <p:sp>
        <p:nvSpPr>
          <p:cNvPr id="3" name="Subtitle 2"/>
          <p:cNvSpPr>
            <a:spLocks noGrp="1"/>
          </p:cNvSpPr>
          <p:nvPr>
            <p:ph type="subTitle" idx="1"/>
          </p:nvPr>
        </p:nvSpPr>
        <p:spPr/>
        <p:txBody>
          <a:bodyPr/>
          <a:lstStyle/>
          <a:p>
            <a:endParaRPr lang="en-US" dirty="0"/>
          </a:p>
        </p:txBody>
      </p:sp>
    </p:spTree>
    <p:extLst>
      <p:ext uri="{BB962C8B-B14F-4D97-AF65-F5344CB8AC3E}">
        <p14:creationId xmlns:p14="http://schemas.microsoft.com/office/powerpoint/2010/main" val="141831794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96000"/>
                <a:shade val="100000"/>
                <a:hueMod val="270000"/>
                <a:satMod val="200000"/>
                <a:lumMod val="128000"/>
              </a:schemeClr>
            </a:gs>
            <a:gs pos="50000">
              <a:schemeClr val="bg2">
                <a:shade val="100000"/>
                <a:hueMod val="100000"/>
                <a:satMod val="110000"/>
                <a:lumMod val="130000"/>
              </a:schemeClr>
            </a:gs>
            <a:gs pos="100000">
              <a:schemeClr val="bg2">
                <a:shade val="78000"/>
                <a:hueMod val="44000"/>
                <a:satMod val="200000"/>
                <a:lumMod val="69000"/>
              </a:schemeClr>
            </a:gs>
          </a:gsLst>
          <a:lin ang="2520000" scaled="0"/>
        </a:gra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CAF43216-230D-4305-A1C8-B62D812B5A3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77012" y="447675"/>
            <a:ext cx="11237976" cy="5930265"/>
          </a:xfrm>
          <a:prstGeom prst="rect">
            <a:avLst/>
          </a:prstGeom>
          <a:solidFill>
            <a:srgbClr val="FFFFFF"/>
          </a:solidFill>
          <a:ln w="9525">
            <a:noFill/>
          </a:ln>
          <a:effectLst>
            <a:outerShdw blurRad="63500" dist="17780" dir="5400000" algn="t" rotWithShape="0">
              <a:prstClr val="black">
                <a:alpha val="4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a:extLst>
              <a:ext uri="{FF2B5EF4-FFF2-40B4-BE49-F238E27FC236}">
                <a16:creationId xmlns:a16="http://schemas.microsoft.com/office/drawing/2014/main" id="{0C7EF59F-F88E-EE0B-8CBA-30533717CFB4}"/>
              </a:ext>
            </a:extLst>
          </p:cNvPr>
          <p:cNvPicPr>
            <a:picLocks noChangeAspect="1"/>
          </p:cNvPicPr>
          <p:nvPr/>
        </p:nvPicPr>
        <p:blipFill>
          <a:blip r:embed="rId2"/>
          <a:stretch>
            <a:fillRect/>
          </a:stretch>
        </p:blipFill>
        <p:spPr>
          <a:xfrm>
            <a:off x="1772627" y="1069635"/>
            <a:ext cx="8651609" cy="4684863"/>
          </a:xfrm>
          <a:prstGeom prst="rect">
            <a:avLst/>
          </a:prstGeom>
        </p:spPr>
      </p:pic>
      <p:pic>
        <p:nvPicPr>
          <p:cNvPr id="11" name="Picture 10">
            <a:extLst>
              <a:ext uri="{FF2B5EF4-FFF2-40B4-BE49-F238E27FC236}">
                <a16:creationId xmlns:a16="http://schemas.microsoft.com/office/drawing/2014/main" id="{ABFE1D33-74D4-49A6-BE38-4E9E88ED963B}"/>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3" cstate="screen">
            <a:extLst>
              <a:ext uri="{28A0092B-C50C-407E-A947-70E740481C1C}">
                <a14:useLocalDpi xmlns:a14="http://schemas.microsoft.com/office/drawing/2010/main"/>
              </a:ext>
            </a:extLst>
          </a:blip>
          <a:stretch>
            <a:fillRect/>
          </a:stretch>
        </p:blipFill>
        <p:spPr>
          <a:xfrm>
            <a:off x="10585826" y="1971234"/>
            <a:ext cx="1602997" cy="144270"/>
          </a:xfrm>
          <a:prstGeom prst="rect">
            <a:avLst/>
          </a:prstGeom>
        </p:spPr>
      </p:pic>
      <p:sp>
        <p:nvSpPr>
          <p:cNvPr id="13" name="Rectangle 12">
            <a:extLst>
              <a:ext uri="{FF2B5EF4-FFF2-40B4-BE49-F238E27FC236}">
                <a16:creationId xmlns:a16="http://schemas.microsoft.com/office/drawing/2014/main" id="{8B596859-88E8-4EB6-B800-82A45464784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a:p>
        </p:txBody>
      </p:sp>
    </p:spTree>
    <p:extLst>
      <p:ext uri="{BB962C8B-B14F-4D97-AF65-F5344CB8AC3E}">
        <p14:creationId xmlns:p14="http://schemas.microsoft.com/office/powerpoint/2010/main" val="176982529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Tensions in US cold war strategy</a:t>
            </a:r>
          </a:p>
        </p:txBody>
      </p:sp>
      <p:sp>
        <p:nvSpPr>
          <p:cNvPr id="3" name="Content Placeholder 2"/>
          <p:cNvSpPr>
            <a:spLocks noGrp="1"/>
          </p:cNvSpPr>
          <p:nvPr>
            <p:ph idx="1"/>
          </p:nvPr>
        </p:nvSpPr>
        <p:spPr>
          <a:xfrm>
            <a:off x="680321" y="2336872"/>
            <a:ext cx="9974979" cy="4343327"/>
          </a:xfrm>
        </p:spPr>
        <p:txBody>
          <a:bodyPr/>
          <a:lstStyle/>
          <a:p>
            <a:r>
              <a:rPr lang="en-US" sz="2800" dirty="0"/>
              <a:t>“containment” or “rollback” of Soviet power?</a:t>
            </a:r>
          </a:p>
          <a:p>
            <a:r>
              <a:rPr lang="en-US" sz="2800" dirty="0"/>
              <a:t>Albania (1949)</a:t>
            </a:r>
          </a:p>
          <a:p>
            <a:r>
              <a:rPr lang="en-US" sz="2800" dirty="0"/>
              <a:t>The United States Escapee Program (1952)</a:t>
            </a:r>
          </a:p>
          <a:p>
            <a:r>
              <a:rPr lang="en-US" sz="2800" dirty="0"/>
              <a:t>a slow war of attrition or frontal assault on the Soviet bloc?</a:t>
            </a:r>
          </a:p>
          <a:p>
            <a:r>
              <a:rPr lang="en-US" sz="2800" dirty="0"/>
              <a:t>covert vs overt action</a:t>
            </a:r>
          </a:p>
          <a:p>
            <a:r>
              <a:rPr lang="en-US" sz="2800" dirty="0"/>
              <a:t>How to puncture the iron curtain?</a:t>
            </a:r>
          </a:p>
          <a:p>
            <a:r>
              <a:rPr lang="en-US" sz="2800" dirty="0"/>
              <a:t>The importance of Germany/Berlin</a:t>
            </a:r>
          </a:p>
          <a:p>
            <a:r>
              <a:rPr lang="en-US" sz="2800" dirty="0"/>
              <a:t>Voice of America; Radio Liberty (1951)</a:t>
            </a:r>
          </a:p>
          <a:p>
            <a:endParaRPr lang="en-US" dirty="0"/>
          </a:p>
        </p:txBody>
      </p:sp>
    </p:spTree>
    <p:extLst>
      <p:ext uri="{BB962C8B-B14F-4D97-AF65-F5344CB8AC3E}">
        <p14:creationId xmlns:p14="http://schemas.microsoft.com/office/powerpoint/2010/main" val="132677999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The politics of international exhibition</a:t>
            </a:r>
          </a:p>
        </p:txBody>
      </p:sp>
      <p:pic>
        <p:nvPicPr>
          <p:cNvPr id="4" name="Content Placeholder 3"/>
          <p:cNvPicPr>
            <a:picLocks noGrp="1" noChangeAspect="1"/>
          </p:cNvPicPr>
          <p:nvPr>
            <p:ph idx="1"/>
          </p:nvPr>
        </p:nvPicPr>
        <p:blipFill>
          <a:blip r:embed="rId2"/>
          <a:stretch>
            <a:fillRect/>
          </a:stretch>
        </p:blipFill>
        <p:spPr>
          <a:xfrm>
            <a:off x="252026" y="2056686"/>
            <a:ext cx="4762500" cy="3340100"/>
          </a:xfrm>
          <a:prstGeom prst="rect">
            <a:avLst/>
          </a:prstGeom>
        </p:spPr>
      </p:pic>
      <p:sp>
        <p:nvSpPr>
          <p:cNvPr id="5" name="Rectangle 4"/>
          <p:cNvSpPr/>
          <p:nvPr/>
        </p:nvSpPr>
        <p:spPr>
          <a:xfrm>
            <a:off x="5226399" y="2056686"/>
            <a:ext cx="6475141" cy="4801314"/>
          </a:xfrm>
          <a:prstGeom prst="rect">
            <a:avLst/>
          </a:prstGeom>
        </p:spPr>
        <p:txBody>
          <a:bodyPr wrap="square">
            <a:spAutoFit/>
          </a:bodyPr>
          <a:lstStyle/>
          <a:p>
            <a:r>
              <a:rPr lang="en-US" dirty="0"/>
              <a:t>“The Louisiana Purchase Exposition, commonly known as the </a:t>
            </a:r>
            <a:r>
              <a:rPr lang="en-US" b="1" dirty="0"/>
              <a:t>Saint Louis World's Fair of 1904</a:t>
            </a:r>
            <a:r>
              <a:rPr lang="en-US" dirty="0"/>
              <a:t>, was the last great international exposition before World War I. The fair, built on a 1,200 acre site, included hundreds of thousands of objects, people, animals, displays, and publications from 62 exhibiting countries and 43 of the 45 states. The setting of world records, such as the largest organ, and working displays of every important technological advance were significant design goals. The Fair was a combination of trade show, civic showpiece, and monument to culture, along with more than a tinge of American pride. The Fair showcased the grandiose ambition of the gilded age, forming a kind of collective tribute to the nineteenth century's international understanding of the furtherance of peace, prosperity, and progress. It's a grand snapshot in time of American and foreign societies as they wished to portray themselves.”</a:t>
            </a:r>
            <a:br>
              <a:rPr lang="en-US" dirty="0"/>
            </a:br>
            <a:endParaRPr lang="en-US" dirty="0"/>
          </a:p>
        </p:txBody>
      </p:sp>
      <p:sp>
        <p:nvSpPr>
          <p:cNvPr id="6" name="Rectangle 5"/>
          <p:cNvSpPr/>
          <p:nvPr/>
        </p:nvSpPr>
        <p:spPr>
          <a:xfrm>
            <a:off x="252026" y="5715220"/>
            <a:ext cx="6096000" cy="461665"/>
          </a:xfrm>
          <a:prstGeom prst="rect">
            <a:avLst/>
          </a:prstGeom>
        </p:spPr>
        <p:txBody>
          <a:bodyPr>
            <a:spAutoFit/>
          </a:bodyPr>
          <a:lstStyle/>
          <a:p>
            <a:r>
              <a:rPr lang="en-US" sz="1200" dirty="0">
                <a:hlinkClick r:id="rId3"/>
              </a:rPr>
              <a:t>https://www.sos.mo.gov/archives/mdh_splash/default.asp?coll=muellis</a:t>
            </a:r>
            <a:endParaRPr lang="en-US" sz="1200" dirty="0"/>
          </a:p>
          <a:p>
            <a:endParaRPr lang="en-US" sz="1200" dirty="0"/>
          </a:p>
        </p:txBody>
      </p:sp>
    </p:spTree>
    <p:extLst>
      <p:ext uri="{BB962C8B-B14F-4D97-AF65-F5344CB8AC3E}">
        <p14:creationId xmlns:p14="http://schemas.microsoft.com/office/powerpoint/2010/main" val="121036585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The Brussels World’s Fair, aka Expo ’58</a:t>
            </a:r>
          </a:p>
        </p:txBody>
      </p:sp>
      <p:pic>
        <p:nvPicPr>
          <p:cNvPr id="4098" name="Picture 2" descr="mage result for brussels worlds fair 1958, soviet exhibit"/>
          <p:cNvPicPr>
            <a:picLocks noGrp="1" noChangeAspect="1" noChangeArrowheads="1"/>
          </p:cNvPicPr>
          <p:nvPr>
            <p:ph idx="1"/>
          </p:nvPr>
        </p:nvPicPr>
        <p:blipFill>
          <a:blip r:embed="rId2">
            <a:extLst>
              <a:ext uri="{28A0092B-C50C-407E-A947-70E740481C1C}">
                <a14:useLocalDpi xmlns:a14="http://schemas.microsoft.com/office/drawing/2010/main"/>
              </a:ext>
            </a:extLst>
          </a:blip>
          <a:srcRect/>
          <a:stretch>
            <a:fillRect/>
          </a:stretch>
        </p:blipFill>
        <p:spPr bwMode="auto">
          <a:xfrm>
            <a:off x="202994" y="2047623"/>
            <a:ext cx="3187906" cy="4781859"/>
          </a:xfrm>
          <a:prstGeom prst="rect">
            <a:avLst/>
          </a:prstGeom>
          <a:noFill/>
          <a:extLst>
            <a:ext uri="{909E8E84-426E-40DD-AFC4-6F175D3DCCD1}">
              <a14:hiddenFill xmlns:a14="http://schemas.microsoft.com/office/drawing/2010/main">
                <a:solidFill>
                  <a:srgbClr val="FFFFFF"/>
                </a:solidFill>
              </a14:hiddenFill>
            </a:ext>
          </a:extLst>
        </p:spPr>
      </p:pic>
      <p:pic>
        <p:nvPicPr>
          <p:cNvPr id="4100" name="Picture 4" descr="mage result for brussels worlds fair 1958,"/>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3685169" y="2111783"/>
            <a:ext cx="7135231" cy="465419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3315453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mage result for brussels worlds fair 1958, soviet exhibit"/>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172072" y="289931"/>
            <a:ext cx="9369193" cy="637849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6099281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descr="mage result for brussels worlds fair 1958, sputnik"/>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278781" y="245327"/>
            <a:ext cx="4153131" cy="6410538"/>
          </a:xfrm>
          <a:prstGeom prst="rect">
            <a:avLst/>
          </a:prstGeom>
          <a:noFill/>
          <a:extLst>
            <a:ext uri="{909E8E84-426E-40DD-AFC4-6F175D3DCCD1}">
              <a14:hiddenFill xmlns:a14="http://schemas.microsoft.com/office/drawing/2010/main">
                <a:solidFill>
                  <a:srgbClr val="FFFFFF"/>
                </a:solidFill>
              </a14:hiddenFill>
            </a:ext>
          </a:extLst>
        </p:spPr>
      </p:pic>
      <p:pic>
        <p:nvPicPr>
          <p:cNvPr id="5124" name="Picture 4" descr="mage result for brussels worlds fair 1958, sputnik"/>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5062653" y="1382751"/>
            <a:ext cx="6200775" cy="48958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4943662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descr="mage of : Sputnik (Russia), 1958. [ephemera]"/>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111564" y="169886"/>
            <a:ext cx="6601470" cy="6688114"/>
          </a:xfrm>
          <a:prstGeom prst="rect">
            <a:avLst/>
          </a:prstGeom>
          <a:noFill/>
          <a:extLst>
            <a:ext uri="{909E8E84-426E-40DD-AFC4-6F175D3DCCD1}">
              <a14:hiddenFill xmlns:a14="http://schemas.microsoft.com/office/drawing/2010/main">
                <a:solidFill>
                  <a:srgbClr val="FFFFFF"/>
                </a:solidFill>
              </a14:hiddenFill>
            </a:ext>
          </a:extLst>
        </p:spPr>
      </p:pic>
      <p:sp>
        <p:nvSpPr>
          <p:cNvPr id="2" name="Rectangle 1"/>
          <p:cNvSpPr/>
          <p:nvPr/>
        </p:nvSpPr>
        <p:spPr>
          <a:xfrm>
            <a:off x="6805961" y="2620536"/>
            <a:ext cx="5092390" cy="4247317"/>
          </a:xfrm>
          <a:prstGeom prst="rect">
            <a:avLst/>
          </a:prstGeom>
        </p:spPr>
        <p:txBody>
          <a:bodyPr wrap="square">
            <a:spAutoFit/>
          </a:bodyPr>
          <a:lstStyle/>
          <a:p>
            <a:r>
              <a:rPr lang="en-US" dirty="0"/>
              <a:t>English-language brochure "Facing the Cosmos" produced for the USSR Section of the Brussels Universal and International Exhibition 1958 (a.k.a. Expo 58, Brussels World's Fair, Exposition </a:t>
            </a:r>
            <a:r>
              <a:rPr lang="en-US" dirty="0" err="1"/>
              <a:t>Universelle</a:t>
            </a:r>
            <a:r>
              <a:rPr lang="en-US" dirty="0"/>
              <a:t> et </a:t>
            </a:r>
            <a:r>
              <a:rPr lang="en-US" dirty="0" err="1"/>
              <a:t>Internationale</a:t>
            </a:r>
            <a:r>
              <a:rPr lang="en-US" dirty="0"/>
              <a:t> de </a:t>
            </a:r>
            <a:r>
              <a:rPr lang="en-US" dirty="0" err="1"/>
              <a:t>Bruxelles</a:t>
            </a:r>
            <a:r>
              <a:rPr lang="en-US" dirty="0"/>
              <a:t>), held in Brussels, Belgium, April 17 to October 19, 1958; provides information about the Soviet Union's Sputnik program, including launch vehicle and details of both the Sputnik 1 satellite and the Sputnik 2 mission which carried the dog "</a:t>
            </a:r>
            <a:r>
              <a:rPr lang="en-US" dirty="0" err="1"/>
              <a:t>Laika</a:t>
            </a:r>
            <a:r>
              <a:rPr lang="en-US" dirty="0"/>
              <a:t>" as a passenger.</a:t>
            </a:r>
          </a:p>
          <a:p>
            <a:endParaRPr lang="en-US" dirty="0"/>
          </a:p>
          <a:p>
            <a:r>
              <a:rPr lang="en-US" dirty="0">
                <a:hlinkClick r:id="rId3"/>
              </a:rPr>
              <a:t>https://airandspace.si.edu/collection-objects/sputnik-russia-1958-ephemera</a:t>
            </a:r>
            <a:endParaRPr lang="en-US" dirty="0"/>
          </a:p>
          <a:p>
            <a:endParaRPr lang="en-US" dirty="0"/>
          </a:p>
        </p:txBody>
      </p:sp>
    </p:spTree>
    <p:extLst>
      <p:ext uri="{BB962C8B-B14F-4D97-AF65-F5344CB8AC3E}">
        <p14:creationId xmlns:p14="http://schemas.microsoft.com/office/powerpoint/2010/main" val="63968072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Kingsport News reports Russian launch">
            <a:extLst>
              <a:ext uri="{FF2B5EF4-FFF2-40B4-BE49-F238E27FC236}">
                <a16:creationId xmlns:a16="http://schemas.microsoft.com/office/drawing/2014/main" id="{84F84B1B-87D5-753E-633A-14D64EE1AC52}"/>
              </a:ext>
            </a:extLst>
          </p:cNvPr>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196850" y="0"/>
            <a:ext cx="4481513" cy="6858000"/>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a:extLst>
              <a:ext uri="{FF2B5EF4-FFF2-40B4-BE49-F238E27FC236}">
                <a16:creationId xmlns:a16="http://schemas.microsoft.com/office/drawing/2014/main" id="{6B500B2E-F524-6AAF-22CF-221B073791FE}"/>
              </a:ext>
            </a:extLst>
          </p:cNvPr>
          <p:cNvSpPr txBox="1"/>
          <p:nvPr/>
        </p:nvSpPr>
        <p:spPr>
          <a:xfrm>
            <a:off x="4918010" y="6097401"/>
            <a:ext cx="7077140" cy="1200329"/>
          </a:xfrm>
          <a:prstGeom prst="rect">
            <a:avLst/>
          </a:prstGeom>
          <a:noFill/>
        </p:spPr>
        <p:txBody>
          <a:bodyPr wrap="square">
            <a:spAutoFit/>
          </a:bodyPr>
          <a:lstStyle/>
          <a:p>
            <a:r>
              <a:rPr lang="en-GB" dirty="0">
                <a:solidFill>
                  <a:srgbClr val="EEEEEE"/>
                </a:solidFill>
                <a:effectLst/>
              </a:rPr>
              <a:t>The front page of the 6 Oct</a:t>
            </a:r>
            <a:r>
              <a:rPr lang="en-GB" dirty="0">
                <a:solidFill>
                  <a:srgbClr val="EEEEEE"/>
                </a:solidFill>
              </a:rPr>
              <a:t>.</a:t>
            </a:r>
            <a:r>
              <a:rPr lang="en-GB" dirty="0">
                <a:solidFill>
                  <a:srgbClr val="EEEEEE"/>
                </a:solidFill>
                <a:effectLst/>
              </a:rPr>
              <a:t> 1957, </a:t>
            </a:r>
            <a:r>
              <a:rPr lang="en-GB" i="1" dirty="0">
                <a:solidFill>
                  <a:srgbClr val="EEEEEE"/>
                </a:solidFill>
                <a:effectLst/>
              </a:rPr>
              <a:t>Kingsport News </a:t>
            </a:r>
            <a:r>
              <a:rPr lang="en-GB" dirty="0">
                <a:solidFill>
                  <a:srgbClr val="EEEEEE"/>
                </a:solidFill>
                <a:effectLst/>
              </a:rPr>
              <a:t>(Tennessee) reported the launch of the </a:t>
            </a:r>
            <a:r>
              <a:rPr lang="en-GB" dirty="0">
                <a:solidFill>
                  <a:srgbClr val="EEEEEE"/>
                </a:solidFill>
              </a:rPr>
              <a:t>Soviet</a:t>
            </a:r>
            <a:r>
              <a:rPr lang="en-GB" dirty="0">
                <a:solidFill>
                  <a:srgbClr val="EEEEEE"/>
                </a:solidFill>
                <a:effectLst/>
              </a:rPr>
              <a:t> satellite Sputnik.</a:t>
            </a:r>
          </a:p>
          <a:p>
            <a:br>
              <a:rPr lang="en-GB" dirty="0">
                <a:effectLst/>
              </a:rPr>
            </a:br>
            <a:endParaRPr lang="en-GB" dirty="0">
              <a:effectLst/>
            </a:endParaRPr>
          </a:p>
        </p:txBody>
      </p:sp>
      <p:sp>
        <p:nvSpPr>
          <p:cNvPr id="4" name="TextBox 3">
            <a:extLst>
              <a:ext uri="{FF2B5EF4-FFF2-40B4-BE49-F238E27FC236}">
                <a16:creationId xmlns:a16="http://schemas.microsoft.com/office/drawing/2014/main" id="{87DB95F4-8FFE-2408-0142-CC3ADE40EF7F}"/>
              </a:ext>
            </a:extLst>
          </p:cNvPr>
          <p:cNvSpPr txBox="1"/>
          <p:nvPr/>
        </p:nvSpPr>
        <p:spPr>
          <a:xfrm>
            <a:off x="4854512" y="101600"/>
            <a:ext cx="2622834" cy="523220"/>
          </a:xfrm>
          <a:prstGeom prst="rect">
            <a:avLst/>
          </a:prstGeom>
          <a:noFill/>
        </p:spPr>
        <p:txBody>
          <a:bodyPr wrap="none" rtlCol="0">
            <a:spAutoFit/>
          </a:bodyPr>
          <a:lstStyle/>
          <a:p>
            <a:r>
              <a:rPr lang="en-US" sz="2800" dirty="0"/>
              <a:t>Space and </a:t>
            </a:r>
            <a:r>
              <a:rPr lang="en-US" sz="2800" i="1" dirty="0"/>
              <a:t>race</a:t>
            </a:r>
          </a:p>
        </p:txBody>
      </p:sp>
      <p:pic>
        <p:nvPicPr>
          <p:cNvPr id="2052" name="Picture 4" descr="undefined">
            <a:extLst>
              <a:ext uri="{FF2B5EF4-FFF2-40B4-BE49-F238E27FC236}">
                <a16:creationId xmlns:a16="http://schemas.microsoft.com/office/drawing/2014/main" id="{67C4D314-5C50-C79E-E051-3D20E27C0D21}"/>
              </a:ext>
            </a:extLst>
          </p:cNvPr>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4918010" y="624820"/>
            <a:ext cx="5319712" cy="4289930"/>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a:extLst>
              <a:ext uri="{FF2B5EF4-FFF2-40B4-BE49-F238E27FC236}">
                <a16:creationId xmlns:a16="http://schemas.microsoft.com/office/drawing/2014/main" id="{E25A0B70-077E-49CC-037F-1B814D9B782A}"/>
              </a:ext>
            </a:extLst>
          </p:cNvPr>
          <p:cNvSpPr txBox="1"/>
          <p:nvPr/>
        </p:nvSpPr>
        <p:spPr>
          <a:xfrm>
            <a:off x="4918010" y="4914750"/>
            <a:ext cx="6096000" cy="923330"/>
          </a:xfrm>
          <a:prstGeom prst="rect">
            <a:avLst/>
          </a:prstGeom>
          <a:noFill/>
        </p:spPr>
        <p:txBody>
          <a:bodyPr wrap="square">
            <a:spAutoFit/>
          </a:bodyPr>
          <a:lstStyle/>
          <a:p>
            <a:r>
              <a:rPr lang="en-GB" b="0" i="0" u="none" strike="noStrike" dirty="0">
                <a:effectLst/>
              </a:rPr>
              <a:t>Black student </a:t>
            </a:r>
            <a:r>
              <a:rPr lang="en-GB" b="0" i="0" u="none" strike="noStrike" dirty="0">
                <a:effectLst/>
                <a:hlinkClick r:id="rId4" tooltip="w:Elizabeth Eckford">
                  <a:extLst>
                    <a:ext uri="{A12FA001-AC4F-418D-AE19-62706E023703}">
                      <ahyp:hlinkClr xmlns:ahyp="http://schemas.microsoft.com/office/drawing/2018/hyperlinkcolor" val="tx"/>
                    </a:ext>
                  </a:extLst>
                </a:hlinkClick>
              </a:rPr>
              <a:t>Elizabeth Eckford</a:t>
            </a:r>
            <a:r>
              <a:rPr lang="en-GB" b="0" i="0" u="none" strike="noStrike" dirty="0">
                <a:effectLst/>
              </a:rPr>
              <a:t> is jeered by white student </a:t>
            </a:r>
            <a:r>
              <a:rPr lang="en-GB" b="0" i="0" u="none" strike="noStrike" dirty="0">
                <a:effectLst/>
                <a:hlinkClick r:id="rId5" tooltip="w:Hazel Massery">
                  <a:extLst>
                    <a:ext uri="{A12FA001-AC4F-418D-AE19-62706E023703}">
                      <ahyp:hlinkClr xmlns:ahyp="http://schemas.microsoft.com/office/drawing/2018/hyperlinkcolor" val="tx"/>
                    </a:ext>
                  </a:extLst>
                </a:hlinkClick>
              </a:rPr>
              <a:t>Hazel Bryan</a:t>
            </a:r>
            <a:r>
              <a:rPr lang="en-GB" b="0" i="0" u="none" strike="noStrike" dirty="0">
                <a:effectLst/>
              </a:rPr>
              <a:t> as she attempts to enter </a:t>
            </a:r>
            <a:r>
              <a:rPr lang="en-GB" b="0" i="0" u="none" strike="noStrike" dirty="0">
                <a:effectLst/>
                <a:hlinkClick r:id="rId6" tooltip="w:Little Rock Central High School">
                  <a:extLst>
                    <a:ext uri="{A12FA001-AC4F-418D-AE19-62706E023703}">
                      <ahyp:hlinkClr xmlns:ahyp="http://schemas.microsoft.com/office/drawing/2018/hyperlinkcolor" val="tx"/>
                    </a:ext>
                  </a:extLst>
                </a:hlinkClick>
              </a:rPr>
              <a:t>Little Rock Central High School</a:t>
            </a:r>
            <a:r>
              <a:rPr lang="en-GB" b="0" i="0" u="none" strike="noStrike" dirty="0">
                <a:effectLst/>
              </a:rPr>
              <a:t>, Arkansas, 3 Sept. 1957.</a:t>
            </a:r>
            <a:endParaRPr lang="en-US" dirty="0"/>
          </a:p>
        </p:txBody>
      </p:sp>
    </p:spTree>
    <p:extLst>
      <p:ext uri="{BB962C8B-B14F-4D97-AF65-F5344CB8AC3E}">
        <p14:creationId xmlns:p14="http://schemas.microsoft.com/office/powerpoint/2010/main" val="241708102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The American National Exhibition, </a:t>
            </a:r>
            <a:br>
              <a:rPr lang="en-US" dirty="0"/>
            </a:br>
            <a:r>
              <a:rPr lang="en-US" dirty="0"/>
              <a:t>Sokolniki Park, Moscow, 1959</a:t>
            </a:r>
          </a:p>
        </p:txBody>
      </p:sp>
      <p:sp>
        <p:nvSpPr>
          <p:cNvPr id="3" name="Rectangle 2"/>
          <p:cNvSpPr/>
          <p:nvPr/>
        </p:nvSpPr>
        <p:spPr>
          <a:xfrm>
            <a:off x="194007" y="5798633"/>
            <a:ext cx="5293244" cy="646331"/>
          </a:xfrm>
          <a:prstGeom prst="rect">
            <a:avLst/>
          </a:prstGeom>
        </p:spPr>
        <p:txBody>
          <a:bodyPr wrap="none">
            <a:spAutoFit/>
          </a:bodyPr>
          <a:lstStyle/>
          <a:p>
            <a:r>
              <a:rPr lang="en-US" dirty="0">
                <a:hlinkClick r:id="rId2"/>
              </a:rPr>
              <a:t>https://www.youtube.com/watch?v=kMLfjVnXxLI</a:t>
            </a:r>
            <a:endParaRPr lang="en-US" dirty="0"/>
          </a:p>
          <a:p>
            <a:endParaRPr lang="en-US" dirty="0"/>
          </a:p>
        </p:txBody>
      </p:sp>
      <p:pic>
        <p:nvPicPr>
          <p:cNvPr id="8196" name="Picture 4" descr="mage result for american national exhibition, moscow, 1959"/>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0" y="2096517"/>
            <a:ext cx="6604050" cy="3673977"/>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2" descr="https://designkultur.files.wordpress.com/2010/07/girls_e_20090821125157.jpg?w=432&amp;h=288"/>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6596616" y="2068377"/>
            <a:ext cx="5595384" cy="3730256"/>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7162266F-8FF5-2FB6-BBCF-4964137BFC58}"/>
              </a:ext>
            </a:extLst>
          </p:cNvPr>
          <p:cNvSpPr txBox="1"/>
          <p:nvPr/>
        </p:nvSpPr>
        <p:spPr>
          <a:xfrm>
            <a:off x="6359911" y="5826773"/>
            <a:ext cx="5638082" cy="646331"/>
          </a:xfrm>
          <a:prstGeom prst="rect">
            <a:avLst/>
          </a:prstGeom>
          <a:noFill/>
        </p:spPr>
        <p:txBody>
          <a:bodyPr wrap="none" rtlCol="0">
            <a:spAutoFit/>
          </a:bodyPr>
          <a:lstStyle/>
          <a:p>
            <a:r>
              <a:rPr lang="en-US" dirty="0"/>
              <a:t>For whom was the ANEM held? What objectives did</a:t>
            </a:r>
          </a:p>
          <a:p>
            <a:r>
              <a:rPr lang="en-US" dirty="0"/>
              <a:t>Washington invest in it, and why did Moscow agree? </a:t>
            </a:r>
          </a:p>
        </p:txBody>
      </p:sp>
    </p:spTree>
    <p:extLst>
      <p:ext uri="{BB962C8B-B14F-4D97-AF65-F5344CB8AC3E}">
        <p14:creationId xmlns:p14="http://schemas.microsoft.com/office/powerpoint/2010/main" val="99472008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4" name="Picture 4" descr="https://img.washingtonpost.com/wp-apps/imrs.php?src=https://img.washingtonpost.com/news/in-sight/wp-content/uploads/sites/35/2017/06/EDIT013.jpg&amp;w=1484"/>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0" y="0"/>
            <a:ext cx="9177453" cy="6301769"/>
          </a:xfrm>
          <a:prstGeom prst="rect">
            <a:avLst/>
          </a:prstGeom>
          <a:noFill/>
          <a:extLst>
            <a:ext uri="{909E8E84-426E-40DD-AFC4-6F175D3DCCD1}">
              <a14:hiddenFill xmlns:a14="http://schemas.microsoft.com/office/drawing/2010/main">
                <a:solidFill>
                  <a:srgbClr val="FFFFFF"/>
                </a:solidFill>
              </a14:hiddenFill>
            </a:ext>
          </a:extLst>
        </p:spPr>
      </p:pic>
      <p:sp>
        <p:nvSpPr>
          <p:cNvPr id="2" name="Rectangle 1"/>
          <p:cNvSpPr/>
          <p:nvPr/>
        </p:nvSpPr>
        <p:spPr>
          <a:xfrm>
            <a:off x="9177453" y="3166945"/>
            <a:ext cx="3534936" cy="2308324"/>
          </a:xfrm>
          <a:prstGeom prst="rect">
            <a:avLst/>
          </a:prstGeom>
        </p:spPr>
        <p:txBody>
          <a:bodyPr wrap="square">
            <a:spAutoFit/>
          </a:bodyPr>
          <a:lstStyle/>
          <a:p>
            <a:r>
              <a:rPr lang="en-US" dirty="0"/>
              <a:t>A man walking toward </a:t>
            </a:r>
          </a:p>
          <a:p>
            <a:r>
              <a:rPr lang="en-US" dirty="0"/>
              <a:t>the USSR Exhibition </a:t>
            </a:r>
          </a:p>
          <a:p>
            <a:r>
              <a:rPr lang="en-US" dirty="0"/>
              <a:t>in </a:t>
            </a:r>
            <a:r>
              <a:rPr lang="en-US" dirty="0" err="1"/>
              <a:t>Sokolniki</a:t>
            </a:r>
            <a:r>
              <a:rPr lang="en-US" dirty="0"/>
              <a:t> Park, Moscow, </a:t>
            </a:r>
          </a:p>
          <a:p>
            <a:r>
              <a:rPr lang="en-US" dirty="0"/>
              <a:t>next to the American </a:t>
            </a:r>
          </a:p>
          <a:p>
            <a:r>
              <a:rPr lang="en-US" dirty="0"/>
              <a:t>National Exhibition on </a:t>
            </a:r>
          </a:p>
          <a:p>
            <a:r>
              <a:rPr lang="en-US" dirty="0"/>
              <a:t>Aug. 5, 1959. (Thomas O’Halloran/Library of </a:t>
            </a:r>
          </a:p>
          <a:p>
            <a:r>
              <a:rPr lang="en-US" dirty="0"/>
              <a:t>Congress)</a:t>
            </a:r>
          </a:p>
        </p:txBody>
      </p:sp>
      <p:sp>
        <p:nvSpPr>
          <p:cNvPr id="3" name="Rectangle 2"/>
          <p:cNvSpPr/>
          <p:nvPr/>
        </p:nvSpPr>
        <p:spPr>
          <a:xfrm>
            <a:off x="795453" y="6211669"/>
            <a:ext cx="10645698" cy="923330"/>
          </a:xfrm>
          <a:prstGeom prst="rect">
            <a:avLst/>
          </a:prstGeom>
        </p:spPr>
        <p:txBody>
          <a:bodyPr wrap="square">
            <a:spAutoFit/>
          </a:bodyPr>
          <a:lstStyle/>
          <a:p>
            <a:r>
              <a:rPr lang="en-US" dirty="0">
                <a:hlinkClick r:id="rId3"/>
              </a:rPr>
              <a:t>https://www.washingtonpost.com/news/in-sight/wp/2017/06/12/these-photos-show-what-the-soviet-union-thought-the-future-would-look-like/?utm_term=.8707f7403b7b</a:t>
            </a:r>
            <a:endParaRPr lang="en-US" dirty="0"/>
          </a:p>
          <a:p>
            <a:endParaRPr lang="en-US" dirty="0"/>
          </a:p>
        </p:txBody>
      </p:sp>
    </p:spTree>
    <p:extLst>
      <p:ext uri="{BB962C8B-B14F-4D97-AF65-F5344CB8AC3E}">
        <p14:creationId xmlns:p14="http://schemas.microsoft.com/office/powerpoint/2010/main" val="14564731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The inevitable triumph of blue jeans, James Dean and </a:t>
            </a:r>
            <a:r>
              <a:rPr lang="en-US" dirty="0" err="1"/>
              <a:t>rock‘n’roll</a:t>
            </a:r>
            <a:r>
              <a:rPr lang="en-US" dirty="0"/>
              <a:t>?</a:t>
            </a:r>
          </a:p>
        </p:txBody>
      </p:sp>
      <p:sp>
        <p:nvSpPr>
          <p:cNvPr id="3" name="Content Placeholder 2"/>
          <p:cNvSpPr>
            <a:spLocks noGrp="1"/>
          </p:cNvSpPr>
          <p:nvPr>
            <p:ph idx="1"/>
          </p:nvPr>
        </p:nvSpPr>
        <p:spPr/>
        <p:txBody>
          <a:bodyPr/>
          <a:lstStyle/>
          <a:p>
            <a:r>
              <a:rPr lang="en-US" dirty="0">
                <a:hlinkClick r:id="rId2"/>
              </a:rPr>
              <a:t>https://www.youtube.com/watch?v=Z3pe-3ZnL8Y</a:t>
            </a:r>
            <a:endParaRPr lang="en-US" dirty="0"/>
          </a:p>
          <a:p>
            <a:endParaRPr lang="en-US" dirty="0"/>
          </a:p>
        </p:txBody>
      </p:sp>
      <p:pic>
        <p:nvPicPr>
          <p:cNvPr id="1026" name="Picture 2" descr="mage result for fall of the berlin wall"/>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2709746" y="2977375"/>
            <a:ext cx="5820937" cy="38806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2894845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2" name="Picture 2" descr="https://img.washingtonpost.com/wp-apps/imrs.php?src=https://img.washingtonpost.com/news/in-sight/wp-content/uploads/sites/35/2017/06/EDIT011.jpg&amp;w=1484"/>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557561" y="429646"/>
            <a:ext cx="9344722" cy="614585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773189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6" name="Picture 2" descr="https://img.washingtonpost.com/wp-apps/imrs.php?src=https://img.washingtonpost.com/news/in-sight/wp-content/uploads/sites/35/2017/06/EDIT001.jpg&amp;w=1484"/>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223025" y="34238"/>
            <a:ext cx="9392734" cy="6177431"/>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p:cNvSpPr txBox="1"/>
          <p:nvPr/>
        </p:nvSpPr>
        <p:spPr>
          <a:xfrm>
            <a:off x="223025" y="6211669"/>
            <a:ext cx="10774681" cy="646331"/>
          </a:xfrm>
          <a:prstGeom prst="rect">
            <a:avLst/>
          </a:prstGeom>
          <a:noFill/>
        </p:spPr>
        <p:txBody>
          <a:bodyPr wrap="none" rtlCol="0">
            <a:spAutoFit/>
          </a:bodyPr>
          <a:lstStyle/>
          <a:p>
            <a:r>
              <a:rPr lang="en-US" dirty="0"/>
              <a:t>People look at refrigerators and kitchen equipment at the Soviet exhibit that was located next to </a:t>
            </a:r>
            <a:r>
              <a:rPr lang="en-US"/>
              <a:t>the </a:t>
            </a:r>
          </a:p>
          <a:p>
            <a:r>
              <a:rPr lang="en-US" dirty="0"/>
              <a:t>American National Exhibition in Moscow on Aug. 5, 1959. (Thomas O’Halloran/Library of Congress)</a:t>
            </a:r>
          </a:p>
        </p:txBody>
      </p:sp>
    </p:spTree>
    <p:extLst>
      <p:ext uri="{BB962C8B-B14F-4D97-AF65-F5344CB8AC3E}">
        <p14:creationId xmlns:p14="http://schemas.microsoft.com/office/powerpoint/2010/main" val="35944125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30" name="Picture 2" descr="https://img.washingtonpost.com/wp-apps/imrs.php?src=https://img.washingtonpost.com/news/in-sight/wp-content/uploads/sites/35/2017/06/EDIT003.jpg&amp;w=1484"/>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267630" y="164849"/>
            <a:ext cx="9919937" cy="642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1361201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0" name="Picture 2" descr="https://i.imgur.com/DUMIyl9.jpg"/>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0" y="0"/>
            <a:ext cx="6727534" cy="5096107"/>
          </a:xfrm>
          <a:prstGeom prst="rect">
            <a:avLst/>
          </a:prstGeom>
          <a:noFill/>
          <a:extLst>
            <a:ext uri="{909E8E84-426E-40DD-AFC4-6F175D3DCCD1}">
              <a14:hiddenFill xmlns:a14="http://schemas.microsoft.com/office/drawing/2010/main">
                <a:solidFill>
                  <a:srgbClr val="FFFFFF"/>
                </a:solidFill>
              </a14:hiddenFill>
            </a:ext>
          </a:extLst>
        </p:spPr>
      </p:pic>
      <p:pic>
        <p:nvPicPr>
          <p:cNvPr id="12292" name="Picture 4" descr="mage result for american national exhibition, moscow, 1959"/>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6153403" y="2882590"/>
            <a:ext cx="6038597" cy="397541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6117406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4" name="Picture 4" descr="ttps://ic.pics.livejournal.com/visual_archive/77503764/1218495/1218495_original.jp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156117" y="1029049"/>
            <a:ext cx="7262326" cy="4934182"/>
          </a:xfrm>
          <a:prstGeom prst="rect">
            <a:avLst/>
          </a:prstGeom>
          <a:noFill/>
          <a:extLst>
            <a:ext uri="{909E8E84-426E-40DD-AFC4-6F175D3DCCD1}">
              <a14:hiddenFill xmlns:a14="http://schemas.microsoft.com/office/drawing/2010/main">
                <a:solidFill>
                  <a:srgbClr val="FFFFFF"/>
                </a:solidFill>
              </a14:hiddenFill>
            </a:ext>
          </a:extLst>
        </p:spPr>
      </p:pic>
      <p:pic>
        <p:nvPicPr>
          <p:cNvPr id="15366" name="Picture 6" descr="mage result for miracle kitchen, moscow, 1959"/>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7560526" y="490654"/>
            <a:ext cx="4549160" cy="601097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2455338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0" name="Picture 2" descr="mage result for american national exhibition, moscow, 1959, african ameri"/>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172842" y="234176"/>
            <a:ext cx="7688768" cy="5125845"/>
          </a:xfrm>
          <a:prstGeom prst="rect">
            <a:avLst/>
          </a:prstGeom>
          <a:noFill/>
          <a:extLst>
            <a:ext uri="{909E8E84-426E-40DD-AFC4-6F175D3DCCD1}">
              <a14:hiddenFill xmlns:a14="http://schemas.microsoft.com/office/drawing/2010/main">
                <a:solidFill>
                  <a:srgbClr val="FFFFFF"/>
                </a:solidFill>
              </a14:hiddenFill>
            </a:ext>
          </a:extLst>
        </p:spPr>
      </p:pic>
      <p:sp>
        <p:nvSpPr>
          <p:cNvPr id="2" name="Rectangle 1"/>
          <p:cNvSpPr/>
          <p:nvPr/>
        </p:nvSpPr>
        <p:spPr>
          <a:xfrm>
            <a:off x="1092820" y="3123451"/>
            <a:ext cx="9415346" cy="3693319"/>
          </a:xfrm>
          <a:prstGeom prst="rect">
            <a:avLst/>
          </a:prstGeom>
        </p:spPr>
        <p:txBody>
          <a:bodyPr wrap="square">
            <a:spAutoFit/>
          </a:bodyPr>
          <a:lstStyle/>
          <a:p>
            <a:endParaRPr lang="en-US" dirty="0">
              <a:hlinkClick r:id="rId3"/>
            </a:endParaRPr>
          </a:p>
          <a:p>
            <a:endParaRPr lang="en-US" dirty="0">
              <a:hlinkClick r:id="rId3"/>
            </a:endParaRPr>
          </a:p>
          <a:p>
            <a:endParaRPr lang="en-US" dirty="0">
              <a:hlinkClick r:id="rId3"/>
            </a:endParaRPr>
          </a:p>
          <a:p>
            <a:endParaRPr lang="en-US" dirty="0">
              <a:hlinkClick r:id="rId3"/>
            </a:endParaRPr>
          </a:p>
          <a:p>
            <a:endParaRPr lang="en-US" dirty="0">
              <a:hlinkClick r:id="rId3"/>
            </a:endParaRPr>
          </a:p>
          <a:p>
            <a:endParaRPr lang="en-US" dirty="0">
              <a:hlinkClick r:id="rId3"/>
            </a:endParaRPr>
          </a:p>
          <a:p>
            <a:endParaRPr lang="en-US" dirty="0">
              <a:hlinkClick r:id="rId3"/>
            </a:endParaRPr>
          </a:p>
          <a:p>
            <a:endParaRPr lang="en-US" dirty="0">
              <a:hlinkClick r:id="rId3"/>
            </a:endParaRPr>
          </a:p>
          <a:p>
            <a:endParaRPr lang="en-US" dirty="0">
              <a:hlinkClick r:id="rId3"/>
            </a:endParaRPr>
          </a:p>
          <a:p>
            <a:r>
              <a:rPr lang="en-US" dirty="0">
                <a:hlinkClick r:id="rId3"/>
              </a:rPr>
              <a:t>https://www.youtube.com/watch?v=-CvQOuNecy4</a:t>
            </a:r>
            <a:endParaRPr lang="en-US" dirty="0"/>
          </a:p>
          <a:p>
            <a:endParaRPr lang="en-US" dirty="0"/>
          </a:p>
          <a:p>
            <a:r>
              <a:rPr lang="en-US" dirty="0">
                <a:hlinkClick r:id="rId4"/>
              </a:rPr>
              <a:t>https://www.youtube.com/watch?v=lN9ENvzSPfw</a:t>
            </a:r>
            <a:endParaRPr lang="en-US" dirty="0"/>
          </a:p>
          <a:p>
            <a:endParaRPr lang="en-US" dirty="0"/>
          </a:p>
        </p:txBody>
      </p:sp>
      <p:sp>
        <p:nvSpPr>
          <p:cNvPr id="3" name="TextBox 2"/>
          <p:cNvSpPr txBox="1"/>
          <p:nvPr/>
        </p:nvSpPr>
        <p:spPr>
          <a:xfrm>
            <a:off x="7861610" y="2698595"/>
            <a:ext cx="4039888" cy="1754326"/>
          </a:xfrm>
          <a:prstGeom prst="rect">
            <a:avLst/>
          </a:prstGeom>
          <a:noFill/>
        </p:spPr>
        <p:txBody>
          <a:bodyPr wrap="none" rtlCol="0">
            <a:spAutoFit/>
          </a:bodyPr>
          <a:lstStyle/>
          <a:p>
            <a:r>
              <a:rPr lang="en-US" i="1" dirty="0"/>
              <a:t>Nikita S. Khrushchev and </a:t>
            </a:r>
          </a:p>
          <a:p>
            <a:r>
              <a:rPr lang="en-US" i="1" dirty="0"/>
              <a:t>Richard M. Nixon spar</a:t>
            </a:r>
          </a:p>
          <a:p>
            <a:r>
              <a:rPr lang="en-US" i="1" dirty="0"/>
              <a:t>in the model kitchen.</a:t>
            </a:r>
          </a:p>
          <a:p>
            <a:endParaRPr lang="en-US" i="1" dirty="0"/>
          </a:p>
          <a:p>
            <a:r>
              <a:rPr lang="en-US" dirty="0"/>
              <a:t>Credit </a:t>
            </a:r>
            <a:r>
              <a:rPr lang="en-US" dirty="0" err="1"/>
              <a:t>Sovfoto</a:t>
            </a:r>
            <a:r>
              <a:rPr lang="en-US" dirty="0"/>
              <a:t>/UIG, via Getty Images</a:t>
            </a:r>
          </a:p>
          <a:p>
            <a:endParaRPr lang="en-US" dirty="0"/>
          </a:p>
        </p:txBody>
      </p:sp>
    </p:spTree>
    <p:extLst>
      <p:ext uri="{BB962C8B-B14F-4D97-AF65-F5344CB8AC3E}">
        <p14:creationId xmlns:p14="http://schemas.microsoft.com/office/powerpoint/2010/main" val="183576981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From miracle kitchen to nostalgic kitsch</a:t>
            </a:r>
          </a:p>
        </p:txBody>
      </p:sp>
      <p:pic>
        <p:nvPicPr>
          <p:cNvPr id="14338" name="Picture 2" descr="https://i5.walmartimages.com/asr/e2d23cb1-6283-4443-99f9-9477e94ddc76_1.aa8547ee4944d0409a6846bc49ce6fe0.jpeg?odnHeight=450&amp;odnWidth=450&amp;odnBg=FFFFFF"/>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312234" y="2107580"/>
            <a:ext cx="4286250" cy="4286250"/>
          </a:xfrm>
          <a:prstGeom prst="rect">
            <a:avLst/>
          </a:prstGeom>
          <a:noFill/>
          <a:extLst>
            <a:ext uri="{909E8E84-426E-40DD-AFC4-6F175D3DCCD1}">
              <a14:hiddenFill xmlns:a14="http://schemas.microsoft.com/office/drawing/2010/main">
                <a:solidFill>
                  <a:srgbClr val="FFFFFF"/>
                </a:solidFill>
              </a14:hiddenFill>
            </a:ext>
          </a:extLst>
        </p:spPr>
      </p:pic>
      <p:sp>
        <p:nvSpPr>
          <p:cNvPr id="3" name="Rectangle 2"/>
          <p:cNvSpPr/>
          <p:nvPr/>
        </p:nvSpPr>
        <p:spPr>
          <a:xfrm>
            <a:off x="4943708" y="2442106"/>
            <a:ext cx="6096000" cy="2308324"/>
          </a:xfrm>
          <a:prstGeom prst="rect">
            <a:avLst/>
          </a:prstGeom>
        </p:spPr>
        <p:txBody>
          <a:bodyPr>
            <a:spAutoFit/>
          </a:bodyPr>
          <a:lstStyle/>
          <a:p>
            <a:r>
              <a:rPr lang="en-US" b="1" dirty="0"/>
              <a:t>American National Exhibition, Moscow, USSR, 1959 Framed Print Wall Art</a:t>
            </a:r>
          </a:p>
          <a:p>
            <a:r>
              <a:rPr lang="en-US" dirty="0"/>
              <a:t>Average rating:0out of5stars, based on0reviewsWrite a review</a:t>
            </a:r>
          </a:p>
          <a:p>
            <a:r>
              <a:rPr lang="en-US" dirty="0">
                <a:hlinkClick r:id="rId3"/>
              </a:rPr>
              <a:t>Art.com</a:t>
            </a:r>
            <a:endParaRPr lang="en-US" dirty="0"/>
          </a:p>
          <a:p>
            <a:r>
              <a:rPr lang="en-US" dirty="0"/>
              <a:t>$67.99</a:t>
            </a:r>
          </a:p>
          <a:p>
            <a:r>
              <a:rPr lang="en-US" dirty="0"/>
              <a:t>-$103.99</a:t>
            </a:r>
          </a:p>
          <a:p>
            <a:r>
              <a:rPr lang="en-US" dirty="0"/>
              <a:t>List $111.99</a:t>
            </a:r>
          </a:p>
        </p:txBody>
      </p:sp>
      <p:sp>
        <p:nvSpPr>
          <p:cNvPr id="4" name="Rectangle 3"/>
          <p:cNvSpPr/>
          <p:nvPr/>
        </p:nvSpPr>
        <p:spPr>
          <a:xfrm>
            <a:off x="4943708" y="4750430"/>
            <a:ext cx="6096000" cy="1200329"/>
          </a:xfrm>
          <a:prstGeom prst="rect">
            <a:avLst/>
          </a:prstGeom>
        </p:spPr>
        <p:txBody>
          <a:bodyPr>
            <a:spAutoFit/>
          </a:bodyPr>
          <a:lstStyle/>
          <a:p>
            <a:r>
              <a:rPr lang="en-US" dirty="0">
                <a:hlinkClick r:id="rId4"/>
              </a:rPr>
              <a:t>https://www.walmart.com/ip/American-National-Exhibition-Moscow-USSR-1959-Framed-Print-Wall-Art/864848709</a:t>
            </a:r>
            <a:endParaRPr lang="en-US" dirty="0"/>
          </a:p>
          <a:p>
            <a:endParaRPr lang="en-US" dirty="0"/>
          </a:p>
        </p:txBody>
      </p:sp>
    </p:spTree>
    <p:extLst>
      <p:ext uri="{BB962C8B-B14F-4D97-AF65-F5344CB8AC3E}">
        <p14:creationId xmlns:p14="http://schemas.microsoft.com/office/powerpoint/2010/main" val="69094408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Some suggested discussion questions</a:t>
            </a:r>
          </a:p>
        </p:txBody>
      </p:sp>
      <p:sp>
        <p:nvSpPr>
          <p:cNvPr id="3" name="TextBox 2"/>
          <p:cNvSpPr txBox="1"/>
          <p:nvPr/>
        </p:nvSpPr>
        <p:spPr>
          <a:xfrm>
            <a:off x="209319" y="1834166"/>
            <a:ext cx="11589233" cy="4093428"/>
          </a:xfrm>
          <a:prstGeom prst="rect">
            <a:avLst/>
          </a:prstGeom>
          <a:noFill/>
        </p:spPr>
        <p:txBody>
          <a:bodyPr wrap="square" rtlCol="0">
            <a:spAutoFit/>
          </a:bodyPr>
          <a:lstStyle/>
          <a:p>
            <a:endParaRPr lang="en-US" sz="2000" dirty="0"/>
          </a:p>
          <a:p>
            <a:r>
              <a:rPr lang="en-US" sz="2400" dirty="0"/>
              <a:t>1. What meanings did American and Soviet cold warriors attach to consumption?</a:t>
            </a:r>
          </a:p>
          <a:p>
            <a:endParaRPr lang="en-US" sz="2400" dirty="0"/>
          </a:p>
          <a:p>
            <a:r>
              <a:rPr lang="en-US" sz="2400" dirty="0"/>
              <a:t>2. What kind of space was the ANEM? Was it a ‘battleground’ or something else?</a:t>
            </a:r>
          </a:p>
          <a:p>
            <a:endParaRPr lang="en-US" sz="2400" dirty="0"/>
          </a:p>
          <a:p>
            <a:r>
              <a:rPr lang="en-US" sz="2400" dirty="0"/>
              <a:t>3. What challenges do historians face in trying to appraise Soviet audience </a:t>
            </a:r>
            <a:r>
              <a:rPr lang="en-US" sz="2400" b="1" dirty="0"/>
              <a:t>reception</a:t>
            </a:r>
            <a:r>
              <a:rPr lang="en-US" sz="2400" dirty="0"/>
              <a:t>?</a:t>
            </a:r>
          </a:p>
          <a:p>
            <a:endParaRPr lang="en-US" sz="2400" dirty="0"/>
          </a:p>
          <a:p>
            <a:r>
              <a:rPr lang="en-US" sz="2400" dirty="0"/>
              <a:t>4. How far do the readings refute the triumphalist narrative that “we” [the US/”the West”] won the cold war, and that this victory owed a good deal to the irresistible allure of American consumer culture and products?</a:t>
            </a:r>
          </a:p>
        </p:txBody>
      </p:sp>
    </p:spTree>
    <p:extLst>
      <p:ext uri="{BB962C8B-B14F-4D97-AF65-F5344CB8AC3E}">
        <p14:creationId xmlns:p14="http://schemas.microsoft.com/office/powerpoint/2010/main" val="198936892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Mister Twister</a:t>
            </a:r>
          </a:p>
        </p:txBody>
      </p:sp>
      <p:sp>
        <p:nvSpPr>
          <p:cNvPr id="3" name="Rectangle 2"/>
          <p:cNvSpPr/>
          <p:nvPr/>
        </p:nvSpPr>
        <p:spPr>
          <a:xfrm>
            <a:off x="3393273" y="3244334"/>
            <a:ext cx="5405454" cy="646331"/>
          </a:xfrm>
          <a:prstGeom prst="rect">
            <a:avLst/>
          </a:prstGeom>
        </p:spPr>
        <p:txBody>
          <a:bodyPr wrap="none">
            <a:spAutoFit/>
          </a:bodyPr>
          <a:lstStyle/>
          <a:p>
            <a:r>
              <a:rPr lang="en-US" dirty="0">
                <a:hlinkClick r:id="rId2"/>
              </a:rPr>
              <a:t>https://www.youtube.com/watch?v</a:t>
            </a:r>
            <a:r>
              <a:rPr lang="en-US">
                <a:hlinkClick r:id="rId2"/>
              </a:rPr>
              <a:t>=21Ckc9IuTVw</a:t>
            </a:r>
            <a:endParaRPr lang="en-US"/>
          </a:p>
          <a:p>
            <a:endParaRPr lang="en-US"/>
          </a:p>
        </p:txBody>
      </p:sp>
    </p:spTree>
    <p:extLst>
      <p:ext uri="{BB962C8B-B14F-4D97-AF65-F5344CB8AC3E}">
        <p14:creationId xmlns:p14="http://schemas.microsoft.com/office/powerpoint/2010/main" val="107169809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Photo Getty Images">
            <a:extLst>
              <a:ext uri="{FF2B5EF4-FFF2-40B4-BE49-F238E27FC236}">
                <a16:creationId xmlns:a16="http://schemas.microsoft.com/office/drawing/2014/main" id="{9CAD6F66-47DC-5748-A4EA-06D1DA256D69}"/>
              </a:ext>
            </a:extLst>
          </p:cNvPr>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187390" y="0"/>
            <a:ext cx="9025975" cy="6018245"/>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7FFBC2FA-50C2-63E2-6241-B839638C093E}"/>
              </a:ext>
            </a:extLst>
          </p:cNvPr>
          <p:cNvSpPr txBox="1"/>
          <p:nvPr/>
        </p:nvSpPr>
        <p:spPr>
          <a:xfrm>
            <a:off x="485710" y="6211669"/>
            <a:ext cx="9115490" cy="646331"/>
          </a:xfrm>
          <a:prstGeom prst="rect">
            <a:avLst/>
          </a:prstGeom>
          <a:noFill/>
        </p:spPr>
        <p:txBody>
          <a:bodyPr wrap="square">
            <a:spAutoFit/>
          </a:bodyPr>
          <a:lstStyle/>
          <a:p>
            <a:r>
              <a:rPr lang="en-US" dirty="0">
                <a:hlinkClick r:id="rId3"/>
              </a:rPr>
              <a:t>https://www.vogue.com/article/1984-bestseller-amazon-trump-alternative-facts</a:t>
            </a:r>
            <a:endParaRPr lang="en-US" dirty="0"/>
          </a:p>
          <a:p>
            <a:endParaRPr lang="en-US" dirty="0"/>
          </a:p>
        </p:txBody>
      </p:sp>
      <p:sp>
        <p:nvSpPr>
          <p:cNvPr id="6" name="TextBox 5">
            <a:extLst>
              <a:ext uri="{FF2B5EF4-FFF2-40B4-BE49-F238E27FC236}">
                <a16:creationId xmlns:a16="http://schemas.microsoft.com/office/drawing/2014/main" id="{AEB5E8FE-1A0C-3B9D-AA80-229DC6BB35BD}"/>
              </a:ext>
            </a:extLst>
          </p:cNvPr>
          <p:cNvSpPr txBox="1"/>
          <p:nvPr/>
        </p:nvSpPr>
        <p:spPr>
          <a:xfrm>
            <a:off x="9601200" y="2730500"/>
            <a:ext cx="1831079" cy="1200329"/>
          </a:xfrm>
          <a:prstGeom prst="rect">
            <a:avLst/>
          </a:prstGeom>
          <a:noFill/>
        </p:spPr>
        <p:txBody>
          <a:bodyPr wrap="none" rtlCol="0">
            <a:spAutoFit/>
          </a:bodyPr>
          <a:lstStyle/>
          <a:p>
            <a:r>
              <a:rPr lang="en-US" dirty="0"/>
              <a:t>The 1956 film</a:t>
            </a:r>
          </a:p>
          <a:p>
            <a:r>
              <a:rPr lang="en-US" dirty="0"/>
              <a:t>adaptation of</a:t>
            </a:r>
          </a:p>
          <a:p>
            <a:r>
              <a:rPr lang="en-US" dirty="0"/>
              <a:t>George Orwell’s</a:t>
            </a:r>
          </a:p>
          <a:p>
            <a:r>
              <a:rPr lang="en-US" i="1" dirty="0"/>
              <a:t>1984</a:t>
            </a:r>
          </a:p>
        </p:txBody>
      </p:sp>
    </p:spTree>
    <p:extLst>
      <p:ext uri="{BB962C8B-B14F-4D97-AF65-F5344CB8AC3E}">
        <p14:creationId xmlns:p14="http://schemas.microsoft.com/office/powerpoint/2010/main" val="63869059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8" name="Picture 2" descr="mage result for cold war europe"/>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1304693" y="234176"/>
            <a:ext cx="8590601" cy="639011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4922638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A figurative curtain– but an increasingly impermeable boundary between east and west</a:t>
            </a:r>
          </a:p>
        </p:txBody>
      </p:sp>
      <p:pic>
        <p:nvPicPr>
          <p:cNvPr id="7170" name="Picture 2" descr="mage result for iron curtain cartoon"/>
          <p:cNvPicPr>
            <a:picLocks noGrp="1" noChangeAspect="1" noChangeArrowheads="1"/>
          </p:cNvPicPr>
          <p:nvPr>
            <p:ph idx="1"/>
          </p:nvPr>
        </p:nvPicPr>
        <p:blipFill>
          <a:blip r:embed="rId2" cstate="screen">
            <a:extLst>
              <a:ext uri="{28A0092B-C50C-407E-A947-70E740481C1C}">
                <a14:useLocalDpi xmlns:a14="http://schemas.microsoft.com/office/drawing/2010/main"/>
              </a:ext>
            </a:extLst>
          </a:blip>
          <a:srcRect/>
          <a:stretch>
            <a:fillRect/>
          </a:stretch>
        </p:blipFill>
        <p:spPr bwMode="auto">
          <a:xfrm>
            <a:off x="245327" y="2091473"/>
            <a:ext cx="5735045" cy="4301284"/>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p:cNvSpPr/>
          <p:nvPr/>
        </p:nvSpPr>
        <p:spPr>
          <a:xfrm>
            <a:off x="595276" y="6392757"/>
            <a:ext cx="4325223" cy="369332"/>
          </a:xfrm>
          <a:prstGeom prst="rect">
            <a:avLst/>
          </a:prstGeom>
        </p:spPr>
        <p:txBody>
          <a:bodyPr wrap="none">
            <a:spAutoFit/>
          </a:bodyPr>
          <a:lstStyle/>
          <a:p>
            <a:r>
              <a:rPr lang="en-US" dirty="0"/>
              <a:t>“Illingworth,” </a:t>
            </a:r>
            <a:r>
              <a:rPr lang="en-US" i="1" dirty="0"/>
              <a:t>Daily Mail</a:t>
            </a:r>
            <a:r>
              <a:rPr lang="en-US" dirty="0"/>
              <a:t>, 6 March 1946.</a:t>
            </a:r>
          </a:p>
        </p:txBody>
      </p:sp>
      <p:pic>
        <p:nvPicPr>
          <p:cNvPr id="7172" name="Picture 4" descr="mage result for iron curtain cartoon"/>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6690732" y="2091473"/>
            <a:ext cx="4048125" cy="4419600"/>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10928195" y="5609063"/>
            <a:ext cx="997389" cy="923330"/>
          </a:xfrm>
          <a:prstGeom prst="rect">
            <a:avLst/>
          </a:prstGeom>
          <a:noFill/>
        </p:spPr>
        <p:txBody>
          <a:bodyPr wrap="none" rtlCol="0">
            <a:spAutoFit/>
          </a:bodyPr>
          <a:lstStyle/>
          <a:p>
            <a:r>
              <a:rPr lang="en-US" dirty="0"/>
              <a:t>“Ding”</a:t>
            </a:r>
          </a:p>
          <a:p>
            <a:r>
              <a:rPr lang="en-US" dirty="0"/>
              <a:t>Darling,</a:t>
            </a:r>
          </a:p>
          <a:p>
            <a:r>
              <a:rPr lang="en-US" dirty="0"/>
              <a:t>1947</a:t>
            </a:r>
          </a:p>
        </p:txBody>
      </p:sp>
    </p:spTree>
    <p:extLst>
      <p:ext uri="{BB962C8B-B14F-4D97-AF65-F5344CB8AC3E}">
        <p14:creationId xmlns:p14="http://schemas.microsoft.com/office/powerpoint/2010/main" val="143096547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80965" y="0"/>
            <a:ext cx="10312782" cy="6858000"/>
          </a:xfrm>
          <a:prstGeom prst="rect">
            <a:avLst/>
          </a:prstGeom>
        </p:spPr>
      </p:pic>
      <p:sp>
        <p:nvSpPr>
          <p:cNvPr id="5" name="Rectangle 4"/>
          <p:cNvSpPr/>
          <p:nvPr/>
        </p:nvSpPr>
        <p:spPr>
          <a:xfrm>
            <a:off x="80965" y="5605490"/>
            <a:ext cx="10712605" cy="1477328"/>
          </a:xfrm>
          <a:prstGeom prst="rect">
            <a:avLst/>
          </a:prstGeom>
        </p:spPr>
        <p:txBody>
          <a:bodyPr wrap="square">
            <a:spAutoFit/>
          </a:bodyPr>
          <a:lstStyle/>
          <a:p>
            <a:r>
              <a:rPr lang="en-US" dirty="0">
                <a:solidFill>
                  <a:srgbClr val="FF0000"/>
                </a:solidFill>
              </a:rPr>
              <a:t>A young East Berliner works on a concrete wall that was later topped by barbed wire at a sector border in the divided city on August 18, 1961. People’s Police stand guard in the background as another worker mixes cement (Associated Press). </a:t>
            </a:r>
            <a:r>
              <a:rPr lang="en-US" dirty="0">
                <a:solidFill>
                  <a:srgbClr val="FF0000"/>
                </a:solidFill>
                <a:hlinkClick r:id="rId3"/>
              </a:rPr>
              <a:t>https://www.theatlantic.com/photo/2019/11/photos-before-fall-berlin-wall/601714/</a:t>
            </a:r>
            <a:endParaRPr lang="en-US" dirty="0">
              <a:solidFill>
                <a:srgbClr val="FF0000"/>
              </a:solidFill>
            </a:endParaRPr>
          </a:p>
          <a:p>
            <a:endParaRPr lang="en-US" dirty="0">
              <a:solidFill>
                <a:srgbClr val="FF0000"/>
              </a:solidFill>
            </a:endParaRPr>
          </a:p>
        </p:txBody>
      </p:sp>
    </p:spTree>
    <p:extLst>
      <p:ext uri="{BB962C8B-B14F-4D97-AF65-F5344CB8AC3E}">
        <p14:creationId xmlns:p14="http://schemas.microsoft.com/office/powerpoint/2010/main" val="107767705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2173" y="740528"/>
            <a:ext cx="9613861" cy="1080938"/>
          </a:xfrm>
        </p:spPr>
        <p:txBody>
          <a:bodyPr/>
          <a:lstStyle/>
          <a:p>
            <a:r>
              <a:rPr lang="en-US" dirty="0"/>
              <a:t>Riesman, “The Nylon War” (1951)</a:t>
            </a:r>
          </a:p>
        </p:txBody>
      </p:sp>
      <p:pic>
        <p:nvPicPr>
          <p:cNvPr id="18434" name="Picture 2" descr="IME Magazine Cover: David Reisman -- Sep. 27, 1954"/>
          <p:cNvPicPr>
            <a:picLocks noGrp="1" noChangeAspect="1" noChangeArrowheads="1"/>
          </p:cNvPicPr>
          <p:nvPr>
            <p:ph idx="1"/>
          </p:nvPr>
        </p:nvPicPr>
        <p:blipFill>
          <a:blip r:embed="rId2">
            <a:extLst>
              <a:ext uri="{28A0092B-C50C-407E-A947-70E740481C1C}">
                <a14:useLocalDpi xmlns:a14="http://schemas.microsoft.com/office/drawing/2010/main"/>
              </a:ext>
            </a:extLst>
          </a:blip>
          <a:srcRect/>
          <a:stretch>
            <a:fillRect/>
          </a:stretch>
        </p:blipFill>
        <p:spPr bwMode="auto">
          <a:xfrm>
            <a:off x="7535010" y="173390"/>
            <a:ext cx="4656990" cy="6135586"/>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p:cNvSpPr txBox="1"/>
          <p:nvPr/>
        </p:nvSpPr>
        <p:spPr>
          <a:xfrm>
            <a:off x="239316" y="2070458"/>
            <a:ext cx="7148552" cy="4154984"/>
          </a:xfrm>
          <a:prstGeom prst="rect">
            <a:avLst/>
          </a:prstGeom>
          <a:noFill/>
        </p:spPr>
        <p:txBody>
          <a:bodyPr wrap="square" rtlCol="0">
            <a:spAutoFit/>
          </a:bodyPr>
          <a:lstStyle/>
          <a:p>
            <a:r>
              <a:rPr lang="en-US" sz="2400" dirty="0"/>
              <a:t>1) Who and what is being </a:t>
            </a:r>
            <a:r>
              <a:rPr lang="en-US" sz="2400" dirty="0" err="1"/>
              <a:t>satirised</a:t>
            </a:r>
            <a:r>
              <a:rPr lang="en-US" sz="2400" dirty="0"/>
              <a:t> here?</a:t>
            </a:r>
          </a:p>
          <a:p>
            <a:pPr marL="285750" indent="-285750">
              <a:buFont typeface="Arial" charset="0"/>
              <a:buChar char="•"/>
            </a:pPr>
            <a:endParaRPr lang="en-US" sz="2400" dirty="0"/>
          </a:p>
          <a:p>
            <a:r>
              <a:rPr lang="en-US" sz="2400" dirty="0"/>
              <a:t>2) Although this essay outlines an imaginary </a:t>
            </a:r>
            <a:r>
              <a:rPr lang="en-US" sz="2400" dirty="0" err="1"/>
              <a:t>scenario,it</a:t>
            </a:r>
            <a:r>
              <a:rPr lang="en-US" sz="2400" dirty="0"/>
              <a:t> nevertheless tells us a good deal about cold war politics within the US–- as well as between the US &amp; USSR–- as they had taken shape by 1951. What do we learn?</a:t>
            </a:r>
          </a:p>
          <a:p>
            <a:endParaRPr lang="en-US" sz="2400" dirty="0"/>
          </a:p>
          <a:p>
            <a:r>
              <a:rPr lang="en-US" sz="2400" dirty="0"/>
              <a:t>3) What does Riesman’s satire indicate about the gendered aspects of cold war cultural/consumer politics?</a:t>
            </a:r>
          </a:p>
        </p:txBody>
      </p:sp>
      <p:sp>
        <p:nvSpPr>
          <p:cNvPr id="5" name="TextBox 4">
            <a:extLst>
              <a:ext uri="{FF2B5EF4-FFF2-40B4-BE49-F238E27FC236}">
                <a16:creationId xmlns:a16="http://schemas.microsoft.com/office/drawing/2014/main" id="{BEFD26E2-D62E-38BA-F0FC-3F632A9C9115}"/>
              </a:ext>
            </a:extLst>
          </p:cNvPr>
          <p:cNvSpPr txBox="1"/>
          <p:nvPr/>
        </p:nvSpPr>
        <p:spPr>
          <a:xfrm>
            <a:off x="6522592" y="6315278"/>
            <a:ext cx="6146800" cy="369332"/>
          </a:xfrm>
          <a:prstGeom prst="rect">
            <a:avLst/>
          </a:prstGeom>
          <a:noFill/>
        </p:spPr>
        <p:txBody>
          <a:bodyPr wrap="square">
            <a:spAutoFit/>
          </a:bodyPr>
          <a:lstStyle/>
          <a:p>
            <a:r>
              <a:rPr lang="en-GB" b="0" i="0" u="none" strike="noStrike" dirty="0">
                <a:effectLst/>
                <a:latin typeface="Helvetica Neue" panose="02000503000000020004" pitchFamily="2" charset="0"/>
              </a:rPr>
              <a:t>David Riesman (September 22, 1909 – May 10, 2002)</a:t>
            </a:r>
            <a:endParaRPr lang="en-US" dirty="0"/>
          </a:p>
        </p:txBody>
      </p:sp>
    </p:spTree>
    <p:extLst>
      <p:ext uri="{BB962C8B-B14F-4D97-AF65-F5344CB8AC3E}">
        <p14:creationId xmlns:p14="http://schemas.microsoft.com/office/powerpoint/2010/main" val="63242362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arbo"/>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1159727" y="1427356"/>
            <a:ext cx="3952875" cy="3990975"/>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p:cNvSpPr txBox="1"/>
          <p:nvPr/>
        </p:nvSpPr>
        <p:spPr>
          <a:xfrm>
            <a:off x="1014761" y="769434"/>
            <a:ext cx="5925340" cy="523220"/>
          </a:xfrm>
          <a:prstGeom prst="rect">
            <a:avLst/>
          </a:prstGeom>
          <a:noFill/>
        </p:spPr>
        <p:txBody>
          <a:bodyPr wrap="none" rtlCol="0">
            <a:spAutoFit/>
          </a:bodyPr>
          <a:lstStyle/>
          <a:p>
            <a:r>
              <a:rPr lang="en-US" sz="2800" i="1" dirty="0" err="1"/>
              <a:t>Ninotchka</a:t>
            </a:r>
            <a:r>
              <a:rPr lang="en-US" sz="2800" dirty="0"/>
              <a:t>, dir. Ernst Lubitsch, 1939</a:t>
            </a:r>
          </a:p>
        </p:txBody>
      </p:sp>
      <p:pic>
        <p:nvPicPr>
          <p:cNvPr id="2052" name="Picture 4" descr="ttp://www.garboforever.com/Bilder/Films/Ninotchka/Ninotchka-06.jpg"/>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5334000" y="1427356"/>
            <a:ext cx="6858000" cy="5143500"/>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p:cNvSpPr txBox="1"/>
          <p:nvPr/>
        </p:nvSpPr>
        <p:spPr>
          <a:xfrm>
            <a:off x="1005387" y="5553033"/>
            <a:ext cx="3853940" cy="923330"/>
          </a:xfrm>
          <a:prstGeom prst="rect">
            <a:avLst/>
          </a:prstGeom>
          <a:noFill/>
        </p:spPr>
        <p:txBody>
          <a:bodyPr wrap="none" rtlCol="0">
            <a:spAutoFit/>
          </a:bodyPr>
          <a:lstStyle/>
          <a:p>
            <a:r>
              <a:rPr lang="en-US" dirty="0"/>
              <a:t>Greta Garbo’s transformation from</a:t>
            </a:r>
          </a:p>
          <a:p>
            <a:r>
              <a:rPr lang="en-US" dirty="0"/>
              <a:t>dour socialist cadre to champagne-</a:t>
            </a:r>
          </a:p>
          <a:p>
            <a:r>
              <a:rPr lang="en-US" dirty="0"/>
              <a:t>sipping socialite</a:t>
            </a:r>
          </a:p>
        </p:txBody>
      </p:sp>
    </p:spTree>
    <p:extLst>
      <p:ext uri="{BB962C8B-B14F-4D97-AF65-F5344CB8AC3E}">
        <p14:creationId xmlns:p14="http://schemas.microsoft.com/office/powerpoint/2010/main" val="206571722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490654" y="251522"/>
            <a:ext cx="9613900" cy="3598863"/>
          </a:xfrm>
        </p:spPr>
        <p:txBody>
          <a:bodyPr/>
          <a:lstStyle/>
          <a:p>
            <a:r>
              <a:rPr lang="en-US" i="1" dirty="0"/>
              <a:t>Silk Stockings </a:t>
            </a:r>
            <a:r>
              <a:rPr lang="en-US" dirty="0"/>
              <a:t>(dir. </a:t>
            </a:r>
            <a:r>
              <a:rPr lang="en-US" dirty="0" err="1"/>
              <a:t>Rouben</a:t>
            </a:r>
            <a:r>
              <a:rPr lang="en-US" dirty="0"/>
              <a:t> </a:t>
            </a:r>
            <a:r>
              <a:rPr lang="en-US" dirty="0" err="1"/>
              <a:t>Mamoulian</a:t>
            </a:r>
            <a:r>
              <a:rPr lang="en-US" dirty="0"/>
              <a:t>, 1957)</a:t>
            </a:r>
          </a:p>
          <a:p>
            <a:r>
              <a:rPr lang="en-US" dirty="0">
                <a:hlinkClick r:id="rId2"/>
              </a:rPr>
              <a:t>https://www.youtube.com/watch?v=mShkuOBdWig</a:t>
            </a:r>
            <a:endParaRPr lang="en-US" dirty="0"/>
          </a:p>
          <a:p>
            <a:endParaRPr lang="en-US" dirty="0"/>
          </a:p>
        </p:txBody>
      </p:sp>
      <p:pic>
        <p:nvPicPr>
          <p:cNvPr id="1026" name="Picture 2" descr="mage result for silk stockings, 1957"/>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702526" y="1305926"/>
            <a:ext cx="8474928" cy="508891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1837686"/>
      </p:ext>
    </p:extLst>
  </p:cSld>
  <p:clrMapOvr>
    <a:masterClrMapping/>
  </p:clrMapOvr>
</p:sld>
</file>

<file path=ppt/theme/theme1.xml><?xml version="1.0" encoding="utf-8"?>
<a:theme xmlns:a="http://schemas.openxmlformats.org/drawingml/2006/main" name="Berlin">
  <a:themeElements>
    <a:clrScheme name="Berlin">
      <a:dk1>
        <a:sysClr val="windowText" lastClr="000000"/>
      </a:dk1>
      <a:lt1>
        <a:sysClr val="window" lastClr="FFFFFF"/>
      </a:lt1>
      <a:dk2>
        <a:srgbClr val="9D360E"/>
      </a:dk2>
      <a:lt2>
        <a:srgbClr val="E7E6E6"/>
      </a:lt2>
      <a:accent1>
        <a:srgbClr val="F09415"/>
      </a:accent1>
      <a:accent2>
        <a:srgbClr val="C1B56B"/>
      </a:accent2>
      <a:accent3>
        <a:srgbClr val="4BAF73"/>
      </a:accent3>
      <a:accent4>
        <a:srgbClr val="5AA6C0"/>
      </a:accent4>
      <a:accent5>
        <a:srgbClr val="D17DF9"/>
      </a:accent5>
      <a:accent6>
        <a:srgbClr val="FA7E5C"/>
      </a:accent6>
      <a:hlink>
        <a:srgbClr val="FFAE3E"/>
      </a:hlink>
      <a:folHlink>
        <a:srgbClr val="FCC77E"/>
      </a:folHlink>
    </a:clrScheme>
    <a:fontScheme name="Berlin">
      <a:majorFont>
        <a:latin typeface="Trebuchet MS" panose="020B060302020202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rebuchet MS" panose="020B060302020202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erlin">
      <a:fillStyleLst>
        <a:solidFill>
          <a:schemeClr val="phClr"/>
        </a:solidFill>
        <a:gradFill rotWithShape="1">
          <a:gsLst>
            <a:gs pos="0">
              <a:schemeClr val="phClr">
                <a:tint val="60000"/>
                <a:satMod val="100000"/>
                <a:lumMod val="110000"/>
              </a:schemeClr>
            </a:gs>
            <a:gs pos="100000">
              <a:schemeClr val="phClr">
                <a:tint val="70000"/>
                <a:satMod val="100000"/>
                <a:lumMod val="100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9525"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6000"/>
                <a:shade val="100000"/>
                <a:hueMod val="270000"/>
                <a:satMod val="200000"/>
                <a:lumMod val="128000"/>
              </a:schemeClr>
            </a:gs>
            <a:gs pos="50000">
              <a:schemeClr val="phClr">
                <a:shade val="100000"/>
                <a:hueMod val="100000"/>
                <a:satMod val="110000"/>
                <a:lumMod val="130000"/>
              </a:schemeClr>
            </a:gs>
            <a:gs pos="100000">
              <a:schemeClr val="phClr">
                <a:shade val="78000"/>
                <a:hueMod val="44000"/>
                <a:satMod val="200000"/>
                <a:lumMod val="69000"/>
              </a:schemeClr>
            </a:gs>
          </a:gsLst>
          <a:lin ang="2520000" scaled="0"/>
        </a:gradFill>
      </a:bgFillStyleLst>
    </a:fmtScheme>
  </a:themeElements>
  <a:objectDefaults/>
  <a:extraClrSchemeLst/>
  <a:extLst>
    <a:ext uri="{05A4C25C-085E-4340-85A3-A5531E510DB2}">
      <thm15:themeFamily xmlns:thm15="http://schemas.microsoft.com/office/thememl/2012/main" name="Berlin" id="{7B5DBA9E-B069-418E-9360-A61BDD0615A4}" vid="{C0CBE056-4EF4-4D92-969E-947779DA7AAA}"/>
    </a:ext>
  </a:extLst>
</a:theme>
</file>

<file path=docProps/app.xml><?xml version="1.0" encoding="utf-8"?>
<Properties xmlns="http://schemas.openxmlformats.org/officeDocument/2006/extended-properties" xmlns:vt="http://schemas.openxmlformats.org/officeDocument/2006/docPropsVTypes">
  <Template>Berlin</Template>
  <TotalTime>3683</TotalTime>
  <Words>1068</Words>
  <Application>Microsoft Macintosh PowerPoint</Application>
  <PresentationFormat>Widescreen</PresentationFormat>
  <Paragraphs>97</Paragraphs>
  <Slides>28</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28</vt:i4>
      </vt:variant>
    </vt:vector>
  </HeadingPairs>
  <TitlesOfParts>
    <vt:vector size="32" baseType="lpstr">
      <vt:lpstr>Arial</vt:lpstr>
      <vt:lpstr>Helvetica Neue</vt:lpstr>
      <vt:lpstr>Trebuchet MS</vt:lpstr>
      <vt:lpstr>Berlin</vt:lpstr>
      <vt:lpstr>Cold war consumption</vt:lpstr>
      <vt:lpstr>The inevitable triumph of blue jeans, James Dean and rock‘n’roll?</vt:lpstr>
      <vt:lpstr>PowerPoint Presentation</vt:lpstr>
      <vt:lpstr>PowerPoint Presentation</vt:lpstr>
      <vt:lpstr>A figurative curtain– but an increasingly impermeable boundary between east and west</vt:lpstr>
      <vt:lpstr>PowerPoint Presentation</vt:lpstr>
      <vt:lpstr>Riesman, “The Nylon War” (1951)</vt:lpstr>
      <vt:lpstr>PowerPoint Presentation</vt:lpstr>
      <vt:lpstr>PowerPoint Presentation</vt:lpstr>
      <vt:lpstr>PowerPoint Presentation</vt:lpstr>
      <vt:lpstr>Tensions in US cold war strategy</vt:lpstr>
      <vt:lpstr>The politics of international exhibition</vt:lpstr>
      <vt:lpstr>The Brussels World’s Fair, aka Expo ’58</vt:lpstr>
      <vt:lpstr>PowerPoint Presentation</vt:lpstr>
      <vt:lpstr>PowerPoint Presentation</vt:lpstr>
      <vt:lpstr>PowerPoint Presentation</vt:lpstr>
      <vt:lpstr>PowerPoint Presentation</vt:lpstr>
      <vt:lpstr>The American National Exhibition,  Sokolniki Park, Moscow, 1959</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From miracle kitchen to nostalgic kitsch</vt:lpstr>
      <vt:lpstr>Some suggested discussion questions</vt:lpstr>
      <vt:lpstr>Mister Twister</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Cold war consumption</dc:title>
  <dc:creator>Susan Carruthers</dc:creator>
  <cp:lastModifiedBy>Carruthers, Susan</cp:lastModifiedBy>
  <cp:revision>28</cp:revision>
  <dcterms:created xsi:type="dcterms:W3CDTF">2019-01-14T13:57:56Z</dcterms:created>
  <dcterms:modified xsi:type="dcterms:W3CDTF">2025-02-27T08:26:59Z</dcterms:modified>
</cp:coreProperties>
</file>