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18190-11E8-0816-41DB-220EE41CDD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611BED-98AC-5439-6931-7C1BB82D4F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81FB21-1598-29B6-879A-0ED421F59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5DF0-51A8-44B9-8FE4-3C6BE799BFFA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F8457-469E-7BE6-3866-77E8F3039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391AFB-3C05-FB56-8E64-009CB381C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E94B-8802-4E0B-B465-6215C6590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064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1B651-57F2-F329-4EA3-F4459FE6B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891FCF-F233-6C45-3C4E-E7D509BEF9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F2623-003E-73AE-A294-53589629F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5DF0-51A8-44B9-8FE4-3C6BE799BFFA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643E4-B2E3-6842-2DFD-54777D1A2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7218CD-F249-5DE4-2616-5E2FDD230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E94B-8802-4E0B-B465-6215C6590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635C1F-CE73-5D31-D099-0C1C465F17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D86D17-D580-D0E9-7324-AD62492300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55F29-3BBE-D8D9-D7A7-88244A2F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5DF0-51A8-44B9-8FE4-3C6BE799BFFA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24AF6-015C-B36F-064B-1D8863871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2D192B-0D9F-2C61-69D2-93B440F00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E94B-8802-4E0B-B465-6215C6590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056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BBB24-97CC-49DE-8050-35A8D6487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C6FA1-7CB6-D9B3-AB04-9DCEF78A81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E46466-F26A-D84B-9923-D490A61A3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5DF0-51A8-44B9-8FE4-3C6BE799BFFA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BF2C78-D5E8-8235-1035-FD2E0136C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8A62F8-9002-0868-ADF3-B3B951874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E94B-8802-4E0B-B465-6215C6590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98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504C0-8B81-C128-63B5-8534B3D7E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C43FC2-F2A3-6125-5007-DE7A95201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78582-145C-F135-C854-B4F66799D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5DF0-51A8-44B9-8FE4-3C6BE799BFFA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27A628-9A3C-B8D5-90E8-5A0DCB745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55BCD3-BC00-5A1C-5F9D-9B2E046E9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E94B-8802-4E0B-B465-6215C6590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460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8C47B-145B-106A-83E6-1BE321FF5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4FEC5-89AE-DD2B-5C29-4BDEEC807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2F6632-42BF-FC30-9E15-E174B8B78D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45DB3F-928F-D15B-04EF-A28DA3BC4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5DF0-51A8-44B9-8FE4-3C6BE799BFFA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1A8C76-9471-3122-620E-DFC79924F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217660-BB51-833A-5413-B23C0BB8F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E94B-8802-4E0B-B465-6215C6590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670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FB814-9498-8D4C-C042-8B7917B96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F3274F-4ACD-5853-270E-B029947F9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7F4D10-0AD5-95DE-6A61-EBEC9FF8A7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E5B083-C8F7-F332-21EA-09611D8D9D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17437F-51E2-8F86-F526-7A00E4860D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06D2F5-DB84-7E6B-75C9-73F8A8BD5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5DF0-51A8-44B9-8FE4-3C6BE799BFFA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2935E6-5B09-1A58-1C0D-CD76CE22E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FD4842-EAF9-96AF-B2D9-CE62E00F3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E94B-8802-4E0B-B465-6215C6590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732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3A4AC-3D5F-32F1-F100-A01E4D1CC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5C0B1C-054B-CC9D-B679-BB34FD609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5DF0-51A8-44B9-8FE4-3C6BE799BFFA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391976-BC49-8656-D413-32654800A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925C0E-CE67-E529-24AC-F6ACD863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E94B-8802-4E0B-B465-6215C6590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12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347F3C-E6F2-FE02-9DC7-8E8457D8C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5DF0-51A8-44B9-8FE4-3C6BE799BFFA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DE7D39-1DF2-2D36-0A29-1672E3A2E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0F4259-7B67-19F2-EEAF-CA40E716D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E94B-8802-4E0B-B465-6215C6590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637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BE6CC-6C84-FD54-9779-B69D7502B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F5283-E39F-193C-70CD-DAA98A80B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214024-ADD2-B908-A9F5-EA6D3DEA4E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A2701F-31DD-1C6F-F4C1-E38F48615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5DF0-51A8-44B9-8FE4-3C6BE799BFFA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642B0A-237E-534C-22DA-CA16ECBD2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389376-1D20-BB2F-652B-DCEF3BD28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E94B-8802-4E0B-B465-6215C6590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139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007F6-4D73-9F71-42A7-965074E57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7146DF-933A-CBA0-C2FC-739584753E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022D56-89D0-3E46-2EA7-2127FC3E1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7A8009-7049-0B7A-7C54-DBC57BDE6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5DF0-51A8-44B9-8FE4-3C6BE799BFFA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5DEDB-701B-919E-488F-71464A990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58094-68DD-1068-59D3-3044B8A88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7E94B-8802-4E0B-B465-6215C6590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061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807AE-DA5A-9CBA-3511-53CDCF857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5061E3-279F-0AEB-F186-9EE44D6A1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C8343-5F70-DE8F-1E3D-CEC205EFBD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75DF0-51A8-44B9-8FE4-3C6BE799BFFA}" type="datetimeFigureOut">
              <a:rPr lang="en-GB" smtClean="0"/>
              <a:t>22/01/2026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190AB-9A47-D316-C713-7350B16FD6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EFD3A-4708-8F6E-8200-451F039FAB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7E94B-8802-4E0B-B465-6215C6590F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040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79D34-A6C9-FA49-F07D-77122BA2D0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Themes and Approaches to the Historical Study of Empire (HI995)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D8A771-307A-9BDD-A34F-ABDDE1E554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200" b="1" dirty="0"/>
              <a:t>Week 2: Empires and Archives</a:t>
            </a:r>
          </a:p>
          <a:p>
            <a:r>
              <a:rPr lang="en-GB" sz="3200" b="1" dirty="0"/>
              <a:t>Camillia Cowling</a:t>
            </a:r>
          </a:p>
          <a:p>
            <a:r>
              <a:rPr lang="en-GB" sz="3200" b="1" dirty="0"/>
              <a:t>c.cowling@warwick.ac.uk</a:t>
            </a:r>
          </a:p>
        </p:txBody>
      </p:sp>
    </p:spTree>
    <p:extLst>
      <p:ext uri="{BB962C8B-B14F-4D97-AF65-F5344CB8AC3E}">
        <p14:creationId xmlns:p14="http://schemas.microsoft.com/office/powerpoint/2010/main" val="2924870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F60CE-0872-814A-F5EF-959E74B6D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Colonial archives or sources you have worked with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9A59B-84EE-2DFE-1C5B-E910033DE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/>
              <a:t>What is the source/ archive and in what capacity have you engaged with it (e.g. for an essay, in preparation for dissertation etc – on what topic)? </a:t>
            </a:r>
          </a:p>
          <a:p>
            <a:endParaRPr lang="en-GB" b="1" dirty="0"/>
          </a:p>
          <a:p>
            <a:r>
              <a:rPr lang="en-GB" b="1" dirty="0"/>
              <a:t>Did you visit in person or access the materials digitally / online?</a:t>
            </a:r>
          </a:p>
          <a:p>
            <a:endParaRPr lang="en-GB" b="1" dirty="0"/>
          </a:p>
          <a:p>
            <a:r>
              <a:rPr lang="en-GB" b="1" dirty="0"/>
              <a:t> How did you find out about the material and the collection? </a:t>
            </a:r>
          </a:p>
          <a:p>
            <a:endParaRPr lang="en-GB" b="1" dirty="0"/>
          </a:p>
          <a:p>
            <a:r>
              <a:rPr lang="en-GB" b="1" dirty="0"/>
              <a:t>How might you (re)consider your methodology in the light of the seminar readings?  What kind of questions and reflections do they prompt? Do they provide you with useful methodological tools?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786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9B50D-509A-9D34-FEBB-3D09ADF0B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Readings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EAA52-6BAF-7654-4815-8F060C0A1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Michel-Rolph </a:t>
            </a:r>
            <a:r>
              <a:rPr lang="en-GB" dirty="0" err="1"/>
              <a:t>Trouillot</a:t>
            </a:r>
            <a:r>
              <a:rPr lang="en-GB" dirty="0"/>
              <a:t>, </a:t>
            </a:r>
            <a:r>
              <a:rPr lang="en-GB" i="1" dirty="0"/>
              <a:t>Silencing the Past: Power and the Production of History </a:t>
            </a:r>
            <a:r>
              <a:rPr lang="en-GB" dirty="0"/>
              <a:t>(Boston, MA: Beacon Press, 2015 [1995]), pp. 31-69. </a:t>
            </a:r>
          </a:p>
          <a:p>
            <a:r>
              <a:rPr lang="en-GB" dirty="0"/>
              <a:t>Marisa J. Fuentes, </a:t>
            </a:r>
            <a:r>
              <a:rPr lang="en-GB" i="1" dirty="0"/>
              <a:t>Dispossessed Lives: Enslaved Women, Violence, and the Archive </a:t>
            </a:r>
            <a:r>
              <a:rPr lang="en-GB" dirty="0"/>
              <a:t>(Philadelphia: University of Pennsylvania Press, 2016), pp. 1-12. </a:t>
            </a:r>
          </a:p>
          <a:p>
            <a:r>
              <a:rPr lang="en-GB" dirty="0"/>
              <a:t>Ann Laura Stoler, 'Colonial Archives and the Arts of Governance', </a:t>
            </a:r>
            <a:r>
              <a:rPr lang="en-GB" i="1" dirty="0"/>
              <a:t>Archival Science </a:t>
            </a:r>
            <a:r>
              <a:rPr lang="en-GB" dirty="0"/>
              <a:t>2 (2002), pp. 87-109. </a:t>
            </a:r>
          </a:p>
          <a:p>
            <a:r>
              <a:rPr lang="en-GB" dirty="0"/>
              <a:t>Kathryn Burns, </a:t>
            </a:r>
            <a:r>
              <a:rPr lang="en-GB" i="1" dirty="0"/>
              <a:t>Into the Archive: Writing and Power in Colonial Peru </a:t>
            </a:r>
            <a:r>
              <a:rPr lang="en-GB" dirty="0"/>
              <a:t>(Durham and London: Duke University Press, 2010), pp. 1-19.</a:t>
            </a:r>
          </a:p>
          <a:p>
            <a:r>
              <a:rPr lang="en-GB" dirty="0"/>
              <a:t>Chloe Ireton, </a:t>
            </a:r>
            <a:r>
              <a:rPr lang="en-GB" i="1" dirty="0"/>
              <a:t>Slavery and Freedom in Black Thought in the Early Spanish Atlantic</a:t>
            </a:r>
            <a:endParaRPr lang="en-GB" dirty="0"/>
          </a:p>
          <a:p>
            <a:r>
              <a:rPr lang="en-GB" dirty="0"/>
              <a:t>David Anderson, 'Whose History? The 'Migrated Archive' and Britain's Colonial Past', Lecture at TLRH 'Out of the Ashes' Lecture Series, Trinity College Dublin, 23 November 2020. 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4874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73D5A-C9D5-9057-5194-8F480C86C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(feel free to add your own…)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C6FEE2-85F3-EB55-4381-07F6CDFB65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Of what kinds of materials are archives of empire constituted?</a:t>
            </a:r>
          </a:p>
          <a:p>
            <a:r>
              <a:rPr lang="en-GB" dirty="0"/>
              <a:t>How can we understand archives as part of imperial technologies of rule?</a:t>
            </a:r>
          </a:p>
          <a:p>
            <a:r>
              <a:rPr lang="en-GB" dirty="0"/>
              <a:t>What role(s) do archives play in the production of historical narratives?</a:t>
            </a:r>
          </a:p>
          <a:p>
            <a:r>
              <a:rPr lang="en-GB" dirty="0"/>
              <a:t>In what ways is attending to the history of archival production relevant to archival research?</a:t>
            </a:r>
          </a:p>
          <a:p>
            <a:r>
              <a:rPr lang="en-GB" dirty="0"/>
              <a:t>How have historians sought to avoid reproducing the silences and power structures inscribed in imperial archives?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12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372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Themes and Approaches to the Historical Study of Empire (HI995)</vt:lpstr>
      <vt:lpstr>Colonial archives or sources you have worked with</vt:lpstr>
      <vt:lpstr>Readings </vt:lpstr>
      <vt:lpstr>Questions (feel free to add your own…)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camillia Cowling</dc:creator>
  <cp:lastModifiedBy>camillia Cowling</cp:lastModifiedBy>
  <cp:revision>3</cp:revision>
  <dcterms:created xsi:type="dcterms:W3CDTF">2026-01-22T17:33:54Z</dcterms:created>
  <dcterms:modified xsi:type="dcterms:W3CDTF">2026-01-22T18:39:09Z</dcterms:modified>
</cp:coreProperties>
</file>