
<file path=[Content_Types].xml><?xml version="1.0" encoding="utf-8"?>
<Types xmlns="http://schemas.openxmlformats.org/package/2006/content-types">
  <Default Extension="emf" ContentType="image/x-emf"/>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7" r:id="rId3"/>
    <p:sldId id="298" r:id="rId4"/>
    <p:sldId id="300" r:id="rId5"/>
    <p:sldId id="311" r:id="rId6"/>
    <p:sldId id="297" r:id="rId7"/>
    <p:sldId id="299" r:id="rId8"/>
    <p:sldId id="301" r:id="rId9"/>
    <p:sldId id="308" r:id="rId10"/>
    <p:sldId id="309" r:id="rId11"/>
    <p:sldId id="313" r:id="rId12"/>
    <p:sldId id="307" r:id="rId13"/>
    <p:sldId id="310" r:id="rId14"/>
    <p:sldId id="265" r:id="rId15"/>
    <p:sldId id="266" r:id="rId16"/>
    <p:sldId id="257" r:id="rId17"/>
    <p:sldId id="312" r:id="rId18"/>
    <p:sldId id="258" r:id="rId19"/>
    <p:sldId id="26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1D93F-5606-4B8D-9738-0CBC31305C34}" type="datetimeFigureOut">
              <a:rPr lang="en-GB" smtClean="0"/>
              <a:t>23/01/2024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D519AA-8522-43CE-B576-C0D997BEB814}" type="slidenum">
              <a:rPr lang="en-GB" smtClean="0"/>
              <a:t>‹#›</a:t>
            </a:fld>
            <a:endParaRPr lang="en-GB"/>
          </a:p>
        </p:txBody>
      </p:sp>
    </p:spTree>
    <p:extLst>
      <p:ext uri="{BB962C8B-B14F-4D97-AF65-F5344CB8AC3E}">
        <p14:creationId xmlns:p14="http://schemas.microsoft.com/office/powerpoint/2010/main" val="2397085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www.slavevoyages.org – See this website for a wealth of statistics and current information as well as introductory essays and visual resources. </a:t>
            </a:r>
          </a:p>
        </p:txBody>
      </p:sp>
      <p:sp>
        <p:nvSpPr>
          <p:cNvPr id="4" name="Slide Number Placeholder 3"/>
          <p:cNvSpPr>
            <a:spLocks noGrp="1"/>
          </p:cNvSpPr>
          <p:nvPr>
            <p:ph type="sldNum" sz="quarter" idx="10"/>
          </p:nvPr>
        </p:nvSpPr>
        <p:spPr/>
        <p:txBody>
          <a:bodyPr/>
          <a:lstStyle/>
          <a:p>
            <a:fld id="{4E7BFA72-EB56-4B54-AF48-7FAD0621986E}" type="slidenum">
              <a:rPr lang="en-GB" smtClean="0"/>
              <a:pPr/>
              <a:t>5</a:t>
            </a:fld>
            <a:endParaRPr lang="en-GB"/>
          </a:p>
        </p:txBody>
      </p:sp>
    </p:spTree>
    <p:extLst>
      <p:ext uri="{BB962C8B-B14F-4D97-AF65-F5344CB8AC3E}">
        <p14:creationId xmlns:p14="http://schemas.microsoft.com/office/powerpoint/2010/main" val="3104011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Translation of song recorded by Stanley and Barbara Stein in </a:t>
            </a:r>
            <a:r>
              <a:rPr lang="en-GB" i="0" dirty="0" err="1"/>
              <a:t>Vassouras</a:t>
            </a:r>
            <a:r>
              <a:rPr lang="en-GB" i="0" dirty="0"/>
              <a:t> in the 1940s; in: </a:t>
            </a:r>
            <a:r>
              <a:rPr lang="en-GB" i="1" dirty="0" err="1"/>
              <a:t>Cangoma</a:t>
            </a:r>
            <a:r>
              <a:rPr lang="en-GB" i="1" dirty="0"/>
              <a:t> Calling: Spirits and Rhythms of Freedom in Brazilian </a:t>
            </a:r>
            <a:r>
              <a:rPr lang="en-GB" i="1" dirty="0" err="1"/>
              <a:t>Jongo</a:t>
            </a:r>
            <a:r>
              <a:rPr lang="en-GB" i="1" dirty="0"/>
              <a:t> Slavery Songs, </a:t>
            </a:r>
            <a:r>
              <a:rPr lang="en-GB" i="0" dirty="0"/>
              <a:t>eds. Pedro Meira Monteiro and Michael Stone, </a:t>
            </a:r>
            <a:r>
              <a:rPr lang="en-GB" i="1" dirty="0"/>
              <a:t>Luso-</a:t>
            </a:r>
            <a:r>
              <a:rPr lang="en-GB" i="1" dirty="0" err="1"/>
              <a:t>asio</a:t>
            </a:r>
            <a:r>
              <a:rPr lang="en-GB" i="1" dirty="0"/>
              <a:t>-afro-Brazilian studies, </a:t>
            </a:r>
            <a:r>
              <a:rPr lang="en-GB" i="0" dirty="0"/>
              <a:t>3 (2013) [open access book, available here, with sound files for all songs. http://www.laabst.net/docs/CangomaCalling_text300dpi.pdf </a:t>
            </a:r>
            <a:r>
              <a:rPr lang="en-GB" i="1" dirty="0"/>
              <a:t>(</a:t>
            </a:r>
            <a:r>
              <a:rPr lang="en-GB" i="0" dirty="0"/>
              <a:t>This song is track 14), pp.136-7</a:t>
            </a:r>
            <a:r>
              <a:rPr lang="en-GB" i="1" dirty="0"/>
              <a:t> </a:t>
            </a:r>
            <a:r>
              <a:rPr lang="en-GB" dirty="0">
                <a:effectLst/>
                <a:latin typeface="Times New Roman" panose="02020603050405020304" pitchFamily="18" charset="0"/>
              </a:rPr>
              <a:t>Transcription and notes by Gustavo Pacheco with the collaboration of Robert W. </a:t>
            </a:r>
            <a:r>
              <a:rPr lang="en-GB" dirty="0" err="1">
                <a:effectLst/>
                <a:latin typeface="Times New Roman" panose="02020603050405020304" pitchFamily="18" charset="0"/>
              </a:rPr>
              <a:t>Slenes</a:t>
            </a:r>
            <a:r>
              <a:rPr lang="en-GB" dirty="0">
                <a:effectLst/>
                <a:latin typeface="Times New Roman" panose="02020603050405020304" pitchFamily="18" charset="0"/>
              </a:rPr>
              <a:t>; lyric and endnote translations by Pedro Meira Monteiro and Michael</a:t>
            </a:r>
            <a:br>
              <a:rPr lang="en-GB" dirty="0"/>
            </a:br>
            <a:r>
              <a:rPr lang="en-GB" dirty="0">
                <a:effectLst/>
                <a:latin typeface="Times New Roman" panose="02020603050405020304" pitchFamily="18" charset="0"/>
              </a:rPr>
              <a:t>Stone, with the collaboration of Gustavo Pacheco and Robert W. </a:t>
            </a:r>
            <a:r>
              <a:rPr lang="en-GB" dirty="0" err="1">
                <a:effectLst/>
                <a:latin typeface="Times New Roman" panose="02020603050405020304" pitchFamily="18" charset="0"/>
              </a:rPr>
              <a:t>Slenes</a:t>
            </a:r>
            <a:r>
              <a:rPr lang="en-GB" dirty="0">
                <a:effectLst/>
                <a:latin typeface="Times New Roman" panose="02020603050405020304" pitchFamily="18" charset="0"/>
              </a:rPr>
              <a:t>. (see note 178 for more info on the transcription and translation process).</a:t>
            </a:r>
            <a:endParaRPr lang="en-GB" i="1" dirty="0"/>
          </a:p>
        </p:txBody>
      </p:sp>
      <p:sp>
        <p:nvSpPr>
          <p:cNvPr id="4" name="Slide Number Placeholder 3"/>
          <p:cNvSpPr>
            <a:spLocks noGrp="1"/>
          </p:cNvSpPr>
          <p:nvPr>
            <p:ph type="sldNum" sz="quarter" idx="10"/>
          </p:nvPr>
        </p:nvSpPr>
        <p:spPr/>
        <p:txBody>
          <a:bodyPr/>
          <a:lstStyle/>
          <a:p>
            <a:fld id="{FDF65118-0673-4CF3-8D43-5CFD3491F0DF}" type="slidenum">
              <a:rPr lang="en-GB" smtClean="0"/>
              <a:t>6</a:t>
            </a:fld>
            <a:endParaRPr lang="en-GB"/>
          </a:p>
        </p:txBody>
      </p:sp>
    </p:spTree>
    <p:extLst>
      <p:ext uri="{BB962C8B-B14F-4D97-AF65-F5344CB8AC3E}">
        <p14:creationId xmlns:p14="http://schemas.microsoft.com/office/powerpoint/2010/main" val="2115791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Image is from p. 164. caption reads “</a:t>
            </a:r>
            <a:r>
              <a:rPr lang="en-GB" sz="1800" b="0" i="0" u="none" strike="noStrike" baseline="0" dirty="0">
                <a:latin typeface="Georgia" panose="02040502050405020303" pitchFamily="18" charset="0"/>
              </a:rPr>
              <a:t>One of the people interviewed by Stanley and Barbara Stein, possibly one of the </a:t>
            </a:r>
            <a:r>
              <a:rPr lang="en-GB" sz="1800" b="0" i="0" u="none" strike="noStrike" baseline="0" dirty="0" err="1">
                <a:latin typeface="Georgia" panose="02040502050405020303" pitchFamily="18" charset="0"/>
              </a:rPr>
              <a:t>jongo</a:t>
            </a:r>
            <a:r>
              <a:rPr lang="en-GB" sz="1800" b="0" i="0" u="none" strike="noStrike" baseline="0" dirty="0">
                <a:latin typeface="Georgia" panose="02040502050405020303" pitchFamily="18" charset="0"/>
              </a:rPr>
              <a:t> singers.</a:t>
            </a:r>
          </a:p>
          <a:p>
            <a:pPr algn="l"/>
            <a:r>
              <a:rPr lang="en-GB" sz="1800" b="0" i="0" u="none" strike="noStrike" baseline="0" dirty="0" err="1">
                <a:latin typeface="Georgia" panose="02040502050405020303" pitchFamily="18" charset="0"/>
              </a:rPr>
              <a:t>Vassouras</a:t>
            </a:r>
            <a:r>
              <a:rPr lang="en-GB" sz="1800" b="0" i="0" u="none" strike="noStrike" baseline="0" dirty="0">
                <a:latin typeface="Georgia" panose="02040502050405020303" pitchFamily="18" charset="0"/>
              </a:rPr>
              <a:t>, 1948-1949.”</a:t>
            </a:r>
            <a:endParaRPr lang="en-GB" dirty="0"/>
          </a:p>
        </p:txBody>
      </p:sp>
      <p:sp>
        <p:nvSpPr>
          <p:cNvPr id="4" name="Slide Number Placeholder 3"/>
          <p:cNvSpPr>
            <a:spLocks noGrp="1"/>
          </p:cNvSpPr>
          <p:nvPr>
            <p:ph type="sldNum" sz="quarter" idx="5"/>
          </p:nvPr>
        </p:nvSpPr>
        <p:spPr/>
        <p:txBody>
          <a:bodyPr/>
          <a:lstStyle/>
          <a:p>
            <a:fld id="{FDF65118-0673-4CF3-8D43-5CFD3491F0DF}" type="slidenum">
              <a:rPr lang="en-GB" smtClean="0"/>
              <a:t>7</a:t>
            </a:fld>
            <a:endParaRPr lang="en-GB"/>
          </a:p>
        </p:txBody>
      </p:sp>
    </p:spTree>
    <p:extLst>
      <p:ext uri="{BB962C8B-B14F-4D97-AF65-F5344CB8AC3E}">
        <p14:creationId xmlns:p14="http://schemas.microsoft.com/office/powerpoint/2010/main" val="2224620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Ingenio</a:t>
            </a:r>
            <a:r>
              <a:rPr lang="en-GB" dirty="0"/>
              <a:t> </a:t>
            </a:r>
            <a:r>
              <a:rPr lang="en-GB" dirty="0" err="1"/>
              <a:t>Ácana</a:t>
            </a:r>
            <a:r>
              <a:rPr lang="en-GB" dirty="0"/>
              <a:t>, Matanzas, Cuba 1857; owned by D Jose </a:t>
            </a:r>
            <a:r>
              <a:rPr lang="en-GB" dirty="0" err="1"/>
              <a:t>Eusebio</a:t>
            </a:r>
            <a:r>
              <a:rPr lang="en-GB" baseline="0" dirty="0"/>
              <a:t> Alfonso</a:t>
            </a:r>
            <a:r>
              <a:rPr lang="en-GB" dirty="0"/>
              <a:t>. From </a:t>
            </a:r>
            <a:r>
              <a:rPr lang="en-GB" dirty="0" err="1"/>
              <a:t>LaPlante</a:t>
            </a:r>
            <a:r>
              <a:rPr lang="en-GB" dirty="0"/>
              <a:t> and </a:t>
            </a:r>
            <a:r>
              <a:rPr lang="en-GB" dirty="0" err="1"/>
              <a:t>Cantero</a:t>
            </a:r>
            <a:r>
              <a:rPr lang="en-GB" dirty="0"/>
              <a:t>,</a:t>
            </a:r>
            <a:r>
              <a:rPr lang="en-GB" baseline="0" dirty="0"/>
              <a:t> </a:t>
            </a:r>
            <a:r>
              <a:rPr lang="en-GB" i="1" baseline="0" dirty="0"/>
              <a:t>Los </a:t>
            </a:r>
            <a:r>
              <a:rPr lang="en-GB" i="1" baseline="0" dirty="0" err="1"/>
              <a:t>ingenios</a:t>
            </a:r>
            <a:r>
              <a:rPr lang="en-GB" i="0" baseline="0" dirty="0"/>
              <a:t>, 1857.</a:t>
            </a:r>
            <a:endParaRPr lang="en-GB" dirty="0"/>
          </a:p>
        </p:txBody>
      </p:sp>
      <p:sp>
        <p:nvSpPr>
          <p:cNvPr id="4" name="Slide Number Placeholder 3"/>
          <p:cNvSpPr>
            <a:spLocks noGrp="1"/>
          </p:cNvSpPr>
          <p:nvPr>
            <p:ph type="sldNum" sz="quarter" idx="10"/>
          </p:nvPr>
        </p:nvSpPr>
        <p:spPr/>
        <p:txBody>
          <a:bodyPr/>
          <a:lstStyle/>
          <a:p>
            <a:fld id="{7F4AE8D0-7709-4FE2-8313-98F920F0A173}" type="slidenum">
              <a:rPr lang="en-GB" smtClean="0"/>
              <a:t>9</a:t>
            </a:fld>
            <a:endParaRPr lang="en-GB"/>
          </a:p>
        </p:txBody>
      </p:sp>
    </p:spTree>
    <p:extLst>
      <p:ext uri="{BB962C8B-B14F-4D97-AF65-F5344CB8AC3E}">
        <p14:creationId xmlns:p14="http://schemas.microsoft.com/office/powerpoint/2010/main" val="109066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F1C13-DE60-D706-A478-7C35D62F5F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BC3B7DA-42A1-5629-7D1C-1039F29142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3213F85-EE02-BFE5-D022-4C6E76EDE192}"/>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5" name="Footer Placeholder 4">
            <a:extLst>
              <a:ext uri="{FF2B5EF4-FFF2-40B4-BE49-F238E27FC236}">
                <a16:creationId xmlns:a16="http://schemas.microsoft.com/office/drawing/2014/main" id="{90B73A7B-EF30-FC53-1489-5B2652100C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FA5A31-79A2-8184-85AA-E5F4BA1CEFF9}"/>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1340611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B6B3E-7CD9-D62E-0547-3DE7F8281C8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8F2EFA-9C99-1F22-EE54-0A523D9639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A10146-CEE1-9824-B55A-1E80AA332D19}"/>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5" name="Footer Placeholder 4">
            <a:extLst>
              <a:ext uri="{FF2B5EF4-FFF2-40B4-BE49-F238E27FC236}">
                <a16:creationId xmlns:a16="http://schemas.microsoft.com/office/drawing/2014/main" id="{00ABE9AE-4BCD-22B2-9262-1B1129854F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51B8DF-D631-D8B7-1EAE-B60B053ACC61}"/>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1104930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E6138A-1192-BB33-E196-FEBA65D39F7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04B3C68-4BE0-F3C3-0082-D9EFAF05A2E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748E36-AE35-8178-589C-FBF7F2119DF4}"/>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5" name="Footer Placeholder 4">
            <a:extLst>
              <a:ext uri="{FF2B5EF4-FFF2-40B4-BE49-F238E27FC236}">
                <a16:creationId xmlns:a16="http://schemas.microsoft.com/office/drawing/2014/main" id="{FD4E46B0-7AAA-7D81-A34C-1B37CF1878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6C071E-1C39-86DF-B909-D846774D070F}"/>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401072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4712-195A-94B4-6291-8CB7A31314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E60489-F342-6DF7-55C8-81D72D75996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5A80F96-4AEF-9973-1843-78BF0884D2D4}"/>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5" name="Footer Placeholder 4">
            <a:extLst>
              <a:ext uri="{FF2B5EF4-FFF2-40B4-BE49-F238E27FC236}">
                <a16:creationId xmlns:a16="http://schemas.microsoft.com/office/drawing/2014/main" id="{1DD1D199-D2E2-AE19-9AC6-F2CC3C631D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C07745-B316-29D8-A8D5-0CDDEA887509}"/>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1808789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57C5C-4693-B066-2B03-34B110DE69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402019E-D80F-1106-8188-3034D9571F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2D3E10-9186-03F8-E042-76DA5BD6CF57}"/>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5" name="Footer Placeholder 4">
            <a:extLst>
              <a:ext uri="{FF2B5EF4-FFF2-40B4-BE49-F238E27FC236}">
                <a16:creationId xmlns:a16="http://schemas.microsoft.com/office/drawing/2014/main" id="{98DC6E21-0241-9CE3-2E8B-604A052BAA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6A7B3F-602E-9ED6-43F7-A6579DDA9A95}"/>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2406492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2CC02-3B41-F280-7510-804FCD0C5BA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259E4E5-DBB9-DBBE-B756-08A0990C099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DAF9C95-35DC-5DB1-0766-2D3F1DEAE5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5E938A0-4B27-1564-1638-E8D08F85C4E6}"/>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6" name="Footer Placeholder 5">
            <a:extLst>
              <a:ext uri="{FF2B5EF4-FFF2-40B4-BE49-F238E27FC236}">
                <a16:creationId xmlns:a16="http://schemas.microsoft.com/office/drawing/2014/main" id="{438FA571-2694-3E9B-DF0E-2E9DD8A4010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F2B45B-2CB1-F05B-3DDA-D0B422B5B795}"/>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4262050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EB9B9-E9BC-8715-4FA9-5DE6AD253A6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198A9C-ADB4-46AF-B34A-AC537DBED9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C40B69-2BF5-72E2-8E61-93B0A8615C2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9F09C10-D6DA-6CAE-1CF9-FD449A9A1D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CEA735-5A10-E23E-BC26-E368F212DC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9A5B737-03DE-2D78-A716-61430FBF938D}"/>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8" name="Footer Placeholder 7">
            <a:extLst>
              <a:ext uri="{FF2B5EF4-FFF2-40B4-BE49-F238E27FC236}">
                <a16:creationId xmlns:a16="http://schemas.microsoft.com/office/drawing/2014/main" id="{33275450-E153-F8E7-4ACA-52C6A2BDAD5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F9AAE4B-9622-5DC9-7C30-ADBBD5BE96B1}"/>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50285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3B846-8595-7A3F-4266-49D1266D63C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8CB6187-C1EF-573B-F5E6-E47ECB1946DB}"/>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4" name="Footer Placeholder 3">
            <a:extLst>
              <a:ext uri="{FF2B5EF4-FFF2-40B4-BE49-F238E27FC236}">
                <a16:creationId xmlns:a16="http://schemas.microsoft.com/office/drawing/2014/main" id="{0C611BA1-7867-65AB-FCD1-9AF23E0E5C5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8665E44-A748-956D-B113-A1C9678CE4BC}"/>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3220907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DAFA8A-C2BE-4F47-0C16-50F81539015D}"/>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3" name="Footer Placeholder 2">
            <a:extLst>
              <a:ext uri="{FF2B5EF4-FFF2-40B4-BE49-F238E27FC236}">
                <a16:creationId xmlns:a16="http://schemas.microsoft.com/office/drawing/2014/main" id="{2E5E1820-E499-B603-A0B8-D9603902C65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14BCF83-7463-061F-2C6C-373A74F7A082}"/>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3033809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4B3D-F82E-703B-7B15-A4843C58AB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DBAF6B9-93EA-DAAF-010A-DA1E1BD4A4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66DECD3-4FD4-7250-F59C-B6EA3D9102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31525A-589E-8713-4FD1-FC0C3251913C}"/>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6" name="Footer Placeholder 5">
            <a:extLst>
              <a:ext uri="{FF2B5EF4-FFF2-40B4-BE49-F238E27FC236}">
                <a16:creationId xmlns:a16="http://schemas.microsoft.com/office/drawing/2014/main" id="{03B60E36-16AC-87EA-0DBF-D915FB9C00C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3A3F1A-F23A-BD74-3A0C-672B69C62D1A}"/>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3343493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E5434-E350-AD37-A177-159314BC23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975A52B-5BD4-7E24-A9AE-22D2D3C703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B90EB30-DB53-1D39-21FD-560E1F9EDE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F018CB-8D7E-8AB1-8E17-A59ECB1C8F11}"/>
              </a:ext>
            </a:extLst>
          </p:cNvPr>
          <p:cNvSpPr>
            <a:spLocks noGrp="1"/>
          </p:cNvSpPr>
          <p:nvPr>
            <p:ph type="dt" sz="half" idx="10"/>
          </p:nvPr>
        </p:nvSpPr>
        <p:spPr/>
        <p:txBody>
          <a:bodyPr/>
          <a:lstStyle/>
          <a:p>
            <a:fld id="{3B2F30F1-8333-47D7-B132-86B967AC89A7}" type="datetimeFigureOut">
              <a:rPr lang="en-GB" smtClean="0"/>
              <a:t>23/01/2024</a:t>
            </a:fld>
            <a:endParaRPr lang="en-GB"/>
          </a:p>
        </p:txBody>
      </p:sp>
      <p:sp>
        <p:nvSpPr>
          <p:cNvPr id="6" name="Footer Placeholder 5">
            <a:extLst>
              <a:ext uri="{FF2B5EF4-FFF2-40B4-BE49-F238E27FC236}">
                <a16:creationId xmlns:a16="http://schemas.microsoft.com/office/drawing/2014/main" id="{28E31345-2848-A944-83A2-6E407F820EF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95BDBC-4DC6-13B3-86B0-91C24A709F49}"/>
              </a:ext>
            </a:extLst>
          </p:cNvPr>
          <p:cNvSpPr>
            <a:spLocks noGrp="1"/>
          </p:cNvSpPr>
          <p:nvPr>
            <p:ph type="sldNum" sz="quarter" idx="12"/>
          </p:nvPr>
        </p:nvSpPr>
        <p:spPr/>
        <p:txBody>
          <a:bodyPr/>
          <a:lstStyle/>
          <a:p>
            <a:fld id="{9EC4FB5C-C4E7-4993-9B71-1B88FDA8D551}" type="slidenum">
              <a:rPr lang="en-GB" smtClean="0"/>
              <a:t>‹#›</a:t>
            </a:fld>
            <a:endParaRPr lang="en-GB"/>
          </a:p>
        </p:txBody>
      </p:sp>
    </p:spTree>
    <p:extLst>
      <p:ext uri="{BB962C8B-B14F-4D97-AF65-F5344CB8AC3E}">
        <p14:creationId xmlns:p14="http://schemas.microsoft.com/office/powerpoint/2010/main" val="680452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8EFD62-2D2C-E7BC-2EC3-862D12B708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B76B2B-AAD8-5B87-1212-08D6BF57C0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A4E427-BF2A-F5CE-4639-599A0BAFB3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F30F1-8333-47D7-B132-86B967AC89A7}" type="datetimeFigureOut">
              <a:rPr lang="en-GB" smtClean="0"/>
              <a:t>23/01/2024</a:t>
            </a:fld>
            <a:endParaRPr lang="en-GB"/>
          </a:p>
        </p:txBody>
      </p:sp>
      <p:sp>
        <p:nvSpPr>
          <p:cNvPr id="5" name="Footer Placeholder 4">
            <a:extLst>
              <a:ext uri="{FF2B5EF4-FFF2-40B4-BE49-F238E27FC236}">
                <a16:creationId xmlns:a16="http://schemas.microsoft.com/office/drawing/2014/main" id="{16F2D8F7-7F26-3417-9094-65E3D34471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721A811-4C36-CD6E-2BF5-D9D1B8AC6B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C4FB5C-C4E7-4993-9B71-1B88FDA8D551}" type="slidenum">
              <a:rPr lang="en-GB" smtClean="0"/>
              <a:t>‹#›</a:t>
            </a:fld>
            <a:endParaRPr lang="en-GB"/>
          </a:p>
        </p:txBody>
      </p:sp>
    </p:spTree>
    <p:extLst>
      <p:ext uri="{BB962C8B-B14F-4D97-AF65-F5344CB8AC3E}">
        <p14:creationId xmlns:p14="http://schemas.microsoft.com/office/powerpoint/2010/main" val="38205618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c.cowling@warwick.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ebookcentral.proquest.com/lib/warw/detail.action?docID=3039419"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library.oapen.org/viewer/web/viewer.html?file=/bitstream/handle/20.500.12657/31753/625281.pdf?sequence=1&amp;isAllowed=y" TargetMode="External"/><Relationship Id="rId2" Type="http://schemas.openxmlformats.org/officeDocument/2006/relationships/hyperlink" Target="https://0-www-cambridge-org.pugwash.lib.warwick.ac.uk/core/books/freedoms-mirror/introduction/07FDC655688036DE3150DAF71C8481AE" TargetMode="External"/><Relationship Id="rId1" Type="http://schemas.openxmlformats.org/officeDocument/2006/relationships/slideLayout" Target="../slideLayouts/slideLayout2.xml"/><Relationship Id="rId6" Type="http://schemas.openxmlformats.org/officeDocument/2006/relationships/hyperlink" Target="https://ebookcentral.proquest.com/lib/warw/detail.action?docID=4322042" TargetMode="External"/><Relationship Id="rId5" Type="http://schemas.openxmlformats.org/officeDocument/2006/relationships/hyperlink" Target="https://ebookcentral.proquest.com/lib/warw/reader.action?docID=475177&amp;query=" TargetMode="External"/><Relationship Id="rId4" Type="http://schemas.openxmlformats.org/officeDocument/2006/relationships/hyperlink" Target="https://library.brown.edu/create/modernlatinamerica/chapters/chapter-4-cuba/primary-documents-w-accompanying-discussion-questions/documenet-9-my-race-from-patria-1893-jose-marti/"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3" Type="http://schemas.openxmlformats.org/officeDocument/2006/relationships/hyperlink" Target="http://www.laabst.net/docs/CangomaCalling_text300dpi.pdf"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F17B4-EFA8-D610-38E6-4DE4CE1E8795}"/>
              </a:ext>
            </a:extLst>
          </p:cNvPr>
          <p:cNvSpPr>
            <a:spLocks noGrp="1"/>
          </p:cNvSpPr>
          <p:nvPr>
            <p:ph type="ctrTitle"/>
          </p:nvPr>
        </p:nvSpPr>
        <p:spPr>
          <a:xfrm>
            <a:off x="1524000" y="1122362"/>
            <a:ext cx="9144000" cy="3083877"/>
          </a:xfrm>
        </p:spPr>
        <p:txBody>
          <a:bodyPr>
            <a:normAutofit fontScale="90000"/>
          </a:bodyPr>
          <a:lstStyle/>
          <a:p>
            <a:br>
              <a:rPr lang="en-GB" b="1" dirty="0">
                <a:latin typeface="Garamond" panose="02020404030301010803" pitchFamily="18" charset="0"/>
              </a:rPr>
            </a:br>
            <a:r>
              <a:rPr lang="en-GB" b="1" dirty="0">
                <a:latin typeface="Garamond" panose="02020404030301010803" pitchFamily="18" charset="0"/>
              </a:rPr>
              <a:t>HI995 (Themes and Approaches to the Historical Study of Empire), Week 3:</a:t>
            </a:r>
            <a:br>
              <a:rPr lang="en-GB" b="1" dirty="0">
                <a:latin typeface="Garamond" panose="02020404030301010803" pitchFamily="18" charset="0"/>
              </a:rPr>
            </a:br>
            <a:r>
              <a:rPr lang="en-GB" b="1" dirty="0">
                <a:latin typeface="Garamond" panose="02020404030301010803" pitchFamily="18" charset="0"/>
              </a:rPr>
              <a:t>Empire and slavery: The case of Cuba</a:t>
            </a:r>
          </a:p>
        </p:txBody>
      </p:sp>
      <p:sp>
        <p:nvSpPr>
          <p:cNvPr id="3" name="Subtitle 2">
            <a:extLst>
              <a:ext uri="{FF2B5EF4-FFF2-40B4-BE49-F238E27FC236}">
                <a16:creationId xmlns:a16="http://schemas.microsoft.com/office/drawing/2014/main" id="{130DE1F1-14F4-9DD8-3DEE-1FA765FEDBDB}"/>
              </a:ext>
            </a:extLst>
          </p:cNvPr>
          <p:cNvSpPr>
            <a:spLocks noGrp="1"/>
          </p:cNvSpPr>
          <p:nvPr>
            <p:ph type="subTitle" idx="1"/>
          </p:nvPr>
        </p:nvSpPr>
        <p:spPr>
          <a:xfrm>
            <a:off x="1524000" y="4206240"/>
            <a:ext cx="9144000" cy="1051560"/>
          </a:xfrm>
        </p:spPr>
        <p:txBody>
          <a:bodyPr/>
          <a:lstStyle/>
          <a:p>
            <a:r>
              <a:rPr lang="en-GB" b="1" dirty="0">
                <a:latin typeface="Garamond" panose="02020404030301010803" pitchFamily="18" charset="0"/>
              </a:rPr>
              <a:t>Camillia Cowling</a:t>
            </a:r>
          </a:p>
          <a:p>
            <a:r>
              <a:rPr lang="en-GB" b="1" dirty="0">
                <a:latin typeface="Garamond" panose="02020404030301010803" pitchFamily="18" charset="0"/>
                <a:hlinkClick r:id="rId2"/>
              </a:rPr>
              <a:t>c.cowling@warwick.ac.uk</a:t>
            </a:r>
            <a:r>
              <a:rPr lang="en-GB" b="1" dirty="0">
                <a:latin typeface="Garamond" panose="02020404030301010803" pitchFamily="18" charset="0"/>
              </a:rPr>
              <a:t> </a:t>
            </a:r>
          </a:p>
        </p:txBody>
      </p:sp>
    </p:spTree>
    <p:extLst>
      <p:ext uri="{BB962C8B-B14F-4D97-AF65-F5344CB8AC3E}">
        <p14:creationId xmlns:p14="http://schemas.microsoft.com/office/powerpoint/2010/main" val="1418337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DEBB88-323C-075E-8CD3-EF7743583D2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62A37AA-2FC6-B41F-27D6-DF0D020539D7}"/>
              </a:ext>
            </a:extLst>
          </p:cNvPr>
          <p:cNvSpPr>
            <a:spLocks noGrp="1"/>
          </p:cNvSpPr>
          <p:nvPr>
            <p:ph sz="half" idx="1"/>
          </p:nvPr>
        </p:nvSpPr>
        <p:spPr/>
        <p:txBody>
          <a:bodyPr/>
          <a:lstStyle/>
          <a:p>
            <a:r>
              <a:rPr lang="en-GB" i="1" dirty="0"/>
              <a:t>“colonias para </a:t>
            </a:r>
            <a:r>
              <a:rPr lang="en-GB" i="1" dirty="0" err="1"/>
              <a:t>despues</a:t>
            </a:r>
            <a:r>
              <a:rPr lang="en-GB" i="1" dirty="0"/>
              <a:t> de un </a:t>
            </a:r>
            <a:r>
              <a:rPr lang="en-GB" i="1" dirty="0" err="1"/>
              <a:t>imperio</a:t>
            </a:r>
            <a:r>
              <a:rPr lang="en-GB" i="1" dirty="0"/>
              <a:t>” / </a:t>
            </a:r>
            <a:r>
              <a:rPr lang="en-GB" b="1" dirty="0"/>
              <a:t>Colonies for after empire / post-imperial colonies </a:t>
            </a:r>
            <a:r>
              <a:rPr lang="en-GB" dirty="0"/>
              <a:t>– </a:t>
            </a:r>
            <a:r>
              <a:rPr lang="en-GB" dirty="0" err="1"/>
              <a:t>Josep</a:t>
            </a:r>
            <a:r>
              <a:rPr lang="en-GB" dirty="0"/>
              <a:t> </a:t>
            </a:r>
            <a:r>
              <a:rPr lang="en-GB" dirty="0" err="1"/>
              <a:t>Fradera</a:t>
            </a:r>
            <a:r>
              <a:rPr lang="en-GB" dirty="0"/>
              <a:t> </a:t>
            </a:r>
          </a:p>
        </p:txBody>
      </p:sp>
      <p:sp>
        <p:nvSpPr>
          <p:cNvPr id="7" name="Content Placeholder 6">
            <a:extLst>
              <a:ext uri="{FF2B5EF4-FFF2-40B4-BE49-F238E27FC236}">
                <a16:creationId xmlns:a16="http://schemas.microsoft.com/office/drawing/2014/main" id="{C4D0AFA0-3268-3055-9850-B55AB0EB70B3}"/>
              </a:ext>
            </a:extLst>
          </p:cNvPr>
          <p:cNvSpPr>
            <a:spLocks noGrp="1"/>
          </p:cNvSpPr>
          <p:nvPr>
            <p:ph sz="half" idx="2"/>
          </p:nvPr>
        </p:nvSpPr>
        <p:spPr/>
        <p:txBody>
          <a:bodyPr/>
          <a:lstStyle/>
          <a:p>
            <a:endParaRPr lang="en-GB"/>
          </a:p>
        </p:txBody>
      </p:sp>
      <p:pic>
        <p:nvPicPr>
          <p:cNvPr id="5" name="Picture 4">
            <a:extLst>
              <a:ext uri="{FF2B5EF4-FFF2-40B4-BE49-F238E27FC236}">
                <a16:creationId xmlns:a16="http://schemas.microsoft.com/office/drawing/2014/main" id="{C1F56F4B-0EEE-9D39-C3FA-2240896BFC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9760" y="1330960"/>
            <a:ext cx="3139440" cy="4846003"/>
          </a:xfrm>
          <a:prstGeom prst="rect">
            <a:avLst/>
          </a:prstGeom>
        </p:spPr>
      </p:pic>
    </p:spTree>
    <p:extLst>
      <p:ext uri="{BB962C8B-B14F-4D97-AF65-F5344CB8AC3E}">
        <p14:creationId xmlns:p14="http://schemas.microsoft.com/office/powerpoint/2010/main" val="3155667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22DAC44-9A17-F856-47BE-F685050091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432560"/>
            <a:ext cx="4074160" cy="3078480"/>
          </a:xfrm>
          <a:prstGeom prst="rect">
            <a:avLst/>
          </a:prstGeom>
        </p:spPr>
      </p:pic>
      <p:sp>
        <p:nvSpPr>
          <p:cNvPr id="7" name="Title 6">
            <a:extLst>
              <a:ext uri="{FF2B5EF4-FFF2-40B4-BE49-F238E27FC236}">
                <a16:creationId xmlns:a16="http://schemas.microsoft.com/office/drawing/2014/main" id="{BEF05EBE-9605-1707-B7C8-F40FAD492837}"/>
              </a:ext>
            </a:extLst>
          </p:cNvPr>
          <p:cNvSpPr>
            <a:spLocks noGrp="1"/>
          </p:cNvSpPr>
          <p:nvPr>
            <p:ph type="title"/>
          </p:nvPr>
        </p:nvSpPr>
        <p:spPr/>
        <p:txBody>
          <a:bodyPr>
            <a:normAutofit/>
          </a:bodyPr>
          <a:lstStyle/>
          <a:p>
            <a:r>
              <a:rPr lang="en-GB" sz="4200" b="1" dirty="0">
                <a:effectLst/>
                <a:latin typeface="Garamond" panose="02020404030301010803" pitchFamily="18" charset="0"/>
                <a:ea typeface="Calibri" panose="020F0502020204030204" pitchFamily="34" charset="0"/>
                <a:cs typeface="Times New Roman" panose="02020603050405020304" pitchFamily="18" charset="0"/>
              </a:rPr>
              <a:t>José Martí</a:t>
            </a:r>
            <a:endParaRPr lang="en-GB" sz="4200" b="1" dirty="0"/>
          </a:p>
        </p:txBody>
      </p:sp>
      <p:sp>
        <p:nvSpPr>
          <p:cNvPr id="8" name="Content Placeholder 7">
            <a:extLst>
              <a:ext uri="{FF2B5EF4-FFF2-40B4-BE49-F238E27FC236}">
                <a16:creationId xmlns:a16="http://schemas.microsoft.com/office/drawing/2014/main" id="{70AA3239-E1F9-9E28-58F0-E8CF99E19649}"/>
              </a:ext>
            </a:extLst>
          </p:cNvPr>
          <p:cNvSpPr>
            <a:spLocks noGrp="1"/>
          </p:cNvSpPr>
          <p:nvPr>
            <p:ph idx="1"/>
          </p:nvPr>
        </p:nvSpPr>
        <p:spPr/>
        <p:txBody>
          <a:bodyPr/>
          <a:lstStyle/>
          <a:p>
            <a:endParaRPr lang="en-GB" dirty="0"/>
          </a:p>
        </p:txBody>
      </p:sp>
      <p:sp>
        <p:nvSpPr>
          <p:cNvPr id="9" name="Text Placeholder 8">
            <a:extLst>
              <a:ext uri="{FF2B5EF4-FFF2-40B4-BE49-F238E27FC236}">
                <a16:creationId xmlns:a16="http://schemas.microsoft.com/office/drawing/2014/main" id="{8E04BF02-B400-3E64-8916-C06588BDD5BF}"/>
              </a:ext>
            </a:extLst>
          </p:cNvPr>
          <p:cNvSpPr>
            <a:spLocks noGrp="1"/>
          </p:cNvSpPr>
          <p:nvPr>
            <p:ph type="body" sz="half" idx="2"/>
          </p:nvPr>
        </p:nvSpPr>
        <p:spPr/>
        <p:txBody>
          <a:bodyPr/>
          <a:lstStyle/>
          <a:p>
            <a:endParaRPr lang="en-GB" dirty="0"/>
          </a:p>
        </p:txBody>
      </p:sp>
    </p:spTree>
    <p:extLst>
      <p:ext uri="{BB962C8B-B14F-4D97-AF65-F5344CB8AC3E}">
        <p14:creationId xmlns:p14="http://schemas.microsoft.com/office/powerpoint/2010/main" val="3223457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14782-C58C-4D3A-90BB-5A0FA9BFB51D}"/>
              </a:ext>
            </a:extLst>
          </p:cNvPr>
          <p:cNvSpPr>
            <a:spLocks noGrp="1"/>
          </p:cNvSpPr>
          <p:nvPr>
            <p:ph type="title"/>
          </p:nvPr>
        </p:nvSpPr>
        <p:spPr>
          <a:xfrm>
            <a:off x="838200" y="365125"/>
            <a:ext cx="4272280" cy="1325563"/>
          </a:xfrm>
        </p:spPr>
        <p:txBody>
          <a:bodyPr>
            <a:noAutofit/>
          </a:bodyPr>
          <a:lstStyle/>
          <a:p>
            <a:br>
              <a:rPr lang="en-GB" sz="3200" dirty="0"/>
            </a:br>
            <a:r>
              <a:rPr lang="en-GB" sz="3200" dirty="0"/>
              <a:t>US popular cartoons, Cuba in 1898: US images of imperialism (See Louis Perez Jr, </a:t>
            </a:r>
            <a:r>
              <a:rPr lang="en-GB" sz="3200" i="1" dirty="0"/>
              <a:t>Cuba in the American Imagination)</a:t>
            </a:r>
            <a:endParaRPr lang="en-GB" sz="3200" dirty="0"/>
          </a:p>
        </p:txBody>
      </p:sp>
      <p:pic>
        <p:nvPicPr>
          <p:cNvPr id="5" name="Content Placeholder 4">
            <a:extLst>
              <a:ext uri="{FF2B5EF4-FFF2-40B4-BE49-F238E27FC236}">
                <a16:creationId xmlns:a16="http://schemas.microsoft.com/office/drawing/2014/main" id="{5E6DA854-B5B9-4501-885F-213F487ED4F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150" y="3024822"/>
            <a:ext cx="5476240" cy="3468053"/>
          </a:xfrm>
        </p:spPr>
      </p:pic>
      <p:pic>
        <p:nvPicPr>
          <p:cNvPr id="7" name="Picture 6">
            <a:extLst>
              <a:ext uri="{FF2B5EF4-FFF2-40B4-BE49-F238E27FC236}">
                <a16:creationId xmlns:a16="http://schemas.microsoft.com/office/drawing/2014/main" id="{DAAD5FAE-BE84-4A91-8944-9C5E9683A9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6300" y="594360"/>
            <a:ext cx="5765800" cy="6096000"/>
          </a:xfrm>
          <a:prstGeom prst="rect">
            <a:avLst/>
          </a:prstGeom>
        </p:spPr>
      </p:pic>
      <p:sp>
        <p:nvSpPr>
          <p:cNvPr id="4" name="TextBox 3">
            <a:extLst>
              <a:ext uri="{FF2B5EF4-FFF2-40B4-BE49-F238E27FC236}">
                <a16:creationId xmlns:a16="http://schemas.microsoft.com/office/drawing/2014/main" id="{45CC6C96-4A8F-8F34-3694-71E45E76FCF7}"/>
              </a:ext>
            </a:extLst>
          </p:cNvPr>
          <p:cNvSpPr txBox="1"/>
          <p:nvPr/>
        </p:nvSpPr>
        <p:spPr>
          <a:xfrm>
            <a:off x="3048000" y="3229589"/>
            <a:ext cx="6096000" cy="378502"/>
          </a:xfrm>
          <a:prstGeom prst="rect">
            <a:avLst/>
          </a:prstGeom>
          <a:noFill/>
        </p:spPr>
        <p:txBody>
          <a:bodyPr wrap="square">
            <a:spAutoFit/>
          </a:bodyPr>
          <a:lstStyle/>
          <a:p>
            <a:pPr>
              <a:lnSpc>
                <a:spcPct val="107000"/>
              </a:lnSpc>
              <a:spcAft>
                <a:spcPts val="800"/>
              </a:spcAft>
            </a:pPr>
            <a:r>
              <a:rPr lang="en-GB" sz="1800" b="1" dirty="0">
                <a:effectLst/>
                <a:latin typeface="Garamond" panose="02020404030301010803" pitchFamily="18" charset="0"/>
                <a:ea typeface="Calibri" panose="020F0502020204030204" pitchFamily="34" charset="0"/>
                <a:cs typeface="Times New Roman" panose="02020603050405020304" pitchFamily="18" charset="0"/>
              </a:rPr>
              <a:t>Take attendance register.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26519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FC0D8-539E-ABEC-B182-EF8483EB1163}"/>
              </a:ext>
            </a:extLst>
          </p:cNvPr>
          <p:cNvSpPr>
            <a:spLocks noGrp="1"/>
          </p:cNvSpPr>
          <p:nvPr>
            <p:ph type="title"/>
          </p:nvPr>
        </p:nvSpPr>
        <p:spPr/>
        <p:txBody>
          <a:bodyPr>
            <a:normAutofit fontScale="90000"/>
          </a:bodyPr>
          <a:lstStyle/>
          <a:p>
            <a:r>
              <a:rPr lang="en-GB" b="1" dirty="0"/>
              <a:t>The Partido Independiente de </a:t>
            </a:r>
            <a:r>
              <a:rPr lang="en-GB" b="1" dirty="0" err="1"/>
              <a:t>Color</a:t>
            </a:r>
            <a:r>
              <a:rPr lang="en-GB" b="1" dirty="0"/>
              <a:t> (Independent Party of Colour) 1908-1912; members mostly former enslaved; anti-racist politics repressed through racist massacres</a:t>
            </a:r>
          </a:p>
        </p:txBody>
      </p:sp>
      <p:pic>
        <p:nvPicPr>
          <p:cNvPr id="5" name="Content Placeholder 4">
            <a:extLst>
              <a:ext uri="{FF2B5EF4-FFF2-40B4-BE49-F238E27FC236}">
                <a16:creationId xmlns:a16="http://schemas.microsoft.com/office/drawing/2014/main" id="{F62730E6-89ED-8092-7BB5-B4D2E50757F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00960" y="2174240"/>
            <a:ext cx="7325360" cy="4206240"/>
          </a:xfrm>
        </p:spPr>
      </p:pic>
    </p:spTree>
    <p:extLst>
      <p:ext uri="{BB962C8B-B14F-4D97-AF65-F5344CB8AC3E}">
        <p14:creationId xmlns:p14="http://schemas.microsoft.com/office/powerpoint/2010/main" val="75887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A97E5-5A4B-4ECB-9468-0B67F6ABFB50}"/>
              </a:ext>
            </a:extLst>
          </p:cNvPr>
          <p:cNvSpPr>
            <a:spLocks noGrp="1"/>
          </p:cNvSpPr>
          <p:nvPr>
            <p:ph type="title"/>
          </p:nvPr>
        </p:nvSpPr>
        <p:spPr/>
        <p:txBody>
          <a:bodyPr/>
          <a:lstStyle/>
          <a:p>
            <a:r>
              <a:rPr lang="en-GB" b="1" dirty="0">
                <a:latin typeface="Garamond" panose="02020404030301010803" pitchFamily="18" charset="0"/>
              </a:rPr>
              <a:t>“Slaves” or “enslaved”? </a:t>
            </a:r>
          </a:p>
        </p:txBody>
      </p:sp>
      <p:sp>
        <p:nvSpPr>
          <p:cNvPr id="3" name="Content Placeholder 2">
            <a:extLst>
              <a:ext uri="{FF2B5EF4-FFF2-40B4-BE49-F238E27FC236}">
                <a16:creationId xmlns:a16="http://schemas.microsoft.com/office/drawing/2014/main" id="{637AD56D-C28C-4361-85B4-33C6D7F80494}"/>
              </a:ext>
            </a:extLst>
          </p:cNvPr>
          <p:cNvSpPr>
            <a:spLocks noGrp="1"/>
          </p:cNvSpPr>
          <p:nvPr>
            <p:ph idx="1"/>
          </p:nvPr>
        </p:nvSpPr>
        <p:spPr/>
        <p:txBody>
          <a:bodyPr>
            <a:normAutofit/>
          </a:bodyPr>
          <a:lstStyle/>
          <a:p>
            <a:r>
              <a:rPr lang="en-GB" dirty="0">
                <a:latin typeface="Garamond" panose="02020404030301010803" pitchFamily="18" charset="0"/>
              </a:rPr>
              <a:t>Many historians today use “enslaved people” not “slaves” some/ all of the time</a:t>
            </a:r>
          </a:p>
          <a:p>
            <a:r>
              <a:rPr lang="en-GB" dirty="0">
                <a:latin typeface="Garamond" panose="02020404030301010803" pitchFamily="18" charset="0"/>
              </a:rPr>
              <a:t>Recognises that no-one is born a slave; slaves are made</a:t>
            </a:r>
          </a:p>
          <a:p>
            <a:r>
              <a:rPr lang="en-GB" dirty="0">
                <a:latin typeface="Garamond" panose="02020404030301010803" pitchFamily="18" charset="0"/>
              </a:rPr>
              <a:t>A political position, but so is “slave”</a:t>
            </a:r>
          </a:p>
          <a:p>
            <a:r>
              <a:rPr lang="en-GB" dirty="0">
                <a:latin typeface="Garamond" panose="02020404030301010803" pitchFamily="18" charset="0"/>
              </a:rPr>
              <a:t>From 1820/ 1826, African slave trade is ILLEGAL to Cuba and Brazil respectively but continues anyway. Most people living as slaves in these main trading areas of Americas after this are ILLEGALLY enslaved. </a:t>
            </a:r>
          </a:p>
          <a:p>
            <a:r>
              <a:rPr lang="en-GB" dirty="0">
                <a:latin typeface="Garamond" panose="02020404030301010803" pitchFamily="18" charset="0"/>
              </a:rPr>
              <a:t>Some scholars use “enslaved” when discussing personhood and </a:t>
            </a:r>
            <a:r>
              <a:rPr lang="en-GB" dirty="0" err="1">
                <a:latin typeface="Garamond" panose="02020404030301010803" pitchFamily="18" charset="0"/>
              </a:rPr>
              <a:t>subjecthood</a:t>
            </a:r>
            <a:r>
              <a:rPr lang="en-GB" dirty="0">
                <a:latin typeface="Garamond" panose="02020404030301010803" pitchFamily="18" charset="0"/>
              </a:rPr>
              <a:t> and “slave” when discussing slaveholders’ perspective</a:t>
            </a:r>
          </a:p>
          <a:p>
            <a:endParaRPr lang="en-GB" dirty="0">
              <a:latin typeface="Garamond" panose="02020404030301010803" pitchFamily="18" charset="0"/>
            </a:endParaRPr>
          </a:p>
        </p:txBody>
      </p:sp>
    </p:spTree>
    <p:extLst>
      <p:ext uri="{BB962C8B-B14F-4D97-AF65-F5344CB8AC3E}">
        <p14:creationId xmlns:p14="http://schemas.microsoft.com/office/powerpoint/2010/main" val="14448555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CDC6B-A955-44FD-9787-A50811AF7402}"/>
              </a:ext>
            </a:extLst>
          </p:cNvPr>
          <p:cNvSpPr>
            <a:spLocks noGrp="1"/>
          </p:cNvSpPr>
          <p:nvPr>
            <p:ph type="title"/>
          </p:nvPr>
        </p:nvSpPr>
        <p:spPr/>
        <p:txBody>
          <a:bodyPr/>
          <a:lstStyle/>
          <a:p>
            <a:r>
              <a:rPr lang="en-GB" b="1" dirty="0">
                <a:latin typeface="Garamond" panose="02020404030301010803" pitchFamily="18" charset="0"/>
              </a:rPr>
              <a:t>Race or “race”?</a:t>
            </a:r>
          </a:p>
        </p:txBody>
      </p:sp>
      <p:sp>
        <p:nvSpPr>
          <p:cNvPr id="3" name="Content Placeholder 2">
            <a:extLst>
              <a:ext uri="{FF2B5EF4-FFF2-40B4-BE49-F238E27FC236}">
                <a16:creationId xmlns:a16="http://schemas.microsoft.com/office/drawing/2014/main" id="{38916CC6-73F1-451F-A7F9-4A95F93FF92E}"/>
              </a:ext>
            </a:extLst>
          </p:cNvPr>
          <p:cNvSpPr>
            <a:spLocks noGrp="1"/>
          </p:cNvSpPr>
          <p:nvPr>
            <p:ph idx="1"/>
          </p:nvPr>
        </p:nvSpPr>
        <p:spPr/>
        <p:txBody>
          <a:bodyPr>
            <a:normAutofit/>
          </a:bodyPr>
          <a:lstStyle/>
          <a:p>
            <a:r>
              <a:rPr lang="en-GB" b="1" dirty="0">
                <a:latin typeface="Garamond" panose="02020404030301010803" pitchFamily="18" charset="0"/>
              </a:rPr>
              <a:t>Biologically speaking, “race” does not exist.</a:t>
            </a:r>
          </a:p>
          <a:p>
            <a:r>
              <a:rPr lang="en-GB" b="1" dirty="0">
                <a:latin typeface="Garamond" panose="02020404030301010803" pitchFamily="18" charset="0"/>
              </a:rPr>
              <a:t>Many historians therefore choose to put “race” in quotation marks in their writing.</a:t>
            </a:r>
          </a:p>
          <a:p>
            <a:r>
              <a:rPr lang="en-GB" dirty="0">
                <a:latin typeface="Garamond" panose="02020404030301010803" pitchFamily="18" charset="0"/>
              </a:rPr>
              <a:t>However, race has a very significant history as a SOCIAL CONSTRUCT. </a:t>
            </a:r>
          </a:p>
          <a:p>
            <a:r>
              <a:rPr lang="en-GB" dirty="0">
                <a:latin typeface="Garamond" panose="02020404030301010803" pitchFamily="18" charset="0"/>
              </a:rPr>
              <a:t>consider race as </a:t>
            </a:r>
            <a:r>
              <a:rPr lang="en-GB" b="1" dirty="0">
                <a:latin typeface="Garamond" panose="02020404030301010803" pitchFamily="18" charset="0"/>
              </a:rPr>
              <a:t>a PROCESS:</a:t>
            </a:r>
            <a:r>
              <a:rPr lang="en-GB" dirty="0">
                <a:latin typeface="Garamond" panose="02020404030301010803" pitchFamily="18" charset="0"/>
              </a:rPr>
              <a:t> HOW ideas about race are CONSTRUCTED &amp; vary across time &amp; place: </a:t>
            </a:r>
            <a:r>
              <a:rPr lang="en-GB" b="1" dirty="0">
                <a:latin typeface="Garamond" panose="02020404030301010803" pitchFamily="18" charset="0"/>
              </a:rPr>
              <a:t>“race-making”</a:t>
            </a:r>
          </a:p>
          <a:p>
            <a:r>
              <a:rPr lang="en-GB" b="1" dirty="0">
                <a:latin typeface="Garamond" panose="02020404030301010803" pitchFamily="18" charset="0"/>
              </a:rPr>
              <a:t>See PBS website: “Race: The Power of an Illusion”</a:t>
            </a:r>
          </a:p>
          <a:p>
            <a:endParaRPr lang="en-GB" dirty="0">
              <a:latin typeface="Garamond" panose="02020404030301010803" pitchFamily="18" charset="0"/>
            </a:endParaRPr>
          </a:p>
          <a:p>
            <a:endParaRPr lang="en-GB" dirty="0"/>
          </a:p>
        </p:txBody>
      </p:sp>
    </p:spTree>
    <p:extLst>
      <p:ext uri="{BB962C8B-B14F-4D97-AF65-F5344CB8AC3E}">
        <p14:creationId xmlns:p14="http://schemas.microsoft.com/office/powerpoint/2010/main" val="2038755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6AE11-22F4-912F-E393-1F392DA94076}"/>
              </a:ext>
            </a:extLst>
          </p:cNvPr>
          <p:cNvSpPr>
            <a:spLocks noGrp="1"/>
          </p:cNvSpPr>
          <p:nvPr>
            <p:ph type="title"/>
          </p:nvPr>
        </p:nvSpPr>
        <p:spPr/>
        <p:txBody>
          <a:bodyPr/>
          <a:lstStyle/>
          <a:p>
            <a:r>
              <a:rPr lang="en-GB" b="1" dirty="0">
                <a:latin typeface="Garamond" panose="02020404030301010803" pitchFamily="18" charset="0"/>
              </a:rPr>
              <a:t>Introductory reading</a:t>
            </a:r>
          </a:p>
        </p:txBody>
      </p:sp>
      <p:sp>
        <p:nvSpPr>
          <p:cNvPr id="3" name="Content Placeholder 2">
            <a:extLst>
              <a:ext uri="{FF2B5EF4-FFF2-40B4-BE49-F238E27FC236}">
                <a16:creationId xmlns:a16="http://schemas.microsoft.com/office/drawing/2014/main" id="{76C6DDD4-CB02-966F-1931-96C2BDC20109}"/>
              </a:ext>
            </a:extLst>
          </p:cNvPr>
          <p:cNvSpPr>
            <a:spLocks noGrp="1"/>
          </p:cNvSpPr>
          <p:nvPr>
            <p:ph idx="1"/>
          </p:nvPr>
        </p:nvSpPr>
        <p:spPr/>
        <p:txBody>
          <a:bodyPr>
            <a:normAutofit/>
          </a:bodyPr>
          <a:lstStyle/>
          <a:p>
            <a:endParaRPr lang="en-GB" dirty="0">
              <a:latin typeface="Garamond" panose="02020404030301010803" pitchFamily="18" charset="0"/>
            </a:endParaRPr>
          </a:p>
          <a:p>
            <a:pPr marL="0" indent="0">
              <a:buNone/>
            </a:pPr>
            <a:r>
              <a:rPr lang="en-GB" dirty="0"/>
              <a:t>Christopher Schmidt-</a:t>
            </a:r>
            <a:r>
              <a:rPr lang="en-GB" dirty="0" err="1"/>
              <a:t>Nowara</a:t>
            </a:r>
            <a:r>
              <a:rPr lang="en-GB" dirty="0"/>
              <a:t>, </a:t>
            </a:r>
            <a:r>
              <a:rPr lang="en-GB" dirty="0">
                <a:hlinkClick r:id="rId2"/>
              </a:rPr>
              <a:t>Slavery, Freedom, and Abolition in Latin America and the Atlantic World</a:t>
            </a:r>
            <a:r>
              <a:rPr lang="en-GB" i="1" dirty="0"/>
              <a:t>. </a:t>
            </a:r>
          </a:p>
          <a:p>
            <a:pPr marL="0" indent="0">
              <a:buNone/>
            </a:pPr>
            <a:r>
              <a:rPr lang="en-GB" dirty="0"/>
              <a:t>Introduction, chapter 4, and the biographical case study at the end of Ch 4</a:t>
            </a:r>
            <a:endParaRPr lang="en-GB" dirty="0">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193223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55812-7D6E-1CA6-1663-9D7876FAA846}"/>
              </a:ext>
            </a:extLst>
          </p:cNvPr>
          <p:cNvSpPr>
            <a:spLocks noGrp="1"/>
          </p:cNvSpPr>
          <p:nvPr>
            <p:ph type="title"/>
          </p:nvPr>
        </p:nvSpPr>
        <p:spPr/>
        <p:txBody>
          <a:bodyPr/>
          <a:lstStyle/>
          <a:p>
            <a:r>
              <a:rPr lang="en-GB" dirty="0"/>
              <a:t>Readings on Cuba</a:t>
            </a:r>
          </a:p>
        </p:txBody>
      </p:sp>
      <p:sp>
        <p:nvSpPr>
          <p:cNvPr id="3" name="Content Placeholder 2">
            <a:extLst>
              <a:ext uri="{FF2B5EF4-FFF2-40B4-BE49-F238E27FC236}">
                <a16:creationId xmlns:a16="http://schemas.microsoft.com/office/drawing/2014/main" id="{BC528D12-C764-4BDA-C971-6675D56D8DE8}"/>
              </a:ext>
            </a:extLst>
          </p:cNvPr>
          <p:cNvSpPr>
            <a:spLocks noGrp="1"/>
          </p:cNvSpPr>
          <p:nvPr>
            <p:ph idx="1"/>
          </p:nvPr>
        </p:nvSpPr>
        <p:spPr/>
        <p:txBody>
          <a:bodyPr>
            <a:normAutofit fontScale="92500" lnSpcReduction="10000"/>
          </a:bodyPr>
          <a:lstStyle/>
          <a:p>
            <a:r>
              <a:rPr lang="en-GB" dirty="0"/>
              <a:t>Ada Ferrer, </a:t>
            </a:r>
            <a:r>
              <a:rPr lang="en-GB" dirty="0">
                <a:hlinkClick r:id="rId2"/>
              </a:rPr>
              <a:t>Freedom's Mirror: Cuba and Haiti in the Age of Revolution</a:t>
            </a:r>
            <a:r>
              <a:rPr lang="en-GB" i="1" dirty="0"/>
              <a:t>, </a:t>
            </a:r>
            <a:r>
              <a:rPr lang="en-GB" dirty="0"/>
              <a:t>Introduction</a:t>
            </a:r>
          </a:p>
          <a:p>
            <a:r>
              <a:rPr lang="en-GB" dirty="0"/>
              <a:t>David Sartorius, </a:t>
            </a:r>
            <a:r>
              <a:rPr lang="en-GB" dirty="0">
                <a:hlinkClick r:id="rId3"/>
              </a:rPr>
              <a:t>"Cuban Counterpoint: Colonialism and Continuity in the Atlantic World,</a:t>
            </a:r>
            <a:r>
              <a:rPr lang="en-GB" dirty="0"/>
              <a:t>" in </a:t>
            </a:r>
            <a:r>
              <a:rPr lang="en-GB" i="1" dirty="0"/>
              <a:t>New Countries: Capitalism, Revolutions, and Nations in the Americas, </a:t>
            </a:r>
            <a:r>
              <a:rPr lang="en-GB" dirty="0"/>
              <a:t>ed. John </a:t>
            </a:r>
            <a:r>
              <a:rPr lang="en-GB" dirty="0" err="1"/>
              <a:t>Tutino</a:t>
            </a:r>
            <a:r>
              <a:rPr lang="en-GB" dirty="0"/>
              <a:t> (2016)</a:t>
            </a:r>
          </a:p>
          <a:p>
            <a:r>
              <a:rPr lang="en-GB" dirty="0"/>
              <a:t>Jose Marti, "My Race" [Mi </a:t>
            </a:r>
            <a:r>
              <a:rPr lang="en-GB" dirty="0" err="1"/>
              <a:t>raza</a:t>
            </a:r>
            <a:r>
              <a:rPr lang="en-GB" dirty="0"/>
              <a:t>], 1893, </a:t>
            </a:r>
            <a:r>
              <a:rPr lang="en-GB" dirty="0">
                <a:hlinkClick r:id="rId4"/>
              </a:rPr>
              <a:t>extract here</a:t>
            </a:r>
            <a:endParaRPr lang="en-GB" dirty="0"/>
          </a:p>
          <a:p>
            <a:r>
              <a:rPr lang="en-GB" dirty="0"/>
              <a:t>Ada Ferrer, </a:t>
            </a:r>
            <a:r>
              <a:rPr lang="en-GB" dirty="0">
                <a:hlinkClick r:id="rId5"/>
              </a:rPr>
              <a:t>Insurgent Cuba: Race, Nation, and Revolution, 1868-1898 </a:t>
            </a:r>
            <a:r>
              <a:rPr lang="en-GB" dirty="0"/>
              <a:t>(UNC Press 1999), introduction and </a:t>
            </a:r>
            <a:r>
              <a:rPr lang="en-GB" dirty="0" err="1"/>
              <a:t>ch</a:t>
            </a:r>
            <a:r>
              <a:rPr lang="en-GB" dirty="0"/>
              <a:t> 6, "Insurgent Identities: Race and the Western Invasion, 1895-1896" </a:t>
            </a:r>
          </a:p>
          <a:p>
            <a:r>
              <a:rPr lang="en-GB" dirty="0"/>
              <a:t>Louis Perez, Jr., </a:t>
            </a:r>
            <a:r>
              <a:rPr lang="en-GB" dirty="0">
                <a:hlinkClick r:id="rId6"/>
              </a:rPr>
              <a:t>Cuba in the American Imagination: Metaphor and the Imperial Ethos</a:t>
            </a:r>
            <a:r>
              <a:rPr lang="en-GB" dirty="0"/>
              <a:t> (UNC Press, 2008), chapter 3: "Metaphor as Paradigm". </a:t>
            </a:r>
          </a:p>
        </p:txBody>
      </p:sp>
    </p:spTree>
    <p:extLst>
      <p:ext uri="{BB962C8B-B14F-4D97-AF65-F5344CB8AC3E}">
        <p14:creationId xmlns:p14="http://schemas.microsoft.com/office/powerpoint/2010/main" val="3873754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6AC83-FFF9-388A-183E-63669B26FFB8}"/>
              </a:ext>
            </a:extLst>
          </p:cNvPr>
          <p:cNvSpPr>
            <a:spLocks noGrp="1"/>
          </p:cNvSpPr>
          <p:nvPr>
            <p:ph type="title"/>
          </p:nvPr>
        </p:nvSpPr>
        <p:spPr/>
        <p:txBody>
          <a:bodyPr/>
          <a:lstStyle/>
          <a:p>
            <a:r>
              <a:rPr lang="en-GB" dirty="0">
                <a:latin typeface="Garamond" panose="02020404030301010803" pitchFamily="18" charset="0"/>
              </a:rPr>
              <a:t>Questions</a:t>
            </a:r>
          </a:p>
        </p:txBody>
      </p:sp>
      <p:sp>
        <p:nvSpPr>
          <p:cNvPr id="3" name="Content Placeholder 2">
            <a:extLst>
              <a:ext uri="{FF2B5EF4-FFF2-40B4-BE49-F238E27FC236}">
                <a16:creationId xmlns:a16="http://schemas.microsoft.com/office/drawing/2014/main" id="{A5963DF5-4D03-82A4-0AFE-BAD0014E9479}"/>
              </a:ext>
            </a:extLst>
          </p:cNvPr>
          <p:cNvSpPr>
            <a:spLocks noGrp="1"/>
          </p:cNvSpPr>
          <p:nvPr>
            <p:ph idx="1"/>
          </p:nvPr>
        </p:nvSpPr>
        <p:spPr/>
        <p:txBody>
          <a:bodyPr>
            <a:normAutofit/>
          </a:bodyPr>
          <a:lstStyle/>
          <a:p>
            <a:r>
              <a:rPr lang="en-GB" dirty="0"/>
              <a:t>Why did slavery persist for so long in Cuba?</a:t>
            </a:r>
          </a:p>
          <a:p>
            <a:r>
              <a:rPr lang="en-GB" dirty="0"/>
              <a:t>What was the effect of Haitian anticolonial war on Cuba?</a:t>
            </a:r>
          </a:p>
          <a:p>
            <a:r>
              <a:rPr lang="en-GB" dirty="0"/>
              <a:t>What made some Afro-Cubans in nineteenth-century Cuba loyal to Spain?</a:t>
            </a:r>
          </a:p>
          <a:p>
            <a:r>
              <a:rPr lang="en-GB" dirty="0"/>
              <a:t>Was anticolonial war possible without slave emancipation?</a:t>
            </a:r>
          </a:p>
          <a:p>
            <a:r>
              <a:rPr lang="en-GB" dirty="0"/>
              <a:t>How did different post-emancipation legacies shape US relations with Cuba after 1898? </a:t>
            </a:r>
          </a:p>
          <a:p>
            <a:endParaRPr lang="en-GB" dirty="0">
              <a:latin typeface="Garamond" panose="02020404030301010803" pitchFamily="18" charset="0"/>
            </a:endParaRPr>
          </a:p>
          <a:p>
            <a:endParaRPr lang="en-GB" dirty="0"/>
          </a:p>
        </p:txBody>
      </p:sp>
    </p:spTree>
    <p:extLst>
      <p:ext uri="{BB962C8B-B14F-4D97-AF65-F5344CB8AC3E}">
        <p14:creationId xmlns:p14="http://schemas.microsoft.com/office/powerpoint/2010/main" val="890528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5DA0D-D729-365F-999A-1BE268A34C06}"/>
              </a:ext>
            </a:extLst>
          </p:cNvPr>
          <p:cNvSpPr>
            <a:spLocks noGrp="1"/>
          </p:cNvSpPr>
          <p:nvPr>
            <p:ph type="title"/>
          </p:nvPr>
        </p:nvSpPr>
        <p:spPr/>
        <p:txBody>
          <a:bodyPr/>
          <a:lstStyle/>
          <a:p>
            <a:r>
              <a:rPr lang="en-GB" dirty="0"/>
              <a:t>Initial questions</a:t>
            </a:r>
          </a:p>
        </p:txBody>
      </p:sp>
      <p:sp>
        <p:nvSpPr>
          <p:cNvPr id="3" name="Content Placeholder 2">
            <a:extLst>
              <a:ext uri="{FF2B5EF4-FFF2-40B4-BE49-F238E27FC236}">
                <a16:creationId xmlns:a16="http://schemas.microsoft.com/office/drawing/2014/main" id="{576E4834-1968-5579-A5FF-D13D21C8BB05}"/>
              </a:ext>
            </a:extLst>
          </p:cNvPr>
          <p:cNvSpPr>
            <a:spLocks noGrp="1"/>
          </p:cNvSpPr>
          <p:nvPr>
            <p:ph idx="1"/>
          </p:nvPr>
        </p:nvSpPr>
        <p:spPr/>
        <p:txBody>
          <a:bodyPr/>
          <a:lstStyle/>
          <a:p>
            <a:r>
              <a:rPr lang="en-GB" dirty="0"/>
              <a:t>What was Latin America’s role in the expansion of colonial (and post-colonial) slavery in the Atlantic? </a:t>
            </a:r>
          </a:p>
          <a:p>
            <a:r>
              <a:rPr lang="en-GB" dirty="0"/>
              <a:t>What was the relationship between national independence and the abolition of slavery in Latin America?</a:t>
            </a:r>
          </a:p>
          <a:p>
            <a:r>
              <a:rPr lang="en-GB" dirty="0"/>
              <a:t>Was slavery an ‘archaic’ relic of coloniality by the C19? If not, why not?</a:t>
            </a:r>
          </a:p>
          <a:p>
            <a:endParaRPr lang="en-GB" dirty="0"/>
          </a:p>
          <a:p>
            <a:endParaRPr lang="en-GB" dirty="0"/>
          </a:p>
        </p:txBody>
      </p:sp>
    </p:spTree>
    <p:extLst>
      <p:ext uri="{BB962C8B-B14F-4D97-AF65-F5344CB8AC3E}">
        <p14:creationId xmlns:p14="http://schemas.microsoft.com/office/powerpoint/2010/main" val="3283196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7E1EC-EAB8-5A35-BEB4-75098F487BB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DE0DE7B-C221-021E-D452-504D6D1E7846}"/>
              </a:ext>
            </a:extLst>
          </p:cNvPr>
          <p:cNvSpPr>
            <a:spLocks noGrp="1"/>
          </p:cNvSpPr>
          <p:nvPr>
            <p:ph idx="1"/>
          </p:nvPr>
        </p:nvSpPr>
        <p:spPr/>
        <p:txBody>
          <a:bodyPr>
            <a:normAutofit/>
          </a:bodyPr>
          <a:lstStyle/>
          <a:p>
            <a:r>
              <a:rPr lang="en-GB" sz="4200" i="1" dirty="0"/>
              <a:t>Content warning: the whole session deals necessarily with profoundly racist ideas and histories. The film for the session contains some racist images and discusses racist language used in the C19 and early C20 in Cuba. </a:t>
            </a:r>
            <a:endParaRPr lang="en-GB" sz="4200" dirty="0"/>
          </a:p>
        </p:txBody>
      </p:sp>
    </p:spTree>
    <p:extLst>
      <p:ext uri="{BB962C8B-B14F-4D97-AF65-F5344CB8AC3E}">
        <p14:creationId xmlns:p14="http://schemas.microsoft.com/office/powerpoint/2010/main" val="2060236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Excavation in today’s Dominican Republic: Columbus’s African shipmates</a:t>
            </a:r>
          </a:p>
        </p:txBody>
      </p:sp>
      <p:sp>
        <p:nvSpPr>
          <p:cNvPr id="3" name="Content Placeholder 2"/>
          <p:cNvSpPr>
            <a:spLocks noGrp="1"/>
          </p:cNvSpPr>
          <p:nvPr>
            <p:ph idx="1"/>
          </p:nvPr>
        </p:nvSpPr>
        <p:spPr/>
        <p:txBody>
          <a:bodyPr/>
          <a:lstStyle/>
          <a:p>
            <a:endParaRPr lang="en-GB"/>
          </a:p>
        </p:txBody>
      </p:sp>
      <p:pic>
        <p:nvPicPr>
          <p:cNvPr id="12290" name="Picture 2" descr="From Africa to Hispaniola (Image: T. Douglas Price/University of Wisconsin-Madi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2514600"/>
            <a:ext cx="51816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595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CDD33A9-9A5D-1848-A5E5-2DB948C41813}"/>
              </a:ext>
            </a:extLst>
          </p:cNvPr>
          <p:cNvSpPr>
            <a:spLocks noGrp="1"/>
          </p:cNvSpPr>
          <p:nvPr>
            <p:ph type="title"/>
          </p:nvPr>
        </p:nvSpPr>
        <p:spPr/>
        <p:txBody>
          <a:bodyPr/>
          <a:lstStyle/>
          <a:p>
            <a:r>
              <a:rPr lang="en-GB" dirty="0"/>
              <a:t>Africa and Latin America: a 400-year relationship</a:t>
            </a:r>
          </a:p>
        </p:txBody>
      </p:sp>
      <p:sp>
        <p:nvSpPr>
          <p:cNvPr id="6" name="Content Placeholder 5">
            <a:extLst>
              <a:ext uri="{FF2B5EF4-FFF2-40B4-BE49-F238E27FC236}">
                <a16:creationId xmlns:a16="http://schemas.microsoft.com/office/drawing/2014/main" id="{34AB427A-BF4B-D509-BAE3-D0569EA79B63}"/>
              </a:ext>
            </a:extLst>
          </p:cNvPr>
          <p:cNvSpPr>
            <a:spLocks noGrp="1"/>
          </p:cNvSpPr>
          <p:nvPr>
            <p:ph idx="1"/>
          </p:nvPr>
        </p:nvSpPr>
        <p:spPr/>
        <p:txBody>
          <a:bodyPr/>
          <a:lstStyle/>
          <a:p>
            <a:r>
              <a:rPr lang="en-GB" dirty="0"/>
              <a:t>More Africans than Europeans arrived in the Americas before about 1800 (many were </a:t>
            </a:r>
            <a:r>
              <a:rPr lang="en-GB" b="1" dirty="0"/>
              <a:t>free</a:t>
            </a:r>
            <a:r>
              <a:rPr lang="en-GB" dirty="0"/>
              <a:t> as well as enslaved; most Latin American territories had more free people of colour than enslaved at most times)</a:t>
            </a:r>
          </a:p>
          <a:p>
            <a:r>
              <a:rPr lang="en-GB" dirty="0"/>
              <a:t>Major cities of Portugal and southern Spain already had large numbers of sub-Saharan African residents in C15-C16</a:t>
            </a:r>
          </a:p>
          <a:p>
            <a:r>
              <a:rPr lang="en-GB" dirty="0"/>
              <a:t>Slavery lasted the longest in Latin America – abolished in Brazil 1888, Cuba 1886</a:t>
            </a:r>
          </a:p>
          <a:p>
            <a:endParaRPr lang="en-GB" dirty="0"/>
          </a:p>
          <a:p>
            <a:endParaRPr lang="en-GB" dirty="0"/>
          </a:p>
        </p:txBody>
      </p:sp>
    </p:spTree>
    <p:extLst>
      <p:ext uri="{BB962C8B-B14F-4D97-AF65-F5344CB8AC3E}">
        <p14:creationId xmlns:p14="http://schemas.microsoft.com/office/powerpoint/2010/main" val="2258941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4274" name="Picture 2" descr="Map 1: Overview of the slave trade out of Africa, 1500-1900"/>
          <p:cNvPicPr>
            <a:picLocks noChangeAspect="1" noChangeArrowheads="1"/>
          </p:cNvPicPr>
          <p:nvPr/>
        </p:nvPicPr>
        <p:blipFill>
          <a:blip r:embed="rId3" cstate="print"/>
          <a:srcRect/>
          <a:stretch>
            <a:fillRect/>
          </a:stretch>
        </p:blipFill>
        <p:spPr bwMode="auto">
          <a:xfrm>
            <a:off x="1524000" y="0"/>
            <a:ext cx="9144000" cy="6858000"/>
          </a:xfrm>
          <a:prstGeom prst="rect">
            <a:avLst/>
          </a:prstGeom>
          <a:noFill/>
        </p:spPr>
      </p:pic>
    </p:spTree>
    <p:extLst>
      <p:ext uri="{BB962C8B-B14F-4D97-AF65-F5344CB8AC3E}">
        <p14:creationId xmlns:p14="http://schemas.microsoft.com/office/powerpoint/2010/main" val="3694638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br>
              <a:rPr lang="en-GB" b="1" dirty="0"/>
            </a:br>
            <a:br>
              <a:rPr lang="en-GB" b="1" dirty="0"/>
            </a:br>
            <a:r>
              <a:rPr lang="en-GB" b="1" dirty="0"/>
              <a:t>1940s recordings of Brazilian former slave songs by historian Stanley Stein: </a:t>
            </a:r>
          </a:p>
        </p:txBody>
      </p:sp>
      <p:sp>
        <p:nvSpPr>
          <p:cNvPr id="7" name="Text Placeholder 6"/>
          <p:cNvSpPr>
            <a:spLocks noGrp="1"/>
          </p:cNvSpPr>
          <p:nvPr>
            <p:ph type="body" idx="1"/>
          </p:nvPr>
        </p:nvSpPr>
        <p:spPr>
          <a:xfrm>
            <a:off x="839788" y="1681163"/>
            <a:ext cx="5157787" cy="207272"/>
          </a:xfrm>
        </p:spPr>
        <p:txBody>
          <a:bodyPr>
            <a:normAutofit fontScale="40000" lnSpcReduction="20000"/>
          </a:bodyPr>
          <a:lstStyle/>
          <a:p>
            <a:endParaRPr lang="en-GB" dirty="0"/>
          </a:p>
        </p:txBody>
      </p:sp>
      <p:sp>
        <p:nvSpPr>
          <p:cNvPr id="8" name="Content Placeholder 7"/>
          <p:cNvSpPr>
            <a:spLocks noGrp="1"/>
          </p:cNvSpPr>
          <p:nvPr>
            <p:ph sz="half" idx="2"/>
          </p:nvPr>
        </p:nvSpPr>
        <p:spPr>
          <a:xfrm>
            <a:off x="839788" y="2310907"/>
            <a:ext cx="5157787" cy="4053047"/>
          </a:xfrm>
        </p:spPr>
        <p:txBody>
          <a:bodyPr>
            <a:normAutofit fontScale="92500" lnSpcReduction="10000"/>
          </a:bodyPr>
          <a:lstStyle/>
          <a:p>
            <a:pPr marL="0" indent="0">
              <a:buNone/>
            </a:pPr>
            <a:r>
              <a:rPr lang="en-GB" i="1" dirty="0"/>
              <a:t>No tempo do </a:t>
            </a:r>
            <a:r>
              <a:rPr lang="en-GB" i="1" dirty="0" err="1"/>
              <a:t>cativeiro</a:t>
            </a:r>
            <a:endParaRPr lang="en-GB" i="1" dirty="0"/>
          </a:p>
          <a:p>
            <a:pPr marL="0" indent="0">
              <a:buNone/>
            </a:pPr>
            <a:r>
              <a:rPr lang="en-GB" i="1" dirty="0" err="1"/>
              <a:t>Aturava</a:t>
            </a:r>
            <a:r>
              <a:rPr lang="en-GB" i="1" dirty="0"/>
              <a:t> </a:t>
            </a:r>
            <a:r>
              <a:rPr lang="en-GB" i="1" dirty="0" err="1"/>
              <a:t>muito</a:t>
            </a:r>
            <a:r>
              <a:rPr lang="en-GB" i="1" dirty="0"/>
              <a:t> </a:t>
            </a:r>
            <a:r>
              <a:rPr lang="en-GB" i="1" dirty="0" err="1"/>
              <a:t>desaforo</a:t>
            </a:r>
            <a:endParaRPr lang="en-GB" i="1" dirty="0"/>
          </a:p>
          <a:p>
            <a:pPr marL="0" indent="0">
              <a:buNone/>
            </a:pPr>
            <a:r>
              <a:rPr lang="en-GB" i="1" dirty="0" err="1"/>
              <a:t>Levantava</a:t>
            </a:r>
            <a:r>
              <a:rPr lang="en-GB" i="1" dirty="0"/>
              <a:t> de </a:t>
            </a:r>
            <a:r>
              <a:rPr lang="en-GB" i="1" dirty="0" err="1"/>
              <a:t>manha</a:t>
            </a:r>
            <a:r>
              <a:rPr lang="en-GB" i="1" dirty="0"/>
              <a:t> </a:t>
            </a:r>
            <a:r>
              <a:rPr lang="en-GB" i="1" dirty="0" err="1"/>
              <a:t>cedo</a:t>
            </a:r>
            <a:endParaRPr lang="en-GB" i="1" dirty="0"/>
          </a:p>
          <a:p>
            <a:pPr marL="0" indent="0">
              <a:buNone/>
            </a:pPr>
            <a:r>
              <a:rPr lang="en-GB" i="1" dirty="0"/>
              <a:t>Com </a:t>
            </a:r>
            <a:r>
              <a:rPr lang="en-GB" i="1" dirty="0" err="1"/>
              <a:t>cara</a:t>
            </a:r>
            <a:r>
              <a:rPr lang="en-GB" i="1" dirty="0"/>
              <a:t> </a:t>
            </a:r>
            <a:r>
              <a:rPr lang="en-GB" i="1" dirty="0" err="1"/>
              <a:t>limpa</a:t>
            </a:r>
            <a:r>
              <a:rPr lang="en-GB" i="1" dirty="0"/>
              <a:t> </a:t>
            </a:r>
            <a:r>
              <a:rPr lang="en-GB" i="1" dirty="0" err="1"/>
              <a:t>levo</a:t>
            </a:r>
            <a:r>
              <a:rPr lang="en-GB" i="1" dirty="0"/>
              <a:t> o </a:t>
            </a:r>
            <a:r>
              <a:rPr lang="en-GB" i="1" dirty="0" err="1"/>
              <a:t>couro</a:t>
            </a:r>
            <a:r>
              <a:rPr lang="en-GB" i="1" dirty="0"/>
              <a:t>, </a:t>
            </a:r>
            <a:r>
              <a:rPr lang="en-GB" i="1" dirty="0" err="1"/>
              <a:t>ai</a:t>
            </a:r>
            <a:endParaRPr lang="en-GB" i="1" dirty="0"/>
          </a:p>
          <a:p>
            <a:pPr marL="0" indent="0">
              <a:buNone/>
            </a:pPr>
            <a:endParaRPr lang="en-GB" i="1" dirty="0"/>
          </a:p>
          <a:p>
            <a:pPr marL="0" indent="0">
              <a:buNone/>
            </a:pPr>
            <a:r>
              <a:rPr lang="en-GB" i="1" dirty="0"/>
              <a:t>Agora </a:t>
            </a:r>
            <a:r>
              <a:rPr lang="en-GB" i="1" dirty="0" err="1"/>
              <a:t>quero</a:t>
            </a:r>
            <a:r>
              <a:rPr lang="en-GB" i="1" dirty="0"/>
              <a:t> </a:t>
            </a:r>
            <a:r>
              <a:rPr lang="en-GB" i="1" dirty="0" err="1"/>
              <a:t>ver</a:t>
            </a:r>
            <a:r>
              <a:rPr lang="en-GB" i="1" dirty="0"/>
              <a:t> o </a:t>
            </a:r>
            <a:r>
              <a:rPr lang="en-GB" i="1" dirty="0" err="1"/>
              <a:t>cidadao</a:t>
            </a:r>
            <a:r>
              <a:rPr lang="en-GB" i="1" dirty="0"/>
              <a:t> </a:t>
            </a:r>
          </a:p>
          <a:p>
            <a:pPr marL="0" indent="0">
              <a:buNone/>
            </a:pPr>
            <a:r>
              <a:rPr lang="en-GB" i="1" dirty="0"/>
              <a:t>Que </a:t>
            </a:r>
            <a:r>
              <a:rPr lang="en-GB" i="1" dirty="0" err="1"/>
              <a:t>grita</a:t>
            </a:r>
            <a:r>
              <a:rPr lang="en-GB" i="1" dirty="0"/>
              <a:t> no alto do </a:t>
            </a:r>
            <a:r>
              <a:rPr lang="en-GB" i="1" dirty="0" err="1"/>
              <a:t>morro</a:t>
            </a:r>
            <a:endParaRPr lang="en-GB" i="1" dirty="0"/>
          </a:p>
          <a:p>
            <a:pPr marL="0" indent="0">
              <a:buNone/>
            </a:pPr>
            <a:r>
              <a:rPr lang="en-GB" i="1" dirty="0" err="1"/>
              <a:t>Vai</a:t>
            </a:r>
            <a:r>
              <a:rPr lang="en-GB" i="1" dirty="0"/>
              <a:t>-se Cristo, </a:t>
            </a:r>
            <a:r>
              <a:rPr lang="en-GB" i="1" dirty="0" err="1"/>
              <a:t>seu</a:t>
            </a:r>
            <a:r>
              <a:rPr lang="en-GB" i="1" dirty="0"/>
              <a:t> </a:t>
            </a:r>
            <a:r>
              <a:rPr lang="en-GB" i="1" dirty="0" err="1"/>
              <a:t>moco</a:t>
            </a:r>
            <a:endParaRPr lang="en-GB" i="1" dirty="0"/>
          </a:p>
          <a:p>
            <a:pPr marL="0" indent="0">
              <a:buNone/>
            </a:pPr>
            <a:r>
              <a:rPr lang="en-GB" i="1" dirty="0" err="1"/>
              <a:t>Seu</a:t>
            </a:r>
            <a:r>
              <a:rPr lang="en-GB" i="1" dirty="0"/>
              <a:t> negro agora ta </a:t>
            </a:r>
            <a:r>
              <a:rPr lang="en-GB" i="1" dirty="0" err="1"/>
              <a:t>forro</a:t>
            </a:r>
            <a:r>
              <a:rPr lang="en-GB" i="1" dirty="0"/>
              <a:t> </a:t>
            </a:r>
          </a:p>
        </p:txBody>
      </p:sp>
      <p:sp>
        <p:nvSpPr>
          <p:cNvPr id="9" name="Text Placeholder 8"/>
          <p:cNvSpPr>
            <a:spLocks noGrp="1"/>
          </p:cNvSpPr>
          <p:nvPr>
            <p:ph type="body" sz="quarter" idx="3"/>
          </p:nvPr>
        </p:nvSpPr>
        <p:spPr/>
        <p:txBody>
          <a:bodyPr/>
          <a:lstStyle/>
          <a:p>
            <a:endParaRPr lang="en-GB" dirty="0"/>
          </a:p>
        </p:txBody>
      </p:sp>
      <p:sp>
        <p:nvSpPr>
          <p:cNvPr id="10" name="Content Placeholder 9"/>
          <p:cNvSpPr>
            <a:spLocks noGrp="1"/>
          </p:cNvSpPr>
          <p:nvPr>
            <p:ph sz="quarter" idx="4"/>
          </p:nvPr>
        </p:nvSpPr>
        <p:spPr>
          <a:xfrm>
            <a:off x="6172200" y="2007704"/>
            <a:ext cx="5183188" cy="4758856"/>
          </a:xfrm>
        </p:spPr>
        <p:txBody>
          <a:bodyPr>
            <a:normAutofit fontScale="92500" lnSpcReduction="10000"/>
          </a:bodyPr>
          <a:lstStyle/>
          <a:p>
            <a:pPr marL="0" indent="0">
              <a:buNone/>
            </a:pPr>
            <a:r>
              <a:rPr lang="en-GB" sz="2900" i="1" dirty="0"/>
              <a:t>In the days of slavery</a:t>
            </a:r>
          </a:p>
          <a:p>
            <a:pPr marL="0" indent="0">
              <a:buNone/>
            </a:pPr>
            <a:r>
              <a:rPr lang="en-GB" sz="2900" i="1" dirty="0"/>
              <a:t>I endured many an insult, </a:t>
            </a:r>
          </a:p>
          <a:p>
            <a:pPr marL="0" indent="0">
              <a:buNone/>
            </a:pPr>
            <a:r>
              <a:rPr lang="en-GB" sz="2900" i="1" dirty="0"/>
              <a:t>I got up early in the morning</a:t>
            </a:r>
          </a:p>
          <a:p>
            <a:pPr marL="0" indent="0">
              <a:buNone/>
            </a:pPr>
            <a:r>
              <a:rPr lang="en-GB" sz="2900" i="1" dirty="0"/>
              <a:t>The leather whip beat me for no reason</a:t>
            </a:r>
          </a:p>
          <a:p>
            <a:endParaRPr lang="en-GB" sz="2900" i="1" dirty="0"/>
          </a:p>
          <a:p>
            <a:pPr marL="0" indent="0">
              <a:buNone/>
            </a:pPr>
            <a:r>
              <a:rPr lang="en-GB" sz="2900" i="1" dirty="0"/>
              <a:t>Now I want to see the fellow</a:t>
            </a:r>
          </a:p>
          <a:p>
            <a:pPr marL="0" indent="0">
              <a:buNone/>
            </a:pPr>
            <a:r>
              <a:rPr lang="en-GB" sz="2900" i="1" dirty="0"/>
              <a:t>Who can shout at me from the hilltop</a:t>
            </a:r>
          </a:p>
          <a:p>
            <a:pPr marL="0" indent="0">
              <a:buNone/>
            </a:pPr>
            <a:r>
              <a:rPr lang="en-GB" sz="2900" i="1" dirty="0"/>
              <a:t>‘Say ‘God bless you master’ ,’ </a:t>
            </a:r>
          </a:p>
          <a:p>
            <a:pPr marL="0" indent="0">
              <a:buNone/>
            </a:pPr>
            <a:r>
              <a:rPr lang="en-GB" sz="2900" i="1" dirty="0"/>
              <a:t>No sir, your slave is now free</a:t>
            </a:r>
          </a:p>
          <a:p>
            <a:pPr marL="0" indent="0">
              <a:buNone/>
            </a:pPr>
            <a:endParaRPr lang="en-GB" sz="2900" i="1" dirty="0"/>
          </a:p>
          <a:p>
            <a:endParaRPr lang="en-GB" dirty="0"/>
          </a:p>
        </p:txBody>
      </p:sp>
      <p:pic>
        <p:nvPicPr>
          <p:cNvPr id="4" name="14 Track 14">
            <a:hlinkClick r:id="" action="ppaction://media"/>
            <a:extLst>
              <a:ext uri="{FF2B5EF4-FFF2-40B4-BE49-F238E27FC236}">
                <a16:creationId xmlns:a16="http://schemas.microsoft.com/office/drawing/2014/main" id="{BAB7BC10-1A09-6194-5BCA-8DC803546CC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075" y="92075"/>
            <a:ext cx="406400" cy="406400"/>
          </a:xfrm>
          <a:prstGeom prst="rect">
            <a:avLst/>
          </a:prstGeom>
        </p:spPr>
      </p:pic>
    </p:spTree>
    <p:extLst>
      <p:ext uri="{BB962C8B-B14F-4D97-AF65-F5344CB8AC3E}">
        <p14:creationId xmlns:p14="http://schemas.microsoft.com/office/powerpoint/2010/main" val="342633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37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250CD13-AC03-159D-84B9-282305647D0D}"/>
              </a:ext>
            </a:extLst>
          </p:cNvPr>
          <p:cNvSpPr>
            <a:spLocks noGrp="1"/>
          </p:cNvSpPr>
          <p:nvPr>
            <p:ph type="title"/>
          </p:nvPr>
        </p:nvSpPr>
        <p:spPr/>
        <p:txBody>
          <a:bodyPr>
            <a:noAutofit/>
          </a:bodyPr>
          <a:lstStyle/>
          <a:p>
            <a:r>
              <a:rPr lang="en-GB" sz="2000" b="1" i="1" dirty="0" err="1"/>
              <a:t>Cangoma</a:t>
            </a:r>
            <a:r>
              <a:rPr lang="en-GB" sz="2000" b="1" i="1" dirty="0"/>
              <a:t> Calling: Spirits and Rhythms of Freedom in Brazilian </a:t>
            </a:r>
            <a:r>
              <a:rPr lang="en-GB" sz="2000" b="1" i="1" dirty="0" err="1"/>
              <a:t>Jongo</a:t>
            </a:r>
            <a:r>
              <a:rPr lang="en-GB" sz="2000" b="1" i="1" dirty="0"/>
              <a:t> Slavery Songs, </a:t>
            </a:r>
            <a:r>
              <a:rPr lang="en-GB" sz="2000" b="1" i="0" dirty="0"/>
              <a:t>eds. Pedro Meira Monteiro and Michael Stone, </a:t>
            </a:r>
            <a:r>
              <a:rPr lang="en-GB" sz="2000" b="1" i="1" dirty="0"/>
              <a:t>Luso-</a:t>
            </a:r>
            <a:r>
              <a:rPr lang="en-GB" sz="2000" b="1" i="1" dirty="0" err="1"/>
              <a:t>asio</a:t>
            </a:r>
            <a:r>
              <a:rPr lang="en-GB" sz="2000" b="1" i="1" dirty="0"/>
              <a:t>-afro-Brazilian studies, </a:t>
            </a:r>
            <a:r>
              <a:rPr lang="en-GB" sz="2000" b="1" i="0" dirty="0"/>
              <a:t>3 (2013)</a:t>
            </a:r>
            <a:endParaRPr lang="en-GB" sz="2000" b="1" dirty="0"/>
          </a:p>
        </p:txBody>
      </p:sp>
      <p:sp>
        <p:nvSpPr>
          <p:cNvPr id="6" name="Content Placeholder 5">
            <a:extLst>
              <a:ext uri="{FF2B5EF4-FFF2-40B4-BE49-F238E27FC236}">
                <a16:creationId xmlns:a16="http://schemas.microsoft.com/office/drawing/2014/main" id="{1EC9BF3D-ABA9-4A8E-398E-B2FFCA41C258}"/>
              </a:ext>
            </a:extLst>
          </p:cNvPr>
          <p:cNvSpPr>
            <a:spLocks noGrp="1"/>
          </p:cNvSpPr>
          <p:nvPr>
            <p:ph idx="1"/>
          </p:nvPr>
        </p:nvSpPr>
        <p:spPr/>
        <p:txBody>
          <a:bodyPr>
            <a:normAutofit fontScale="92500"/>
          </a:bodyPr>
          <a:lstStyle/>
          <a:p>
            <a:pPr marL="0" indent="0" algn="ctr">
              <a:buNone/>
            </a:pPr>
            <a:endParaRPr lang="en-GB" sz="4100" b="1" i="1" dirty="0"/>
          </a:p>
          <a:p>
            <a:endParaRPr lang="en-GB" dirty="0"/>
          </a:p>
          <a:p>
            <a:r>
              <a:rPr lang="en-GB" dirty="0"/>
              <a:t>For the recordings, song translations, and an open access book about the  Brazilian </a:t>
            </a:r>
            <a:r>
              <a:rPr lang="en-GB" i="1" dirty="0" err="1"/>
              <a:t>jongo</a:t>
            </a:r>
            <a:r>
              <a:rPr lang="en-GB" i="1" dirty="0"/>
              <a:t> </a:t>
            </a:r>
            <a:r>
              <a:rPr lang="en-GB" dirty="0"/>
              <a:t>songs (recorded in </a:t>
            </a:r>
            <a:r>
              <a:rPr lang="en-GB" dirty="0" err="1"/>
              <a:t>Vassouras</a:t>
            </a:r>
            <a:r>
              <a:rPr lang="en-GB" dirty="0"/>
              <a:t>, Brazil, in the 1940s by Stanley and Barbara Stein), see:</a:t>
            </a:r>
          </a:p>
          <a:p>
            <a:r>
              <a:rPr lang="en-GB" i="0" dirty="0">
                <a:hlinkClick r:id="rId3"/>
              </a:rPr>
              <a:t>http://www.laabst.net/docs/CangomaCalling_text300dpi.pdf</a:t>
            </a:r>
            <a:endParaRPr lang="en-GB" i="0" dirty="0"/>
          </a:p>
          <a:p>
            <a:pPr marL="0" indent="0">
              <a:buNone/>
            </a:pPr>
            <a:r>
              <a:rPr lang="en-GB" i="0" dirty="0"/>
              <a:t> </a:t>
            </a:r>
            <a:endParaRPr lang="en-GB" dirty="0"/>
          </a:p>
        </p:txBody>
      </p:sp>
      <p:sp>
        <p:nvSpPr>
          <p:cNvPr id="7" name="Text Placeholder 6">
            <a:extLst>
              <a:ext uri="{FF2B5EF4-FFF2-40B4-BE49-F238E27FC236}">
                <a16:creationId xmlns:a16="http://schemas.microsoft.com/office/drawing/2014/main" id="{5999F00C-D9F5-84A5-89CA-FF28BBD7D1C5}"/>
              </a:ext>
            </a:extLst>
          </p:cNvPr>
          <p:cNvSpPr>
            <a:spLocks noGrp="1"/>
          </p:cNvSpPr>
          <p:nvPr>
            <p:ph type="body" sz="half" idx="2"/>
          </p:nvPr>
        </p:nvSpPr>
        <p:spPr/>
        <p:txBody>
          <a:bodyPr/>
          <a:lstStyle/>
          <a:p>
            <a:endParaRPr lang="en-GB" dirty="0"/>
          </a:p>
        </p:txBody>
      </p:sp>
      <p:pic>
        <p:nvPicPr>
          <p:cNvPr id="9" name="Picture 8">
            <a:extLst>
              <a:ext uri="{FF2B5EF4-FFF2-40B4-BE49-F238E27FC236}">
                <a16:creationId xmlns:a16="http://schemas.microsoft.com/office/drawing/2014/main" id="{86EBCBB7-CD8E-56DF-A0D6-CB1E331E37BB}"/>
              </a:ext>
            </a:extLst>
          </p:cNvPr>
          <p:cNvPicPr>
            <a:picLocks noChangeAspect="1"/>
          </p:cNvPicPr>
          <p:nvPr/>
        </p:nvPicPr>
        <p:blipFill>
          <a:blip r:embed="rId4"/>
          <a:stretch>
            <a:fillRect/>
          </a:stretch>
        </p:blipFill>
        <p:spPr>
          <a:xfrm>
            <a:off x="906081" y="2204720"/>
            <a:ext cx="3865944" cy="3220720"/>
          </a:xfrm>
          <a:prstGeom prst="rect">
            <a:avLst/>
          </a:prstGeom>
        </p:spPr>
      </p:pic>
    </p:spTree>
    <p:extLst>
      <p:ext uri="{BB962C8B-B14F-4D97-AF65-F5344CB8AC3E}">
        <p14:creationId xmlns:p14="http://schemas.microsoft.com/office/powerpoint/2010/main" val="4092831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7FF29-4C95-7600-7065-0D152B807D1E}"/>
              </a:ext>
            </a:extLst>
          </p:cNvPr>
          <p:cNvSpPr>
            <a:spLocks noGrp="1"/>
          </p:cNvSpPr>
          <p:nvPr>
            <p:ph type="title"/>
          </p:nvPr>
        </p:nvSpPr>
        <p:spPr/>
        <p:txBody>
          <a:bodyPr>
            <a:normAutofit fontScale="90000"/>
          </a:bodyPr>
          <a:lstStyle/>
          <a:p>
            <a:r>
              <a:rPr lang="en-GB" b="1" dirty="0"/>
              <a:t>Antonio Maceo, mixed-race general in the wars against Spain; Carlota Lucumi, heroine of anti-colonial slave rising in Matanzas in 1843</a:t>
            </a:r>
          </a:p>
        </p:txBody>
      </p:sp>
      <p:pic>
        <p:nvPicPr>
          <p:cNvPr id="5" name="Content Placeholder 4">
            <a:extLst>
              <a:ext uri="{FF2B5EF4-FFF2-40B4-BE49-F238E27FC236}">
                <a16:creationId xmlns:a16="http://schemas.microsoft.com/office/drawing/2014/main" id="{14A173ED-C511-6E45-3AD2-2025DA47DEA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974" y="2423160"/>
            <a:ext cx="4827905" cy="3378200"/>
          </a:xfrm>
        </p:spPr>
      </p:pic>
      <p:pic>
        <p:nvPicPr>
          <p:cNvPr id="7" name="Picture 6">
            <a:extLst>
              <a:ext uri="{FF2B5EF4-FFF2-40B4-BE49-F238E27FC236}">
                <a16:creationId xmlns:a16="http://schemas.microsoft.com/office/drawing/2014/main" id="{981539C7-96B4-E409-6774-50A1DAF67F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0563" y="2428240"/>
            <a:ext cx="4655185" cy="3138965"/>
          </a:xfrm>
          <a:prstGeom prst="rect">
            <a:avLst/>
          </a:prstGeom>
        </p:spPr>
      </p:pic>
    </p:spTree>
    <p:extLst>
      <p:ext uri="{BB962C8B-B14F-4D97-AF65-F5344CB8AC3E}">
        <p14:creationId xmlns:p14="http://schemas.microsoft.com/office/powerpoint/2010/main" val="1629138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GB" sz="2400" b="1" dirty="0">
                <a:latin typeface="Garamond" panose="02020404030301010803" pitchFamily="18" charset="0"/>
              </a:rPr>
            </a:br>
            <a:r>
              <a:rPr lang="en-GB" sz="2400" b="1" dirty="0" err="1">
                <a:latin typeface="Garamond" panose="02020404030301010803" pitchFamily="18" charset="0"/>
              </a:rPr>
              <a:t>Ingenio</a:t>
            </a:r>
            <a:r>
              <a:rPr lang="en-GB" sz="2400" b="1" dirty="0">
                <a:latin typeface="Garamond" panose="02020404030301010803" pitchFamily="18" charset="0"/>
              </a:rPr>
              <a:t> </a:t>
            </a:r>
            <a:r>
              <a:rPr lang="en-GB" sz="2400" b="1" dirty="0" err="1">
                <a:latin typeface="Garamond" panose="02020404030301010803" pitchFamily="18" charset="0"/>
              </a:rPr>
              <a:t>Ácana</a:t>
            </a:r>
            <a:r>
              <a:rPr lang="en-GB" sz="2400" b="1" dirty="0">
                <a:latin typeface="Garamond" panose="02020404030301010803" pitchFamily="18" charset="0"/>
              </a:rPr>
              <a:t>, Matanzas, Cuba 1857</a:t>
            </a:r>
            <a:endParaRPr lang="en-GB" sz="2250" b="1" dirty="0">
              <a:latin typeface="Garamond" panose="02020404030301010803" pitchFamily="18" charset="0"/>
            </a:endParaRPr>
          </a:p>
        </p:txBody>
      </p:sp>
      <p:sp>
        <p:nvSpPr>
          <p:cNvPr id="5" name="Content Placeholder 4"/>
          <p:cNvSpPr>
            <a:spLocks noGrp="1"/>
          </p:cNvSpPr>
          <p:nvPr>
            <p:ph idx="1"/>
          </p:nvPr>
        </p:nvSpPr>
        <p:spPr/>
        <p:txBody>
          <a:bodyPr/>
          <a:lstStyle/>
          <a:p>
            <a:endParaRPr lang="en-GB" dirty="0"/>
          </a:p>
        </p:txBody>
      </p:sp>
      <p:pic>
        <p:nvPicPr>
          <p:cNvPr id="6" name="Picture 5" descr="Dibujado y litogrdo por Edo LAPLANTE&#10;&#10;publicado por L. Marquier y Laplante Obra-pia nº 121-1/2 Habana&#10;&#10;Litografía del L. MARQUIER.&#10;&#10;INGENIO ACANA&#10;&#10;Propiedad del Sor. Dn. J. EUSEBIO ALFONSO."/>
          <p:cNvPicPr/>
          <p:nvPr/>
        </p:nvPicPr>
        <p:blipFill>
          <a:blip r:embed="rId3">
            <a:extLst>
              <a:ext uri="{28A0092B-C50C-407E-A947-70E740481C1C}">
                <a14:useLocalDpi xmlns:a14="http://schemas.microsoft.com/office/drawing/2010/main" val="0"/>
              </a:ext>
            </a:extLst>
          </a:blip>
          <a:srcRect/>
          <a:stretch>
            <a:fillRect/>
          </a:stretch>
        </p:blipFill>
        <p:spPr bwMode="auto">
          <a:xfrm>
            <a:off x="1869440" y="1452880"/>
            <a:ext cx="8849359" cy="4876800"/>
          </a:xfrm>
          <a:prstGeom prst="rect">
            <a:avLst/>
          </a:prstGeom>
          <a:noFill/>
          <a:ln>
            <a:noFill/>
          </a:ln>
        </p:spPr>
      </p:pic>
    </p:spTree>
    <p:extLst>
      <p:ext uri="{BB962C8B-B14F-4D97-AF65-F5344CB8AC3E}">
        <p14:creationId xmlns:p14="http://schemas.microsoft.com/office/powerpoint/2010/main" val="2552119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641</TotalTime>
  <Words>1148</Words>
  <Application>Microsoft Office PowerPoint</Application>
  <PresentationFormat>Widescreen</PresentationFormat>
  <Paragraphs>82</Paragraphs>
  <Slides>19</Slides>
  <Notes>4</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Garamond</vt:lpstr>
      <vt:lpstr>Georgia</vt:lpstr>
      <vt:lpstr>Times New Roman</vt:lpstr>
      <vt:lpstr>Office Theme</vt:lpstr>
      <vt:lpstr> HI995 (Themes and Approaches to the Historical Study of Empire), Week 3: Empire and slavery: The case of Cuba</vt:lpstr>
      <vt:lpstr>PowerPoint Presentation</vt:lpstr>
      <vt:lpstr>Excavation in today’s Dominican Republic: Columbus’s African shipmates</vt:lpstr>
      <vt:lpstr>Africa and Latin America: a 400-year relationship</vt:lpstr>
      <vt:lpstr>PowerPoint Presentation</vt:lpstr>
      <vt:lpstr>  1940s recordings of Brazilian former slave songs by historian Stanley Stein: </vt:lpstr>
      <vt:lpstr>Cangoma Calling: Spirits and Rhythms of Freedom in Brazilian Jongo Slavery Songs, eds. Pedro Meira Monteiro and Michael Stone, Luso-asio-afro-Brazilian studies, 3 (2013)</vt:lpstr>
      <vt:lpstr>Antonio Maceo, mixed-race general in the wars against Spain; Carlota Lucumi, heroine of anti-colonial slave rising in Matanzas in 1843</vt:lpstr>
      <vt:lpstr> Ingenio Ácana, Matanzas, Cuba 1857</vt:lpstr>
      <vt:lpstr>PowerPoint Presentation</vt:lpstr>
      <vt:lpstr>José Martí</vt:lpstr>
      <vt:lpstr> US popular cartoons, Cuba in 1898: US images of imperialism (See Louis Perez Jr, Cuba in the American Imagination)</vt:lpstr>
      <vt:lpstr>The Partido Independiente de Color (Independent Party of Colour) 1908-1912; members mostly former enslaved; anti-racist politics repressed through racist massacres</vt:lpstr>
      <vt:lpstr>“Slaves” or “enslaved”? </vt:lpstr>
      <vt:lpstr>Race or “race”?</vt:lpstr>
      <vt:lpstr>Introductory reading</vt:lpstr>
      <vt:lpstr>Readings on Cuba</vt:lpstr>
      <vt:lpstr>Questions</vt:lpstr>
      <vt:lpstr>Initial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HI997 (Themes in Global &amp; Comparative History)  Week 7: Migration and unfree labour</dc:title>
  <dc:creator>camillia Cowling</dc:creator>
  <cp:lastModifiedBy>camillia Cowling</cp:lastModifiedBy>
  <cp:revision>9</cp:revision>
  <dcterms:created xsi:type="dcterms:W3CDTF">2022-11-14T12:06:38Z</dcterms:created>
  <dcterms:modified xsi:type="dcterms:W3CDTF">2024-01-23T15:21:57Z</dcterms:modified>
</cp:coreProperties>
</file>