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3" r:id="rId4"/>
    <p:sldId id="262" r:id="rId5"/>
    <p:sldId id="261" r:id="rId6"/>
    <p:sldId id="264" r:id="rId7"/>
    <p:sldId id="265" r:id="rId8"/>
    <p:sldId id="266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1D93F-5606-4B8D-9738-0CBC31305C34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519AA-8522-43CE-B576-C0D997BEB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85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7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F1C13-DE60-D706-A478-7C35D62F5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C3B7DA-42A1-5629-7D1C-1039F2914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13F85-EE02-BFE5-D022-4C6E76EDE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73A7B-EF30-FC53-1489-5B2652100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A5A31-79A2-8184-85AA-E5F4BA1C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611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B6B3E-7CD9-D62E-0547-3DE7F8281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8F2EFA-9C99-1F22-EE54-0A523D963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10146-CEE1-9824-B55A-1E80AA332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BE9AE-4BCD-22B2-9262-1B112985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1B8DF-D631-D8B7-1EAE-B60B053AC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93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E6138A-1192-BB33-E196-FEBA65D39F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4B3C68-4BE0-F3C3-0082-D9EFAF05A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48E36-AE35-8178-589C-FBF7F2119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E46B0-7AAA-7D81-A34C-1B37CF187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C071E-1C39-86DF-B909-D846774D0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7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44712-195A-94B4-6291-8CB7A3131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60489-F342-6DF7-55C8-81D72D759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80F96-4AEF-9973-1843-78BF0884D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1D199-D2E2-AE19-9AC6-F2CC3C631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07745-B316-29D8-A8D5-0CDDEA88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8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57C5C-4693-B066-2B03-34B110DE6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2019E-D80F-1106-8188-3034D9571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D3E10-9186-03F8-E042-76DA5BD6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C6E21-0241-9CE3-2E8B-604A052BA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7B3F-602E-9ED6-43F7-A6579DDA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49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CC02-3B41-F280-7510-804FCD0C5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9E4E5-DBB9-DBBE-B756-08A0990C09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F9C95-35DC-5DB1-0766-2D3F1DEAE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938A0-4B27-1564-1638-E8D08F85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FA571-2694-3E9B-DF0E-2E9DD8A40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2B45B-2CB1-F05B-3DDA-D0B422B5B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05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B9B9-E9BC-8715-4FA9-5DE6AD253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98A9C-ADB4-46AF-B34A-AC537DBED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40B69-2BF5-72E2-8E61-93B0A8615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F09C10-D6DA-6CAE-1CF9-FD449A9A1D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CEA735-5A10-E23E-BC26-E368F212DC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A5B737-03DE-2D78-A716-61430FBF9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275450-E153-F8E7-4ACA-52C6A2BD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9AAE4B-9622-5DC9-7C30-ADBBD5BE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8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3B846-8595-7A3F-4266-49D1266D6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CB6187-C1EF-573B-F5E6-E47ECB194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11BA1-7867-65AB-FCD1-9AF23E0E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65E44-A748-956D-B113-A1C9678C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90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DAFA8A-C2BE-4F47-0C16-50F815390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5E1820-E499-B603-A0B8-D9603902C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4BCF83-7463-061F-2C6C-373A74F7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80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4B3D-F82E-703B-7B15-A4843C58A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AF6B9-93EA-DAAF-010A-DA1E1BD4A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6DECD3-4FD4-7250-F59C-B6EA3D910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1525A-589E-8713-4FD1-FC0C32519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60E36-16AC-87EA-0DBF-D915FB9C0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A3F1A-F23A-BD74-3A0C-672B69C6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49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E5434-E350-AD37-A177-159314BC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75A52B-5BD4-7E24-A9AE-22D2D3C703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0EB30-DB53-1D39-21FD-560E1F9ED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018CB-8D7E-8AB1-8E17-A59ECB1C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31345-2848-A944-83A2-6E407F820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5BDBC-4DC6-13B3-86B0-91C24A709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45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8EFD62-2D2C-E7BC-2EC3-862D12B70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76B2B-AAD8-5B87-1212-08D6BF57C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4E427-BF2A-F5CE-4639-599A0BAFB3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F30F1-8333-47D7-B132-86B967AC89A7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2D8F7-7F26-3417-9094-65E3D34471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1A811-4C36-CD6E-2BF5-D9D1B8AC6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56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.cowling@warwick.ac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997/debate/migration/paton_gender_history_atlantic_slavery.pdf" TargetMode="External"/><Relationship Id="rId2" Type="http://schemas.openxmlformats.org/officeDocument/2006/relationships/hyperlink" Target="https://warwick.ac.uk/fac/arts/history/students/modules/hi997/debate/migration/eltis_free_and_coerced_migration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lavevoyages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F17B4-EFA8-D610-38E6-4DE4CE1E87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HI997 (Themes in Global &amp; Comparative History) </a:t>
            </a:r>
            <a:br>
              <a:rPr lang="en-GB" b="1" dirty="0">
                <a:latin typeface="Garamond" panose="02020404030301010803" pitchFamily="18" charset="0"/>
              </a:rPr>
            </a:br>
            <a:r>
              <a:rPr lang="en-GB" b="1" dirty="0">
                <a:latin typeface="Garamond" panose="02020404030301010803" pitchFamily="18" charset="0"/>
              </a:rPr>
              <a:t>Week 7:</a:t>
            </a:r>
            <a:br>
              <a:rPr lang="en-GB" b="1" dirty="0">
                <a:latin typeface="Garamond" panose="02020404030301010803" pitchFamily="18" charset="0"/>
              </a:rPr>
            </a:br>
            <a:r>
              <a:rPr lang="en-GB" b="1" dirty="0">
                <a:latin typeface="Garamond" panose="02020404030301010803" pitchFamily="18" charset="0"/>
              </a:rPr>
              <a:t>Migration and unfree labour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0DE1F1-14F4-9DD8-3DEE-1FA765FED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Dr Camillia Cowling</a:t>
            </a:r>
          </a:p>
          <a:p>
            <a:r>
              <a:rPr lang="en-GB" b="1" dirty="0">
                <a:latin typeface="Garamond" panose="02020404030301010803" pitchFamily="18" charset="0"/>
                <a:hlinkClick r:id="rId2"/>
              </a:rPr>
              <a:t>c.cowling@warwick.ac.uk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8337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6AE11-22F4-912F-E393-1F392DA94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Readings/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6DDD4-CB02-966F-1931-96C2BDC20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Eltis</a:t>
            </a:r>
            <a:r>
              <a:rPr lang="en-GB" dirty="0">
                <a:latin typeface="Garamond" panose="02020404030301010803" pitchFamily="18" charset="0"/>
              </a:rPr>
              <a:t>, David. “</a:t>
            </a:r>
            <a:r>
              <a:rPr lang="en-GB" dirty="0">
                <a:latin typeface="Garamond" panose="02020404030301010803" pitchFamily="18" charset="0"/>
                <a:hlinkClick r:id="rId2"/>
              </a:rPr>
              <a:t>Free and Coerced Migrations: the Atlantic in Global Perspective</a:t>
            </a:r>
            <a:r>
              <a:rPr lang="en-GB" dirty="0">
                <a:latin typeface="Garamond" panose="02020404030301010803" pitchFamily="18" charset="0"/>
              </a:rPr>
              <a:t>,” </a:t>
            </a:r>
            <a:r>
              <a:rPr lang="en-GB" i="1" dirty="0">
                <a:latin typeface="Garamond" panose="02020404030301010803" pitchFamily="18" charset="0"/>
              </a:rPr>
              <a:t>European Review</a:t>
            </a:r>
            <a:r>
              <a:rPr lang="en-GB" dirty="0">
                <a:latin typeface="Garamond" panose="02020404030301010803" pitchFamily="18" charset="0"/>
              </a:rPr>
              <a:t>, 12 (2004): 313-28.</a:t>
            </a:r>
          </a:p>
          <a:p>
            <a:r>
              <a:rPr lang="en-GB" dirty="0">
                <a:latin typeface="Garamond" panose="02020404030301010803" pitchFamily="18" charset="0"/>
              </a:rPr>
              <a:t>Diana Paton, “</a:t>
            </a:r>
            <a:r>
              <a:rPr lang="en-GB" dirty="0">
                <a:latin typeface="Garamond" panose="02020404030301010803" pitchFamily="18" charset="0"/>
                <a:hlinkClick r:id="rId3"/>
              </a:rPr>
              <a:t>Gender History, Global History, and Atlantic Slavery: On Racial Capitalism and Social Reproduction</a:t>
            </a:r>
            <a:r>
              <a:rPr lang="en-GB" dirty="0">
                <a:latin typeface="Garamond" panose="02020404030301010803" pitchFamily="18" charset="0"/>
              </a:rPr>
              <a:t>.” </a:t>
            </a:r>
            <a:r>
              <a:rPr lang="en-GB" i="1" dirty="0">
                <a:latin typeface="Garamond" panose="02020404030301010803" pitchFamily="18" charset="0"/>
              </a:rPr>
              <a:t>American Historical Review</a:t>
            </a:r>
            <a:r>
              <a:rPr lang="en-GB" dirty="0">
                <a:latin typeface="Garamond" panose="02020404030301010803" pitchFamily="18" charset="0"/>
              </a:rPr>
              <a:t> (2022)</a:t>
            </a:r>
          </a:p>
          <a:p>
            <a:r>
              <a:rPr lang="en-GB" dirty="0">
                <a:latin typeface="Garamond" panose="02020404030301010803" pitchFamily="18" charset="0"/>
              </a:rPr>
              <a:t>Emma Christopher, Cassandra </a:t>
            </a:r>
            <a:r>
              <a:rPr lang="en-GB" dirty="0" err="1">
                <a:latin typeface="Garamond" panose="02020404030301010803" pitchFamily="18" charset="0"/>
              </a:rPr>
              <a:t>Pybus</a:t>
            </a:r>
            <a:r>
              <a:rPr lang="en-GB" dirty="0">
                <a:latin typeface="Garamond" panose="02020404030301010803" pitchFamily="18" charset="0"/>
              </a:rPr>
              <a:t>, and Marcus </a:t>
            </a:r>
            <a:r>
              <a:rPr lang="en-GB" dirty="0" err="1">
                <a:latin typeface="Garamond" panose="02020404030301010803" pitchFamily="18" charset="0"/>
              </a:rPr>
              <a:t>Rediker</a:t>
            </a:r>
            <a:r>
              <a:rPr lang="en-GB" dirty="0">
                <a:latin typeface="Garamond" panose="02020404030301010803" pitchFamily="18" charset="0"/>
              </a:rPr>
              <a:t>, eds. </a:t>
            </a:r>
            <a:r>
              <a:rPr lang="en-GB" i="1" dirty="0">
                <a:latin typeface="Garamond" panose="02020404030301010803" pitchFamily="18" charset="0"/>
              </a:rPr>
              <a:t>Many Middle Passages: Forced Migration and the Making of the Modern World (e-book at Library). </a:t>
            </a:r>
            <a:r>
              <a:rPr lang="en-GB" dirty="0">
                <a:latin typeface="Garamond" panose="02020404030301010803" pitchFamily="18" charset="0"/>
              </a:rPr>
              <a:t>University of California Press, 2007 (introduction)</a:t>
            </a:r>
          </a:p>
          <a:p>
            <a:r>
              <a:rPr lang="en-GB" dirty="0">
                <a:latin typeface="Garamond" panose="02020404030301010803" pitchFamily="18" charset="0"/>
              </a:rPr>
              <a:t>Madhavi Kale, </a:t>
            </a:r>
            <a:r>
              <a:rPr lang="en-GB" i="1" dirty="0">
                <a:latin typeface="Garamond" panose="02020404030301010803" pitchFamily="18" charset="0"/>
              </a:rPr>
              <a:t>Fragments of Empire: Capital, Slavery, and Indentured Labour in the British Caribbean </a:t>
            </a:r>
            <a:r>
              <a:rPr lang="en-GB" dirty="0">
                <a:latin typeface="Garamond" panose="02020404030301010803" pitchFamily="18" charset="0"/>
              </a:rPr>
              <a:t>(1998) (introduction and chapter 1)</a:t>
            </a:r>
          </a:p>
          <a:p>
            <a:r>
              <a:rPr lang="en-GB" dirty="0">
                <a:latin typeface="Garamond" panose="02020404030301010803" pitchFamily="18" charset="0"/>
                <a:hlinkClick r:id="rId4"/>
              </a:rPr>
              <a:t>www.slavevoyages.org</a:t>
            </a:r>
            <a:r>
              <a:rPr lang="en-GB" dirty="0">
                <a:latin typeface="Garamond" panose="02020404030301010803" pitchFamily="18" charset="0"/>
              </a:rPr>
              <a:t> 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36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44449-E99C-C32E-1751-C3772194B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Initial questions: the transatlantic slave trade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41688-CCC6-E5CB-2E65-8377F67CE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500" dirty="0">
                <a:latin typeface="Garamond" panose="02020404030301010803" pitchFamily="18" charset="0"/>
              </a:rPr>
              <a:t>How much have you previously studied this topic? </a:t>
            </a:r>
          </a:p>
          <a:p>
            <a:r>
              <a:rPr lang="en-GB" sz="3500" dirty="0">
                <a:latin typeface="Garamond" panose="02020404030301010803" pitchFamily="18" charset="0"/>
              </a:rPr>
              <a:t>Which areas of the “Atlantic World” were mainly involved? What directions did the trade take over time? Who was trafficked?</a:t>
            </a:r>
          </a:p>
          <a:p>
            <a:r>
              <a:rPr lang="en-GB" sz="3500" dirty="0">
                <a:latin typeface="Garamond" panose="02020404030301010803" pitchFamily="18" charset="0"/>
              </a:rPr>
              <a:t>When did the trade end? </a:t>
            </a:r>
          </a:p>
          <a:p>
            <a:endParaRPr lang="en-GB" sz="3500" dirty="0">
              <a:latin typeface="Garamond" panose="02020404030301010803" pitchFamily="18" charset="0"/>
            </a:endParaRPr>
          </a:p>
          <a:p>
            <a:endParaRPr lang="en-GB" sz="35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5200" y="-71120"/>
            <a:ext cx="102616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3010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55DCB-7724-4C29-9DAC-99C2CCBD8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The Atlantic slave trade in numbers (1500-1900)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EDE1-5E31-4965-A0F1-D06F8B4EB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12.52M Africans embarked across Atlantic over whole period of slave trading (10.7M arrived)</a:t>
            </a:r>
          </a:p>
          <a:p>
            <a:r>
              <a:rPr lang="en-GB" sz="3200" dirty="0">
                <a:latin typeface="Garamond" panose="02020404030301010803" pitchFamily="18" charset="0"/>
              </a:rPr>
              <a:t>Brazil and the Caribbean as a whole together received </a:t>
            </a:r>
            <a:r>
              <a:rPr lang="en-GB" sz="3200" b="1" dirty="0">
                <a:latin typeface="Garamond" panose="02020404030301010803" pitchFamily="18" charset="0"/>
              </a:rPr>
              <a:t>80% of all slaves traded to Americas</a:t>
            </a:r>
          </a:p>
          <a:p>
            <a:r>
              <a:rPr lang="en-GB" sz="3200" b="1" dirty="0">
                <a:latin typeface="Garamond" panose="02020404030301010803" pitchFamily="18" charset="0"/>
              </a:rPr>
              <a:t>The US received only 4%</a:t>
            </a:r>
          </a:p>
          <a:p>
            <a:r>
              <a:rPr lang="en-GB" sz="3200" b="1" dirty="0">
                <a:latin typeface="Garamond" panose="02020404030301010803" pitchFamily="18" charset="0"/>
              </a:rPr>
              <a:t>Brazil and Cuba were responsible for most of the trade after 1807: over 2M to Brazil in the C19; over 700,000 to Cuba</a:t>
            </a:r>
          </a:p>
          <a:p>
            <a:endParaRPr lang="en-GB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6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07361-F0C7-4720-AB06-6F61D99D8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Beyond the numbers: other approaches to the study of human movement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3BC79-9EAD-4574-9CB9-AD927F374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>
              <a:latin typeface="Garamond" panose="02020404030301010803" pitchFamily="18" charset="0"/>
            </a:endParaRPr>
          </a:p>
          <a:p>
            <a:r>
              <a:rPr lang="en-GB" dirty="0">
                <a:latin typeface="Garamond" panose="02020404030301010803" pitchFamily="18" charset="0"/>
              </a:rPr>
              <a:t>Atlantic world and African Diaspora as formed by links of culture, memory as well as by commodities production</a:t>
            </a:r>
          </a:p>
          <a:p>
            <a:r>
              <a:rPr lang="en-GB" dirty="0">
                <a:latin typeface="Garamond" panose="02020404030301010803" pitchFamily="18" charset="0"/>
              </a:rPr>
              <a:t>Insights of the “spatial turn” in the humanities: analyse spaces and places as well as time</a:t>
            </a:r>
          </a:p>
          <a:p>
            <a:r>
              <a:rPr lang="en-GB" b="1" dirty="0">
                <a:latin typeface="Garamond" panose="02020404030301010803" pitchFamily="18" charset="0"/>
              </a:rPr>
              <a:t>Space:</a:t>
            </a:r>
            <a:r>
              <a:rPr lang="en-GB" dirty="0">
                <a:latin typeface="Garamond" panose="02020404030301010803" pitchFamily="18" charset="0"/>
              </a:rPr>
              <a:t> a physical pre-existing entity</a:t>
            </a:r>
          </a:p>
          <a:p>
            <a:r>
              <a:rPr lang="en-GB" b="1" dirty="0">
                <a:latin typeface="Garamond" panose="02020404030301010803" pitchFamily="18" charset="0"/>
              </a:rPr>
              <a:t>Place:</a:t>
            </a:r>
            <a:r>
              <a:rPr lang="en-GB" dirty="0">
                <a:latin typeface="Garamond" panose="02020404030301010803" pitchFamily="18" charset="0"/>
              </a:rPr>
              <a:t> social, a product of human interactions &amp; power dynamics and by a FLOW of people through spaces over time</a:t>
            </a:r>
          </a:p>
        </p:txBody>
      </p:sp>
    </p:spTree>
    <p:extLst>
      <p:ext uri="{BB962C8B-B14F-4D97-AF65-F5344CB8AC3E}">
        <p14:creationId xmlns:p14="http://schemas.microsoft.com/office/powerpoint/2010/main" val="2361837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A97E5-5A4B-4ECB-9468-0B67F6ABF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“Slaves” or “enslaved”?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D56D-C28C-4361-85B4-33C6D7F80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Many historians today use “enslaved people” not “slaves” some/ all of the time</a:t>
            </a:r>
          </a:p>
          <a:p>
            <a:r>
              <a:rPr lang="en-GB" dirty="0">
                <a:latin typeface="Garamond" panose="02020404030301010803" pitchFamily="18" charset="0"/>
              </a:rPr>
              <a:t>Recognises that no-one is born a slave; slaves are made</a:t>
            </a:r>
          </a:p>
          <a:p>
            <a:r>
              <a:rPr lang="en-GB" dirty="0">
                <a:latin typeface="Garamond" panose="02020404030301010803" pitchFamily="18" charset="0"/>
              </a:rPr>
              <a:t>A political position, but so is “slave”</a:t>
            </a:r>
          </a:p>
          <a:p>
            <a:r>
              <a:rPr lang="en-GB" dirty="0">
                <a:latin typeface="Garamond" panose="02020404030301010803" pitchFamily="18" charset="0"/>
              </a:rPr>
              <a:t>From 1820/ 1826, trade is ILLEGAL. Most people living as slaves in main trading areas of Americas after this (Brazil/ Cuba) are ILLEGALLY enslaved. </a:t>
            </a:r>
          </a:p>
          <a:p>
            <a:r>
              <a:rPr lang="en-GB" dirty="0">
                <a:latin typeface="Garamond" panose="02020404030301010803" pitchFamily="18" charset="0"/>
              </a:rPr>
              <a:t>Some scholars use “enslaved” when discussing personhood and </a:t>
            </a:r>
            <a:r>
              <a:rPr lang="en-GB" dirty="0" err="1">
                <a:latin typeface="Garamond" panose="02020404030301010803" pitchFamily="18" charset="0"/>
              </a:rPr>
              <a:t>subjecthood</a:t>
            </a:r>
            <a:r>
              <a:rPr lang="en-GB" dirty="0">
                <a:latin typeface="Garamond" panose="02020404030301010803" pitchFamily="18" charset="0"/>
              </a:rPr>
              <a:t> and “slave” when discussing slaveholders’ perspective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03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CDC6B-A955-44FD-9787-A50811AF7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Race or “race”?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16CC6-73F1-451F-A7F9-4A95F93FF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Biologically speaking, “race” does not exist.</a:t>
            </a:r>
          </a:p>
          <a:p>
            <a:r>
              <a:rPr lang="en-GB" b="1" dirty="0">
                <a:latin typeface="Garamond" panose="02020404030301010803" pitchFamily="18" charset="0"/>
              </a:rPr>
              <a:t>Many historians therefore choose to put “race” in quotation marks in their writing.</a:t>
            </a:r>
          </a:p>
          <a:p>
            <a:r>
              <a:rPr lang="en-GB" dirty="0">
                <a:latin typeface="Garamond" panose="02020404030301010803" pitchFamily="18" charset="0"/>
              </a:rPr>
              <a:t>However, race has a very significant history as a SOCIAL CONSTRUCT. </a:t>
            </a:r>
          </a:p>
          <a:p>
            <a:r>
              <a:rPr lang="en-GB" dirty="0">
                <a:latin typeface="Garamond" panose="02020404030301010803" pitchFamily="18" charset="0"/>
              </a:rPr>
              <a:t>consider race as </a:t>
            </a:r>
            <a:r>
              <a:rPr lang="en-GB" b="1" dirty="0">
                <a:latin typeface="Garamond" panose="02020404030301010803" pitchFamily="18" charset="0"/>
              </a:rPr>
              <a:t>a PROCESS:</a:t>
            </a:r>
            <a:r>
              <a:rPr lang="en-GB" dirty="0">
                <a:latin typeface="Garamond" panose="02020404030301010803" pitchFamily="18" charset="0"/>
              </a:rPr>
              <a:t> HOW ideas about race are CONSTRUCTED &amp; vary across time &amp; place: </a:t>
            </a:r>
            <a:r>
              <a:rPr lang="en-GB" b="1" dirty="0">
                <a:latin typeface="Garamond" panose="02020404030301010803" pitchFamily="18" charset="0"/>
              </a:rPr>
              <a:t>“race-making”</a:t>
            </a:r>
          </a:p>
          <a:p>
            <a:r>
              <a:rPr lang="en-GB" b="1" dirty="0">
                <a:latin typeface="Garamond" panose="02020404030301010803" pitchFamily="18" charset="0"/>
              </a:rPr>
              <a:t>See PBS website: “Race: The Power of an Illusion”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81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AC83-FFF9-388A-183E-63669B26F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63DF5-4D03-82A4-0AFE-BAD0014E9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>
                <a:latin typeface="Garamond" panose="02020404030301010803" pitchFamily="18" charset="0"/>
              </a:rPr>
              <a:t>What approach does each author/ source take towards the study of coerced migration? How effective do you think it is? What are its limitations?</a:t>
            </a:r>
          </a:p>
          <a:p>
            <a:r>
              <a:rPr lang="en-GB" dirty="0">
                <a:latin typeface="Garamond" panose="02020404030301010803" pitchFamily="18" charset="0"/>
              </a:rPr>
              <a:t>What were the racializing and gendered effects of trafficking?</a:t>
            </a:r>
          </a:p>
          <a:p>
            <a:r>
              <a:rPr lang="en-GB" dirty="0">
                <a:latin typeface="Garamond" panose="02020404030301010803" pitchFamily="18" charset="0"/>
              </a:rPr>
              <a:t>Is it possible to tell personal/ human histories of forced labour migration?</a:t>
            </a:r>
          </a:p>
          <a:p>
            <a:r>
              <a:rPr lang="en-GB" dirty="0">
                <a:latin typeface="Garamond" panose="02020404030301010803" pitchFamily="18" charset="0"/>
              </a:rPr>
              <a:t>Does the history of the Atlantic trade look different if viewed through a global history lens? What contributions can scholars of the Atlantic “Middle Passage” offer to those working on forced migration at other places or times?</a:t>
            </a:r>
          </a:p>
          <a:p>
            <a:r>
              <a:rPr lang="en-GB" dirty="0">
                <a:latin typeface="Garamond" panose="02020404030301010803" pitchFamily="18" charset="0"/>
              </a:rPr>
              <a:t>Did these readings change the way you thought about other “big” themes on this course – violence? Environmental history? Imperial history? Labour? 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528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652</Words>
  <Application>Microsoft Office PowerPoint</Application>
  <PresentationFormat>Widescreen</PresentationFormat>
  <Paragraphs>44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Garamond</vt:lpstr>
      <vt:lpstr>Office Theme</vt:lpstr>
      <vt:lpstr>HI997 (Themes in Global &amp; Comparative History)  Week 7: Migration and unfree labour</vt:lpstr>
      <vt:lpstr>Readings/ sources</vt:lpstr>
      <vt:lpstr>Initial questions: the transatlantic slave trade</vt:lpstr>
      <vt:lpstr>PowerPoint Presentation</vt:lpstr>
      <vt:lpstr>The Atlantic slave trade in numbers (1500-1900)</vt:lpstr>
      <vt:lpstr>Beyond the numbers: other approaches to the study of human movement</vt:lpstr>
      <vt:lpstr>“Slaves” or “enslaved”? </vt:lpstr>
      <vt:lpstr>Race or “race”?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HI997 (Themes in Global &amp; Comparative History)  Week 7: Migration and unfree labour</dc:title>
  <dc:creator>camillia Cowling</dc:creator>
  <cp:lastModifiedBy>camillia Cowling</cp:lastModifiedBy>
  <cp:revision>5</cp:revision>
  <dcterms:created xsi:type="dcterms:W3CDTF">2022-11-14T12:06:38Z</dcterms:created>
  <dcterms:modified xsi:type="dcterms:W3CDTF">2023-11-21T17:30:23Z</dcterms:modified>
</cp:coreProperties>
</file>