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11" r:id="rId2"/>
    <p:sldId id="421" r:id="rId3"/>
    <p:sldId id="413" r:id="rId4"/>
    <p:sldId id="415" r:id="rId5"/>
    <p:sldId id="310" r:id="rId6"/>
    <p:sldId id="316" r:id="rId7"/>
    <p:sldId id="269" r:id="rId8"/>
    <p:sldId id="417" r:id="rId9"/>
    <p:sldId id="418" r:id="rId10"/>
    <p:sldId id="312" r:id="rId11"/>
    <p:sldId id="419" r:id="rId12"/>
    <p:sldId id="306" r:id="rId13"/>
    <p:sldId id="298" r:id="rId14"/>
    <p:sldId id="299" r:id="rId15"/>
    <p:sldId id="271" r:id="rId16"/>
    <p:sldId id="317" r:id="rId17"/>
    <p:sldId id="256" r:id="rId18"/>
    <p:sldId id="260" r:id="rId19"/>
    <p:sldId id="348" r:id="rId20"/>
    <p:sldId id="404" r:id="rId21"/>
    <p:sldId id="321" r:id="rId22"/>
    <p:sldId id="304" r:id="rId23"/>
    <p:sldId id="349" r:id="rId24"/>
    <p:sldId id="358" r:id="rId25"/>
    <p:sldId id="406" r:id="rId26"/>
    <p:sldId id="320" r:id="rId27"/>
    <p:sldId id="376" r:id="rId28"/>
    <p:sldId id="412" r:id="rId29"/>
    <p:sldId id="396" r:id="rId30"/>
    <p:sldId id="398" r:id="rId31"/>
    <p:sldId id="399" r:id="rId32"/>
    <p:sldId id="400" r:id="rId33"/>
    <p:sldId id="401" r:id="rId34"/>
    <p:sldId id="420" r:id="rId35"/>
    <p:sldId id="41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9"/>
    <p:restoredTop sz="94629"/>
  </p:normalViewPr>
  <p:slideViewPr>
    <p:cSldViewPr snapToGrid="0">
      <p:cViewPr>
        <p:scale>
          <a:sx n="77" d="100"/>
          <a:sy n="77" d="100"/>
        </p:scale>
        <p:origin x="216"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4364F-1AC6-1D78-3C2C-1070F97D04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826423-7DCA-2056-8FE2-F967174CF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1B644E3-0E91-D8D5-6B60-9732AC59AD80}"/>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5" name="Footer Placeholder 4">
            <a:extLst>
              <a:ext uri="{FF2B5EF4-FFF2-40B4-BE49-F238E27FC236}">
                <a16:creationId xmlns:a16="http://schemas.microsoft.com/office/drawing/2014/main" id="{A2E27C17-5980-47E8-5BB9-50173A5D0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17529-070F-A9CA-93C4-D35EFFB00812}"/>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4152265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A597-AA21-D8A4-50FB-A1791C12D61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CBCB9C-68F7-064D-60A9-910CF1CF34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E9C0B7-CC86-CC3B-24E6-65DBB12D40B1}"/>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5" name="Footer Placeholder 4">
            <a:extLst>
              <a:ext uri="{FF2B5EF4-FFF2-40B4-BE49-F238E27FC236}">
                <a16:creationId xmlns:a16="http://schemas.microsoft.com/office/drawing/2014/main" id="{78915486-3446-CAA6-A913-970473692A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A49CF-7814-9CE2-BA33-E32033D926E7}"/>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810060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D8C0-AEE0-26DB-78C6-B21BCB58246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723CAB4-AF0F-0DEA-CF48-77C8E0BFC7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AE27F4C-6CDF-B4A1-3F3C-D8FBAA13461D}"/>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5" name="Footer Placeholder 4">
            <a:extLst>
              <a:ext uri="{FF2B5EF4-FFF2-40B4-BE49-F238E27FC236}">
                <a16:creationId xmlns:a16="http://schemas.microsoft.com/office/drawing/2014/main" id="{67496926-AB6C-0790-D658-D950ED09B0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076709-28D3-9D6A-1941-0189848748C8}"/>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583827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B63C-1D71-8163-0057-197FA7FDBD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BBF89C1-1DFD-BB1D-8AD6-849EA0E2014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6CE90A5-3BAC-F29A-079C-613331EA84B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D09AA22-D48A-8DA2-DBD2-E37E729EF05A}"/>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6" name="Footer Placeholder 5">
            <a:extLst>
              <a:ext uri="{FF2B5EF4-FFF2-40B4-BE49-F238E27FC236}">
                <a16:creationId xmlns:a16="http://schemas.microsoft.com/office/drawing/2014/main" id="{1E452D6A-F789-B893-24A6-5D9D9E0D95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1DA3C2-08B9-5CBF-0EB2-1FAD0E13FAD6}"/>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98803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B182-72D6-51DA-EFFA-8F8E662F7BD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72F5E33-F207-85A6-4598-F1FC36D477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FDDB8E2-F13B-FC61-AFF7-FF6AB6F9C71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3E9FB22-E05E-2BE1-172C-502F27139C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5F2C4BB-BE4A-8DB0-71F5-D9E47349449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25C5835-9222-DAE7-A948-DBF31AD90D2F}"/>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8" name="Footer Placeholder 7">
            <a:extLst>
              <a:ext uri="{FF2B5EF4-FFF2-40B4-BE49-F238E27FC236}">
                <a16:creationId xmlns:a16="http://schemas.microsoft.com/office/drawing/2014/main" id="{C9788B68-62B0-39A0-D0CF-64127A93DB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0914F0-F4AE-FAEE-C3E0-5C234A0AEE0B}"/>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10474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681D-FF02-1330-861F-BF61E0929F6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A2804EF-A741-24A3-A9B5-DF27BF420B6C}"/>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4" name="Footer Placeholder 3">
            <a:extLst>
              <a:ext uri="{FF2B5EF4-FFF2-40B4-BE49-F238E27FC236}">
                <a16:creationId xmlns:a16="http://schemas.microsoft.com/office/drawing/2014/main" id="{F26B0833-9A78-D290-6E35-A16B31ED68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696DDD-4074-A1E9-90EE-9393A65927EE}"/>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864277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197D5F-8AFE-631F-3A3B-86EDC6D7A165}"/>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3" name="Footer Placeholder 2">
            <a:extLst>
              <a:ext uri="{FF2B5EF4-FFF2-40B4-BE49-F238E27FC236}">
                <a16:creationId xmlns:a16="http://schemas.microsoft.com/office/drawing/2014/main" id="{2C9600F1-D0CB-C4E5-3FB0-D89C9C0D14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C9D48B-211D-98B5-575B-0CD7F85824D9}"/>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84107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0EF0-3C15-D94F-8559-538264814A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EDD71F0-39F4-FB65-F26A-7D08A3220A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0C739E7-3C2F-0DCA-42C0-B426D2E35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ADD815-3D90-4001-8DB2-043D03CC7F15}"/>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6" name="Footer Placeholder 5">
            <a:extLst>
              <a:ext uri="{FF2B5EF4-FFF2-40B4-BE49-F238E27FC236}">
                <a16:creationId xmlns:a16="http://schemas.microsoft.com/office/drawing/2014/main" id="{C505ACF7-5798-E048-1F8A-58FFD81044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0E2142-497E-F972-360A-7A0884662430}"/>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713087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DD67D-2A55-C3B1-34CB-0D7F2E409B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6A6ED48-9A23-6D57-FD86-4DC7D56563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416A6F-03F2-4E0B-200B-02CEE9053E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6A6A47C-0B9C-DB16-404E-8AD9B298B37F}"/>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6" name="Footer Placeholder 5">
            <a:extLst>
              <a:ext uri="{FF2B5EF4-FFF2-40B4-BE49-F238E27FC236}">
                <a16:creationId xmlns:a16="http://schemas.microsoft.com/office/drawing/2014/main" id="{FC4391DA-4602-FDA4-CBAF-B5D2D45847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4EFD2-D45A-BE6C-A1B8-2659E9A56341}"/>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635771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D24E-78F5-2FEF-3F6F-20D9380D5A9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4128760-4B43-0BFB-38C2-77784276F58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DC3819-FF31-C5E3-9FAB-9221C04517C1}"/>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5" name="Footer Placeholder 4">
            <a:extLst>
              <a:ext uri="{FF2B5EF4-FFF2-40B4-BE49-F238E27FC236}">
                <a16:creationId xmlns:a16="http://schemas.microsoft.com/office/drawing/2014/main" id="{1023C57A-47D8-151F-0D1F-4BE9ACE8A2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006EC0-EAE9-833B-A14B-A6512511922B}"/>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2049152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84573-2155-2A84-A0CC-C9AFDB49E4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CED63DE-DFBF-F430-AE48-1C0C53DF6C8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387AE8B-F997-C0BB-BE16-0D02D8A140A7}"/>
              </a:ext>
            </a:extLst>
          </p:cNvPr>
          <p:cNvSpPr>
            <a:spLocks noGrp="1"/>
          </p:cNvSpPr>
          <p:nvPr>
            <p:ph type="dt" sz="half" idx="10"/>
          </p:nvPr>
        </p:nvSpPr>
        <p:spPr/>
        <p:txBody>
          <a:bodyPr/>
          <a:lstStyle/>
          <a:p>
            <a:fld id="{2C43DB5A-BDF9-7949-8D11-F704DE526721}" type="datetimeFigureOut">
              <a:rPr lang="en-US" smtClean="0"/>
              <a:t>10/17/26</a:t>
            </a:fld>
            <a:endParaRPr lang="en-US"/>
          </a:p>
        </p:txBody>
      </p:sp>
      <p:sp>
        <p:nvSpPr>
          <p:cNvPr id="5" name="Footer Placeholder 4">
            <a:extLst>
              <a:ext uri="{FF2B5EF4-FFF2-40B4-BE49-F238E27FC236}">
                <a16:creationId xmlns:a16="http://schemas.microsoft.com/office/drawing/2014/main" id="{F1C4D1B0-EB63-06B4-F3EE-B71C517127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64C0D-4F3C-4F16-1946-7A2727AD569B}"/>
              </a:ext>
            </a:extLst>
          </p:cNvPr>
          <p:cNvSpPr>
            <a:spLocks noGrp="1"/>
          </p:cNvSpPr>
          <p:nvPr>
            <p:ph type="sldNum" sz="quarter" idx="12"/>
          </p:nvPr>
        </p:nvSpPr>
        <p:spPr/>
        <p:txBody>
          <a:bodyPr/>
          <a:lstStyle/>
          <a:p>
            <a:fld id="{97661ED0-19A1-BC4F-BDD4-85211A524B3A}" type="slidenum">
              <a:rPr lang="en-US" smtClean="0"/>
              <a:t>‹#›</a:t>
            </a:fld>
            <a:endParaRPr lang="en-US"/>
          </a:p>
        </p:txBody>
      </p:sp>
    </p:spTree>
    <p:extLst>
      <p:ext uri="{BB962C8B-B14F-4D97-AF65-F5344CB8AC3E}">
        <p14:creationId xmlns:p14="http://schemas.microsoft.com/office/powerpoint/2010/main" val="365670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201C4A-C019-D630-F6C7-BB4CCA181D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8651FD-8175-9E4B-064A-5E45A0259C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15A376-5083-8D0A-73AD-F4FBA086B8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43DB5A-BDF9-7949-8D11-F704DE526721}" type="datetimeFigureOut">
              <a:rPr lang="en-US" smtClean="0"/>
              <a:t>10/17/26</a:t>
            </a:fld>
            <a:endParaRPr lang="en-US"/>
          </a:p>
        </p:txBody>
      </p:sp>
      <p:sp>
        <p:nvSpPr>
          <p:cNvPr id="5" name="Footer Placeholder 4">
            <a:extLst>
              <a:ext uri="{FF2B5EF4-FFF2-40B4-BE49-F238E27FC236}">
                <a16:creationId xmlns:a16="http://schemas.microsoft.com/office/drawing/2014/main" id="{93679C6F-6215-F09E-99FE-C09A2E3B29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9F3CF27-C0F4-699B-7380-79A83563B7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661ED0-19A1-BC4F-BDD4-85211A524B3A}" type="slidenum">
              <a:rPr lang="en-US" smtClean="0"/>
              <a:t>‹#›</a:t>
            </a:fld>
            <a:endParaRPr lang="en-US"/>
          </a:p>
        </p:txBody>
      </p:sp>
    </p:spTree>
    <p:extLst>
      <p:ext uri="{BB962C8B-B14F-4D97-AF65-F5344CB8AC3E}">
        <p14:creationId xmlns:p14="http://schemas.microsoft.com/office/powerpoint/2010/main" val="489166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B15E7-A5E1-C683-5C15-45866CF3DBD3}"/>
              </a:ext>
            </a:extLst>
          </p:cNvPr>
          <p:cNvSpPr>
            <a:spLocks noGrp="1"/>
          </p:cNvSpPr>
          <p:nvPr>
            <p:ph type="ctrTitle"/>
          </p:nvPr>
        </p:nvSpPr>
        <p:spPr/>
        <p:txBody>
          <a:bodyPr>
            <a:normAutofit fontScale="90000"/>
          </a:bodyPr>
          <a:lstStyle/>
          <a:p>
            <a:r>
              <a:rPr lang="en-GB" b="1" dirty="0"/>
              <a:t>Power, Agency and Historical change in historical materialism</a:t>
            </a:r>
            <a:br>
              <a:rPr lang="en-GB" b="1" dirty="0"/>
            </a:br>
            <a:endParaRPr lang="en-US" dirty="0"/>
          </a:p>
        </p:txBody>
      </p:sp>
      <p:sp>
        <p:nvSpPr>
          <p:cNvPr id="3" name="Subtitle 2">
            <a:extLst>
              <a:ext uri="{FF2B5EF4-FFF2-40B4-BE49-F238E27FC236}">
                <a16:creationId xmlns:a16="http://schemas.microsoft.com/office/drawing/2014/main" id="{3C136264-8840-6162-E344-EBCD1810B9A8}"/>
              </a:ext>
            </a:extLst>
          </p:cNvPr>
          <p:cNvSpPr>
            <a:spLocks noGrp="1"/>
          </p:cNvSpPr>
          <p:nvPr>
            <p:ph type="subTitle" idx="1"/>
          </p:nvPr>
        </p:nvSpPr>
        <p:spPr/>
        <p:txBody>
          <a:bodyPr/>
          <a:lstStyle/>
          <a:p>
            <a:r>
              <a:rPr lang="en-US" dirty="0"/>
              <a:t>Dr Claudia Stein </a:t>
            </a:r>
          </a:p>
        </p:txBody>
      </p:sp>
    </p:spTree>
    <p:extLst>
      <p:ext uri="{BB962C8B-B14F-4D97-AF65-F5344CB8AC3E}">
        <p14:creationId xmlns:p14="http://schemas.microsoft.com/office/powerpoint/2010/main" val="4198125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7DCF0-967A-6D56-4D28-870E745CCD9F}"/>
            </a:ext>
          </a:extLst>
        </p:cNvPr>
        <p:cNvGrpSpPr/>
        <p:nvPr/>
      </p:nvGrpSpPr>
      <p:grpSpPr>
        <a:xfrm>
          <a:off x="0" y="0"/>
          <a:ext cx="0" cy="0"/>
          <a:chOff x="0" y="0"/>
          <a:chExt cx="0" cy="0"/>
        </a:xfrm>
      </p:grpSpPr>
      <p:pic>
        <p:nvPicPr>
          <p:cNvPr id="4" name="Picture 5" descr="The image “http://upload.wikimedia.org/wikipedia/commons/f/fc/Karl_Marx.jpg” cannot be displayed, because it contains errors.">
            <a:extLst>
              <a:ext uri="{FF2B5EF4-FFF2-40B4-BE49-F238E27FC236}">
                <a16:creationId xmlns:a16="http://schemas.microsoft.com/office/drawing/2014/main" id="{BAF83662-B99A-D2EA-015E-FBAE3C663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653" y="420524"/>
            <a:ext cx="45720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A62A721-AFB2-473E-8FCE-CD832C4B5105}"/>
              </a:ext>
            </a:extLst>
          </p:cNvPr>
          <p:cNvSpPr txBox="1"/>
          <p:nvPr/>
        </p:nvSpPr>
        <p:spPr>
          <a:xfrm flipH="1">
            <a:off x="1346886" y="6153665"/>
            <a:ext cx="8943742" cy="381689"/>
          </a:xfrm>
          <a:prstGeom prst="rect">
            <a:avLst/>
          </a:prstGeom>
          <a:noFill/>
        </p:spPr>
        <p:txBody>
          <a:bodyPr wrap="square" rtlCol="0">
            <a:spAutoFit/>
          </a:bodyPr>
          <a:lstStyle/>
          <a:p>
            <a:r>
              <a:rPr lang="en-US" b="1" dirty="0"/>
              <a:t>Karl Marx, 1818-1883</a:t>
            </a:r>
          </a:p>
        </p:txBody>
      </p:sp>
      <p:sp>
        <p:nvSpPr>
          <p:cNvPr id="2" name="TextBox 1">
            <a:extLst>
              <a:ext uri="{FF2B5EF4-FFF2-40B4-BE49-F238E27FC236}">
                <a16:creationId xmlns:a16="http://schemas.microsoft.com/office/drawing/2014/main" id="{DA57958A-CAE3-B9A7-CF57-B29BF9EACE0E}"/>
              </a:ext>
            </a:extLst>
          </p:cNvPr>
          <p:cNvSpPr txBox="1"/>
          <p:nvPr/>
        </p:nvSpPr>
        <p:spPr>
          <a:xfrm>
            <a:off x="6758349" y="1112109"/>
            <a:ext cx="3868462" cy="2862322"/>
          </a:xfrm>
          <a:prstGeom prst="rect">
            <a:avLst/>
          </a:prstGeom>
          <a:noFill/>
        </p:spPr>
        <p:txBody>
          <a:bodyPr wrap="square" rtlCol="0">
            <a:spAutoFit/>
          </a:bodyPr>
          <a:lstStyle/>
          <a:p>
            <a:r>
              <a:rPr lang="en-GB" dirty="0"/>
              <a:t>Marx work as a philosopher, political theorist, political economist, journalist and revolutionary socialist shaped the modern world. </a:t>
            </a:r>
          </a:p>
          <a:p>
            <a:endParaRPr lang="en-GB" dirty="0"/>
          </a:p>
          <a:p>
            <a:r>
              <a:rPr lang="en-GB" dirty="0"/>
              <a:t>Marx’ ‘historical materialism’ were not simply a theory of society and historical change. It also did change the world. </a:t>
            </a:r>
          </a:p>
          <a:p>
            <a:endParaRPr lang="en-GB" dirty="0"/>
          </a:p>
        </p:txBody>
      </p:sp>
    </p:spTree>
    <p:extLst>
      <p:ext uri="{BB962C8B-B14F-4D97-AF65-F5344CB8AC3E}">
        <p14:creationId xmlns:p14="http://schemas.microsoft.com/office/powerpoint/2010/main" val="101317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66D8096-2F31-8E47-18CE-08A9034DC3D8}"/>
              </a:ext>
            </a:extLst>
          </p:cNvPr>
          <p:cNvSpPr txBox="1"/>
          <p:nvPr/>
        </p:nvSpPr>
        <p:spPr>
          <a:xfrm>
            <a:off x="548640" y="1363287"/>
            <a:ext cx="11207548" cy="2246769"/>
          </a:xfrm>
          <a:prstGeom prst="rect">
            <a:avLst/>
          </a:prstGeom>
          <a:noFill/>
        </p:spPr>
        <p:txBody>
          <a:bodyPr wrap="square" rtlCol="0">
            <a:spAutoFit/>
          </a:bodyPr>
          <a:lstStyle/>
          <a:p>
            <a:endParaRPr lang="en-US" sz="2800" b="1" dirty="0"/>
          </a:p>
          <a:p>
            <a:endParaRPr lang="en-US" sz="2800" b="1" dirty="0"/>
          </a:p>
          <a:p>
            <a:endParaRPr lang="en-US" sz="2800" b="1"/>
          </a:p>
          <a:p>
            <a:r>
              <a:rPr lang="en-US" sz="2800" b="1"/>
              <a:t>But </a:t>
            </a:r>
            <a:r>
              <a:rPr lang="en-US" sz="2800" b="1" dirty="0"/>
              <a:t>Marx’s ideas about power, agency and historical change were not domineering in the 19</a:t>
            </a:r>
            <a:r>
              <a:rPr lang="en-US" sz="2800" b="1" baseline="30000" dirty="0"/>
              <a:t>th</a:t>
            </a:r>
            <a:r>
              <a:rPr lang="en-US" sz="2800" b="1" dirty="0"/>
              <a:t> century</a:t>
            </a:r>
          </a:p>
        </p:txBody>
      </p:sp>
    </p:spTree>
    <p:extLst>
      <p:ext uri="{BB962C8B-B14F-4D97-AF65-F5344CB8AC3E}">
        <p14:creationId xmlns:p14="http://schemas.microsoft.com/office/powerpoint/2010/main" val="364322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The image “http://upload.wikimedia.org/wikipedia/commons/f/fc/Karl_Marx.jpg” cannot be displayed, because it contains errors.">
            <a:extLst>
              <a:ext uri="{FF2B5EF4-FFF2-40B4-BE49-F238E27FC236}">
                <a16:creationId xmlns:a16="http://schemas.microsoft.com/office/drawing/2014/main" id="{331F032F-DE4E-E152-94E4-A53B0EFDE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549" y="730425"/>
            <a:ext cx="45720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BB052F-8B21-E795-25FB-482284417395}"/>
              </a:ext>
            </a:extLst>
          </p:cNvPr>
          <p:cNvSpPr txBox="1"/>
          <p:nvPr/>
        </p:nvSpPr>
        <p:spPr>
          <a:xfrm flipH="1">
            <a:off x="7358741" y="6342743"/>
            <a:ext cx="2931887" cy="369332"/>
          </a:xfrm>
          <a:prstGeom prst="rect">
            <a:avLst/>
          </a:prstGeom>
          <a:noFill/>
        </p:spPr>
        <p:txBody>
          <a:bodyPr wrap="square" rtlCol="0">
            <a:spAutoFit/>
          </a:bodyPr>
          <a:lstStyle/>
          <a:p>
            <a:r>
              <a:rPr lang="en-US" b="1" dirty="0"/>
              <a:t>Karl Marx, 1818-1883</a:t>
            </a:r>
          </a:p>
        </p:txBody>
      </p:sp>
      <p:pic>
        <p:nvPicPr>
          <p:cNvPr id="6" name="Picture 5" descr="url.jpg">
            <a:extLst>
              <a:ext uri="{FF2B5EF4-FFF2-40B4-BE49-F238E27FC236}">
                <a16:creationId xmlns:a16="http://schemas.microsoft.com/office/drawing/2014/main" id="{0A67A7BB-033E-B221-6A95-154248CC0495}"/>
              </a:ext>
            </a:extLst>
          </p:cNvPr>
          <p:cNvPicPr>
            <a:picLocks noChangeAspect="1"/>
          </p:cNvPicPr>
          <p:nvPr/>
        </p:nvPicPr>
        <p:blipFill>
          <a:blip r:embed="rId3"/>
          <a:stretch>
            <a:fillRect/>
          </a:stretch>
        </p:blipFill>
        <p:spPr>
          <a:xfrm>
            <a:off x="493486" y="765000"/>
            <a:ext cx="3812533" cy="5328000"/>
          </a:xfrm>
          <a:prstGeom prst="rect">
            <a:avLst/>
          </a:prstGeom>
        </p:spPr>
      </p:pic>
      <p:sp>
        <p:nvSpPr>
          <p:cNvPr id="7" name="TextBox 6">
            <a:extLst>
              <a:ext uri="{FF2B5EF4-FFF2-40B4-BE49-F238E27FC236}">
                <a16:creationId xmlns:a16="http://schemas.microsoft.com/office/drawing/2014/main" id="{D536F045-0614-3A0B-F6FE-C25D523FB52E}"/>
              </a:ext>
            </a:extLst>
          </p:cNvPr>
          <p:cNvSpPr txBox="1"/>
          <p:nvPr/>
        </p:nvSpPr>
        <p:spPr>
          <a:xfrm>
            <a:off x="1001486" y="261257"/>
            <a:ext cx="9740743" cy="369332"/>
          </a:xfrm>
          <a:prstGeom prst="rect">
            <a:avLst/>
          </a:prstGeom>
          <a:noFill/>
        </p:spPr>
        <p:txBody>
          <a:bodyPr wrap="none" rtlCol="0">
            <a:spAutoFit/>
          </a:bodyPr>
          <a:lstStyle/>
          <a:p>
            <a:r>
              <a:rPr lang="en-US" b="1" dirty="0"/>
              <a:t>He was thinking with – and against – what he came to identify as ‘bourgeois’ history writing </a:t>
            </a:r>
          </a:p>
        </p:txBody>
      </p:sp>
      <p:sp>
        <p:nvSpPr>
          <p:cNvPr id="8" name="TextBox 7">
            <a:extLst>
              <a:ext uri="{FF2B5EF4-FFF2-40B4-BE49-F238E27FC236}">
                <a16:creationId xmlns:a16="http://schemas.microsoft.com/office/drawing/2014/main" id="{7DD321DD-EE23-2045-B987-43703F9121A7}"/>
              </a:ext>
            </a:extLst>
          </p:cNvPr>
          <p:cNvSpPr txBox="1"/>
          <p:nvPr/>
        </p:nvSpPr>
        <p:spPr>
          <a:xfrm>
            <a:off x="493487" y="6227411"/>
            <a:ext cx="3582672" cy="369332"/>
          </a:xfrm>
          <a:prstGeom prst="rect">
            <a:avLst/>
          </a:prstGeom>
          <a:noFill/>
        </p:spPr>
        <p:txBody>
          <a:bodyPr wrap="square" rtlCol="0">
            <a:spAutoFit/>
          </a:bodyPr>
          <a:lstStyle/>
          <a:p>
            <a:r>
              <a:rPr lang="en-US" b="1" dirty="0"/>
              <a:t>Leopold von Rank, 1795-1886</a:t>
            </a:r>
          </a:p>
        </p:txBody>
      </p:sp>
    </p:spTree>
    <p:extLst>
      <p:ext uri="{BB962C8B-B14F-4D97-AF65-F5344CB8AC3E}">
        <p14:creationId xmlns:p14="http://schemas.microsoft.com/office/powerpoint/2010/main" val="3599187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E261C4-57D3-F042-889A-7E03B35B50FF}"/>
              </a:ext>
            </a:extLst>
          </p:cNvPr>
          <p:cNvSpPr txBox="1"/>
          <p:nvPr/>
        </p:nvSpPr>
        <p:spPr>
          <a:xfrm>
            <a:off x="4557486" y="543504"/>
            <a:ext cx="6515327" cy="7294305"/>
          </a:xfrm>
          <a:prstGeom prst="rect">
            <a:avLst/>
          </a:prstGeom>
          <a:noFill/>
        </p:spPr>
        <p:txBody>
          <a:bodyPr wrap="square" rtlCol="0">
            <a:spAutoFit/>
          </a:bodyPr>
          <a:lstStyle/>
          <a:p>
            <a:pPr marL="285750" indent="-285750">
              <a:buFont typeface="Arial" panose="020B0604020202020204" pitchFamily="34" charset="0"/>
              <a:buChar char="•"/>
            </a:pPr>
            <a:r>
              <a:rPr lang="en-GB" dirty="0"/>
              <a:t>There was no single German political nation; instead, there was a collection of separate states with different rulers, laws, religions, and customs. Industrialisation – like in Britain is still relatively unknown in most German territories (takes off in the last 3</a:t>
            </a:r>
            <a:r>
              <a:rPr lang="en-GB" baseline="30000" dirty="0"/>
              <a:t>rd</a:t>
            </a:r>
            <a:r>
              <a:rPr lang="en-GB" dirty="0"/>
              <a:t> of 19</a:t>
            </a:r>
            <a:r>
              <a:rPr lang="en-GB" baseline="30000" dirty="0"/>
              <a:t>th</a:t>
            </a:r>
            <a:r>
              <a:rPr lang="en-GB" dirty="0"/>
              <a:t> century).</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was enthusiasms for Enlightenment ideas and the achievements of the French Revolution, particularly among the </a:t>
            </a:r>
            <a:r>
              <a:rPr lang="en-US" dirty="0" err="1"/>
              <a:t>bourgoisie</a:t>
            </a:r>
            <a:r>
              <a:rPr lang="en-US" dirty="0"/>
              <a:t>, but majority of German rulers and their subjects were hesitant to fully embrace ideologies of the French (fear of violence; war); reliance on the importance of religion and traditional political powers to provide peace and societal order (e.g. enlightened absolutism)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GB" dirty="0"/>
              <a:t>But: Sparked by economic hardship, mass poverty, and political discontent, there were a series of protests and rebellions across the German states demanding national unity, individual freedoms such as  freedom of the press, and a unified German nation-state. While the initial phase saw rulers make concessions, including the formation of a national assembly, ‘the revolutions’ in the 1840s/50s ultimately failed as internal divisions between middle-class liberals and working-class radicals grew, and conservative forces reasserted control. (e.g. Restauration)</a:t>
            </a:r>
            <a:endParaRPr lang="en-US" dirty="0"/>
          </a:p>
          <a:p>
            <a:pPr marL="285750" indent="-285750">
              <a:buFont typeface="Arial" panose="020B0604020202020204" pitchFamily="34" charset="0"/>
              <a:buChar char="•"/>
            </a:pPr>
            <a:endParaRPr lang="en-US" dirty="0"/>
          </a:p>
          <a:p>
            <a:endParaRPr lang="en-US" dirty="0"/>
          </a:p>
        </p:txBody>
      </p:sp>
      <p:sp>
        <p:nvSpPr>
          <p:cNvPr id="6" name="TextBox 5">
            <a:extLst>
              <a:ext uri="{FF2B5EF4-FFF2-40B4-BE49-F238E27FC236}">
                <a16:creationId xmlns:a16="http://schemas.microsoft.com/office/drawing/2014/main" id="{27856E73-39BE-4A4D-83D7-082CA2E8C761}"/>
              </a:ext>
            </a:extLst>
          </p:cNvPr>
          <p:cNvSpPr txBox="1"/>
          <p:nvPr/>
        </p:nvSpPr>
        <p:spPr>
          <a:xfrm>
            <a:off x="-116113" y="174171"/>
            <a:ext cx="11946164" cy="646331"/>
          </a:xfrm>
          <a:prstGeom prst="rect">
            <a:avLst/>
          </a:prstGeom>
          <a:noFill/>
        </p:spPr>
        <p:txBody>
          <a:bodyPr wrap="square" rtlCol="0">
            <a:spAutoFit/>
          </a:bodyPr>
          <a:lstStyle/>
          <a:p>
            <a:r>
              <a:rPr lang="en-US" b="1" dirty="0"/>
              <a:t>Wider political, social-cultural, economic context of the German-speaking lands until 1871 that shaped any German understanding of ‘history’</a:t>
            </a:r>
          </a:p>
        </p:txBody>
      </p:sp>
      <p:pic>
        <p:nvPicPr>
          <p:cNvPr id="2" name="Picture 1">
            <a:extLst>
              <a:ext uri="{FF2B5EF4-FFF2-40B4-BE49-F238E27FC236}">
                <a16:creationId xmlns:a16="http://schemas.microsoft.com/office/drawing/2014/main" id="{E691B99D-8394-ECB2-11AC-426F6E47D3D6}"/>
              </a:ext>
            </a:extLst>
          </p:cNvPr>
          <p:cNvPicPr>
            <a:picLocks noChangeAspect="1"/>
          </p:cNvPicPr>
          <p:nvPr/>
        </p:nvPicPr>
        <p:blipFill>
          <a:blip r:embed="rId2"/>
          <a:stretch>
            <a:fillRect/>
          </a:stretch>
        </p:blipFill>
        <p:spPr>
          <a:xfrm>
            <a:off x="282029" y="1269000"/>
            <a:ext cx="4275457" cy="4320000"/>
          </a:xfrm>
          <a:prstGeom prst="rect">
            <a:avLst/>
          </a:prstGeom>
        </p:spPr>
      </p:pic>
    </p:spTree>
    <p:extLst>
      <p:ext uri="{BB962C8B-B14F-4D97-AF65-F5344CB8AC3E}">
        <p14:creationId xmlns:p14="http://schemas.microsoft.com/office/powerpoint/2010/main" val="193259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A8AE9-3451-DBA3-6BA4-F4D7C5E8B331}"/>
            </a:ext>
          </a:extLst>
        </p:cNvPr>
        <p:cNvGrpSpPr/>
        <p:nvPr/>
      </p:nvGrpSpPr>
      <p:grpSpPr>
        <a:xfrm>
          <a:off x="0" y="0"/>
          <a:ext cx="0" cy="0"/>
          <a:chOff x="0" y="0"/>
          <a:chExt cx="0" cy="0"/>
        </a:xfrm>
      </p:grpSpPr>
      <p:pic>
        <p:nvPicPr>
          <p:cNvPr id="5" name="Picture 4" descr="url.gif">
            <a:extLst>
              <a:ext uri="{FF2B5EF4-FFF2-40B4-BE49-F238E27FC236}">
                <a16:creationId xmlns:a16="http://schemas.microsoft.com/office/drawing/2014/main" id="{C8A14930-9BCA-8CC8-7CC7-E6CE2E02C8E5}"/>
              </a:ext>
            </a:extLst>
          </p:cNvPr>
          <p:cNvPicPr>
            <a:picLocks noChangeAspect="1"/>
          </p:cNvPicPr>
          <p:nvPr/>
        </p:nvPicPr>
        <p:blipFill>
          <a:blip r:embed="rId2"/>
          <a:stretch>
            <a:fillRect/>
          </a:stretch>
        </p:blipFill>
        <p:spPr>
          <a:xfrm>
            <a:off x="3145971" y="791647"/>
            <a:ext cx="4851400" cy="2832100"/>
          </a:xfrm>
          <a:prstGeom prst="rect">
            <a:avLst/>
          </a:prstGeom>
        </p:spPr>
      </p:pic>
      <p:sp>
        <p:nvSpPr>
          <p:cNvPr id="6" name="TextBox 5">
            <a:extLst>
              <a:ext uri="{FF2B5EF4-FFF2-40B4-BE49-F238E27FC236}">
                <a16:creationId xmlns:a16="http://schemas.microsoft.com/office/drawing/2014/main" id="{4D1113F5-FCCF-956E-A57E-7B03A4A9EE24}"/>
              </a:ext>
            </a:extLst>
          </p:cNvPr>
          <p:cNvSpPr txBox="1"/>
          <p:nvPr/>
        </p:nvSpPr>
        <p:spPr>
          <a:xfrm>
            <a:off x="3342410" y="3623747"/>
            <a:ext cx="7296561" cy="369332"/>
          </a:xfrm>
          <a:prstGeom prst="rect">
            <a:avLst/>
          </a:prstGeom>
          <a:noFill/>
        </p:spPr>
        <p:txBody>
          <a:bodyPr wrap="square" rtlCol="0">
            <a:spAutoFit/>
          </a:bodyPr>
          <a:lstStyle/>
          <a:p>
            <a:r>
              <a:rPr lang="en-US" dirty="0"/>
              <a:t>Humboldt University, Berlin  (founded 1811)</a:t>
            </a:r>
          </a:p>
        </p:txBody>
      </p:sp>
      <p:sp>
        <p:nvSpPr>
          <p:cNvPr id="9" name="TextBox 8">
            <a:extLst>
              <a:ext uri="{FF2B5EF4-FFF2-40B4-BE49-F238E27FC236}">
                <a16:creationId xmlns:a16="http://schemas.microsoft.com/office/drawing/2014/main" id="{4169B102-3F57-405B-3B10-6209EAFE3D1D}"/>
              </a:ext>
            </a:extLst>
          </p:cNvPr>
          <p:cNvSpPr txBox="1"/>
          <p:nvPr/>
        </p:nvSpPr>
        <p:spPr>
          <a:xfrm>
            <a:off x="9147628" y="3993079"/>
            <a:ext cx="2541463" cy="923330"/>
          </a:xfrm>
          <a:prstGeom prst="rect">
            <a:avLst/>
          </a:prstGeom>
          <a:noFill/>
        </p:spPr>
        <p:txBody>
          <a:bodyPr wrap="square" rtlCol="0">
            <a:spAutoFit/>
          </a:bodyPr>
          <a:lstStyle/>
          <a:p>
            <a:r>
              <a:rPr lang="en-US" dirty="0"/>
              <a:t>Wilhelm von Humboldt (1767-1835); minister of education in Prussia</a:t>
            </a:r>
          </a:p>
        </p:txBody>
      </p:sp>
      <p:sp>
        <p:nvSpPr>
          <p:cNvPr id="7" name="TextBox 6">
            <a:extLst>
              <a:ext uri="{FF2B5EF4-FFF2-40B4-BE49-F238E27FC236}">
                <a16:creationId xmlns:a16="http://schemas.microsoft.com/office/drawing/2014/main" id="{4A01A5BE-A787-E01D-EDB4-4F1E9BF2B090}"/>
              </a:ext>
            </a:extLst>
          </p:cNvPr>
          <p:cNvSpPr txBox="1"/>
          <p:nvPr/>
        </p:nvSpPr>
        <p:spPr>
          <a:xfrm>
            <a:off x="3145971" y="4197165"/>
            <a:ext cx="4851399" cy="2585323"/>
          </a:xfrm>
          <a:prstGeom prst="rect">
            <a:avLst/>
          </a:prstGeom>
          <a:noFill/>
        </p:spPr>
        <p:txBody>
          <a:bodyPr wrap="square" rtlCol="0">
            <a:spAutoFit/>
          </a:bodyPr>
          <a:lstStyle/>
          <a:p>
            <a:r>
              <a:rPr lang="en-US" b="1" dirty="0"/>
              <a:t>‘</a:t>
            </a:r>
            <a:r>
              <a:rPr lang="en-US" b="1" dirty="0" err="1"/>
              <a:t>Bildung</a:t>
            </a:r>
            <a:r>
              <a:rPr lang="en-US" b="1" dirty="0"/>
              <a:t>’: </a:t>
            </a:r>
            <a:r>
              <a:rPr lang="en-US" b="1" dirty="0" err="1"/>
              <a:t>engl.</a:t>
            </a:r>
            <a:r>
              <a:rPr lang="en-US" b="1" dirty="0"/>
              <a:t> ‘education’/’formation’ but has a much broader humanistic meaning</a:t>
            </a:r>
          </a:p>
          <a:p>
            <a:r>
              <a:rPr lang="en-GB" dirty="0"/>
              <a:t>Humboldt believed that the university (and education in general, as in the Prussian education system) should enable students to become autonomous individuals and world citizens by developing their own reasoning powers in an environment of academic freedom. </a:t>
            </a:r>
            <a:r>
              <a:rPr lang="en-US" dirty="0"/>
              <a:t>(e.g. </a:t>
            </a:r>
            <a:r>
              <a:rPr lang="en-US" i="1" dirty="0" err="1"/>
              <a:t>Bildungsbürger</a:t>
            </a:r>
            <a:r>
              <a:rPr lang="en-US" i="1" dirty="0"/>
              <a:t> u</a:t>
            </a:r>
            <a:r>
              <a:rPr lang="en-US" dirty="0"/>
              <a:t>nd </a:t>
            </a:r>
            <a:r>
              <a:rPr lang="en-US" i="1" dirty="0" err="1"/>
              <a:t>Weltbürger</a:t>
            </a:r>
            <a:r>
              <a:rPr lang="en-US" dirty="0"/>
              <a:t>)</a:t>
            </a:r>
          </a:p>
        </p:txBody>
      </p:sp>
      <p:pic>
        <p:nvPicPr>
          <p:cNvPr id="2" name="Picture 1">
            <a:extLst>
              <a:ext uri="{FF2B5EF4-FFF2-40B4-BE49-F238E27FC236}">
                <a16:creationId xmlns:a16="http://schemas.microsoft.com/office/drawing/2014/main" id="{79E7C580-E1FE-22A8-BA80-D71DB84243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9591" y="265382"/>
            <a:ext cx="2839500" cy="3600000"/>
          </a:xfrm>
          <a:prstGeom prst="rect">
            <a:avLst/>
          </a:prstGeom>
        </p:spPr>
      </p:pic>
      <p:sp>
        <p:nvSpPr>
          <p:cNvPr id="3" name="TextBox 2">
            <a:extLst>
              <a:ext uri="{FF2B5EF4-FFF2-40B4-BE49-F238E27FC236}">
                <a16:creationId xmlns:a16="http://schemas.microsoft.com/office/drawing/2014/main" id="{E996A985-B4B5-ACBB-F6C5-7D096253ECEF}"/>
              </a:ext>
            </a:extLst>
          </p:cNvPr>
          <p:cNvSpPr txBox="1"/>
          <p:nvPr/>
        </p:nvSpPr>
        <p:spPr>
          <a:xfrm>
            <a:off x="290286" y="218229"/>
            <a:ext cx="7707084" cy="646331"/>
          </a:xfrm>
          <a:prstGeom prst="rect">
            <a:avLst/>
          </a:prstGeom>
          <a:noFill/>
        </p:spPr>
        <p:txBody>
          <a:bodyPr wrap="square" rtlCol="0">
            <a:spAutoFit/>
          </a:bodyPr>
          <a:lstStyle/>
          <a:p>
            <a:r>
              <a:rPr lang="en-US" b="1" dirty="0"/>
              <a:t>While German states lack modern political representation, they develop a world-famous education system ….particularly the kingdom of Prussia </a:t>
            </a:r>
          </a:p>
        </p:txBody>
      </p:sp>
      <p:sp>
        <p:nvSpPr>
          <p:cNvPr id="8" name="TextBox 7">
            <a:extLst>
              <a:ext uri="{FF2B5EF4-FFF2-40B4-BE49-F238E27FC236}">
                <a16:creationId xmlns:a16="http://schemas.microsoft.com/office/drawing/2014/main" id="{2BF8640E-A5EF-87DF-38D9-8A6706B39CC0}"/>
              </a:ext>
            </a:extLst>
          </p:cNvPr>
          <p:cNvSpPr txBox="1"/>
          <p:nvPr/>
        </p:nvSpPr>
        <p:spPr>
          <a:xfrm>
            <a:off x="0" y="1187726"/>
            <a:ext cx="2438400" cy="5078313"/>
          </a:xfrm>
          <a:prstGeom prst="rect">
            <a:avLst/>
          </a:prstGeom>
          <a:noFill/>
        </p:spPr>
        <p:txBody>
          <a:bodyPr wrap="square">
            <a:spAutoFit/>
          </a:bodyPr>
          <a:lstStyle/>
          <a:p>
            <a:r>
              <a:rPr lang="en-GB" dirty="0"/>
              <a:t>The German states in the 19th century were world leaders in prestigious education and Prussia set the pace.  The modern university system emerged from the 19</a:t>
            </a:r>
            <a:r>
              <a:rPr lang="en-GB" baseline="30000" dirty="0"/>
              <a:t>th</a:t>
            </a:r>
            <a:r>
              <a:rPr lang="en-GB" dirty="0"/>
              <a:t>- century German universities, especially Friedrich Wilhelm University (now named </a:t>
            </a:r>
            <a:r>
              <a:rPr lang="en-GB" i="1" dirty="0"/>
              <a:t>Humboldt University </a:t>
            </a:r>
            <a:r>
              <a:rPr lang="en-GB" dirty="0"/>
              <a:t>of Berlin. It pioneered the model of the research university with well-defined career tracks for professors.</a:t>
            </a:r>
            <a:endParaRPr lang="en-US" dirty="0"/>
          </a:p>
        </p:txBody>
      </p:sp>
      <p:sp>
        <p:nvSpPr>
          <p:cNvPr id="10" name="TextBox 9">
            <a:extLst>
              <a:ext uri="{FF2B5EF4-FFF2-40B4-BE49-F238E27FC236}">
                <a16:creationId xmlns:a16="http://schemas.microsoft.com/office/drawing/2014/main" id="{73B73110-581D-6B0B-A62F-09CD344A898B}"/>
              </a:ext>
            </a:extLst>
          </p:cNvPr>
          <p:cNvSpPr txBox="1"/>
          <p:nvPr/>
        </p:nvSpPr>
        <p:spPr>
          <a:xfrm>
            <a:off x="3013911" y="3244334"/>
            <a:ext cx="6124072" cy="369332"/>
          </a:xfrm>
          <a:prstGeom prst="rect">
            <a:avLst/>
          </a:prstGeom>
          <a:noFill/>
        </p:spPr>
        <p:txBody>
          <a:bodyPr wrap="square">
            <a:spAutoFit/>
          </a:bodyPr>
          <a:lstStyle/>
          <a:p>
            <a:r>
              <a:rPr lang="en-US" sz="1800" b="1" dirty="0"/>
              <a:t>History writing when Marx appears on the scene…..</a:t>
            </a:r>
          </a:p>
        </p:txBody>
      </p:sp>
    </p:spTree>
    <p:extLst>
      <p:ext uri="{BB962C8B-B14F-4D97-AF65-F5344CB8AC3E}">
        <p14:creationId xmlns:p14="http://schemas.microsoft.com/office/powerpoint/2010/main" val="411624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rl-1.jpg"/>
          <p:cNvPicPr>
            <a:picLocks noChangeAspect="1"/>
          </p:cNvPicPr>
          <p:nvPr/>
        </p:nvPicPr>
        <p:blipFill>
          <a:blip r:embed="rId2"/>
          <a:stretch>
            <a:fillRect/>
          </a:stretch>
        </p:blipFill>
        <p:spPr>
          <a:xfrm>
            <a:off x="-73225" y="1273374"/>
            <a:ext cx="2884199" cy="3579091"/>
          </a:xfrm>
          <a:prstGeom prst="rect">
            <a:avLst/>
          </a:prstGeom>
        </p:spPr>
      </p:pic>
      <p:sp>
        <p:nvSpPr>
          <p:cNvPr id="8" name="TextBox 7"/>
          <p:cNvSpPr txBox="1"/>
          <p:nvPr/>
        </p:nvSpPr>
        <p:spPr>
          <a:xfrm>
            <a:off x="1" y="4648510"/>
            <a:ext cx="2914650" cy="1200329"/>
          </a:xfrm>
          <a:prstGeom prst="rect">
            <a:avLst/>
          </a:prstGeom>
          <a:noFill/>
        </p:spPr>
        <p:txBody>
          <a:bodyPr wrap="square" rtlCol="0">
            <a:spAutoFit/>
          </a:bodyPr>
          <a:lstStyle/>
          <a:p>
            <a:endParaRPr lang="en-US" dirty="0"/>
          </a:p>
          <a:p>
            <a:endParaRPr lang="en-US" dirty="0"/>
          </a:p>
          <a:p>
            <a:r>
              <a:rPr lang="en-US" dirty="0"/>
              <a:t>Georg Friedrich Hegel (1770-1831)</a:t>
            </a:r>
          </a:p>
        </p:txBody>
      </p:sp>
      <p:pic>
        <p:nvPicPr>
          <p:cNvPr id="9" name="Picture 8" descr="397px-Hegel_sibree.jpg"/>
          <p:cNvPicPr>
            <a:picLocks noChangeAspect="1"/>
          </p:cNvPicPr>
          <p:nvPr/>
        </p:nvPicPr>
        <p:blipFill>
          <a:blip r:embed="rId3"/>
          <a:stretch>
            <a:fillRect/>
          </a:stretch>
        </p:blipFill>
        <p:spPr>
          <a:xfrm>
            <a:off x="8768429" y="1548063"/>
            <a:ext cx="3423570" cy="5165537"/>
          </a:xfrm>
          <a:prstGeom prst="rect">
            <a:avLst/>
          </a:prstGeom>
        </p:spPr>
      </p:pic>
      <p:sp>
        <p:nvSpPr>
          <p:cNvPr id="2" name="TextBox 1"/>
          <p:cNvSpPr txBox="1"/>
          <p:nvPr/>
        </p:nvSpPr>
        <p:spPr>
          <a:xfrm>
            <a:off x="3600450" y="3785655"/>
            <a:ext cx="3796811" cy="369332"/>
          </a:xfrm>
          <a:prstGeom prst="rect">
            <a:avLst/>
          </a:prstGeom>
          <a:noFill/>
        </p:spPr>
        <p:txBody>
          <a:bodyPr wrap="square" rtlCol="0">
            <a:spAutoFit/>
          </a:bodyPr>
          <a:lstStyle/>
          <a:p>
            <a:r>
              <a:rPr lang="en-US" dirty="0"/>
              <a:t> </a:t>
            </a:r>
          </a:p>
        </p:txBody>
      </p:sp>
      <p:sp>
        <p:nvSpPr>
          <p:cNvPr id="3" name="TextBox 2"/>
          <p:cNvSpPr txBox="1"/>
          <p:nvPr/>
        </p:nvSpPr>
        <p:spPr>
          <a:xfrm>
            <a:off x="3049764" y="1273374"/>
            <a:ext cx="4579761" cy="2585323"/>
          </a:xfrm>
          <a:prstGeom prst="rect">
            <a:avLst/>
          </a:prstGeom>
          <a:noFill/>
        </p:spPr>
        <p:txBody>
          <a:bodyPr wrap="square" rtlCol="0">
            <a:spAutoFit/>
          </a:bodyPr>
          <a:lstStyle/>
          <a:p>
            <a:r>
              <a:rPr lang="en-GB" dirty="0"/>
              <a:t>Hegel’s calls his own project </a:t>
            </a:r>
            <a:r>
              <a:rPr lang="en-GB" i="1" dirty="0"/>
              <a:t>philosophical history</a:t>
            </a:r>
            <a:r>
              <a:rPr lang="en-GB" dirty="0"/>
              <a:t>. He maintains that with philosophical history the historian cannot be content with finding empirical expressions of past experiences (e.g. the archival sources). </a:t>
            </a:r>
          </a:p>
          <a:p>
            <a:r>
              <a:rPr lang="en-GB" dirty="0"/>
              <a:t>His task is to find the overall sense and the hidden ideas that created and drove such empirical expressions (and the sources there of) in the first place. </a:t>
            </a:r>
            <a:endParaRPr lang="en-US" b="1" dirty="0"/>
          </a:p>
        </p:txBody>
      </p:sp>
      <p:sp>
        <p:nvSpPr>
          <p:cNvPr id="5" name="TextBox 4">
            <a:extLst>
              <a:ext uri="{FF2B5EF4-FFF2-40B4-BE49-F238E27FC236}">
                <a16:creationId xmlns:a16="http://schemas.microsoft.com/office/drawing/2014/main" id="{E8A1845A-45FE-5340-8EA1-25BD72DBA66C}"/>
              </a:ext>
            </a:extLst>
          </p:cNvPr>
          <p:cNvSpPr txBox="1"/>
          <p:nvPr/>
        </p:nvSpPr>
        <p:spPr>
          <a:xfrm>
            <a:off x="485775" y="0"/>
            <a:ext cx="10801350" cy="1384995"/>
          </a:xfrm>
          <a:prstGeom prst="rect">
            <a:avLst/>
          </a:prstGeom>
          <a:noFill/>
        </p:spPr>
        <p:txBody>
          <a:bodyPr wrap="square" rtlCol="0">
            <a:spAutoFit/>
          </a:bodyPr>
          <a:lstStyle/>
          <a:p>
            <a:r>
              <a:rPr lang="en-US" dirty="0"/>
              <a:t> </a:t>
            </a:r>
            <a:r>
              <a:rPr lang="en-US" sz="2400" b="1" dirty="0"/>
              <a:t>Fundamental intellectual influence on Ranke’s and Marx’ </a:t>
            </a:r>
          </a:p>
          <a:p>
            <a:pPr algn="ctr"/>
            <a:r>
              <a:rPr lang="en-US" sz="2400" b="1" dirty="0"/>
              <a:t>understanding of history  </a:t>
            </a:r>
          </a:p>
          <a:p>
            <a:endParaRPr lang="en-US" b="1" dirty="0"/>
          </a:p>
          <a:p>
            <a:r>
              <a:rPr lang="en-US" dirty="0"/>
              <a:t>			</a:t>
            </a:r>
            <a:r>
              <a:rPr lang="en-US" b="1" dirty="0"/>
              <a:t>The philosophy of history by Hegel</a:t>
            </a:r>
          </a:p>
        </p:txBody>
      </p:sp>
      <p:sp>
        <p:nvSpPr>
          <p:cNvPr id="10" name="TextBox 9">
            <a:extLst>
              <a:ext uri="{FF2B5EF4-FFF2-40B4-BE49-F238E27FC236}">
                <a16:creationId xmlns:a16="http://schemas.microsoft.com/office/drawing/2014/main" id="{BE0E7F1D-CACE-264A-2F9F-7E1730FF4C6F}"/>
              </a:ext>
            </a:extLst>
          </p:cNvPr>
          <p:cNvSpPr txBox="1"/>
          <p:nvPr/>
        </p:nvSpPr>
        <p:spPr>
          <a:xfrm>
            <a:off x="2987877" y="4154987"/>
            <a:ext cx="5541761" cy="2862322"/>
          </a:xfrm>
          <a:prstGeom prst="rect">
            <a:avLst/>
          </a:prstGeom>
          <a:noFill/>
        </p:spPr>
        <p:txBody>
          <a:bodyPr wrap="square" rtlCol="0">
            <a:spAutoFit/>
          </a:bodyPr>
          <a:lstStyle/>
          <a:p>
            <a:r>
              <a:rPr lang="en-GB" dirty="0"/>
              <a:t>The </a:t>
            </a:r>
            <a:r>
              <a:rPr lang="en-GB" i="1" dirty="0"/>
              <a:t>Geist</a:t>
            </a:r>
            <a:r>
              <a:rPr lang="en-GB" dirty="0"/>
              <a:t> (spirit) is similar to the unique society/culture of people at a time (involves every single human expression) and is constantly reworking itself to keep up with the changes within that culture/society. At the same time working to produce changes in the culture (moving history on towards its aim of ‘freedom’. </a:t>
            </a:r>
          </a:p>
          <a:p>
            <a:endParaRPr lang="en-GB" dirty="0"/>
          </a:p>
          <a:p>
            <a:r>
              <a:rPr lang="en-GB" dirty="0"/>
              <a:t>Closed to this understanding in English is the concept of  ‘Zeitgeist’</a:t>
            </a:r>
            <a:endParaRPr lang="en-US" dirty="0"/>
          </a:p>
        </p:txBody>
      </p:sp>
    </p:spTree>
    <p:extLst>
      <p:ext uri="{BB962C8B-B14F-4D97-AF65-F5344CB8AC3E}">
        <p14:creationId xmlns:p14="http://schemas.microsoft.com/office/powerpoint/2010/main" val="1117578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3D5F8-964A-FFF6-C678-A70AA512B56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C43AA34-795E-97B3-3F2B-46306E0E0E54}"/>
              </a:ext>
            </a:extLst>
          </p:cNvPr>
          <p:cNvSpPr txBox="1"/>
          <p:nvPr/>
        </p:nvSpPr>
        <p:spPr>
          <a:xfrm>
            <a:off x="1862051" y="1246909"/>
            <a:ext cx="7215447" cy="1477328"/>
          </a:xfrm>
          <a:prstGeom prst="rect">
            <a:avLst/>
          </a:prstGeom>
          <a:noFill/>
        </p:spPr>
        <p:txBody>
          <a:bodyPr wrap="square" rtlCol="0">
            <a:spAutoFit/>
          </a:bodyPr>
          <a:lstStyle/>
          <a:p>
            <a:r>
              <a:rPr lang="en-US" dirty="0"/>
              <a:t>‘World history... represents the development of the spirit's consciousness of its own freedom and of the consequent realization of this freedom.’</a:t>
            </a:r>
          </a:p>
          <a:p>
            <a:r>
              <a:rPr lang="en-US" dirty="0"/>
              <a:t>Hegel, </a:t>
            </a:r>
            <a:r>
              <a:rPr lang="en-US" i="1" dirty="0"/>
              <a:t>Lectures on the Philosophy of History</a:t>
            </a:r>
            <a:r>
              <a:rPr lang="en-US" dirty="0"/>
              <a:t>, 1831)</a:t>
            </a:r>
          </a:p>
          <a:p>
            <a:endParaRPr lang="en-US" dirty="0"/>
          </a:p>
        </p:txBody>
      </p:sp>
      <p:sp>
        <p:nvSpPr>
          <p:cNvPr id="9" name="TextBox 8">
            <a:extLst>
              <a:ext uri="{FF2B5EF4-FFF2-40B4-BE49-F238E27FC236}">
                <a16:creationId xmlns:a16="http://schemas.microsoft.com/office/drawing/2014/main" id="{3E533E10-E6B4-7B96-904C-249F2461EFEB}"/>
              </a:ext>
            </a:extLst>
          </p:cNvPr>
          <p:cNvSpPr txBox="1"/>
          <p:nvPr/>
        </p:nvSpPr>
        <p:spPr>
          <a:xfrm>
            <a:off x="282633" y="382385"/>
            <a:ext cx="12972111" cy="830997"/>
          </a:xfrm>
          <a:prstGeom prst="rect">
            <a:avLst/>
          </a:prstGeom>
          <a:noFill/>
        </p:spPr>
        <p:txBody>
          <a:bodyPr wrap="square" rtlCol="0">
            <a:spAutoFit/>
          </a:bodyPr>
          <a:lstStyle/>
          <a:p>
            <a:r>
              <a:rPr lang="en-US" sz="2400" b="1" dirty="0"/>
              <a:t>The development of ‘the spirit’ moves progressive forward, aiming to achieve its own freedom</a:t>
            </a:r>
          </a:p>
        </p:txBody>
      </p:sp>
      <p:sp>
        <p:nvSpPr>
          <p:cNvPr id="11" name="TextBox 10">
            <a:extLst>
              <a:ext uri="{FF2B5EF4-FFF2-40B4-BE49-F238E27FC236}">
                <a16:creationId xmlns:a16="http://schemas.microsoft.com/office/drawing/2014/main" id="{DCF484C6-57BF-ED72-8AA7-754572A748AD}"/>
              </a:ext>
            </a:extLst>
          </p:cNvPr>
          <p:cNvSpPr txBox="1"/>
          <p:nvPr/>
        </p:nvSpPr>
        <p:spPr>
          <a:xfrm>
            <a:off x="448887" y="2724237"/>
            <a:ext cx="9695239" cy="3139321"/>
          </a:xfrm>
          <a:prstGeom prst="rect">
            <a:avLst/>
          </a:prstGeom>
          <a:noFill/>
        </p:spPr>
        <p:txBody>
          <a:bodyPr wrap="square" rtlCol="0">
            <a:spAutoFit/>
          </a:bodyPr>
          <a:lstStyle/>
          <a:p>
            <a:r>
              <a:rPr lang="en-GB" dirty="0"/>
              <a:t>Hegel maintains that the consciousness of freedom in history moves from despotism to a sense that freedom is a privilege of a few, those who are able to lead the whole of humanity to be free in and of itself. </a:t>
            </a:r>
          </a:p>
          <a:p>
            <a:endParaRPr lang="en-GB" dirty="0"/>
          </a:p>
          <a:p>
            <a:r>
              <a:rPr lang="en-GB" dirty="0"/>
              <a:t>Hegel’s philosophical history is a history of ‘thought’; inspired by the Enlightenment idea of ‘reasoning’ as the fundament capacity of human beings allowing ‘progress’. Human reason is the driver off humanities ‘progress’. </a:t>
            </a:r>
          </a:p>
          <a:p>
            <a:endParaRPr lang="en-GB" b="1" dirty="0"/>
          </a:p>
          <a:p>
            <a:endParaRPr lang="en-GB" b="1" dirty="0"/>
          </a:p>
          <a:p>
            <a:r>
              <a:rPr lang="en-GB" b="1" dirty="0"/>
              <a:t>Note: </a:t>
            </a:r>
            <a:r>
              <a:rPr lang="en-GB" dirty="0"/>
              <a:t>Hegel believes that the spirit of human freedom is best nurtured within a constitutional monarchy  in which the monarch embodies the spirit and desires of the governed.</a:t>
            </a:r>
            <a:endParaRPr lang="en-US" dirty="0"/>
          </a:p>
        </p:txBody>
      </p:sp>
    </p:spTree>
    <p:extLst>
      <p:ext uri="{BB962C8B-B14F-4D97-AF65-F5344CB8AC3E}">
        <p14:creationId xmlns:p14="http://schemas.microsoft.com/office/powerpoint/2010/main" val="2210983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51213C-0D6F-C273-2C73-BF256B263753}"/>
              </a:ext>
            </a:extLst>
          </p:cNvPr>
          <p:cNvSpPr txBox="1"/>
          <p:nvPr/>
        </p:nvSpPr>
        <p:spPr>
          <a:xfrm>
            <a:off x="232756" y="1745673"/>
            <a:ext cx="11959245" cy="5078313"/>
          </a:xfrm>
          <a:prstGeom prst="rect">
            <a:avLst/>
          </a:prstGeom>
          <a:noFill/>
        </p:spPr>
        <p:txBody>
          <a:bodyPr wrap="square" rtlCol="0">
            <a:spAutoFit/>
          </a:bodyPr>
          <a:lstStyle/>
          <a:p>
            <a:endParaRPr lang="en-GB" b="1" dirty="0"/>
          </a:p>
          <a:p>
            <a:r>
              <a:rPr lang="en-GB" b="1" dirty="0"/>
              <a:t>I</a:t>
            </a:r>
            <a:r>
              <a:rPr lang="en-GB" dirty="0"/>
              <a:t>n G.W.F. Hegel's philosophy, </a:t>
            </a:r>
            <a:r>
              <a:rPr lang="en-GB" b="1" dirty="0"/>
              <a:t>consciousness</a:t>
            </a:r>
            <a:r>
              <a:rPr lang="en-GB" dirty="0"/>
              <a:t> (</a:t>
            </a:r>
            <a:r>
              <a:rPr lang="en-GB" i="1" dirty="0" err="1"/>
              <a:t>Bewusstsein</a:t>
            </a:r>
            <a:r>
              <a:rPr lang="en-GB" dirty="0"/>
              <a:t>) refers to the mind’s relational engagement with an external object or world that stands apart from it. It requires consciousness to grasp the ’reality’ of the world outside oneself. </a:t>
            </a:r>
          </a:p>
          <a:p>
            <a:endParaRPr lang="en-GB" dirty="0"/>
          </a:p>
          <a:p>
            <a:r>
              <a:rPr lang="en-GB" dirty="0"/>
              <a:t>Rather than a static state of awareness, consciousness for Hegel is a dynamic, developmental process. In </a:t>
            </a:r>
            <a:r>
              <a:rPr lang="en-GB" i="1" dirty="0"/>
              <a:t>The Phenomenology of Spirit</a:t>
            </a:r>
            <a:r>
              <a:rPr lang="en-GB" dirty="0"/>
              <a:t>, Hegel traces how consciousness tests its understanding of reality, runs into contradictions, and transforms into higher stages of consciousness, producing higher forms of knowledge of reality (reflected in a higher spirit). </a:t>
            </a:r>
          </a:p>
          <a:p>
            <a:endParaRPr lang="en-GB" dirty="0"/>
          </a:p>
          <a:p>
            <a:r>
              <a:rPr lang="en-GB" b="1" dirty="0"/>
              <a:t>Difference ‘mind’ and ‘brain’:</a:t>
            </a:r>
          </a:p>
          <a:p>
            <a:r>
              <a:rPr lang="en-GB" dirty="0"/>
              <a:t>The brain is a physical, tangible organ inside your skull, while the mind is an abstract set of conscious and unconscious processes that arise from the brain's activity. It does not equal the brain’s physiological functioning. </a:t>
            </a:r>
          </a:p>
          <a:p>
            <a:endParaRPr lang="en-GB" dirty="0"/>
          </a:p>
          <a:p>
            <a:endParaRPr lang="en-GB" dirty="0"/>
          </a:p>
          <a:p>
            <a:endParaRPr lang="en-GB" dirty="0"/>
          </a:p>
          <a:p>
            <a:endParaRPr lang="en-GB" dirty="0"/>
          </a:p>
          <a:p>
            <a:r>
              <a:rPr lang="en-GB" dirty="0"/>
              <a:t>		               Human consciousness moves ‘</a:t>
            </a:r>
            <a:r>
              <a:rPr lang="en-GB" b="1" dirty="0"/>
              <a:t>dialectically’</a:t>
            </a:r>
          </a:p>
          <a:p>
            <a:endParaRPr lang="en-US" dirty="0"/>
          </a:p>
        </p:txBody>
      </p:sp>
      <p:sp>
        <p:nvSpPr>
          <p:cNvPr id="5" name="TextBox 4">
            <a:extLst>
              <a:ext uri="{FF2B5EF4-FFF2-40B4-BE49-F238E27FC236}">
                <a16:creationId xmlns:a16="http://schemas.microsoft.com/office/drawing/2014/main" id="{780FB7F7-F197-CCDE-0DBE-22DF5AD26AE3}"/>
              </a:ext>
            </a:extLst>
          </p:cNvPr>
          <p:cNvSpPr txBox="1"/>
          <p:nvPr/>
        </p:nvSpPr>
        <p:spPr>
          <a:xfrm>
            <a:off x="2493818" y="831273"/>
            <a:ext cx="6766560" cy="461665"/>
          </a:xfrm>
          <a:prstGeom prst="rect">
            <a:avLst/>
          </a:prstGeom>
          <a:noFill/>
        </p:spPr>
        <p:txBody>
          <a:bodyPr wrap="square" rtlCol="0">
            <a:spAutoFit/>
          </a:bodyPr>
          <a:lstStyle/>
          <a:p>
            <a:r>
              <a:rPr lang="en-GB" sz="2400" b="1" dirty="0"/>
              <a:t>What does Hegel mean by ‘consciousness’? </a:t>
            </a:r>
          </a:p>
        </p:txBody>
      </p:sp>
    </p:spTree>
    <p:extLst>
      <p:ext uri="{BB962C8B-B14F-4D97-AF65-F5344CB8AC3E}">
        <p14:creationId xmlns:p14="http://schemas.microsoft.com/office/powerpoint/2010/main" val="175709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D34B35D-E07B-94B9-1364-1F1E4E0DD35B}"/>
              </a:ext>
            </a:extLst>
          </p:cNvPr>
          <p:cNvSpPr txBox="1"/>
          <p:nvPr/>
        </p:nvSpPr>
        <p:spPr>
          <a:xfrm rot="10800000" flipV="1">
            <a:off x="528638" y="889686"/>
            <a:ext cx="9444037" cy="3139321"/>
          </a:xfrm>
          <a:prstGeom prst="rect">
            <a:avLst/>
          </a:prstGeom>
          <a:noFill/>
        </p:spPr>
        <p:txBody>
          <a:bodyPr wrap="square" rtlCol="0">
            <a:spAutoFit/>
          </a:bodyPr>
          <a:lstStyle/>
          <a:p>
            <a:r>
              <a:rPr lang="en-US" b="1" dirty="0"/>
              <a:t>How does ‘the spirit’ of a people in a particular historical epoch move from to the next stage of freedom? How does the periods overall ‘spirit’ becomes more free? </a:t>
            </a:r>
          </a:p>
          <a:p>
            <a:endParaRPr lang="en-US" dirty="0"/>
          </a:p>
          <a:p>
            <a:r>
              <a:rPr lang="en-GB" dirty="0"/>
              <a:t>Hegel's dialectic is a philosophical method of development and reasoning that involves a process of thesis, antithesis, and synthesis. </a:t>
            </a:r>
          </a:p>
          <a:p>
            <a:endParaRPr lang="en-GB" dirty="0"/>
          </a:p>
          <a:p>
            <a:r>
              <a:rPr lang="en-GB" dirty="0"/>
              <a:t>An initial idea (thesis) generates a contradictory opposing idea (antithesis), and their tension is resolved in a higher, more complex concept (synthesis) that preserves aspects of both. </a:t>
            </a:r>
          </a:p>
          <a:p>
            <a:endParaRPr lang="en-GB" dirty="0"/>
          </a:p>
          <a:p>
            <a:r>
              <a:rPr lang="en-GB" dirty="0"/>
              <a:t>This cycle drives progress and understanding in history, thought and collective consciousness, moving from less sophisticated to more sophisticated forms of reasoning</a:t>
            </a:r>
            <a:endParaRPr lang="en-US" dirty="0"/>
          </a:p>
        </p:txBody>
      </p:sp>
      <p:sp>
        <p:nvSpPr>
          <p:cNvPr id="7" name="TextBox 6">
            <a:extLst>
              <a:ext uri="{FF2B5EF4-FFF2-40B4-BE49-F238E27FC236}">
                <a16:creationId xmlns:a16="http://schemas.microsoft.com/office/drawing/2014/main" id="{C2621399-86C0-D489-0BF1-1C828C180BA6}"/>
              </a:ext>
            </a:extLst>
          </p:cNvPr>
          <p:cNvSpPr txBox="1"/>
          <p:nvPr/>
        </p:nvSpPr>
        <p:spPr>
          <a:xfrm>
            <a:off x="528638" y="4053016"/>
            <a:ext cx="10415588" cy="3416320"/>
          </a:xfrm>
          <a:prstGeom prst="rect">
            <a:avLst/>
          </a:prstGeom>
          <a:noFill/>
        </p:spPr>
        <p:txBody>
          <a:bodyPr wrap="square" rtlCol="0">
            <a:spAutoFit/>
          </a:bodyPr>
          <a:lstStyle/>
          <a:p>
            <a:endParaRPr lang="en-GB" b="1" dirty="0"/>
          </a:p>
          <a:p>
            <a:r>
              <a:rPr lang="en-GB" b="1" dirty="0"/>
              <a:t>Thesis:</a:t>
            </a:r>
            <a:r>
              <a:rPr lang="en-GB" dirty="0"/>
              <a:t> An initial concept, idea, or state of affairs  at a particular moment in time  (</a:t>
            </a:r>
            <a:r>
              <a:rPr lang="en-GB" dirty="0" err="1"/>
              <a:t>e.g</a:t>
            </a:r>
            <a:r>
              <a:rPr lang="en-GB" dirty="0"/>
              <a:t> as part of the spirit of an age)</a:t>
            </a:r>
          </a:p>
          <a:p>
            <a:endParaRPr lang="en-GB" dirty="0"/>
          </a:p>
          <a:p>
            <a:r>
              <a:rPr lang="en-GB" b="1" dirty="0"/>
              <a:t>Antithesis:</a:t>
            </a:r>
            <a:r>
              <a:rPr lang="en-GB" dirty="0"/>
              <a:t> The contradiction or opposing concept that arises from the thesis, highlighting its limitations or one-sidedness (e.g. the spirit of an age is questioned) </a:t>
            </a:r>
          </a:p>
          <a:p>
            <a:endParaRPr lang="en-GB" dirty="0"/>
          </a:p>
          <a:p>
            <a:r>
              <a:rPr lang="en-GB" b="1" dirty="0"/>
              <a:t>Synthesis (or Sublation):</a:t>
            </a:r>
            <a:r>
              <a:rPr lang="en-GB" dirty="0"/>
              <a:t> The resolution of the tension between the thesis and antithesis into a new, more comprehensive idea of spirit. This new concept "sublates" the previous stages, meaning it transcends them while also preserving their essential truths.</a:t>
            </a:r>
          </a:p>
          <a:p>
            <a:endParaRPr lang="en-GB" dirty="0"/>
          </a:p>
          <a:p>
            <a:endParaRPr lang="en-US" dirty="0"/>
          </a:p>
        </p:txBody>
      </p:sp>
      <p:sp>
        <p:nvSpPr>
          <p:cNvPr id="2" name="TextBox 1">
            <a:extLst>
              <a:ext uri="{FF2B5EF4-FFF2-40B4-BE49-F238E27FC236}">
                <a16:creationId xmlns:a16="http://schemas.microsoft.com/office/drawing/2014/main" id="{5C262379-3A21-5C6B-EF94-1DAF38DEEC28}"/>
              </a:ext>
            </a:extLst>
          </p:cNvPr>
          <p:cNvSpPr txBox="1"/>
          <p:nvPr/>
        </p:nvSpPr>
        <p:spPr>
          <a:xfrm>
            <a:off x="3558746" y="308919"/>
            <a:ext cx="4255218" cy="461665"/>
          </a:xfrm>
          <a:prstGeom prst="rect">
            <a:avLst/>
          </a:prstGeom>
          <a:noFill/>
        </p:spPr>
        <p:txBody>
          <a:bodyPr wrap="square" rtlCol="0">
            <a:spAutoFit/>
          </a:bodyPr>
          <a:lstStyle/>
          <a:p>
            <a:r>
              <a:rPr lang="en-US" sz="2400" b="1" dirty="0"/>
              <a:t>             Dialectic method</a:t>
            </a:r>
          </a:p>
        </p:txBody>
      </p:sp>
    </p:spTree>
    <p:extLst>
      <p:ext uri="{BB962C8B-B14F-4D97-AF65-F5344CB8AC3E}">
        <p14:creationId xmlns:p14="http://schemas.microsoft.com/office/powerpoint/2010/main" val="224820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D2D353-54EE-7754-7617-A7A350156949}"/>
              </a:ext>
            </a:extLst>
          </p:cNvPr>
          <p:cNvSpPr txBox="1"/>
          <p:nvPr/>
        </p:nvSpPr>
        <p:spPr>
          <a:xfrm>
            <a:off x="2327564" y="1928552"/>
            <a:ext cx="8082741" cy="1569659"/>
          </a:xfrm>
          <a:prstGeom prst="rect">
            <a:avLst/>
          </a:prstGeom>
          <a:noFill/>
        </p:spPr>
        <p:txBody>
          <a:bodyPr wrap="square" rtlCol="0">
            <a:spAutoFit/>
          </a:bodyPr>
          <a:lstStyle/>
          <a:p>
            <a:endParaRPr lang="en-GB" sz="2400" dirty="0"/>
          </a:p>
          <a:p>
            <a:endParaRPr lang="en-GB" sz="2400" dirty="0"/>
          </a:p>
          <a:p>
            <a:r>
              <a:rPr lang="en-GB" sz="2400" dirty="0"/>
              <a:t>In Hegel’s view the synthesis – the new stage of spirit of freedom – is reached through violent action (e.g. wars). </a:t>
            </a:r>
          </a:p>
        </p:txBody>
      </p:sp>
      <p:sp>
        <p:nvSpPr>
          <p:cNvPr id="5" name="TextBox 4">
            <a:extLst>
              <a:ext uri="{FF2B5EF4-FFF2-40B4-BE49-F238E27FC236}">
                <a16:creationId xmlns:a16="http://schemas.microsoft.com/office/drawing/2014/main" id="{DB624675-F0C1-92C5-F2C2-60B857C58360}"/>
              </a:ext>
            </a:extLst>
          </p:cNvPr>
          <p:cNvSpPr txBox="1"/>
          <p:nvPr/>
        </p:nvSpPr>
        <p:spPr>
          <a:xfrm>
            <a:off x="2144684" y="798022"/>
            <a:ext cx="9702887" cy="539845"/>
          </a:xfrm>
          <a:prstGeom prst="rect">
            <a:avLst/>
          </a:prstGeom>
          <a:noFill/>
        </p:spPr>
        <p:txBody>
          <a:bodyPr wrap="square" rtlCol="0">
            <a:spAutoFit/>
          </a:bodyPr>
          <a:lstStyle/>
          <a:p>
            <a:r>
              <a:rPr lang="en-US" sz="2800" b="1" dirty="0"/>
              <a:t>Synthesis is achieved by means of violence and war</a:t>
            </a:r>
          </a:p>
        </p:txBody>
      </p:sp>
    </p:spTree>
    <p:extLst>
      <p:ext uri="{BB962C8B-B14F-4D97-AF65-F5344CB8AC3E}">
        <p14:creationId xmlns:p14="http://schemas.microsoft.com/office/powerpoint/2010/main" val="1656486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rl.jpg"/>
          <p:cNvPicPr>
            <a:picLocks noChangeAspect="1"/>
          </p:cNvPicPr>
          <p:nvPr/>
        </p:nvPicPr>
        <p:blipFill>
          <a:blip r:embed="rId2"/>
          <a:stretch>
            <a:fillRect/>
          </a:stretch>
        </p:blipFill>
        <p:spPr>
          <a:xfrm>
            <a:off x="675971" y="767983"/>
            <a:ext cx="3529173" cy="4932000"/>
          </a:xfrm>
          <a:prstGeom prst="rect">
            <a:avLst/>
          </a:prstGeom>
        </p:spPr>
      </p:pic>
      <p:sp>
        <p:nvSpPr>
          <p:cNvPr id="5" name="TextBox 4"/>
          <p:cNvSpPr txBox="1"/>
          <p:nvPr/>
        </p:nvSpPr>
        <p:spPr>
          <a:xfrm>
            <a:off x="314325" y="5857874"/>
            <a:ext cx="7024321" cy="923330"/>
          </a:xfrm>
          <a:prstGeom prst="rect">
            <a:avLst/>
          </a:prstGeom>
          <a:noFill/>
        </p:spPr>
        <p:txBody>
          <a:bodyPr wrap="square" rtlCol="0">
            <a:spAutoFit/>
          </a:bodyPr>
          <a:lstStyle/>
          <a:p>
            <a:endParaRPr lang="en-US" dirty="0"/>
          </a:p>
          <a:p>
            <a:endParaRPr lang="en-US" dirty="0"/>
          </a:p>
          <a:p>
            <a:r>
              <a:rPr lang="en-US" dirty="0"/>
              <a:t>Leopold von Ranke (1795-1886) </a:t>
            </a:r>
          </a:p>
        </p:txBody>
      </p:sp>
      <p:sp>
        <p:nvSpPr>
          <p:cNvPr id="2" name="TextBox 1">
            <a:extLst>
              <a:ext uri="{FF2B5EF4-FFF2-40B4-BE49-F238E27FC236}">
                <a16:creationId xmlns:a16="http://schemas.microsoft.com/office/drawing/2014/main" id="{24E50B31-E144-E243-997A-CDBD25C70E55}"/>
              </a:ext>
            </a:extLst>
          </p:cNvPr>
          <p:cNvSpPr txBox="1"/>
          <p:nvPr/>
        </p:nvSpPr>
        <p:spPr>
          <a:xfrm>
            <a:off x="4800600" y="1237656"/>
            <a:ext cx="5850918" cy="5632311"/>
          </a:xfrm>
          <a:prstGeom prst="rect">
            <a:avLst/>
          </a:prstGeom>
          <a:noFill/>
        </p:spPr>
        <p:txBody>
          <a:bodyPr wrap="square" rtlCol="0">
            <a:spAutoFit/>
          </a:bodyPr>
          <a:lstStyle/>
          <a:p>
            <a:r>
              <a:rPr lang="en-US" dirty="0"/>
              <a:t>The so-called ‘father’ of modern history writing. He invents  history’s ‘critical method’ (e.g. to base history writing on the empirical collection of sources and their critical analysis) and he turned history into a rigorous  academic discipline, studied at research universities (first in Germany, then all over the world). </a:t>
            </a:r>
          </a:p>
          <a:p>
            <a:endParaRPr lang="en-US" dirty="0"/>
          </a:p>
          <a:p>
            <a:r>
              <a:rPr lang="en-GB" b="1" dirty="0"/>
              <a:t>Early life and education</a:t>
            </a:r>
            <a:r>
              <a:rPr lang="en-GB" dirty="0"/>
              <a:t>: </a:t>
            </a:r>
          </a:p>
          <a:p>
            <a:r>
              <a:rPr lang="en-GB" dirty="0"/>
              <a:t>Ranke is born in 1795 in Thuringia into a family with a strong Lutheran background. He studied theology and philology at the University of Leipzig but rejected a career as a protestant minister. He decided to become a school teacher and began to think about the nature of history writing and how it should be taught), while reading through the entire school library. </a:t>
            </a:r>
          </a:p>
          <a:p>
            <a:endParaRPr lang="en-US" dirty="0"/>
          </a:p>
          <a:p>
            <a:r>
              <a:rPr lang="en-US" dirty="0"/>
              <a:t>He is a a ‘man of his time’, a Romantic and strong believer in God’s power to govern human life in the present and past. </a:t>
            </a:r>
          </a:p>
          <a:p>
            <a:endParaRPr lang="en-US" dirty="0"/>
          </a:p>
        </p:txBody>
      </p:sp>
      <p:sp>
        <p:nvSpPr>
          <p:cNvPr id="3" name="TextBox 2">
            <a:extLst>
              <a:ext uri="{FF2B5EF4-FFF2-40B4-BE49-F238E27FC236}">
                <a16:creationId xmlns:a16="http://schemas.microsoft.com/office/drawing/2014/main" id="{907D0762-B81F-5B44-81C1-D1ADE007BEB4}"/>
              </a:ext>
            </a:extLst>
          </p:cNvPr>
          <p:cNvSpPr txBox="1"/>
          <p:nvPr/>
        </p:nvSpPr>
        <p:spPr>
          <a:xfrm>
            <a:off x="4800599" y="314325"/>
            <a:ext cx="5743575" cy="923330"/>
          </a:xfrm>
          <a:prstGeom prst="rect">
            <a:avLst/>
          </a:prstGeom>
          <a:noFill/>
        </p:spPr>
        <p:txBody>
          <a:bodyPr wrap="square" rtlCol="0">
            <a:spAutoFit/>
          </a:bodyPr>
          <a:lstStyle/>
          <a:p>
            <a:r>
              <a:rPr lang="en-US" b="1" dirty="0"/>
              <a:t>Hege’s ideas are central in 19</a:t>
            </a:r>
            <a:r>
              <a:rPr lang="en-US" b="1" baseline="30000" dirty="0"/>
              <a:t>th</a:t>
            </a:r>
            <a:r>
              <a:rPr lang="en-US" b="1" dirty="0"/>
              <a:t> century German thinking about ‘history'</a:t>
            </a:r>
          </a:p>
          <a:p>
            <a:endParaRPr lang="en-US" b="1" dirty="0"/>
          </a:p>
        </p:txBody>
      </p:sp>
    </p:spTree>
    <p:extLst>
      <p:ext uri="{BB962C8B-B14F-4D97-AF65-F5344CB8AC3E}">
        <p14:creationId xmlns:p14="http://schemas.microsoft.com/office/powerpoint/2010/main" val="443393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rl.jpg"/>
          <p:cNvPicPr>
            <a:picLocks noChangeAspect="1"/>
          </p:cNvPicPr>
          <p:nvPr/>
        </p:nvPicPr>
        <p:blipFill>
          <a:blip r:embed="rId2"/>
          <a:stretch>
            <a:fillRect/>
          </a:stretch>
        </p:blipFill>
        <p:spPr>
          <a:xfrm>
            <a:off x="442455" y="1893491"/>
            <a:ext cx="2909454" cy="3798454"/>
          </a:xfrm>
          <a:prstGeom prst="rect">
            <a:avLst/>
          </a:prstGeom>
        </p:spPr>
      </p:pic>
      <p:sp>
        <p:nvSpPr>
          <p:cNvPr id="2" name="TextBox 1"/>
          <p:cNvSpPr txBox="1"/>
          <p:nvPr/>
        </p:nvSpPr>
        <p:spPr>
          <a:xfrm>
            <a:off x="4914901" y="1735364"/>
            <a:ext cx="5789448" cy="1015663"/>
          </a:xfrm>
          <a:prstGeom prst="rect">
            <a:avLst/>
          </a:prstGeom>
          <a:noFill/>
        </p:spPr>
        <p:txBody>
          <a:bodyPr wrap="square" rtlCol="0">
            <a:spAutoFit/>
          </a:bodyPr>
          <a:lstStyle/>
          <a:p>
            <a:r>
              <a:rPr lang="en-US" dirty="0"/>
              <a:t>‘</a:t>
            </a:r>
            <a:r>
              <a:rPr lang="en-US" sz="2000" dirty="0"/>
              <a:t>The strict presentation of facts, no matter how condition and unattractive they might be is  undoubtedly the supreme law of any historian.’</a:t>
            </a:r>
          </a:p>
        </p:txBody>
      </p:sp>
      <p:sp>
        <p:nvSpPr>
          <p:cNvPr id="3" name="TextBox 2">
            <a:extLst>
              <a:ext uri="{FF2B5EF4-FFF2-40B4-BE49-F238E27FC236}">
                <a16:creationId xmlns:a16="http://schemas.microsoft.com/office/drawing/2014/main" id="{F76C7849-3B5F-C74F-9869-AD968A565A1F}"/>
              </a:ext>
            </a:extLst>
          </p:cNvPr>
          <p:cNvSpPr txBox="1"/>
          <p:nvPr/>
        </p:nvSpPr>
        <p:spPr>
          <a:xfrm>
            <a:off x="842963" y="0"/>
            <a:ext cx="8301038" cy="1815882"/>
          </a:xfrm>
          <a:prstGeom prst="rect">
            <a:avLst/>
          </a:prstGeom>
          <a:noFill/>
        </p:spPr>
        <p:txBody>
          <a:bodyPr wrap="square" rtlCol="0">
            <a:spAutoFit/>
          </a:bodyPr>
          <a:lstStyle/>
          <a:p>
            <a:r>
              <a:rPr lang="en-US" sz="2800" b="1" dirty="0"/>
              <a:t>History is not an abstract philosophical idea (e.g. Hegel’s idea of progressive freedom of spirit) </a:t>
            </a:r>
          </a:p>
          <a:p>
            <a:endParaRPr lang="en-US" sz="2800" b="1" dirty="0"/>
          </a:p>
          <a:p>
            <a:r>
              <a:rPr lang="en-US" sz="2800" b="1" dirty="0"/>
              <a:t>Historians need facts, facts, facts…</a:t>
            </a:r>
          </a:p>
        </p:txBody>
      </p:sp>
      <p:sp>
        <p:nvSpPr>
          <p:cNvPr id="5" name="TextBox 4">
            <a:extLst>
              <a:ext uri="{FF2B5EF4-FFF2-40B4-BE49-F238E27FC236}">
                <a16:creationId xmlns:a16="http://schemas.microsoft.com/office/drawing/2014/main" id="{C64E51C8-2A21-AA4A-BC88-E3DAC526C7A6}"/>
              </a:ext>
            </a:extLst>
          </p:cNvPr>
          <p:cNvSpPr txBox="1"/>
          <p:nvPr/>
        </p:nvSpPr>
        <p:spPr>
          <a:xfrm>
            <a:off x="1071563" y="5657850"/>
            <a:ext cx="2695855" cy="369332"/>
          </a:xfrm>
          <a:prstGeom prst="rect">
            <a:avLst/>
          </a:prstGeom>
          <a:noFill/>
        </p:spPr>
        <p:txBody>
          <a:bodyPr wrap="square" rtlCol="0">
            <a:spAutoFit/>
          </a:bodyPr>
          <a:lstStyle/>
          <a:p>
            <a:r>
              <a:rPr lang="en-US" dirty="0"/>
              <a:t>1824</a:t>
            </a:r>
          </a:p>
        </p:txBody>
      </p:sp>
      <p:sp>
        <p:nvSpPr>
          <p:cNvPr id="6" name="TextBox 5">
            <a:extLst>
              <a:ext uri="{FF2B5EF4-FFF2-40B4-BE49-F238E27FC236}">
                <a16:creationId xmlns:a16="http://schemas.microsoft.com/office/drawing/2014/main" id="{8D871AEA-F29F-3B48-B4E9-11312B0F2B6D}"/>
              </a:ext>
            </a:extLst>
          </p:cNvPr>
          <p:cNvSpPr txBox="1"/>
          <p:nvPr/>
        </p:nvSpPr>
        <p:spPr>
          <a:xfrm>
            <a:off x="4657725" y="3214688"/>
            <a:ext cx="6766418" cy="3416320"/>
          </a:xfrm>
          <a:prstGeom prst="rect">
            <a:avLst/>
          </a:prstGeom>
          <a:noFill/>
        </p:spPr>
        <p:txBody>
          <a:bodyPr wrap="square" rtlCol="0">
            <a:spAutoFit/>
          </a:bodyPr>
          <a:lstStyle/>
          <a:p>
            <a:r>
              <a:rPr lang="en-US" dirty="0"/>
              <a:t>The book was a major success and earned him </a:t>
            </a:r>
          </a:p>
          <a:p>
            <a:r>
              <a:rPr lang="en-US" dirty="0"/>
              <a:t>a professorship at the world’s most prestigious university </a:t>
            </a:r>
          </a:p>
          <a:p>
            <a:r>
              <a:rPr lang="en-US" dirty="0"/>
              <a:t>of Berlin in 1824.</a:t>
            </a:r>
          </a:p>
          <a:p>
            <a:endParaRPr lang="en-US" dirty="0"/>
          </a:p>
          <a:p>
            <a:endParaRPr lang="en-US" dirty="0"/>
          </a:p>
          <a:p>
            <a:r>
              <a:rPr lang="en-US" dirty="0"/>
              <a:t>In Berlin he institutionalized history writing:</a:t>
            </a:r>
          </a:p>
          <a:p>
            <a:pPr marL="285750" indent="-285750">
              <a:buFont typeface="Arial" panose="020B0604020202020204" pitchFamily="34" charset="0"/>
              <a:buChar char="•"/>
            </a:pPr>
            <a:r>
              <a:rPr lang="en-US" dirty="0"/>
              <a:t>Set up lectures and seminars in which students and professors discuss their findings and </a:t>
            </a:r>
            <a:r>
              <a:rPr lang="en-US" dirty="0" err="1"/>
              <a:t>analyse</a:t>
            </a:r>
            <a:r>
              <a:rPr lang="en-US" dirty="0"/>
              <a:t> ‘historical facts – history as an academic research discipline</a:t>
            </a:r>
          </a:p>
          <a:p>
            <a:pPr marL="285750" indent="-285750">
              <a:buFont typeface="Arial" panose="020B0604020202020204" pitchFamily="34" charset="0"/>
              <a:buChar char="•"/>
            </a:pPr>
            <a:r>
              <a:rPr lang="en-US" dirty="0"/>
              <a:t>‘critical method’ becomes the method of all academic history writing </a:t>
            </a:r>
          </a:p>
          <a:p>
            <a:pPr marL="285750" indent="-285750">
              <a:buFont typeface="Arial" panose="020B0604020202020204" pitchFamily="34" charset="0"/>
              <a:buChar char="•"/>
            </a:pPr>
            <a:r>
              <a:rPr lang="en-US" dirty="0"/>
              <a:t>He invents ‘the footnote’ in history. </a:t>
            </a:r>
          </a:p>
        </p:txBody>
      </p:sp>
    </p:spTree>
    <p:extLst>
      <p:ext uri="{BB962C8B-B14F-4D97-AF65-F5344CB8AC3E}">
        <p14:creationId xmlns:p14="http://schemas.microsoft.com/office/powerpoint/2010/main" val="2550822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21183" y="1223818"/>
            <a:ext cx="5645726" cy="3077766"/>
          </a:xfrm>
          <a:prstGeom prst="rect">
            <a:avLst/>
          </a:prstGeom>
        </p:spPr>
        <p:txBody>
          <a:bodyPr wrap="square">
            <a:spAutoFit/>
          </a:bodyPr>
          <a:lstStyle/>
          <a:p>
            <a:endParaRPr lang="en-GB" sz="2400" i="1" dirty="0"/>
          </a:p>
          <a:p>
            <a:endParaRPr lang="en-GB" sz="2400" i="1" dirty="0"/>
          </a:p>
          <a:p>
            <a:endParaRPr lang="en-GB" sz="2400" i="1" dirty="0"/>
          </a:p>
          <a:p>
            <a:endParaRPr lang="en-GB" sz="2400" dirty="0"/>
          </a:p>
          <a:p>
            <a:r>
              <a:rPr lang="en-GB" sz="2000" dirty="0"/>
              <a:t>… to such high office the present work does not presume; it seeks to only show the past </a:t>
            </a:r>
            <a:r>
              <a:rPr lang="en-GB" sz="2000" i="1" dirty="0"/>
              <a:t>‘</a:t>
            </a:r>
            <a:r>
              <a:rPr lang="en-GB" sz="2000" b="1" i="1" dirty="0"/>
              <a:t>how it essentially was’ (German: ‘</a:t>
            </a:r>
            <a:r>
              <a:rPr lang="en-GB" sz="2000" b="1" i="1" dirty="0" err="1"/>
              <a:t>wie</a:t>
            </a:r>
            <a:r>
              <a:rPr lang="en-GB" sz="2000" b="1" i="1" dirty="0"/>
              <a:t> es </a:t>
            </a:r>
            <a:r>
              <a:rPr lang="en-GB" sz="2000" b="1" i="1" dirty="0" err="1"/>
              <a:t>eigentlich</a:t>
            </a:r>
            <a:r>
              <a:rPr lang="en-GB" sz="2000" b="1" i="1" dirty="0"/>
              <a:t> </a:t>
            </a:r>
            <a:r>
              <a:rPr lang="en-GB" sz="2000" b="1" i="1" dirty="0" err="1"/>
              <a:t>gewesen</a:t>
            </a:r>
            <a:r>
              <a:rPr lang="en-GB" sz="2000" b="1" i="1" dirty="0"/>
              <a:t>’)</a:t>
            </a:r>
            <a:r>
              <a:rPr lang="en-GB" sz="2000" b="1" dirty="0"/>
              <a:t> </a:t>
            </a:r>
          </a:p>
          <a:p>
            <a:r>
              <a:rPr lang="en-GB" sz="1600" dirty="0"/>
              <a:t>(History of the Latin and Teutonic Peoples, 1824</a:t>
            </a:r>
            <a:r>
              <a:rPr lang="en-GB" dirty="0"/>
              <a:t>) </a:t>
            </a:r>
            <a:endParaRPr lang="en-US" dirty="0"/>
          </a:p>
        </p:txBody>
      </p:sp>
      <p:sp>
        <p:nvSpPr>
          <p:cNvPr id="2" name="TextBox 1"/>
          <p:cNvSpPr txBox="1"/>
          <p:nvPr/>
        </p:nvSpPr>
        <p:spPr>
          <a:xfrm>
            <a:off x="1863970" y="5287108"/>
            <a:ext cx="6459375" cy="923330"/>
          </a:xfrm>
          <a:prstGeom prst="rect">
            <a:avLst/>
          </a:prstGeom>
          <a:noFill/>
        </p:spPr>
        <p:txBody>
          <a:bodyPr wrap="square" rtlCol="0">
            <a:spAutoFit/>
          </a:bodyPr>
          <a:lstStyle/>
          <a:p>
            <a:endParaRPr lang="en-US" dirty="0"/>
          </a:p>
          <a:p>
            <a:endParaRPr lang="en-US" dirty="0"/>
          </a:p>
          <a:p>
            <a:r>
              <a:rPr lang="en-US" dirty="0"/>
              <a:t>				</a:t>
            </a:r>
          </a:p>
        </p:txBody>
      </p:sp>
      <p:sp>
        <p:nvSpPr>
          <p:cNvPr id="3" name="TextBox 2">
            <a:extLst>
              <a:ext uri="{FF2B5EF4-FFF2-40B4-BE49-F238E27FC236}">
                <a16:creationId xmlns:a16="http://schemas.microsoft.com/office/drawing/2014/main" id="{FD3D1B27-F69E-C446-8B9B-04B358AD709B}"/>
              </a:ext>
            </a:extLst>
          </p:cNvPr>
          <p:cNvSpPr txBox="1"/>
          <p:nvPr/>
        </p:nvSpPr>
        <p:spPr>
          <a:xfrm>
            <a:off x="1000126" y="457200"/>
            <a:ext cx="9819428" cy="1815882"/>
          </a:xfrm>
          <a:prstGeom prst="rect">
            <a:avLst/>
          </a:prstGeom>
          <a:noFill/>
        </p:spPr>
        <p:txBody>
          <a:bodyPr wrap="square" rtlCol="0">
            <a:spAutoFit/>
          </a:bodyPr>
          <a:lstStyle/>
          <a:p>
            <a:endParaRPr lang="en-US" sz="2400" b="1" dirty="0"/>
          </a:p>
          <a:p>
            <a:endParaRPr lang="en-US" sz="2400" b="1" dirty="0"/>
          </a:p>
          <a:p>
            <a:endParaRPr lang="en-US" sz="2400" b="1" dirty="0"/>
          </a:p>
          <a:p>
            <a:r>
              <a:rPr lang="en-US" sz="2000" dirty="0"/>
              <a:t>The most famous sentence ever uttered about the purpose of academic history writing is also the most widely misunderstood in the English-speaking world!</a:t>
            </a:r>
          </a:p>
        </p:txBody>
      </p:sp>
      <p:sp>
        <p:nvSpPr>
          <p:cNvPr id="4" name="TextBox 3">
            <a:extLst>
              <a:ext uri="{FF2B5EF4-FFF2-40B4-BE49-F238E27FC236}">
                <a16:creationId xmlns:a16="http://schemas.microsoft.com/office/drawing/2014/main" id="{53E0DF3A-2E0F-BF4C-9AD6-EA6C15929E23}"/>
              </a:ext>
            </a:extLst>
          </p:cNvPr>
          <p:cNvSpPr txBox="1"/>
          <p:nvPr/>
        </p:nvSpPr>
        <p:spPr>
          <a:xfrm>
            <a:off x="1156771" y="319489"/>
            <a:ext cx="8580747" cy="1077218"/>
          </a:xfrm>
          <a:prstGeom prst="rect">
            <a:avLst/>
          </a:prstGeom>
          <a:noFill/>
        </p:spPr>
        <p:txBody>
          <a:bodyPr wrap="none" rtlCol="0">
            <a:spAutoFit/>
          </a:bodyPr>
          <a:lstStyle/>
          <a:p>
            <a:endParaRPr lang="en-US" b="1" dirty="0"/>
          </a:p>
          <a:p>
            <a:endParaRPr lang="en-US" b="1" dirty="0"/>
          </a:p>
          <a:p>
            <a:r>
              <a:rPr lang="en-US" sz="2800" b="1" dirty="0"/>
              <a:t>Ranke’s history writing and its underlying assumptions...</a:t>
            </a:r>
          </a:p>
        </p:txBody>
      </p:sp>
      <p:sp>
        <p:nvSpPr>
          <p:cNvPr id="5" name="TextBox 4">
            <a:extLst>
              <a:ext uri="{FF2B5EF4-FFF2-40B4-BE49-F238E27FC236}">
                <a16:creationId xmlns:a16="http://schemas.microsoft.com/office/drawing/2014/main" id="{823C5644-3445-42C7-B910-13D964FC1548}"/>
              </a:ext>
            </a:extLst>
          </p:cNvPr>
          <p:cNvSpPr txBox="1"/>
          <p:nvPr/>
        </p:nvSpPr>
        <p:spPr>
          <a:xfrm>
            <a:off x="192505" y="4463716"/>
            <a:ext cx="11994763" cy="1754326"/>
          </a:xfrm>
          <a:prstGeom prst="rect">
            <a:avLst/>
          </a:prstGeom>
          <a:noFill/>
        </p:spPr>
        <p:txBody>
          <a:bodyPr wrap="square" rtlCol="0">
            <a:spAutoFit/>
          </a:bodyPr>
          <a:lstStyle/>
          <a:p>
            <a:r>
              <a:rPr lang="en-US" dirty="0"/>
              <a:t>What Ranke means is: Historians do the humble job of  empirically collecting the facts in the archive to then reconstruct what ‘essentially’ happened. </a:t>
            </a:r>
          </a:p>
          <a:p>
            <a:endParaRPr lang="en-US" dirty="0"/>
          </a:p>
          <a:p>
            <a:r>
              <a:rPr lang="en-US" dirty="0"/>
              <a:t>What does ‘essentially’ mean: he means ‘the essence’ of a historical epoque. He relies on Hegel’s idea of spirit but in his case it becomes religious</a:t>
            </a:r>
          </a:p>
          <a:p>
            <a:endParaRPr lang="en-US" dirty="0"/>
          </a:p>
        </p:txBody>
      </p:sp>
    </p:spTree>
    <p:extLst>
      <p:ext uri="{BB962C8B-B14F-4D97-AF65-F5344CB8AC3E}">
        <p14:creationId xmlns:p14="http://schemas.microsoft.com/office/powerpoint/2010/main" val="18062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28950" y="1056638"/>
            <a:ext cx="6244004" cy="3970318"/>
          </a:xfrm>
          <a:prstGeom prst="rect">
            <a:avLst/>
          </a:prstGeom>
        </p:spPr>
        <p:txBody>
          <a:bodyPr wrap="square">
            <a:spAutoFit/>
          </a:bodyPr>
          <a:lstStyle/>
          <a:p>
            <a:endParaRPr lang="en-GB" dirty="0"/>
          </a:p>
          <a:p>
            <a:endParaRPr lang="en-GB" dirty="0"/>
          </a:p>
          <a:p>
            <a:r>
              <a:rPr lang="en-GB" dirty="0"/>
              <a:t>‘</a:t>
            </a:r>
            <a:r>
              <a:rPr lang="en-GB" b="1" dirty="0"/>
              <a:t>Every epoch is immediate to God </a:t>
            </a:r>
            <a:r>
              <a:rPr lang="en-GB" dirty="0"/>
              <a:t>and its worth is not at all based on what derives from it but rests in its own existence, in its own self’ </a:t>
            </a:r>
          </a:p>
          <a:p>
            <a:endParaRPr lang="en-GB" dirty="0"/>
          </a:p>
          <a:p>
            <a:r>
              <a:rPr lang="en-GB" dirty="0"/>
              <a:t>‘</a:t>
            </a:r>
            <a:r>
              <a:rPr lang="en-GB" b="1" dirty="0"/>
              <a:t>Every human being, something eternal, comes from God</a:t>
            </a:r>
            <a:r>
              <a:rPr lang="en-GB" dirty="0"/>
              <a:t>, and this is a vital principle.’ </a:t>
            </a:r>
          </a:p>
          <a:p>
            <a:endParaRPr lang="en-GB" dirty="0"/>
          </a:p>
          <a:p>
            <a:r>
              <a:rPr lang="en-GB" dirty="0"/>
              <a:t>‘It is not necessary for us to prove at length that the eternal dwells in the individual. This is the religious foundation in which our efforts rest. </a:t>
            </a:r>
            <a:r>
              <a:rPr lang="en-GB" b="1" dirty="0"/>
              <a:t>We believe that there is nothing without God, and nothing lives except through God</a:t>
            </a:r>
            <a:r>
              <a:rPr lang="en-GB" dirty="0"/>
              <a:t>.’ </a:t>
            </a:r>
            <a:endParaRPr lang="en-US" dirty="0"/>
          </a:p>
          <a:p>
            <a:endParaRPr lang="en-US" dirty="0"/>
          </a:p>
        </p:txBody>
      </p:sp>
      <p:sp>
        <p:nvSpPr>
          <p:cNvPr id="3" name="TextBox 2"/>
          <p:cNvSpPr txBox="1"/>
          <p:nvPr/>
        </p:nvSpPr>
        <p:spPr>
          <a:xfrm>
            <a:off x="2151137" y="410308"/>
            <a:ext cx="5749851" cy="923330"/>
          </a:xfrm>
          <a:prstGeom prst="rect">
            <a:avLst/>
          </a:prstGeom>
          <a:noFill/>
        </p:spPr>
        <p:txBody>
          <a:bodyPr wrap="square" rtlCol="0">
            <a:spAutoFit/>
          </a:bodyPr>
          <a:lstStyle/>
          <a:p>
            <a:endParaRPr lang="en-US" b="1" dirty="0"/>
          </a:p>
          <a:p>
            <a:endParaRPr lang="en-US" b="1" dirty="0"/>
          </a:p>
          <a:p>
            <a:r>
              <a:rPr lang="en-US" b="1" dirty="0"/>
              <a:t>As a Protestant he had a strong belief in Providence </a:t>
            </a:r>
          </a:p>
        </p:txBody>
      </p:sp>
      <p:sp>
        <p:nvSpPr>
          <p:cNvPr id="2" name="TextBox 1">
            <a:extLst>
              <a:ext uri="{FF2B5EF4-FFF2-40B4-BE49-F238E27FC236}">
                <a16:creationId xmlns:a16="http://schemas.microsoft.com/office/drawing/2014/main" id="{298F58C0-CD46-774A-B8D6-0B67E96D39AA}"/>
              </a:ext>
            </a:extLst>
          </p:cNvPr>
          <p:cNvSpPr txBox="1"/>
          <p:nvPr/>
        </p:nvSpPr>
        <p:spPr>
          <a:xfrm>
            <a:off x="571500" y="5281301"/>
            <a:ext cx="12920989" cy="1477328"/>
          </a:xfrm>
          <a:prstGeom prst="rect">
            <a:avLst/>
          </a:prstGeom>
          <a:noFill/>
        </p:spPr>
        <p:txBody>
          <a:bodyPr wrap="square" rtlCol="0">
            <a:spAutoFit/>
          </a:bodyPr>
          <a:lstStyle/>
          <a:p>
            <a:pPr marL="285750" indent="-285750">
              <a:buFont typeface="Arial" panose="020B0604020202020204" pitchFamily="34" charset="0"/>
              <a:buChar char="•"/>
            </a:pPr>
            <a:r>
              <a:rPr lang="en-US" dirty="0"/>
              <a:t>never judge the past from one’s own standpoint but to grasp its uniqueness via divination or intuition </a:t>
            </a:r>
          </a:p>
          <a:p>
            <a:r>
              <a:rPr lang="en-US" dirty="0"/>
              <a:t>      (because that is defying God’s will!)</a:t>
            </a:r>
          </a:p>
          <a:p>
            <a:pPr marL="285750" indent="-285750">
              <a:buFont typeface="Arial" panose="020B0604020202020204" pitchFamily="34" charset="0"/>
              <a:buChar char="•"/>
            </a:pPr>
            <a:r>
              <a:rPr lang="en-US" dirty="0"/>
              <a:t>there is no progress in history to a higher state of civilization in history because every historical period </a:t>
            </a:r>
          </a:p>
          <a:p>
            <a:r>
              <a:rPr lang="en-US" dirty="0"/>
              <a:t>      is equal to God – fundamental difference to Marx</a:t>
            </a:r>
          </a:p>
          <a:p>
            <a:r>
              <a:rPr lang="en-US" dirty="0"/>
              <a:t>       </a:t>
            </a:r>
          </a:p>
        </p:txBody>
      </p:sp>
      <p:sp>
        <p:nvSpPr>
          <p:cNvPr id="5" name="TextBox 4">
            <a:extLst>
              <a:ext uri="{FF2B5EF4-FFF2-40B4-BE49-F238E27FC236}">
                <a16:creationId xmlns:a16="http://schemas.microsoft.com/office/drawing/2014/main" id="{DF148770-04EA-1543-99DA-157EBA031C6A}"/>
              </a:ext>
            </a:extLst>
          </p:cNvPr>
          <p:cNvSpPr txBox="1"/>
          <p:nvPr/>
        </p:nvSpPr>
        <p:spPr>
          <a:xfrm>
            <a:off x="571500" y="4857750"/>
            <a:ext cx="2918786" cy="369332"/>
          </a:xfrm>
          <a:prstGeom prst="rect">
            <a:avLst/>
          </a:prstGeom>
          <a:noFill/>
        </p:spPr>
        <p:txBody>
          <a:bodyPr wrap="square" rtlCol="0">
            <a:spAutoFit/>
          </a:bodyPr>
          <a:lstStyle/>
          <a:p>
            <a:r>
              <a:rPr lang="en-US" b="1" dirty="0"/>
              <a:t>For Ranke then follows</a:t>
            </a:r>
            <a:r>
              <a:rPr lang="en-US" dirty="0"/>
              <a:t>: </a:t>
            </a:r>
          </a:p>
        </p:txBody>
      </p:sp>
      <p:sp>
        <p:nvSpPr>
          <p:cNvPr id="4" name="TextBox 3">
            <a:extLst>
              <a:ext uri="{FF2B5EF4-FFF2-40B4-BE49-F238E27FC236}">
                <a16:creationId xmlns:a16="http://schemas.microsoft.com/office/drawing/2014/main" id="{CED6913A-DA8F-434C-A7A8-CAA209D0B66C}"/>
              </a:ext>
            </a:extLst>
          </p:cNvPr>
          <p:cNvSpPr txBox="1"/>
          <p:nvPr/>
        </p:nvSpPr>
        <p:spPr>
          <a:xfrm>
            <a:off x="385763" y="128588"/>
            <a:ext cx="12259606" cy="830997"/>
          </a:xfrm>
          <a:prstGeom prst="rect">
            <a:avLst/>
          </a:prstGeom>
          <a:noFill/>
        </p:spPr>
        <p:txBody>
          <a:bodyPr wrap="square" rtlCol="0">
            <a:spAutoFit/>
          </a:bodyPr>
          <a:lstStyle/>
          <a:p>
            <a:r>
              <a:rPr lang="en-US" sz="2400" b="1" dirty="0"/>
              <a:t>The unity of a historical period was for Ranke ultimately provided by God; human </a:t>
            </a:r>
          </a:p>
          <a:p>
            <a:r>
              <a:rPr lang="en-US" sz="2400" b="1" dirty="0"/>
              <a:t>agency and historical change derive from God’s will</a:t>
            </a:r>
          </a:p>
        </p:txBody>
      </p:sp>
    </p:spTree>
    <p:extLst>
      <p:ext uri="{BB962C8B-B14F-4D97-AF65-F5344CB8AC3E}">
        <p14:creationId xmlns:p14="http://schemas.microsoft.com/office/powerpoint/2010/main" val="1046697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CF6148-9177-E240-9C91-4AEF97E28076}"/>
              </a:ext>
            </a:extLst>
          </p:cNvPr>
          <p:cNvSpPr txBox="1"/>
          <p:nvPr/>
        </p:nvSpPr>
        <p:spPr>
          <a:xfrm>
            <a:off x="300038" y="971549"/>
            <a:ext cx="9829800" cy="5355312"/>
          </a:xfrm>
          <a:prstGeom prst="rect">
            <a:avLst/>
          </a:prstGeom>
          <a:noFill/>
        </p:spPr>
        <p:txBody>
          <a:bodyPr wrap="square" rtlCol="0">
            <a:spAutoFit/>
          </a:bodyPr>
          <a:lstStyle/>
          <a:p>
            <a:r>
              <a:rPr lang="en-US" dirty="0"/>
              <a:t>English-speaking world often understands Ranke’s ‘critical method’ </a:t>
            </a:r>
            <a:r>
              <a:rPr lang="en-US" i="1" dirty="0"/>
              <a:t>simply as empiricist collection of facts. The objective historians collects them </a:t>
            </a:r>
            <a:r>
              <a:rPr lang="en-US" dirty="0"/>
              <a:t>neutrally and objectively. </a:t>
            </a:r>
          </a:p>
          <a:p>
            <a:endParaRPr lang="en-US" dirty="0"/>
          </a:p>
          <a:p>
            <a:r>
              <a:rPr lang="en-US" dirty="0"/>
              <a:t>Why? Due to translation error of his famous motto: </a:t>
            </a:r>
          </a:p>
          <a:p>
            <a:endParaRPr lang="en-US" dirty="0"/>
          </a:p>
          <a:p>
            <a:r>
              <a:rPr lang="en-GB" dirty="0"/>
              <a:t>	‘… to such high office the present work does not presume; it seeks to only show the past 	</a:t>
            </a:r>
            <a:r>
              <a:rPr lang="en-GB" i="1" dirty="0"/>
              <a:t>‘</a:t>
            </a:r>
            <a:r>
              <a:rPr lang="en-GB" b="1" i="1" dirty="0" err="1"/>
              <a:t>wie</a:t>
            </a:r>
            <a:r>
              <a:rPr lang="en-GB" b="1" i="1" dirty="0"/>
              <a:t> es </a:t>
            </a:r>
            <a:r>
              <a:rPr lang="en-GB" b="1" i="1" dirty="0" err="1"/>
              <a:t>eigentlich</a:t>
            </a:r>
            <a:r>
              <a:rPr lang="en-GB" b="1" i="1" dirty="0"/>
              <a:t> </a:t>
            </a:r>
            <a:r>
              <a:rPr lang="en-GB" b="1" i="1" dirty="0" err="1"/>
              <a:t>gewesen</a:t>
            </a:r>
            <a:r>
              <a:rPr lang="en-GB" b="1" i="1" dirty="0"/>
              <a:t>’ </a:t>
            </a:r>
            <a:r>
              <a:rPr lang="en-GB" b="1" dirty="0"/>
              <a:t> </a:t>
            </a:r>
          </a:p>
          <a:p>
            <a:r>
              <a:rPr lang="en-GB" sz="1400" dirty="0"/>
              <a:t>	(History of the Latin and Teutonic Peoples, 1824</a:t>
            </a:r>
            <a:r>
              <a:rPr lang="en-GB" dirty="0"/>
              <a:t>) </a:t>
            </a:r>
            <a:endParaRPr lang="en-US" dirty="0"/>
          </a:p>
          <a:p>
            <a:endParaRPr lang="en-US" dirty="0"/>
          </a:p>
          <a:p>
            <a:r>
              <a:rPr lang="en-GB" dirty="0"/>
              <a:t>‘</a:t>
            </a:r>
            <a:r>
              <a:rPr lang="en-GB" dirty="0" err="1"/>
              <a:t>Eigentlich</a:t>
            </a:r>
            <a:r>
              <a:rPr lang="en-GB" dirty="0"/>
              <a:t>’ continues to be translated as ‘really’ or ‘actually’ into English -- wrong</a:t>
            </a:r>
          </a:p>
          <a:p>
            <a:endParaRPr lang="en-GB" dirty="0"/>
          </a:p>
          <a:p>
            <a:r>
              <a:rPr lang="en-GB" dirty="0"/>
              <a:t>Ranke hopes to get at ‘the essential’ characteristics of an age, given by God, by collecting the facts first! To reduce him simply as an empiricist – as it is often done by English historians until today -- is not getting at his philosophical and religious aims.  </a:t>
            </a:r>
          </a:p>
          <a:p>
            <a:endParaRPr lang="en-GB" dirty="0"/>
          </a:p>
          <a:p>
            <a:r>
              <a:rPr lang="en-GB" dirty="0"/>
              <a:t>Note: Theories of history ‘travel’ and change their meaning. </a:t>
            </a:r>
          </a:p>
          <a:p>
            <a:endParaRPr lang="en-GB" dirty="0"/>
          </a:p>
          <a:p>
            <a:endParaRPr lang="en-US" dirty="0"/>
          </a:p>
          <a:p>
            <a:endParaRPr lang="en-US" dirty="0"/>
          </a:p>
        </p:txBody>
      </p:sp>
      <p:sp>
        <p:nvSpPr>
          <p:cNvPr id="6" name="TextBox 5">
            <a:extLst>
              <a:ext uri="{FF2B5EF4-FFF2-40B4-BE49-F238E27FC236}">
                <a16:creationId xmlns:a16="http://schemas.microsoft.com/office/drawing/2014/main" id="{F101C481-F0F1-1E4A-A323-70C07989A2E2}"/>
              </a:ext>
            </a:extLst>
          </p:cNvPr>
          <p:cNvSpPr txBox="1"/>
          <p:nvPr/>
        </p:nvSpPr>
        <p:spPr>
          <a:xfrm>
            <a:off x="1528763" y="314325"/>
            <a:ext cx="9338006" cy="369332"/>
          </a:xfrm>
          <a:prstGeom prst="rect">
            <a:avLst/>
          </a:prstGeom>
          <a:noFill/>
        </p:spPr>
        <p:txBody>
          <a:bodyPr wrap="none" rtlCol="0">
            <a:spAutoFit/>
          </a:bodyPr>
          <a:lstStyle/>
          <a:p>
            <a:r>
              <a:rPr lang="en-US" b="1" dirty="0"/>
              <a:t>A warning! Ranke is probably the most misunderstood historian in the anglophone world</a:t>
            </a:r>
          </a:p>
        </p:txBody>
      </p:sp>
    </p:spTree>
    <p:extLst>
      <p:ext uri="{BB962C8B-B14F-4D97-AF65-F5344CB8AC3E}">
        <p14:creationId xmlns:p14="http://schemas.microsoft.com/office/powerpoint/2010/main" val="4252666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The image “http://upload.wikimedia.org/wikipedia/commons/f/fc/Karl_Marx.jpg” cannot be displayed, because it contains errors.">
            <a:extLst>
              <a:ext uri="{FF2B5EF4-FFF2-40B4-BE49-F238E27FC236}">
                <a16:creationId xmlns:a16="http://schemas.microsoft.com/office/drawing/2014/main" id="{331F032F-DE4E-E152-94E4-A53B0EFDE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653" y="420524"/>
            <a:ext cx="4572000"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ABB052F-8B21-E795-25FB-482284417395}"/>
              </a:ext>
            </a:extLst>
          </p:cNvPr>
          <p:cNvSpPr txBox="1"/>
          <p:nvPr/>
        </p:nvSpPr>
        <p:spPr>
          <a:xfrm flipH="1">
            <a:off x="1346886" y="6153665"/>
            <a:ext cx="8943742" cy="381689"/>
          </a:xfrm>
          <a:prstGeom prst="rect">
            <a:avLst/>
          </a:prstGeom>
          <a:noFill/>
        </p:spPr>
        <p:txBody>
          <a:bodyPr wrap="square" rtlCol="0">
            <a:spAutoFit/>
          </a:bodyPr>
          <a:lstStyle/>
          <a:p>
            <a:r>
              <a:rPr lang="en-US" b="1" dirty="0"/>
              <a:t>Karl Marx, 1818-1883</a:t>
            </a:r>
          </a:p>
        </p:txBody>
      </p:sp>
      <p:sp>
        <p:nvSpPr>
          <p:cNvPr id="2" name="TextBox 1">
            <a:extLst>
              <a:ext uri="{FF2B5EF4-FFF2-40B4-BE49-F238E27FC236}">
                <a16:creationId xmlns:a16="http://schemas.microsoft.com/office/drawing/2014/main" id="{35438380-599F-3452-55B9-A335E1C54B34}"/>
              </a:ext>
            </a:extLst>
          </p:cNvPr>
          <p:cNvSpPr txBox="1"/>
          <p:nvPr/>
        </p:nvSpPr>
        <p:spPr>
          <a:xfrm>
            <a:off x="6758349" y="1112109"/>
            <a:ext cx="3868462" cy="2862322"/>
          </a:xfrm>
          <a:prstGeom prst="rect">
            <a:avLst/>
          </a:prstGeom>
          <a:noFill/>
        </p:spPr>
        <p:txBody>
          <a:bodyPr wrap="square" rtlCol="0">
            <a:spAutoFit/>
          </a:bodyPr>
          <a:lstStyle/>
          <a:p>
            <a:r>
              <a:rPr lang="en-GB" dirty="0"/>
              <a:t>Marx work as a philosopher, political theorist, political economist, journalist and revolutionary socialist shaped the modern world. </a:t>
            </a:r>
          </a:p>
          <a:p>
            <a:endParaRPr lang="en-GB" dirty="0"/>
          </a:p>
          <a:p>
            <a:r>
              <a:rPr lang="en-GB" dirty="0"/>
              <a:t>Marx’ ‘historical materialism’ were not simply a theory of society and historical change. It also did change the world. </a:t>
            </a:r>
          </a:p>
          <a:p>
            <a:endParaRPr lang="en-GB" dirty="0"/>
          </a:p>
        </p:txBody>
      </p:sp>
      <p:sp>
        <p:nvSpPr>
          <p:cNvPr id="3" name="TextBox 2">
            <a:extLst>
              <a:ext uri="{FF2B5EF4-FFF2-40B4-BE49-F238E27FC236}">
                <a16:creationId xmlns:a16="http://schemas.microsoft.com/office/drawing/2014/main" id="{9698C21E-2ECE-7A93-8757-092EED607F48}"/>
              </a:ext>
            </a:extLst>
          </p:cNvPr>
          <p:cNvSpPr txBox="1"/>
          <p:nvPr/>
        </p:nvSpPr>
        <p:spPr>
          <a:xfrm>
            <a:off x="6001789" y="249382"/>
            <a:ext cx="6386748" cy="923330"/>
          </a:xfrm>
          <a:prstGeom prst="rect">
            <a:avLst/>
          </a:prstGeom>
          <a:noFill/>
        </p:spPr>
        <p:txBody>
          <a:bodyPr wrap="none" rtlCol="0">
            <a:spAutoFit/>
          </a:bodyPr>
          <a:lstStyle/>
          <a:p>
            <a:r>
              <a:rPr lang="en-US" b="1" dirty="0"/>
              <a:t>Marx reject such thinking about history and aims to develop</a:t>
            </a:r>
          </a:p>
          <a:p>
            <a:r>
              <a:rPr lang="en-US" b="1" dirty="0"/>
              <a:t>an own explanation of how society operates and changes</a:t>
            </a:r>
          </a:p>
          <a:p>
            <a:r>
              <a:rPr lang="en-US" b="1" dirty="0"/>
              <a:t>Throughout time</a:t>
            </a:r>
          </a:p>
        </p:txBody>
      </p:sp>
    </p:spTree>
    <p:extLst>
      <p:ext uri="{BB962C8B-B14F-4D97-AF65-F5344CB8AC3E}">
        <p14:creationId xmlns:p14="http://schemas.microsoft.com/office/powerpoint/2010/main" val="2187832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3873731" y="0"/>
            <a:ext cx="7814279" cy="7594170"/>
          </a:xfrm>
        </p:spPr>
        <p:txBody>
          <a:bodyPr>
            <a:noAutofit/>
          </a:bodyPr>
          <a:lstStyle/>
          <a:p>
            <a:r>
              <a:rPr lang="en-GB" sz="2200" dirty="0"/>
              <a:t>1818-35: childhood and early youth in a liberal bourgeois merchant family in Trier (assimilated Jewish family, he was raised in protestant faith. Exposed to Enlightenment, Romantic, liberal and radical world-views through family and acquaintances. </a:t>
            </a:r>
          </a:p>
          <a:p>
            <a:r>
              <a:rPr lang="en-GB" sz="2200" dirty="0"/>
              <a:t>Engagement with Jenny von Westphalen who was older and of aristocratic background. </a:t>
            </a:r>
          </a:p>
          <a:p>
            <a:r>
              <a:rPr lang="en-GB" sz="2200" dirty="0"/>
              <a:t>1835-36: University of Bonn. Heavy drinking, gambling, etc. – father intervenes to move him to Berlin.</a:t>
            </a:r>
          </a:p>
          <a:p>
            <a:r>
              <a:rPr lang="en-GB" sz="2200" dirty="0"/>
              <a:t>1836-42: University of Berlin. Develops wide range of intellectual interests: jurisprudence, history, and especially philosophy. Involved in ‘Left-Hegelian’ circles.</a:t>
            </a:r>
          </a:p>
          <a:p>
            <a:r>
              <a:rPr lang="en-GB" sz="2200" dirty="0"/>
              <a:t>1842-49: Cologne, Paris, Brussels, Paris, Cologne, Paris. Years of revolution and counter-revolution: for Marx, constant political exile and flight. Years of intense political agitation, radical political journalism (heavily censored). Marx begins studying political economy. Develops lifelong friendship with Friedrich Engels (son of wealthy manufacturer).</a:t>
            </a:r>
          </a:p>
          <a:p>
            <a:r>
              <a:rPr lang="en-GB" sz="2200" dirty="0"/>
              <a:t>1849-1883: London. </a:t>
            </a:r>
          </a:p>
          <a:p>
            <a:endParaRPr lang="en-GB" sz="2400" dirty="0"/>
          </a:p>
        </p:txBody>
      </p:sp>
      <p:sp>
        <p:nvSpPr>
          <p:cNvPr id="5" name="Title 4"/>
          <p:cNvSpPr>
            <a:spLocks noGrp="1"/>
          </p:cNvSpPr>
          <p:nvPr>
            <p:ph type="title"/>
          </p:nvPr>
        </p:nvSpPr>
        <p:spPr>
          <a:xfrm>
            <a:off x="576317" y="432261"/>
            <a:ext cx="2599145" cy="664243"/>
          </a:xfrm>
        </p:spPr>
        <p:txBody>
          <a:bodyPr>
            <a:noAutofit/>
          </a:bodyPr>
          <a:lstStyle/>
          <a:p>
            <a:r>
              <a:rPr lang="en-GB" sz="3600" dirty="0"/>
              <a:t>Marx’s Life</a:t>
            </a:r>
          </a:p>
        </p:txBody>
      </p:sp>
      <p:pic>
        <p:nvPicPr>
          <p:cNvPr id="2" name="Picture Placeholder 6" descr="marx_3.jpg">
            <a:extLst>
              <a:ext uri="{FF2B5EF4-FFF2-40B4-BE49-F238E27FC236}">
                <a16:creationId xmlns:a16="http://schemas.microsoft.com/office/drawing/2014/main" id="{7D884A60-2D6A-36C6-5A7D-D76D66D97FD8}"/>
              </a:ext>
            </a:extLst>
          </p:cNvPr>
          <p:cNvPicPr>
            <a:picLocks noChangeAspect="1"/>
          </p:cNvPicPr>
          <p:nvPr/>
        </p:nvPicPr>
        <p:blipFill>
          <a:blip r:embed="rId2">
            <a:extLst>
              <a:ext uri="{28A0092B-C50C-407E-A947-70E740481C1C}">
                <a14:useLocalDpi xmlns:a14="http://schemas.microsoft.com/office/drawing/2010/main" val="0"/>
              </a:ext>
            </a:extLst>
          </a:blip>
          <a:srcRect l="-28800" r="-28800"/>
          <a:stretch>
            <a:fillRect/>
          </a:stretch>
        </p:blipFill>
        <p:spPr>
          <a:xfrm>
            <a:off x="-236039" y="1444490"/>
            <a:ext cx="4947524" cy="4571763"/>
          </a:xfrm>
          <a:prstGeom prst="rect">
            <a:avLst/>
          </a:prstGeom>
        </p:spPr>
      </p:pic>
    </p:spTree>
    <p:extLst>
      <p:ext uri="{BB962C8B-B14F-4D97-AF65-F5344CB8AC3E}">
        <p14:creationId xmlns:p14="http://schemas.microsoft.com/office/powerpoint/2010/main" val="489784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The image “http://upload.wikimedia.org/wikipedia/en/8/86/Communist-manifesto.png” cannot be displayed, because it contains errors.">
            <a:extLst>
              <a:ext uri="{FF2B5EF4-FFF2-40B4-BE49-F238E27FC236}">
                <a16:creationId xmlns:a16="http://schemas.microsoft.com/office/drawing/2014/main" id="{3DBCB126-E764-378A-3BCB-62306978F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6722" y="1600200"/>
            <a:ext cx="3393228"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4">
            <a:extLst>
              <a:ext uri="{FF2B5EF4-FFF2-40B4-BE49-F238E27FC236}">
                <a16:creationId xmlns:a16="http://schemas.microsoft.com/office/drawing/2014/main" id="{540FDC44-3F10-A212-6758-93FFC3C9000F}"/>
              </a:ext>
            </a:extLst>
          </p:cNvPr>
          <p:cNvSpPr txBox="1">
            <a:spLocks noChangeArrowheads="1"/>
          </p:cNvSpPr>
          <p:nvPr/>
        </p:nvSpPr>
        <p:spPr bwMode="auto">
          <a:xfrm>
            <a:off x="6483927" y="2443942"/>
            <a:ext cx="462984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dirty="0"/>
              <a:t>All previous historical movements were movements of minorities, or in the interest of minorities. The proletariat movement is the self-conscious, independent movement of the immense majority, in the interest of the immense majority</a:t>
            </a:r>
          </a:p>
          <a:p>
            <a:pPr algn="ctr" eaLnBrk="1" hangingPunct="1">
              <a:spcBef>
                <a:spcPct val="50000"/>
              </a:spcBef>
            </a:pPr>
            <a:r>
              <a:rPr lang="en-GB" altLang="en-US" dirty="0"/>
              <a:t> </a:t>
            </a:r>
          </a:p>
        </p:txBody>
      </p:sp>
      <p:sp>
        <p:nvSpPr>
          <p:cNvPr id="2" name="TextBox 1">
            <a:extLst>
              <a:ext uri="{FF2B5EF4-FFF2-40B4-BE49-F238E27FC236}">
                <a16:creationId xmlns:a16="http://schemas.microsoft.com/office/drawing/2014/main" id="{7E0A1531-2547-3C59-F18B-E953CED36C57}"/>
              </a:ext>
            </a:extLst>
          </p:cNvPr>
          <p:cNvSpPr txBox="1"/>
          <p:nvPr/>
        </p:nvSpPr>
        <p:spPr>
          <a:xfrm>
            <a:off x="1268730" y="171450"/>
            <a:ext cx="9029700" cy="1231106"/>
          </a:xfrm>
          <a:prstGeom prst="rect">
            <a:avLst/>
          </a:prstGeom>
          <a:noFill/>
        </p:spPr>
        <p:txBody>
          <a:bodyPr wrap="square" rtlCol="0">
            <a:spAutoFit/>
          </a:bodyPr>
          <a:lstStyle/>
          <a:p>
            <a:r>
              <a:rPr lang="en-US" dirty="0"/>
              <a:t>		</a:t>
            </a:r>
            <a:r>
              <a:rPr lang="en-US" sz="2000" b="1" dirty="0"/>
              <a:t>Marxism  as an activist ideology </a:t>
            </a:r>
          </a:p>
          <a:p>
            <a:endParaRPr lang="en-GB" b="1" i="0" u="none" strike="noStrike" dirty="0">
              <a:solidFill>
                <a:srgbClr val="1F1F1F"/>
              </a:solidFill>
              <a:effectLst/>
              <a:latin typeface="Google Sans"/>
            </a:endParaRPr>
          </a:p>
          <a:p>
            <a:r>
              <a:rPr lang="en-GB" b="1" i="0" u="none" strike="noStrike" dirty="0">
                <a:solidFill>
                  <a:srgbClr val="1F1F1F"/>
                </a:solidFill>
                <a:effectLst/>
                <a:latin typeface="Google Sans"/>
              </a:rPr>
              <a:t>‘The philosophers have only interpreted the world in various ways; the point, however, is to change it.’ </a:t>
            </a:r>
            <a:endParaRPr lang="en-US" dirty="0"/>
          </a:p>
        </p:txBody>
      </p:sp>
    </p:spTree>
    <p:extLst>
      <p:ext uri="{BB962C8B-B14F-4D97-AF65-F5344CB8AC3E}">
        <p14:creationId xmlns:p14="http://schemas.microsoft.com/office/powerpoint/2010/main" val="590556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711B3D-DF00-E0F8-21DC-D668851DC590}"/>
              </a:ext>
            </a:extLst>
          </p:cNvPr>
          <p:cNvPicPr>
            <a:picLocks noChangeAspect="1"/>
          </p:cNvPicPr>
          <p:nvPr/>
        </p:nvPicPr>
        <p:blipFill>
          <a:blip r:embed="rId2"/>
          <a:stretch>
            <a:fillRect/>
          </a:stretch>
        </p:blipFill>
        <p:spPr>
          <a:xfrm>
            <a:off x="565266" y="116378"/>
            <a:ext cx="3955017" cy="6858000"/>
          </a:xfrm>
          <a:prstGeom prst="rect">
            <a:avLst/>
          </a:prstGeom>
        </p:spPr>
      </p:pic>
      <p:sp>
        <p:nvSpPr>
          <p:cNvPr id="4" name="TextBox 3">
            <a:extLst>
              <a:ext uri="{FF2B5EF4-FFF2-40B4-BE49-F238E27FC236}">
                <a16:creationId xmlns:a16="http://schemas.microsoft.com/office/drawing/2014/main" id="{97567593-7010-7897-76C3-DE0B1BD35252}"/>
              </a:ext>
            </a:extLst>
          </p:cNvPr>
          <p:cNvSpPr txBox="1"/>
          <p:nvPr/>
        </p:nvSpPr>
        <p:spPr>
          <a:xfrm>
            <a:off x="5835535" y="1645919"/>
            <a:ext cx="6001789" cy="4524315"/>
          </a:xfrm>
          <a:prstGeom prst="rect">
            <a:avLst/>
          </a:prstGeom>
          <a:noFill/>
        </p:spPr>
        <p:txBody>
          <a:bodyPr wrap="square" rtlCol="0">
            <a:spAutoFit/>
          </a:bodyPr>
          <a:lstStyle/>
          <a:p>
            <a:r>
              <a:rPr lang="en-US" dirty="0"/>
              <a:t>Is the admiration for Marx’s work over? </a:t>
            </a:r>
          </a:p>
          <a:p>
            <a:endParaRPr lang="en-US" dirty="0"/>
          </a:p>
          <a:p>
            <a:r>
              <a:rPr lang="en-US" dirty="0"/>
              <a:t>A new statue of Marx was </a:t>
            </a:r>
            <a:r>
              <a:rPr lang="en-GB" dirty="0"/>
              <a:t>unveiled on May 5, 2018, to mark the 200 anniversary of the Karl Marx’s birth  in his hometown.</a:t>
            </a:r>
          </a:p>
          <a:p>
            <a:endParaRPr lang="en-GB" dirty="0"/>
          </a:p>
          <a:p>
            <a:r>
              <a:rPr lang="en-GB" dirty="0"/>
              <a:t>The work by sculptor Wu Weishan is a gift from the People’s Republic of China. </a:t>
            </a:r>
            <a:endParaRPr lang="en-US" dirty="0"/>
          </a:p>
          <a:p>
            <a:endParaRPr lang="en-US" dirty="0"/>
          </a:p>
          <a:p>
            <a:endParaRPr lang="en-US" dirty="0"/>
          </a:p>
          <a:p>
            <a:r>
              <a:rPr lang="en-GB" dirty="0"/>
              <a:t>And his ideas about the causes of historical change continue to inspire, particularly in moments of crisis.</a:t>
            </a:r>
          </a:p>
          <a:p>
            <a:endParaRPr lang="en-US" dirty="0"/>
          </a:p>
          <a:p>
            <a:r>
              <a:rPr lang="en-US" dirty="0"/>
              <a:t>2015 ‘The Communist Manifesto’ was </a:t>
            </a:r>
            <a:r>
              <a:rPr lang="en-US" i="1" dirty="0"/>
              <a:t>the </a:t>
            </a:r>
            <a:r>
              <a:rPr lang="en-US" dirty="0"/>
              <a:t>bestselling book worldwide. </a:t>
            </a:r>
            <a:endParaRPr lang="en-GB" dirty="0"/>
          </a:p>
          <a:p>
            <a:endParaRPr lang="en-US" dirty="0"/>
          </a:p>
        </p:txBody>
      </p:sp>
    </p:spTree>
    <p:extLst>
      <p:ext uri="{BB962C8B-B14F-4D97-AF65-F5344CB8AC3E}">
        <p14:creationId xmlns:p14="http://schemas.microsoft.com/office/powerpoint/2010/main" val="470883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a:t>			Most famous works</a:t>
            </a:r>
          </a:p>
        </p:txBody>
      </p:sp>
      <p:pic>
        <p:nvPicPr>
          <p:cNvPr id="13" name="Content Placeholder 12" descr="11057943283_d5f2134334_b.jpg"/>
          <p:cNvPicPr>
            <a:picLocks noGrp="1" noChangeAspect="1"/>
          </p:cNvPicPr>
          <p:nvPr>
            <p:ph sz="half" idx="1"/>
          </p:nvPr>
        </p:nvPicPr>
        <p:blipFill>
          <a:blip r:embed="rId2">
            <a:extLst>
              <a:ext uri="{28A0092B-C50C-407E-A947-70E740481C1C}">
                <a14:useLocalDpi xmlns:a14="http://schemas.microsoft.com/office/drawing/2010/main" val="0"/>
              </a:ext>
            </a:extLst>
          </a:blip>
          <a:srcRect t="10568" b="10568"/>
          <a:stretch>
            <a:fillRect/>
          </a:stretch>
        </p:blipFill>
        <p:spPr>
          <a:xfrm>
            <a:off x="1223962" y="1524000"/>
            <a:ext cx="4059936" cy="4305905"/>
          </a:xfrm>
        </p:spPr>
      </p:pic>
      <p:pic>
        <p:nvPicPr>
          <p:cNvPr id="14" name="Content Placeholder 13" descr="download.jpg"/>
          <p:cNvPicPr>
            <a:picLocks noGrp="1" noChangeAspect="1"/>
          </p:cNvPicPr>
          <p:nvPr>
            <p:ph sz="half" idx="2"/>
          </p:nvPr>
        </p:nvPicPr>
        <p:blipFill>
          <a:blip r:embed="rId3">
            <a:extLst>
              <a:ext uri="{28A0092B-C50C-407E-A947-70E740481C1C}">
                <a14:useLocalDpi xmlns:a14="http://schemas.microsoft.com/office/drawing/2010/main" val="0"/>
              </a:ext>
            </a:extLst>
          </a:blip>
          <a:srcRect l="-15520" r="-15520"/>
          <a:stretch>
            <a:fillRect/>
          </a:stretch>
        </p:blipFill>
        <p:spPr>
          <a:xfrm>
            <a:off x="6172200" y="1524001"/>
            <a:ext cx="4059936" cy="4305905"/>
          </a:xfrm>
        </p:spPr>
      </p:pic>
      <p:sp>
        <p:nvSpPr>
          <p:cNvPr id="15" name="TextBox 14"/>
          <p:cNvSpPr txBox="1"/>
          <p:nvPr/>
        </p:nvSpPr>
        <p:spPr>
          <a:xfrm>
            <a:off x="2271714" y="5921216"/>
            <a:ext cx="2153728" cy="522140"/>
          </a:xfrm>
          <a:prstGeom prst="rect">
            <a:avLst/>
          </a:prstGeom>
          <a:noFill/>
        </p:spPr>
        <p:txBody>
          <a:bodyPr wrap="square" rtlCol="0">
            <a:spAutoFit/>
          </a:bodyPr>
          <a:lstStyle/>
          <a:p>
            <a:r>
              <a:rPr lang="en-GB" sz="2800" dirty="0"/>
              <a:t>1848</a:t>
            </a:r>
          </a:p>
        </p:txBody>
      </p:sp>
      <p:sp>
        <p:nvSpPr>
          <p:cNvPr id="16" name="TextBox 15"/>
          <p:cNvSpPr txBox="1"/>
          <p:nvPr/>
        </p:nvSpPr>
        <p:spPr>
          <a:xfrm>
            <a:off x="7470099" y="5921216"/>
            <a:ext cx="1586588" cy="830997"/>
          </a:xfrm>
          <a:prstGeom prst="rect">
            <a:avLst/>
          </a:prstGeom>
          <a:noFill/>
        </p:spPr>
        <p:txBody>
          <a:bodyPr wrap="none" rtlCol="0">
            <a:spAutoFit/>
          </a:bodyPr>
          <a:lstStyle/>
          <a:p>
            <a:r>
              <a:rPr lang="en-GB" sz="2400" dirty="0"/>
              <a:t>Vol. 1-3</a:t>
            </a:r>
          </a:p>
          <a:p>
            <a:r>
              <a:rPr lang="en-GB" sz="2400" dirty="0"/>
              <a:t>1867-1894</a:t>
            </a:r>
          </a:p>
        </p:txBody>
      </p:sp>
    </p:spTree>
    <p:extLst>
      <p:ext uri="{BB962C8B-B14F-4D97-AF65-F5344CB8AC3E}">
        <p14:creationId xmlns:p14="http://schemas.microsoft.com/office/powerpoint/2010/main" val="2713819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435D-36E5-70A9-A72F-A258168FD7DB}"/>
              </a:ext>
            </a:extLst>
          </p:cNvPr>
          <p:cNvSpPr>
            <a:spLocks noGrp="1"/>
          </p:cNvSpPr>
          <p:nvPr>
            <p:ph type="title"/>
          </p:nvPr>
        </p:nvSpPr>
        <p:spPr/>
        <p:txBody>
          <a:bodyPr>
            <a:normAutofit/>
          </a:bodyPr>
          <a:lstStyle/>
          <a:p>
            <a:r>
              <a:rPr lang="en-US" dirty="0"/>
              <a:t>Karl Marx – influential works for historians</a:t>
            </a:r>
          </a:p>
        </p:txBody>
      </p:sp>
      <p:pic>
        <p:nvPicPr>
          <p:cNvPr id="6" name="Content Placeholder 5" descr="A book cover with red and white text&#10;&#10;Description automatically generated">
            <a:extLst>
              <a:ext uri="{FF2B5EF4-FFF2-40B4-BE49-F238E27FC236}">
                <a16:creationId xmlns:a16="http://schemas.microsoft.com/office/drawing/2014/main" id="{A93C408A-DCB7-35FA-AB7C-0ADA45A1B60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93353" y="1488790"/>
            <a:ext cx="2955167" cy="4572000"/>
          </a:xfrm>
        </p:spPr>
      </p:pic>
      <p:pic>
        <p:nvPicPr>
          <p:cNvPr id="8" name="Content Placeholder 7" descr="A book cover of a person&#10;&#10;Description automatically generated">
            <a:extLst>
              <a:ext uri="{FF2B5EF4-FFF2-40B4-BE49-F238E27FC236}">
                <a16:creationId xmlns:a16="http://schemas.microsoft.com/office/drawing/2014/main" id="{8EEA7719-2678-5142-1ED8-F34BEA94CF9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0010" y="1657350"/>
            <a:ext cx="2956560" cy="4572000"/>
          </a:xfrm>
        </p:spPr>
      </p:pic>
      <p:sp>
        <p:nvSpPr>
          <p:cNvPr id="3" name="TextBox 2">
            <a:extLst>
              <a:ext uri="{FF2B5EF4-FFF2-40B4-BE49-F238E27FC236}">
                <a16:creationId xmlns:a16="http://schemas.microsoft.com/office/drawing/2014/main" id="{788D4C0F-9068-6E79-E682-D9C05964A40E}"/>
              </a:ext>
            </a:extLst>
          </p:cNvPr>
          <p:cNvSpPr txBox="1"/>
          <p:nvPr/>
        </p:nvSpPr>
        <p:spPr>
          <a:xfrm>
            <a:off x="1928813" y="6229350"/>
            <a:ext cx="678391" cy="369332"/>
          </a:xfrm>
          <a:prstGeom prst="rect">
            <a:avLst/>
          </a:prstGeom>
          <a:noFill/>
        </p:spPr>
        <p:txBody>
          <a:bodyPr wrap="none" rtlCol="0">
            <a:spAutoFit/>
          </a:bodyPr>
          <a:lstStyle/>
          <a:p>
            <a:r>
              <a:rPr lang="en-US" dirty="0"/>
              <a:t>1844</a:t>
            </a:r>
          </a:p>
        </p:txBody>
      </p:sp>
      <p:sp>
        <p:nvSpPr>
          <p:cNvPr id="5" name="TextBox 4">
            <a:extLst>
              <a:ext uri="{FF2B5EF4-FFF2-40B4-BE49-F238E27FC236}">
                <a16:creationId xmlns:a16="http://schemas.microsoft.com/office/drawing/2014/main" id="{167D07BD-7136-E0DC-141A-8479EC004061}"/>
              </a:ext>
            </a:extLst>
          </p:cNvPr>
          <p:cNvSpPr txBox="1"/>
          <p:nvPr/>
        </p:nvSpPr>
        <p:spPr>
          <a:xfrm>
            <a:off x="7559899" y="6272011"/>
            <a:ext cx="678391" cy="369332"/>
          </a:xfrm>
          <a:prstGeom prst="rect">
            <a:avLst/>
          </a:prstGeom>
          <a:noFill/>
        </p:spPr>
        <p:txBody>
          <a:bodyPr wrap="none" rtlCol="0">
            <a:spAutoFit/>
          </a:bodyPr>
          <a:lstStyle/>
          <a:p>
            <a:r>
              <a:rPr lang="en-US" dirty="0"/>
              <a:t>1852</a:t>
            </a:r>
          </a:p>
        </p:txBody>
      </p:sp>
    </p:spTree>
    <p:extLst>
      <p:ext uri="{BB962C8B-B14F-4D97-AF65-F5344CB8AC3E}">
        <p14:creationId xmlns:p14="http://schemas.microsoft.com/office/powerpoint/2010/main" val="3714468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descr="The image “http://upload.wikimedia.org/wikipedia/en/0/0f/Engelss56fe1.jpg” cannot be displayed, because it contains errors.">
            <a:extLst>
              <a:ext uri="{FF2B5EF4-FFF2-40B4-BE49-F238E27FC236}">
                <a16:creationId xmlns:a16="http://schemas.microsoft.com/office/drawing/2014/main" id="{F84B0E65-FB55-12F9-CF73-BACD76B09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 y="311150"/>
            <a:ext cx="451485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9" descr="The image “http://www.marxists.org/archive/marx/works/cw/volume04/04-299.gif” cannot be displayed, because it contains errors.">
            <a:extLst>
              <a:ext uri="{FF2B5EF4-FFF2-40B4-BE49-F238E27FC236}">
                <a16:creationId xmlns:a16="http://schemas.microsoft.com/office/drawing/2014/main" id="{951225F1-5D04-73C8-D6A1-C8E27B15B3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364" y="0"/>
            <a:ext cx="3957637"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0BF012F-D64B-9365-F995-9E566A90ABEE}"/>
              </a:ext>
            </a:extLst>
          </p:cNvPr>
          <p:cNvSpPr txBox="1"/>
          <p:nvPr/>
        </p:nvSpPr>
        <p:spPr>
          <a:xfrm>
            <a:off x="4514851" y="414338"/>
            <a:ext cx="2085974" cy="3693319"/>
          </a:xfrm>
          <a:prstGeom prst="rect">
            <a:avLst/>
          </a:prstGeom>
          <a:noFill/>
        </p:spPr>
        <p:txBody>
          <a:bodyPr wrap="square" rtlCol="0">
            <a:spAutoFit/>
          </a:bodyPr>
          <a:lstStyle/>
          <a:p>
            <a:r>
              <a:rPr lang="en-US" b="1" dirty="0"/>
              <a:t>Marx has a lifelong </a:t>
            </a:r>
          </a:p>
          <a:p>
            <a:r>
              <a:rPr lang="en-US" b="1" dirty="0"/>
              <a:t>friendship and working</a:t>
            </a:r>
          </a:p>
          <a:p>
            <a:r>
              <a:rPr lang="en-US" b="1" dirty="0"/>
              <a:t>relationship with </a:t>
            </a:r>
          </a:p>
          <a:p>
            <a:r>
              <a:rPr lang="en-US" b="1" dirty="0"/>
              <a:t>Friedrich Engels</a:t>
            </a:r>
          </a:p>
          <a:p>
            <a:endParaRPr lang="en-US" b="1" dirty="0"/>
          </a:p>
          <a:p>
            <a:endParaRPr lang="en-US" b="1" dirty="0"/>
          </a:p>
          <a:p>
            <a:r>
              <a:rPr lang="en-US" dirty="0"/>
              <a:t>Engels edits and publishes most of Marx’s notes (e.g. 2</a:t>
            </a:r>
            <a:r>
              <a:rPr lang="en-US" baseline="30000" dirty="0"/>
              <a:t>nd</a:t>
            </a:r>
            <a:r>
              <a:rPr lang="en-US" dirty="0"/>
              <a:t>, 3</a:t>
            </a:r>
            <a:r>
              <a:rPr lang="en-US" baseline="30000" dirty="0"/>
              <a:t>rd</a:t>
            </a:r>
            <a:r>
              <a:rPr lang="en-US" dirty="0"/>
              <a:t> volume of the </a:t>
            </a:r>
            <a:r>
              <a:rPr lang="en-US" i="1" dirty="0"/>
              <a:t>Capital)</a:t>
            </a:r>
          </a:p>
        </p:txBody>
      </p:sp>
      <p:sp>
        <p:nvSpPr>
          <p:cNvPr id="3" name="TextBox 2">
            <a:extLst>
              <a:ext uri="{FF2B5EF4-FFF2-40B4-BE49-F238E27FC236}">
                <a16:creationId xmlns:a16="http://schemas.microsoft.com/office/drawing/2014/main" id="{855447E9-F952-782C-357A-592228595C29}"/>
              </a:ext>
            </a:extLst>
          </p:cNvPr>
          <p:cNvSpPr txBox="1"/>
          <p:nvPr/>
        </p:nvSpPr>
        <p:spPr>
          <a:xfrm>
            <a:off x="840259" y="5980670"/>
            <a:ext cx="2508422" cy="646331"/>
          </a:xfrm>
          <a:prstGeom prst="rect">
            <a:avLst/>
          </a:prstGeom>
          <a:noFill/>
        </p:spPr>
        <p:txBody>
          <a:bodyPr wrap="square" rtlCol="0">
            <a:spAutoFit/>
          </a:bodyPr>
          <a:lstStyle/>
          <a:p>
            <a:r>
              <a:rPr lang="en-GB" b="1" dirty="0"/>
              <a:t>Friedrich Engels</a:t>
            </a:r>
          </a:p>
          <a:p>
            <a:r>
              <a:rPr lang="en-GB" b="1" dirty="0"/>
              <a:t>     1820 – 1895</a:t>
            </a:r>
            <a:endParaRPr 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92" name="Text Box 32">
            <a:extLst>
              <a:ext uri="{FF2B5EF4-FFF2-40B4-BE49-F238E27FC236}">
                <a16:creationId xmlns:a16="http://schemas.microsoft.com/office/drawing/2014/main" id="{8CE50C0D-10C0-5EB0-820E-C5F88269D8EA}"/>
              </a:ext>
            </a:extLst>
          </p:cNvPr>
          <p:cNvSpPr txBox="1">
            <a:spLocks noChangeArrowheads="1"/>
          </p:cNvSpPr>
          <p:nvPr/>
        </p:nvSpPr>
        <p:spPr bwMode="auto">
          <a:xfrm>
            <a:off x="1314450" y="5949950"/>
            <a:ext cx="4565650"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Primitive Communism</a:t>
            </a:r>
          </a:p>
          <a:p>
            <a:pPr algn="ctr" eaLnBrk="1" hangingPunct="1">
              <a:spcBef>
                <a:spcPct val="50000"/>
              </a:spcBef>
            </a:pPr>
            <a:r>
              <a:rPr lang="en-GB" altLang="en-US" sz="1800"/>
              <a:t>Hunter-gatherer societies</a:t>
            </a:r>
          </a:p>
        </p:txBody>
      </p:sp>
      <p:sp>
        <p:nvSpPr>
          <p:cNvPr id="424993" name="Text Box 33">
            <a:extLst>
              <a:ext uri="{FF2B5EF4-FFF2-40B4-BE49-F238E27FC236}">
                <a16:creationId xmlns:a16="http://schemas.microsoft.com/office/drawing/2014/main" id="{8C11A64D-9E40-49ED-9157-092F8E30C1F2}"/>
              </a:ext>
            </a:extLst>
          </p:cNvPr>
          <p:cNvSpPr txBox="1">
            <a:spLocks noChangeArrowheads="1"/>
          </p:cNvSpPr>
          <p:nvPr/>
        </p:nvSpPr>
        <p:spPr bwMode="auto">
          <a:xfrm>
            <a:off x="2566988" y="5013325"/>
            <a:ext cx="4176712"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Slaveholder Society</a:t>
            </a:r>
          </a:p>
          <a:p>
            <a:pPr algn="ctr" eaLnBrk="1" hangingPunct="1">
              <a:spcBef>
                <a:spcPct val="50000"/>
              </a:spcBef>
            </a:pPr>
            <a:r>
              <a:rPr lang="de-DE" altLang="en-US" sz="1800"/>
              <a:t>Slaveholders against Slaves</a:t>
            </a:r>
            <a:endParaRPr lang="en-GB" altLang="en-US" sz="1800"/>
          </a:p>
        </p:txBody>
      </p:sp>
      <p:sp>
        <p:nvSpPr>
          <p:cNvPr id="424994" name="Text Box 34">
            <a:extLst>
              <a:ext uri="{FF2B5EF4-FFF2-40B4-BE49-F238E27FC236}">
                <a16:creationId xmlns:a16="http://schemas.microsoft.com/office/drawing/2014/main" id="{AEFD70A3-AFEF-454C-9911-3F8E6B148DEA}"/>
              </a:ext>
            </a:extLst>
          </p:cNvPr>
          <p:cNvSpPr txBox="1">
            <a:spLocks noChangeArrowheads="1"/>
          </p:cNvSpPr>
          <p:nvPr/>
        </p:nvSpPr>
        <p:spPr bwMode="auto">
          <a:xfrm>
            <a:off x="3575051" y="4076700"/>
            <a:ext cx="4176713" cy="788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Feudalism</a:t>
            </a:r>
          </a:p>
          <a:p>
            <a:pPr algn="ctr" eaLnBrk="1" hangingPunct="1">
              <a:spcBef>
                <a:spcPct val="50000"/>
              </a:spcBef>
            </a:pPr>
            <a:r>
              <a:rPr lang="de-DE" altLang="en-US" sz="1800"/>
              <a:t>Feudal lords against Peasants</a:t>
            </a:r>
            <a:endParaRPr lang="en-GB" altLang="en-US" sz="1800"/>
          </a:p>
        </p:txBody>
      </p:sp>
      <p:sp>
        <p:nvSpPr>
          <p:cNvPr id="424995" name="Text Box 35">
            <a:extLst>
              <a:ext uri="{FF2B5EF4-FFF2-40B4-BE49-F238E27FC236}">
                <a16:creationId xmlns:a16="http://schemas.microsoft.com/office/drawing/2014/main" id="{D4BE10DF-4981-EDF2-657E-67236A54B66C}"/>
              </a:ext>
            </a:extLst>
          </p:cNvPr>
          <p:cNvSpPr txBox="1">
            <a:spLocks noChangeArrowheads="1"/>
          </p:cNvSpPr>
          <p:nvPr/>
        </p:nvSpPr>
        <p:spPr bwMode="auto">
          <a:xfrm>
            <a:off x="4440238" y="3141664"/>
            <a:ext cx="4176712" cy="788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Capitalism</a:t>
            </a:r>
          </a:p>
          <a:p>
            <a:pPr algn="ctr" eaLnBrk="1" hangingPunct="1">
              <a:spcBef>
                <a:spcPct val="50000"/>
              </a:spcBef>
            </a:pPr>
            <a:r>
              <a:rPr lang="de-DE" altLang="en-US" sz="1800"/>
              <a:t>Bourgeoisie against Proletariat</a:t>
            </a:r>
            <a:endParaRPr lang="en-GB" altLang="en-US" sz="1800"/>
          </a:p>
        </p:txBody>
      </p:sp>
      <p:sp>
        <p:nvSpPr>
          <p:cNvPr id="424996" name="Text Box 36">
            <a:extLst>
              <a:ext uri="{FF2B5EF4-FFF2-40B4-BE49-F238E27FC236}">
                <a16:creationId xmlns:a16="http://schemas.microsoft.com/office/drawing/2014/main" id="{27D54E1D-DD6D-2F92-ADAC-02A6378945E6}"/>
              </a:ext>
            </a:extLst>
          </p:cNvPr>
          <p:cNvSpPr txBox="1">
            <a:spLocks noChangeArrowheads="1"/>
          </p:cNvSpPr>
          <p:nvPr/>
        </p:nvSpPr>
        <p:spPr bwMode="auto">
          <a:xfrm>
            <a:off x="1703388" y="2133601"/>
            <a:ext cx="4176712"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solidFill>
                  <a:srgbClr val="FF0000"/>
                </a:solidFill>
              </a:rPr>
              <a:t>SOCIALIST REVOLUTION</a:t>
            </a:r>
          </a:p>
          <a:p>
            <a:pPr algn="ctr" eaLnBrk="1" hangingPunct="1">
              <a:spcBef>
                <a:spcPct val="50000"/>
              </a:spcBef>
            </a:pPr>
            <a:r>
              <a:rPr lang="de-DE" altLang="en-US" sz="1800" b="1">
                <a:solidFill>
                  <a:srgbClr val="FF0000"/>
                </a:solidFill>
              </a:rPr>
              <a:t>Expropriation of Expropriators</a:t>
            </a:r>
            <a:endParaRPr lang="en-GB" altLang="en-US" sz="1800">
              <a:solidFill>
                <a:srgbClr val="FF0000"/>
              </a:solidFill>
            </a:endParaRPr>
          </a:p>
        </p:txBody>
      </p:sp>
      <p:sp>
        <p:nvSpPr>
          <p:cNvPr id="424997" name="Text Box 37">
            <a:extLst>
              <a:ext uri="{FF2B5EF4-FFF2-40B4-BE49-F238E27FC236}">
                <a16:creationId xmlns:a16="http://schemas.microsoft.com/office/drawing/2014/main" id="{311EEBE9-FF12-146D-B09A-74DBBB778D49}"/>
              </a:ext>
            </a:extLst>
          </p:cNvPr>
          <p:cNvSpPr txBox="1">
            <a:spLocks noChangeArrowheads="1"/>
          </p:cNvSpPr>
          <p:nvPr/>
        </p:nvSpPr>
        <p:spPr bwMode="auto">
          <a:xfrm>
            <a:off x="6095999" y="1350963"/>
            <a:ext cx="3889375" cy="7794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Socialism</a:t>
            </a:r>
          </a:p>
          <a:p>
            <a:pPr algn="ctr" eaLnBrk="1" hangingPunct="1">
              <a:spcBef>
                <a:spcPct val="50000"/>
              </a:spcBef>
            </a:pPr>
            <a:r>
              <a:rPr lang="de-DE" altLang="en-US" sz="1800"/>
              <a:t>Dictatorship of the Proletariat</a:t>
            </a:r>
            <a:endParaRPr lang="en-GB" altLang="en-US" sz="1800"/>
          </a:p>
        </p:txBody>
      </p:sp>
      <p:sp>
        <p:nvSpPr>
          <p:cNvPr id="424999" name="Text Box 39">
            <a:extLst>
              <a:ext uri="{FF2B5EF4-FFF2-40B4-BE49-F238E27FC236}">
                <a16:creationId xmlns:a16="http://schemas.microsoft.com/office/drawing/2014/main" id="{CCB2B63B-C6A2-E656-591C-96B5E768F83F}"/>
              </a:ext>
            </a:extLst>
          </p:cNvPr>
          <p:cNvSpPr txBox="1">
            <a:spLocks noChangeArrowheads="1"/>
          </p:cNvSpPr>
          <p:nvPr/>
        </p:nvSpPr>
        <p:spPr bwMode="auto">
          <a:xfrm>
            <a:off x="7329488" y="260350"/>
            <a:ext cx="3338512" cy="7889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dirty="0"/>
              <a:t>Communism</a:t>
            </a:r>
          </a:p>
          <a:p>
            <a:pPr algn="ctr" eaLnBrk="1" hangingPunct="1">
              <a:spcBef>
                <a:spcPct val="50000"/>
              </a:spcBef>
            </a:pPr>
            <a:r>
              <a:rPr lang="de-DE" altLang="en-US" sz="1800" dirty="0" err="1"/>
              <a:t>Classless</a:t>
            </a:r>
            <a:r>
              <a:rPr lang="de-DE" altLang="en-US" sz="1800" dirty="0"/>
              <a:t> </a:t>
            </a:r>
            <a:r>
              <a:rPr lang="de-DE" altLang="en-US" sz="1800" dirty="0" err="1"/>
              <a:t>society</a:t>
            </a:r>
            <a:endParaRPr lang="en-GB" altLang="en-US" sz="1800" dirty="0"/>
          </a:p>
        </p:txBody>
      </p:sp>
      <p:sp>
        <p:nvSpPr>
          <p:cNvPr id="4" name="TextBox 3">
            <a:extLst>
              <a:ext uri="{FF2B5EF4-FFF2-40B4-BE49-F238E27FC236}">
                <a16:creationId xmlns:a16="http://schemas.microsoft.com/office/drawing/2014/main" id="{A87BA3FB-4D8C-A026-9123-BDC4313B641D}"/>
              </a:ext>
            </a:extLst>
          </p:cNvPr>
          <p:cNvSpPr txBox="1"/>
          <p:nvPr/>
        </p:nvSpPr>
        <p:spPr>
          <a:xfrm>
            <a:off x="77272" y="244698"/>
            <a:ext cx="6666428" cy="830997"/>
          </a:xfrm>
          <a:prstGeom prst="rect">
            <a:avLst/>
          </a:prstGeom>
          <a:noFill/>
        </p:spPr>
        <p:txBody>
          <a:bodyPr wrap="square" rtlCol="0">
            <a:spAutoFit/>
          </a:bodyPr>
          <a:lstStyle/>
          <a:p>
            <a:r>
              <a:rPr lang="en-US" sz="2400" b="1" dirty="0"/>
              <a:t>Progressive stages of societal development according to ‘historical materialism’ </a:t>
            </a:r>
          </a:p>
        </p:txBody>
      </p:sp>
    </p:spTree>
    <p:extLst>
      <p:ext uri="{BB962C8B-B14F-4D97-AF65-F5344CB8AC3E}">
        <p14:creationId xmlns:p14="http://schemas.microsoft.com/office/powerpoint/2010/main" val="3378368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4992"/>
                                        </p:tgtEl>
                                        <p:attrNameLst>
                                          <p:attrName>style.visibility</p:attrName>
                                        </p:attrNameLst>
                                      </p:cBhvr>
                                      <p:to>
                                        <p:strVal val="visible"/>
                                      </p:to>
                                    </p:set>
                                    <p:animEffect transition="in" filter="blinds(horizontal)">
                                      <p:cBhvr>
                                        <p:cTn id="7" dur="500"/>
                                        <p:tgtEl>
                                          <p:spTgt spid="4249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4993"/>
                                        </p:tgtEl>
                                        <p:attrNameLst>
                                          <p:attrName>style.visibility</p:attrName>
                                        </p:attrNameLst>
                                      </p:cBhvr>
                                      <p:to>
                                        <p:strVal val="visible"/>
                                      </p:to>
                                    </p:set>
                                    <p:animEffect transition="in" filter="blinds(horizontal)">
                                      <p:cBhvr>
                                        <p:cTn id="12" dur="500"/>
                                        <p:tgtEl>
                                          <p:spTgt spid="4249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4994"/>
                                        </p:tgtEl>
                                        <p:attrNameLst>
                                          <p:attrName>style.visibility</p:attrName>
                                        </p:attrNameLst>
                                      </p:cBhvr>
                                      <p:to>
                                        <p:strVal val="visible"/>
                                      </p:to>
                                    </p:set>
                                    <p:animEffect transition="in" filter="blinds(horizontal)">
                                      <p:cBhvr>
                                        <p:cTn id="17" dur="500"/>
                                        <p:tgtEl>
                                          <p:spTgt spid="4249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4995"/>
                                        </p:tgtEl>
                                        <p:attrNameLst>
                                          <p:attrName>style.visibility</p:attrName>
                                        </p:attrNameLst>
                                      </p:cBhvr>
                                      <p:to>
                                        <p:strVal val="visible"/>
                                      </p:to>
                                    </p:set>
                                    <p:animEffect transition="in" filter="blinds(horizontal)">
                                      <p:cBhvr>
                                        <p:cTn id="22" dur="500"/>
                                        <p:tgtEl>
                                          <p:spTgt spid="42499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24996"/>
                                        </p:tgtEl>
                                        <p:attrNameLst>
                                          <p:attrName>style.visibility</p:attrName>
                                        </p:attrNameLst>
                                      </p:cBhvr>
                                      <p:to>
                                        <p:strVal val="visible"/>
                                      </p:to>
                                    </p:set>
                                    <p:anim calcmode="lin" valueType="num">
                                      <p:cBhvr additive="base">
                                        <p:cTn id="27" dur="500" fill="hold"/>
                                        <p:tgtEl>
                                          <p:spTgt spid="424996"/>
                                        </p:tgtEl>
                                        <p:attrNameLst>
                                          <p:attrName>ppt_x</p:attrName>
                                        </p:attrNameLst>
                                      </p:cBhvr>
                                      <p:tavLst>
                                        <p:tav tm="0">
                                          <p:val>
                                            <p:strVal val="#ppt_x"/>
                                          </p:val>
                                        </p:tav>
                                        <p:tav tm="100000">
                                          <p:val>
                                            <p:strVal val="#ppt_x"/>
                                          </p:val>
                                        </p:tav>
                                      </p:tavLst>
                                    </p:anim>
                                    <p:anim calcmode="lin" valueType="num">
                                      <p:cBhvr additive="base">
                                        <p:cTn id="28" dur="500" fill="hold"/>
                                        <p:tgtEl>
                                          <p:spTgt spid="424996"/>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24997"/>
                                        </p:tgtEl>
                                        <p:attrNameLst>
                                          <p:attrName>style.visibility</p:attrName>
                                        </p:attrNameLst>
                                      </p:cBhvr>
                                      <p:to>
                                        <p:strVal val="visible"/>
                                      </p:to>
                                    </p:set>
                                    <p:animEffect transition="in" filter="blinds(horizontal)">
                                      <p:cBhvr>
                                        <p:cTn id="33" dur="500"/>
                                        <p:tgtEl>
                                          <p:spTgt spid="42499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424999"/>
                                        </p:tgtEl>
                                        <p:attrNameLst>
                                          <p:attrName>style.visibility</p:attrName>
                                        </p:attrNameLst>
                                      </p:cBhvr>
                                      <p:to>
                                        <p:strVal val="visible"/>
                                      </p:to>
                                    </p:set>
                                    <p:animEffect transition="in" filter="blinds(horizontal)">
                                      <p:cBhvr>
                                        <p:cTn id="38" dur="500"/>
                                        <p:tgtEl>
                                          <p:spTgt spid="42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92" grpId="0" animBg="1"/>
      <p:bldP spid="424993" grpId="0" animBg="1"/>
      <p:bldP spid="424994" grpId="0" animBg="1"/>
      <p:bldP spid="424995" grpId="0" animBg="1"/>
      <p:bldP spid="424996" grpId="0"/>
      <p:bldP spid="424997" grpId="0" animBg="1"/>
      <p:bldP spid="42499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C75F55-5E3E-3ADE-0D41-D9EA1C7662DE}"/>
              </a:ext>
            </a:extLst>
          </p:cNvPr>
          <p:cNvSpPr txBox="1"/>
          <p:nvPr/>
        </p:nvSpPr>
        <p:spPr>
          <a:xfrm>
            <a:off x="1911927" y="2743200"/>
            <a:ext cx="8139792" cy="461665"/>
          </a:xfrm>
          <a:prstGeom prst="rect">
            <a:avLst/>
          </a:prstGeom>
          <a:noFill/>
        </p:spPr>
        <p:txBody>
          <a:bodyPr wrap="none" rtlCol="0">
            <a:spAutoFit/>
          </a:bodyPr>
          <a:lstStyle/>
          <a:p>
            <a:r>
              <a:rPr lang="en-US" sz="2400" b="1" dirty="0"/>
              <a:t>What causes historical change in historical materialism? </a:t>
            </a:r>
          </a:p>
        </p:txBody>
      </p:sp>
    </p:spTree>
    <p:extLst>
      <p:ext uri="{BB962C8B-B14F-4D97-AF65-F5344CB8AC3E}">
        <p14:creationId xmlns:p14="http://schemas.microsoft.com/office/powerpoint/2010/main" val="842125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C70C45C-EA3B-7BBE-CC7C-7D33691F121D}"/>
              </a:ext>
            </a:extLst>
          </p:cNvPr>
          <p:cNvSpPr txBox="1"/>
          <p:nvPr/>
        </p:nvSpPr>
        <p:spPr>
          <a:xfrm>
            <a:off x="1042988" y="542925"/>
            <a:ext cx="8258175" cy="5509200"/>
          </a:xfrm>
          <a:prstGeom prst="rect">
            <a:avLst/>
          </a:prstGeom>
          <a:noFill/>
        </p:spPr>
        <p:txBody>
          <a:bodyPr wrap="square" rtlCol="0">
            <a:spAutoFit/>
          </a:bodyPr>
          <a:lstStyle/>
          <a:p>
            <a:r>
              <a:rPr lang="en-US" b="1" dirty="0"/>
              <a:t>	</a:t>
            </a:r>
            <a:r>
              <a:rPr lang="en-US" sz="2000" b="1" dirty="0"/>
              <a:t>Historical Materialism </a:t>
            </a:r>
          </a:p>
          <a:p>
            <a:r>
              <a:rPr lang="en-US" sz="2000" b="1" dirty="0"/>
              <a:t>	</a:t>
            </a:r>
            <a:r>
              <a:rPr lang="en-US" sz="2000" dirty="0"/>
              <a:t>(note: Marx never used the term himself!)</a:t>
            </a:r>
          </a:p>
          <a:p>
            <a:endParaRPr lang="en-US" dirty="0"/>
          </a:p>
          <a:p>
            <a:r>
              <a:rPr lang="en-GB" sz="2000" dirty="0"/>
              <a:t>Historical materialism is Karl Marx's theory of history, which argues that economic conditions (the "mode of production") are the primary drivers of social, political, and intellectual change throughout history. </a:t>
            </a:r>
          </a:p>
          <a:p>
            <a:endParaRPr lang="en-GB" dirty="0"/>
          </a:p>
          <a:p>
            <a:r>
              <a:rPr lang="en-GB" sz="2000" dirty="0"/>
              <a:t>It posits that all societal institutions, from government and law to religion, family, and culture, are shaped by the underlying economic system and the resulting class struggles between those who own the means of production and those who do not. </a:t>
            </a:r>
          </a:p>
          <a:p>
            <a:endParaRPr lang="en-GB" sz="2000" dirty="0"/>
          </a:p>
          <a:p>
            <a:r>
              <a:rPr lang="en-GB" sz="2000" dirty="0"/>
              <a:t>Social change (and historical change) occur as contradictions within the mode of production lead to a new system, progressing history from one stage to the next. (Note: he follows Hegel’s dialectic here). </a:t>
            </a:r>
          </a:p>
          <a:p>
            <a:endParaRPr lang="en-GB" sz="2000" b="1" dirty="0"/>
          </a:p>
          <a:p>
            <a:endParaRPr lang="en-GB" b="1" dirty="0"/>
          </a:p>
          <a:p>
            <a:r>
              <a:rPr lang="en-GB" b="1" dirty="0"/>
              <a:t>	</a:t>
            </a:r>
            <a:endParaRPr lang="en-US" b="1" dirty="0"/>
          </a:p>
        </p:txBody>
      </p:sp>
    </p:spTree>
    <p:extLst>
      <p:ext uri="{BB962C8B-B14F-4D97-AF65-F5344CB8AC3E}">
        <p14:creationId xmlns:p14="http://schemas.microsoft.com/office/powerpoint/2010/main" val="249780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15">
            <a:extLst>
              <a:ext uri="{FF2B5EF4-FFF2-40B4-BE49-F238E27FC236}">
                <a16:creationId xmlns:a16="http://schemas.microsoft.com/office/drawing/2014/main" id="{BE78A4C5-B488-4F47-861E-1203EFAABC0A}"/>
              </a:ext>
            </a:extLst>
          </p:cNvPr>
          <p:cNvGrpSpPr>
            <a:grpSpLocks noChangeAspect="1"/>
          </p:cNvGrpSpPr>
          <p:nvPr/>
        </p:nvGrpSpPr>
        <p:grpSpPr bwMode="auto">
          <a:xfrm>
            <a:off x="0" y="-734748"/>
            <a:ext cx="10470438" cy="7403836"/>
            <a:chOff x="1467" y="744"/>
            <a:chExt cx="2782" cy="2776"/>
          </a:xfrm>
        </p:grpSpPr>
        <p:sp>
          <p:nvSpPr>
            <p:cNvPr id="34819" name="AutoShape 14">
              <a:extLst>
                <a:ext uri="{FF2B5EF4-FFF2-40B4-BE49-F238E27FC236}">
                  <a16:creationId xmlns:a16="http://schemas.microsoft.com/office/drawing/2014/main" id="{B7001957-14D2-5A55-E8FF-781D330B444A}"/>
                </a:ext>
              </a:extLst>
            </p:cNvPr>
            <p:cNvSpPr>
              <a:spLocks noChangeAspect="1" noChangeArrowheads="1" noTextEdit="1"/>
            </p:cNvSpPr>
            <p:nvPr/>
          </p:nvSpPr>
          <p:spPr bwMode="auto">
            <a:xfrm>
              <a:off x="1467" y="744"/>
              <a:ext cx="2782" cy="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20" name="_s436240">
              <a:extLst>
                <a:ext uri="{FF2B5EF4-FFF2-40B4-BE49-F238E27FC236}">
                  <a16:creationId xmlns:a16="http://schemas.microsoft.com/office/drawing/2014/main" id="{451A5643-18F5-9D66-2572-09C5446EA6C6}"/>
                </a:ext>
              </a:extLst>
            </p:cNvPr>
            <p:cNvSpPr>
              <a:spLocks noChangeArrowheads="1"/>
            </p:cNvSpPr>
            <p:nvPr/>
          </p:nvSpPr>
          <p:spPr bwMode="auto">
            <a:xfrm flipV="1">
              <a:off x="2405" y="956"/>
              <a:ext cx="906"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7200 w 21600"/>
                <a:gd name="T13" fmla="*/ 7191 h 21600"/>
                <a:gd name="T14" fmla="*/ 14400 w 21600"/>
                <a:gd name="T15" fmla="*/ 14409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close/>
                </a:path>
              </a:pathLst>
            </a:custGeom>
            <a:solidFill>
              <a:schemeClr val="accent1"/>
            </a:solidFill>
            <a:ln w="4670">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sz="2000" dirty="0"/>
            </a:p>
            <a:p>
              <a:pPr algn="ctr" eaLnBrk="1" hangingPunct="1"/>
              <a:endParaRPr lang="en-GB" altLang="en-US" sz="2000" dirty="0"/>
            </a:p>
            <a:p>
              <a:pPr algn="ctr" eaLnBrk="1" hangingPunct="1"/>
              <a:r>
                <a:rPr lang="en-GB" altLang="en-US" sz="1400" b="1" dirty="0"/>
                <a:t>Superstructure:</a:t>
              </a:r>
            </a:p>
          </p:txBody>
        </p:sp>
        <p:sp>
          <p:nvSpPr>
            <p:cNvPr id="34821" name="_s436241">
              <a:extLst>
                <a:ext uri="{FF2B5EF4-FFF2-40B4-BE49-F238E27FC236}">
                  <a16:creationId xmlns:a16="http://schemas.microsoft.com/office/drawing/2014/main" id="{F34B8ED0-A12C-A7F2-B5A4-A20DBBBCBE8F}"/>
                </a:ext>
              </a:extLst>
            </p:cNvPr>
            <p:cNvSpPr>
              <a:spLocks noChangeArrowheads="1"/>
            </p:cNvSpPr>
            <p:nvPr/>
          </p:nvSpPr>
          <p:spPr bwMode="auto">
            <a:xfrm flipV="1">
              <a:off x="1953" y="1740"/>
              <a:ext cx="1810"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9 w 21600"/>
                <a:gd name="T13" fmla="*/ 4491 h 21600"/>
                <a:gd name="T14" fmla="*/ 17101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0000"/>
            </a:solidFill>
            <a:ln w="4699">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endParaRPr lang="en-GB" altLang="en-US" sz="1700" dirty="0"/>
            </a:p>
            <a:p>
              <a:pPr algn="ctr" eaLnBrk="1" hangingPunct="1"/>
              <a:r>
                <a:rPr lang="en-GB" altLang="en-US" sz="1600" b="1" dirty="0"/>
                <a:t>Relations of Production</a:t>
              </a:r>
            </a:p>
            <a:p>
              <a:pPr algn="ctr" eaLnBrk="1" hangingPunct="1"/>
              <a:endParaRPr lang="en-GB" altLang="en-US" sz="2000" dirty="0"/>
            </a:p>
            <a:p>
              <a:pPr algn="ctr" eaLnBrk="1" hangingPunct="1"/>
              <a:endParaRPr lang="en-GB" altLang="en-US" sz="1700" dirty="0"/>
            </a:p>
          </p:txBody>
        </p:sp>
        <p:sp>
          <p:nvSpPr>
            <p:cNvPr id="34822" name="_s436242">
              <a:extLst>
                <a:ext uri="{FF2B5EF4-FFF2-40B4-BE49-F238E27FC236}">
                  <a16:creationId xmlns:a16="http://schemas.microsoft.com/office/drawing/2014/main" id="{CF0EDB4D-8129-6F22-E278-73D7DC6D158E}"/>
                </a:ext>
              </a:extLst>
            </p:cNvPr>
            <p:cNvSpPr>
              <a:spLocks noChangeArrowheads="1"/>
            </p:cNvSpPr>
            <p:nvPr/>
          </p:nvSpPr>
          <p:spPr bwMode="auto">
            <a:xfrm flipV="1">
              <a:off x="1500" y="2524"/>
              <a:ext cx="2716" cy="784"/>
            </a:xfrm>
            <a:custGeom>
              <a:avLst/>
              <a:gdLst>
                <a:gd name="T0" fmla="*/ 1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603 w 21600"/>
                <a:gd name="T13" fmla="*/ 3609 h 21600"/>
                <a:gd name="T14" fmla="*/ 17997 w 21600"/>
                <a:gd name="T15" fmla="*/ 17991 h 21600"/>
              </a:gdLst>
              <a:ahLst/>
              <a:cxnLst>
                <a:cxn ang="T8">
                  <a:pos x="T0" y="T1"/>
                </a:cxn>
                <a:cxn ang="T9">
                  <a:pos x="T2" y="T3"/>
                </a:cxn>
                <a:cxn ang="T10">
                  <a:pos x="T4" y="T5"/>
                </a:cxn>
                <a:cxn ang="T11">
                  <a:pos x="T6" y="T7"/>
                </a:cxn>
              </a:cxnLst>
              <a:rect l="T12" t="T13" r="T14" b="T15"/>
              <a:pathLst>
                <a:path w="21600" h="21600">
                  <a:moveTo>
                    <a:pt x="0" y="0"/>
                  </a:moveTo>
                  <a:lnTo>
                    <a:pt x="3600" y="21600"/>
                  </a:lnTo>
                  <a:lnTo>
                    <a:pt x="18000" y="21600"/>
                  </a:lnTo>
                  <a:lnTo>
                    <a:pt x="21600" y="0"/>
                  </a:lnTo>
                  <a:close/>
                </a:path>
              </a:pathLst>
            </a:custGeom>
            <a:solidFill>
              <a:srgbClr val="FF0000"/>
            </a:solidFill>
            <a:ln w="4699">
              <a:solidFill>
                <a:schemeClr val="tx1"/>
              </a:solidFill>
              <a:miter lim="800000"/>
              <a:headEnd/>
              <a:tailEnd/>
            </a:ln>
          </p:spPr>
          <p:txBody>
            <a:bodyPr rot="10800000" wrap="none"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1800" b="1" dirty="0"/>
                <a:t>Forces of Production</a:t>
              </a:r>
              <a:endParaRPr lang="en-GB" altLang="en-US" sz="1800" dirty="0"/>
            </a:p>
          </p:txBody>
        </p:sp>
      </p:grpSp>
      <p:sp>
        <p:nvSpPr>
          <p:cNvPr id="2" name="TextBox 1">
            <a:extLst>
              <a:ext uri="{FF2B5EF4-FFF2-40B4-BE49-F238E27FC236}">
                <a16:creationId xmlns:a16="http://schemas.microsoft.com/office/drawing/2014/main" id="{F1D09862-4ACC-A7E9-975A-A012F5400D7F}"/>
              </a:ext>
            </a:extLst>
          </p:cNvPr>
          <p:cNvSpPr txBox="1"/>
          <p:nvPr/>
        </p:nvSpPr>
        <p:spPr>
          <a:xfrm>
            <a:off x="-115910" y="188912"/>
            <a:ext cx="4417454" cy="1200329"/>
          </a:xfrm>
          <a:prstGeom prst="rect">
            <a:avLst/>
          </a:prstGeom>
          <a:noFill/>
        </p:spPr>
        <p:txBody>
          <a:bodyPr wrap="square" rtlCol="0">
            <a:spAutoFit/>
          </a:bodyPr>
          <a:lstStyle/>
          <a:p>
            <a:r>
              <a:rPr lang="en-US" b="1" dirty="0"/>
              <a:t>Societies in each stage are organized from ‘the bottom up’. The ‘modes’ of production’ produce social reality of people (superstructure)</a:t>
            </a:r>
          </a:p>
        </p:txBody>
      </p:sp>
      <p:sp>
        <p:nvSpPr>
          <p:cNvPr id="4" name="TextBox 3">
            <a:extLst>
              <a:ext uri="{FF2B5EF4-FFF2-40B4-BE49-F238E27FC236}">
                <a16:creationId xmlns:a16="http://schemas.microsoft.com/office/drawing/2014/main" id="{49840C1E-1C1F-F38B-5383-53E1C5922D81}"/>
              </a:ext>
            </a:extLst>
          </p:cNvPr>
          <p:cNvSpPr txBox="1"/>
          <p:nvPr/>
        </p:nvSpPr>
        <p:spPr>
          <a:xfrm>
            <a:off x="7546934" y="0"/>
            <a:ext cx="4056932" cy="3046988"/>
          </a:xfrm>
          <a:prstGeom prst="rect">
            <a:avLst/>
          </a:prstGeom>
          <a:noFill/>
        </p:spPr>
        <p:txBody>
          <a:bodyPr wrap="square" rtlCol="0">
            <a:spAutoFit/>
          </a:bodyPr>
          <a:lstStyle/>
          <a:p>
            <a:r>
              <a:rPr lang="en-US" sz="1600" b="1" dirty="0"/>
              <a:t>Superstructure:   </a:t>
            </a:r>
          </a:p>
          <a:p>
            <a:r>
              <a:rPr lang="en-GB" sz="1600" dirty="0"/>
              <a:t>comprises the cultural, ideological, political, legal, and social institutions (like governmental agencies, culture, family, or religion, ideology, etc.) that are shaped and determined by the economic base (the mode of production and class relations). The superstructure's primary function is to reproduce and legitimize the interests of the ruling class by promoting ideologies that obscure class conflict and maintain the existing power structure. </a:t>
            </a:r>
            <a:endParaRPr lang="en-US" sz="1600" dirty="0"/>
          </a:p>
        </p:txBody>
      </p:sp>
      <p:sp>
        <p:nvSpPr>
          <p:cNvPr id="5" name="TextBox 4">
            <a:extLst>
              <a:ext uri="{FF2B5EF4-FFF2-40B4-BE49-F238E27FC236}">
                <a16:creationId xmlns:a16="http://schemas.microsoft.com/office/drawing/2014/main" id="{35422EFC-742C-288E-81D9-CF3D82EB67E6}"/>
              </a:ext>
            </a:extLst>
          </p:cNvPr>
          <p:cNvSpPr txBox="1"/>
          <p:nvPr/>
        </p:nvSpPr>
        <p:spPr>
          <a:xfrm>
            <a:off x="0" y="1777230"/>
            <a:ext cx="2537139" cy="3293209"/>
          </a:xfrm>
          <a:prstGeom prst="rect">
            <a:avLst/>
          </a:prstGeom>
          <a:noFill/>
        </p:spPr>
        <p:txBody>
          <a:bodyPr wrap="square" rtlCol="0">
            <a:spAutoFit/>
          </a:bodyPr>
          <a:lstStyle/>
          <a:p>
            <a:r>
              <a:rPr lang="en-US" sz="1600" b="1" dirty="0"/>
              <a:t>Relations of production</a:t>
            </a:r>
            <a:r>
              <a:rPr lang="en-US" sz="1600" dirty="0"/>
              <a:t>: </a:t>
            </a:r>
            <a:r>
              <a:rPr lang="en-GB" sz="1600" dirty="0"/>
              <a:t>the social relationships that emerge between people during the process of production, distribution, and exchange of material wealth, fundamentally based on the owner-</a:t>
            </a:r>
          </a:p>
          <a:p>
            <a:r>
              <a:rPr lang="en-GB" sz="1600" dirty="0"/>
              <a:t>ship or lack of owner-</a:t>
            </a:r>
          </a:p>
          <a:p>
            <a:r>
              <a:rPr lang="en-GB" sz="1600" dirty="0"/>
              <a:t>ship of the </a:t>
            </a:r>
          </a:p>
          <a:p>
            <a:r>
              <a:rPr lang="en-GB" sz="1600" dirty="0"/>
              <a:t>means of </a:t>
            </a:r>
          </a:p>
          <a:p>
            <a:r>
              <a:rPr lang="en-GB" sz="1600" dirty="0"/>
              <a:t>production</a:t>
            </a:r>
            <a:endParaRPr lang="en-US" sz="1600" dirty="0"/>
          </a:p>
        </p:txBody>
      </p:sp>
      <p:sp>
        <p:nvSpPr>
          <p:cNvPr id="6" name="TextBox 5">
            <a:extLst>
              <a:ext uri="{FF2B5EF4-FFF2-40B4-BE49-F238E27FC236}">
                <a16:creationId xmlns:a16="http://schemas.microsoft.com/office/drawing/2014/main" id="{5911B809-54FC-34F8-39EE-3F3838D16933}"/>
              </a:ext>
            </a:extLst>
          </p:cNvPr>
          <p:cNvSpPr txBox="1"/>
          <p:nvPr/>
        </p:nvSpPr>
        <p:spPr>
          <a:xfrm>
            <a:off x="1014153" y="6103665"/>
            <a:ext cx="9842737" cy="646331"/>
          </a:xfrm>
          <a:prstGeom prst="rect">
            <a:avLst/>
          </a:prstGeom>
          <a:noFill/>
        </p:spPr>
        <p:txBody>
          <a:bodyPr wrap="square" rtlCol="0">
            <a:spAutoFit/>
          </a:bodyPr>
          <a:lstStyle/>
          <a:p>
            <a:r>
              <a:rPr lang="en-US" b="1" dirty="0"/>
              <a:t>Forces and means of production</a:t>
            </a:r>
            <a:r>
              <a:rPr lang="en-US" dirty="0"/>
              <a:t>: </a:t>
            </a:r>
            <a:r>
              <a:rPr lang="en-GB" dirty="0"/>
              <a:t>These are the tools, technology, and raw materials society uses to produce goods, as well as the collective labour and knowledge of the labouring people. </a:t>
            </a:r>
            <a:endParaRPr lang="en-US" dirty="0"/>
          </a:p>
        </p:txBody>
      </p:sp>
    </p:spTree>
    <p:extLst>
      <p:ext uri="{BB962C8B-B14F-4D97-AF65-F5344CB8AC3E}">
        <p14:creationId xmlns:p14="http://schemas.microsoft.com/office/powerpoint/2010/main" val="3379379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CE9E26-7357-C8AC-F47D-9DDC8E8842DF}"/>
              </a:ext>
            </a:extLst>
          </p:cNvPr>
          <p:cNvSpPr txBox="1"/>
          <p:nvPr/>
        </p:nvSpPr>
        <p:spPr>
          <a:xfrm>
            <a:off x="1479665" y="1645920"/>
            <a:ext cx="10712335" cy="5078313"/>
          </a:xfrm>
          <a:prstGeom prst="rect">
            <a:avLst/>
          </a:prstGeom>
          <a:noFill/>
        </p:spPr>
        <p:txBody>
          <a:bodyPr wrap="square" rtlCol="0">
            <a:spAutoFit/>
          </a:bodyPr>
          <a:lstStyle/>
          <a:p>
            <a:endParaRPr lang="en-US" dirty="0"/>
          </a:p>
          <a:p>
            <a:r>
              <a:rPr lang="en-GB" b="1" dirty="0"/>
              <a:t>Class "in itself":</a:t>
            </a:r>
            <a:r>
              <a:rPr lang="en-GB" dirty="0"/>
              <a:t> A group of people who share the same objective economic conditions and position in the production system (e.g., all factory workers), even if they do not yet realize it or act together</a:t>
            </a:r>
            <a:endParaRPr lang="en-US" dirty="0"/>
          </a:p>
          <a:p>
            <a:endParaRPr lang="en-US" dirty="0"/>
          </a:p>
          <a:p>
            <a:r>
              <a:rPr lang="en-GB" b="1" dirty="0"/>
              <a:t>Class "for itself":</a:t>
            </a:r>
            <a:r>
              <a:rPr lang="en-GB" dirty="0"/>
              <a:t> The stage where workers recognize their shared exploitation, bond together, and develop an active political awareness to challenge the ruling class</a:t>
            </a:r>
            <a:r>
              <a:rPr lang="en-US" dirty="0"/>
              <a:t>.</a:t>
            </a:r>
          </a:p>
          <a:p>
            <a:endParaRPr lang="en-US" dirty="0"/>
          </a:p>
          <a:p>
            <a:r>
              <a:rPr lang="en-GB" b="1" dirty="0"/>
              <a:t>Class Consciousness -- False Consciousness</a:t>
            </a:r>
          </a:p>
          <a:p>
            <a:r>
              <a:rPr lang="en-GB" dirty="0"/>
              <a:t>Before reaching true class consciousness, workers often suffer from </a:t>
            </a:r>
            <a:r>
              <a:rPr lang="en-GB" b="1" dirty="0"/>
              <a:t>false consciousness</a:t>
            </a:r>
            <a:r>
              <a:rPr lang="en-GB" dirty="0"/>
              <a:t>—a distorted view of reality where they fail to see their true position. The superstructure keeps them in such false consciousness. </a:t>
            </a:r>
          </a:p>
          <a:p>
            <a:endParaRPr lang="en-GB" dirty="0"/>
          </a:p>
          <a:p>
            <a:r>
              <a:rPr lang="en-GB" dirty="0"/>
              <a:t>Instead of seeing themselves as an exploited collective, they view themselves as isolated individuals or buy into ruling-class narratives (such as believing hard work alone guarantees upward mobility)</a:t>
            </a:r>
          </a:p>
          <a:p>
            <a:endParaRPr lang="en-US" dirty="0"/>
          </a:p>
          <a:p>
            <a:endParaRPr lang="en-US" dirty="0"/>
          </a:p>
          <a:p>
            <a:endParaRPr lang="en-US" dirty="0"/>
          </a:p>
          <a:p>
            <a:endParaRPr lang="en-US" dirty="0"/>
          </a:p>
        </p:txBody>
      </p:sp>
      <p:sp>
        <p:nvSpPr>
          <p:cNvPr id="3" name="TextBox 2">
            <a:extLst>
              <a:ext uri="{FF2B5EF4-FFF2-40B4-BE49-F238E27FC236}">
                <a16:creationId xmlns:a16="http://schemas.microsoft.com/office/drawing/2014/main" id="{EAA3854E-AAD5-60EB-7DA1-2E41CC7799C6}"/>
              </a:ext>
            </a:extLst>
          </p:cNvPr>
          <p:cNvSpPr txBox="1"/>
          <p:nvPr/>
        </p:nvSpPr>
        <p:spPr>
          <a:xfrm>
            <a:off x="3740727" y="565265"/>
            <a:ext cx="3055645" cy="461665"/>
          </a:xfrm>
          <a:prstGeom prst="rect">
            <a:avLst/>
          </a:prstGeom>
          <a:noFill/>
        </p:spPr>
        <p:txBody>
          <a:bodyPr wrap="none" rtlCol="0">
            <a:spAutoFit/>
          </a:bodyPr>
          <a:lstStyle/>
          <a:p>
            <a:r>
              <a:rPr lang="en-US" sz="2400" b="1" dirty="0"/>
              <a:t>The concept of class</a:t>
            </a:r>
          </a:p>
        </p:txBody>
      </p:sp>
    </p:spTree>
    <p:extLst>
      <p:ext uri="{BB962C8B-B14F-4D97-AF65-F5344CB8AC3E}">
        <p14:creationId xmlns:p14="http://schemas.microsoft.com/office/powerpoint/2010/main" val="2800367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2EE9A69-E104-B6F6-B8D5-AA44081DD4F1}"/>
              </a:ext>
            </a:extLst>
          </p:cNvPr>
          <p:cNvSpPr txBox="1"/>
          <p:nvPr/>
        </p:nvSpPr>
        <p:spPr>
          <a:xfrm>
            <a:off x="1296785" y="2294313"/>
            <a:ext cx="7615395" cy="4524315"/>
          </a:xfrm>
          <a:prstGeom prst="rect">
            <a:avLst/>
          </a:prstGeom>
          <a:noFill/>
        </p:spPr>
        <p:txBody>
          <a:bodyPr wrap="square" rtlCol="0">
            <a:spAutoFit/>
          </a:bodyPr>
          <a:lstStyle/>
          <a:p>
            <a:endParaRPr lang="en-GB" b="1" dirty="0"/>
          </a:p>
          <a:p>
            <a:r>
              <a:rPr lang="en-GB" b="1" dirty="0"/>
              <a:t>‘</a:t>
            </a:r>
            <a:r>
              <a:rPr lang="en-GB" dirty="0"/>
              <a:t>In direct contrast to German philosophy, which descends from heaven to earth, here we ascend from earth to heaven. That is to say, we do not set out from what men imagine, conceive, nor from men as narrated, thought of, in order to arrive to men in flesh. </a:t>
            </a:r>
            <a:r>
              <a:rPr lang="en-GB" b="1" i="1" dirty="0"/>
              <a:t>We set out from real, active men and on the basis of their real life process we demonstrate the development of the ideological reflexes and echoes of this life process.’ (German Ideology, p. 7)</a:t>
            </a:r>
          </a:p>
          <a:p>
            <a:endParaRPr lang="en-GB" b="1" i="1" dirty="0"/>
          </a:p>
          <a:p>
            <a:endParaRPr lang="en-GB" b="1" i="1" dirty="0"/>
          </a:p>
          <a:p>
            <a:endParaRPr lang="en-GB" b="1" i="1" dirty="0"/>
          </a:p>
          <a:p>
            <a:r>
              <a:rPr lang="en-GB" i="1" dirty="0"/>
              <a:t>Note: Marx does not consider capitalism to be outcome of some sort of essential human nature and the motivation of man in capitalism to be universal motivation of humanity </a:t>
            </a:r>
            <a:r>
              <a:rPr lang="en-GB" dirty="0"/>
              <a:t>(as many intellectuals of his time did, including those who came to believe in Darwinism which spread at his time</a:t>
            </a:r>
            <a:r>
              <a:rPr lang="en-GB" i="1" dirty="0"/>
              <a:t>). </a:t>
            </a:r>
            <a:endParaRPr lang="en-US" dirty="0"/>
          </a:p>
        </p:txBody>
      </p:sp>
      <p:sp>
        <p:nvSpPr>
          <p:cNvPr id="7" name="TextBox 6">
            <a:extLst>
              <a:ext uri="{FF2B5EF4-FFF2-40B4-BE49-F238E27FC236}">
                <a16:creationId xmlns:a16="http://schemas.microsoft.com/office/drawing/2014/main" id="{71DF6BD6-2663-ED34-DC86-46CBC7D0F379}"/>
              </a:ext>
            </a:extLst>
          </p:cNvPr>
          <p:cNvSpPr txBox="1"/>
          <p:nvPr/>
        </p:nvSpPr>
        <p:spPr>
          <a:xfrm>
            <a:off x="442913" y="342900"/>
            <a:ext cx="11572063" cy="1107996"/>
          </a:xfrm>
          <a:prstGeom prst="rect">
            <a:avLst/>
          </a:prstGeom>
          <a:noFill/>
        </p:spPr>
        <p:txBody>
          <a:bodyPr wrap="square" rtlCol="0">
            <a:spAutoFit/>
          </a:bodyPr>
          <a:lstStyle/>
          <a:p>
            <a:r>
              <a:rPr lang="en-US" b="1" dirty="0"/>
              <a:t>				</a:t>
            </a:r>
            <a:r>
              <a:rPr lang="en-US" sz="2400" b="1" dirty="0"/>
              <a:t>Human agency</a:t>
            </a:r>
          </a:p>
          <a:p>
            <a:endParaRPr lang="en-US" sz="2400" b="1" dirty="0"/>
          </a:p>
          <a:p>
            <a:r>
              <a:rPr lang="en-US" b="1" dirty="0"/>
              <a:t>‘Men make their own history! And all human ‘thinking’ is the outcome of their active real lives!’</a:t>
            </a:r>
          </a:p>
        </p:txBody>
      </p:sp>
      <p:sp>
        <p:nvSpPr>
          <p:cNvPr id="8" name="TextBox 7">
            <a:extLst>
              <a:ext uri="{FF2B5EF4-FFF2-40B4-BE49-F238E27FC236}">
                <a16:creationId xmlns:a16="http://schemas.microsoft.com/office/drawing/2014/main" id="{416C1D64-B559-92B5-A439-7AF040947B5A}"/>
              </a:ext>
            </a:extLst>
          </p:cNvPr>
          <p:cNvSpPr txBox="1"/>
          <p:nvPr/>
        </p:nvSpPr>
        <p:spPr>
          <a:xfrm>
            <a:off x="314325" y="1443039"/>
            <a:ext cx="26522969" cy="923330"/>
          </a:xfrm>
          <a:prstGeom prst="rect">
            <a:avLst/>
          </a:prstGeom>
          <a:noFill/>
        </p:spPr>
        <p:txBody>
          <a:bodyPr wrap="square" rtlCol="0">
            <a:spAutoFit/>
          </a:bodyPr>
          <a:lstStyle/>
          <a:p>
            <a:endParaRPr lang="en-US" b="1" i="0" u="none" strike="noStrike" dirty="0">
              <a:solidFill>
                <a:srgbClr val="1F1F1F"/>
              </a:solidFill>
              <a:effectLst/>
              <a:latin typeface="Google Sans"/>
            </a:endParaRPr>
          </a:p>
          <a:p>
            <a:r>
              <a:rPr lang="en-US" b="1" i="0" u="none" strike="noStrike" dirty="0">
                <a:solidFill>
                  <a:srgbClr val="1F1F1F"/>
                </a:solidFill>
                <a:effectLst/>
                <a:latin typeface="Google Sans"/>
              </a:rPr>
              <a:t>‘</a:t>
            </a:r>
            <a:r>
              <a:rPr lang="en-GB" b="1" i="0" u="none" strike="noStrike" dirty="0">
                <a:solidFill>
                  <a:srgbClr val="1F1F1F"/>
                </a:solidFill>
                <a:effectLst/>
                <a:latin typeface="Google Sans"/>
              </a:rPr>
              <a:t>The philosophers have only interpreted the world in various ways; the point, however, is to change it’ </a:t>
            </a:r>
          </a:p>
          <a:p>
            <a:r>
              <a:rPr lang="en-GB" b="1" i="0" u="none" strike="noStrike" dirty="0">
                <a:solidFill>
                  <a:srgbClr val="1F1F1F"/>
                </a:solidFill>
                <a:effectLst/>
                <a:latin typeface="Google Sans"/>
              </a:rPr>
              <a:t>(</a:t>
            </a:r>
            <a:r>
              <a:rPr lang="en-GB" dirty="0"/>
              <a:t>Karl Marx's 11th and final note in his  </a:t>
            </a:r>
            <a:r>
              <a:rPr lang="en-GB" i="1" dirty="0"/>
              <a:t>Thesis on Feuerbach, </a:t>
            </a:r>
            <a:r>
              <a:rPr lang="en-GB" dirty="0"/>
              <a:t>written in 1845 and published posthumously in 1888)</a:t>
            </a:r>
            <a:endParaRPr lang="en-US" dirty="0"/>
          </a:p>
        </p:txBody>
      </p:sp>
    </p:spTree>
    <p:extLst>
      <p:ext uri="{BB962C8B-B14F-4D97-AF65-F5344CB8AC3E}">
        <p14:creationId xmlns:p14="http://schemas.microsoft.com/office/powerpoint/2010/main" val="2023446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1F015A-4D54-BC13-0F6E-3C4873977BB8}"/>
              </a:ext>
            </a:extLst>
          </p:cNvPr>
          <p:cNvSpPr txBox="1"/>
          <p:nvPr/>
        </p:nvSpPr>
        <p:spPr>
          <a:xfrm>
            <a:off x="1635617" y="850006"/>
            <a:ext cx="7328077" cy="6093976"/>
          </a:xfrm>
          <a:prstGeom prst="rect">
            <a:avLst/>
          </a:prstGeom>
          <a:noFill/>
        </p:spPr>
        <p:txBody>
          <a:bodyPr wrap="square" rtlCol="0">
            <a:spAutoFit/>
          </a:bodyPr>
          <a:lstStyle/>
          <a:p>
            <a:r>
              <a:rPr lang="en-US" sz="2400" b="1" dirty="0"/>
              <a:t>Marx’s understanding of ’Man’ agency and historical change</a:t>
            </a:r>
          </a:p>
          <a:p>
            <a:endParaRPr lang="en-US" b="1" dirty="0"/>
          </a:p>
          <a:p>
            <a:r>
              <a:rPr lang="en-US" b="1" dirty="0"/>
              <a:t>What is man ? </a:t>
            </a:r>
            <a:r>
              <a:rPr lang="en-US" dirty="0"/>
              <a:t>He uses the term ‘man’ (germ. Mensch); stands for mankind/humankind.  For Marx, man (which includes all human beings) is born with an inner invisible </a:t>
            </a:r>
            <a:r>
              <a:rPr lang="en-US" i="1" dirty="0"/>
              <a:t>potential</a:t>
            </a:r>
            <a:r>
              <a:rPr lang="en-US" dirty="0"/>
              <a:t> which differs from its </a:t>
            </a:r>
            <a:r>
              <a:rPr lang="en-US" i="1" dirty="0"/>
              <a:t>raw material </a:t>
            </a:r>
            <a:r>
              <a:rPr lang="en-US" dirty="0"/>
              <a:t>(we might say today human biology), which, as such, cannot be changed. </a:t>
            </a:r>
          </a:p>
          <a:p>
            <a:endParaRPr lang="en-US" dirty="0"/>
          </a:p>
          <a:p>
            <a:r>
              <a:rPr lang="en-US" dirty="0"/>
              <a:t>Yet, humans do change in the course of history, Marx argues, they develop and transform themselves. </a:t>
            </a:r>
          </a:p>
          <a:p>
            <a:endParaRPr lang="en-US" dirty="0"/>
          </a:p>
          <a:p>
            <a:r>
              <a:rPr lang="en-US" dirty="0"/>
              <a:t>Since humans makes their own history, humans are their very own product.  </a:t>
            </a:r>
          </a:p>
          <a:p>
            <a:endParaRPr lang="en-US" dirty="0"/>
          </a:p>
          <a:p>
            <a:r>
              <a:rPr lang="en-US" dirty="0"/>
              <a:t>History, is the history of man’s very own self-realization. All humans are born with this potential of self-realization.  </a:t>
            </a:r>
          </a:p>
          <a:p>
            <a:r>
              <a:rPr lang="en-US" dirty="0"/>
              <a:t>They activate this inherent potential through their labor, work and production. </a:t>
            </a:r>
          </a:p>
          <a:p>
            <a:endParaRPr lang="en-US" dirty="0"/>
          </a:p>
          <a:p>
            <a:r>
              <a:rPr lang="en-US" b="1" dirty="0"/>
              <a:t>History is nothing but the self-creation of humans through the process of their labor. </a:t>
            </a:r>
          </a:p>
        </p:txBody>
      </p:sp>
    </p:spTree>
    <p:extLst>
      <p:ext uri="{BB962C8B-B14F-4D97-AF65-F5344CB8AC3E}">
        <p14:creationId xmlns:p14="http://schemas.microsoft.com/office/powerpoint/2010/main" val="4063686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CF752CD-425D-AEB2-51F4-9B70F6F887C9}"/>
              </a:ext>
            </a:extLst>
          </p:cNvPr>
          <p:cNvSpPr txBox="1"/>
          <p:nvPr/>
        </p:nvSpPr>
        <p:spPr>
          <a:xfrm>
            <a:off x="373488" y="927279"/>
            <a:ext cx="10830426" cy="6186309"/>
          </a:xfrm>
          <a:prstGeom prst="rect">
            <a:avLst/>
          </a:prstGeom>
          <a:noFill/>
        </p:spPr>
        <p:txBody>
          <a:bodyPr wrap="square" rtlCol="0">
            <a:spAutoFit/>
          </a:bodyPr>
          <a:lstStyle/>
          <a:p>
            <a:r>
              <a:rPr lang="en-US" dirty="0"/>
              <a:t>Labor is the self-expression of man, an expression of his individual physical and mental power.</a:t>
            </a:r>
          </a:p>
          <a:p>
            <a:r>
              <a:rPr lang="en-US" dirty="0"/>
              <a:t>In this process of genuine activity man develops himself, becomes himself; work is not only a means to an end – the product – but an end in itself, the meaningful expression of human energy; hence, work, should be  fulfilling and help to actualize the potential of every single human. </a:t>
            </a:r>
          </a:p>
          <a:p>
            <a:endParaRPr lang="en-US" dirty="0"/>
          </a:p>
          <a:p>
            <a:r>
              <a:rPr lang="en-US" dirty="0"/>
              <a:t>Marx critiques of  capitalism is not the injustice in the distribution of wealth; </a:t>
            </a:r>
            <a:r>
              <a:rPr lang="en-US" b="1" dirty="0"/>
              <a:t>it is the perversion of labor into forced, meaningless labor, hence the transformation of man into a ‘crippled </a:t>
            </a:r>
            <a:r>
              <a:rPr lang="en-US" b="1" dirty="0" err="1"/>
              <a:t>monstrocity</a:t>
            </a:r>
            <a:r>
              <a:rPr lang="en-US" b="1" dirty="0"/>
              <a:t>’. </a:t>
            </a:r>
          </a:p>
          <a:p>
            <a:endParaRPr lang="en-US" b="1" dirty="0"/>
          </a:p>
          <a:p>
            <a:r>
              <a:rPr lang="en-US" dirty="0"/>
              <a:t>					</a:t>
            </a:r>
            <a:r>
              <a:rPr lang="en-US" b="1" dirty="0"/>
              <a:t>Alienation </a:t>
            </a:r>
          </a:p>
          <a:p>
            <a:endParaRPr lang="en-US" dirty="0"/>
          </a:p>
          <a:p>
            <a:r>
              <a:rPr lang="en-US" dirty="0"/>
              <a:t>Alienation (or estrangement) means that man does not experience himself as the acting agent in his grasp of the world but that the world (nature, others, and he himself) remain </a:t>
            </a:r>
            <a:r>
              <a:rPr lang="en-US" i="1" dirty="0"/>
              <a:t>alien </a:t>
            </a:r>
            <a:r>
              <a:rPr lang="en-US" dirty="0"/>
              <a:t>to himself. They stand above and against him as objects, even through they may be objects of his own creation (e.g. invented concepts) </a:t>
            </a:r>
          </a:p>
          <a:p>
            <a:endParaRPr lang="en-US" dirty="0"/>
          </a:p>
          <a:p>
            <a:r>
              <a:rPr lang="en-US" dirty="0"/>
              <a:t>Alienation mean that man  essentially experiences  the world and himself passively, receptively; he is not in control of his world. </a:t>
            </a:r>
          </a:p>
          <a:p>
            <a:endParaRPr lang="en-US" dirty="0"/>
          </a:p>
          <a:p>
            <a:r>
              <a:rPr lang="en-US" dirty="0"/>
              <a:t>To be in an alienated state allows no grows, not development.</a:t>
            </a:r>
          </a:p>
          <a:p>
            <a:endParaRPr lang="en-US" dirty="0"/>
          </a:p>
          <a:p>
            <a:r>
              <a:rPr lang="en-US" dirty="0"/>
              <a:t>		</a:t>
            </a:r>
            <a:r>
              <a:rPr lang="en-US" b="1" dirty="0"/>
              <a:t>In his alienated state humans don’t t make his own history; it s made for them </a:t>
            </a:r>
          </a:p>
          <a:p>
            <a:endParaRPr lang="en-US" dirty="0"/>
          </a:p>
          <a:p>
            <a:r>
              <a:rPr lang="en-US" dirty="0"/>
              <a:t> </a:t>
            </a:r>
          </a:p>
        </p:txBody>
      </p:sp>
      <p:sp>
        <p:nvSpPr>
          <p:cNvPr id="7" name="TextBox 6">
            <a:extLst>
              <a:ext uri="{FF2B5EF4-FFF2-40B4-BE49-F238E27FC236}">
                <a16:creationId xmlns:a16="http://schemas.microsoft.com/office/drawing/2014/main" id="{646A5792-FA1A-39D6-8355-91556A82FAAD}"/>
              </a:ext>
            </a:extLst>
          </p:cNvPr>
          <p:cNvSpPr txBox="1"/>
          <p:nvPr/>
        </p:nvSpPr>
        <p:spPr>
          <a:xfrm>
            <a:off x="3863662" y="412124"/>
            <a:ext cx="4732899" cy="400110"/>
          </a:xfrm>
          <a:prstGeom prst="rect">
            <a:avLst/>
          </a:prstGeom>
          <a:noFill/>
        </p:spPr>
        <p:txBody>
          <a:bodyPr wrap="none" rtlCol="0">
            <a:spAutoFit/>
          </a:bodyPr>
          <a:lstStyle/>
          <a:p>
            <a:r>
              <a:rPr lang="en-US" sz="2000" b="1" dirty="0"/>
              <a:t>Concept of Labor and Man’s Alienation </a:t>
            </a:r>
          </a:p>
        </p:txBody>
      </p:sp>
    </p:spTree>
    <p:extLst>
      <p:ext uri="{BB962C8B-B14F-4D97-AF65-F5344CB8AC3E}">
        <p14:creationId xmlns:p14="http://schemas.microsoft.com/office/powerpoint/2010/main" val="2264265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66AE6A-83CE-EA6D-E7EB-407334A057CE}"/>
              </a:ext>
            </a:extLst>
          </p:cNvPr>
          <p:cNvSpPr txBox="1"/>
          <p:nvPr/>
        </p:nvSpPr>
        <p:spPr>
          <a:xfrm>
            <a:off x="2099256" y="978794"/>
            <a:ext cx="5447197" cy="461665"/>
          </a:xfrm>
          <a:prstGeom prst="rect">
            <a:avLst/>
          </a:prstGeom>
          <a:noFill/>
        </p:spPr>
        <p:txBody>
          <a:bodyPr wrap="none" rtlCol="0">
            <a:spAutoFit/>
          </a:bodyPr>
          <a:lstStyle/>
          <a:p>
            <a:r>
              <a:rPr lang="en-US" b="1" dirty="0"/>
              <a:t>                                         </a:t>
            </a:r>
            <a:r>
              <a:rPr lang="en-US" sz="2400" b="1" dirty="0"/>
              <a:t>Alienation in capitalism </a:t>
            </a:r>
          </a:p>
        </p:txBody>
      </p:sp>
      <p:sp>
        <p:nvSpPr>
          <p:cNvPr id="6" name="TextBox 5">
            <a:extLst>
              <a:ext uri="{FF2B5EF4-FFF2-40B4-BE49-F238E27FC236}">
                <a16:creationId xmlns:a16="http://schemas.microsoft.com/office/drawing/2014/main" id="{22087E19-2B4B-4C5E-5DAD-EFFB38FF4F9E}"/>
              </a:ext>
            </a:extLst>
          </p:cNvPr>
          <p:cNvSpPr txBox="1"/>
          <p:nvPr/>
        </p:nvSpPr>
        <p:spPr>
          <a:xfrm>
            <a:off x="332510" y="2846249"/>
            <a:ext cx="10895816" cy="4247317"/>
          </a:xfrm>
          <a:prstGeom prst="rect">
            <a:avLst/>
          </a:prstGeom>
          <a:noFill/>
        </p:spPr>
        <p:txBody>
          <a:bodyPr wrap="square" rtlCol="0">
            <a:spAutoFit/>
          </a:bodyPr>
          <a:lstStyle/>
          <a:p>
            <a:r>
              <a:rPr lang="en-US" dirty="0"/>
              <a:t>As private property and division of labor develop in capitalism (machinery, industries but also AI) , labor loses its character of being an inner expression of man’s potential. </a:t>
            </a:r>
          </a:p>
          <a:p>
            <a:endParaRPr lang="en-US" dirty="0"/>
          </a:p>
          <a:p>
            <a:r>
              <a:rPr lang="en-US" dirty="0"/>
              <a:t>Labor and its products assume an existence separate from man, his will and his planning. </a:t>
            </a:r>
          </a:p>
          <a:p>
            <a:endParaRPr lang="en-US" dirty="0"/>
          </a:p>
          <a:p>
            <a:r>
              <a:rPr lang="en-US" dirty="0"/>
              <a:t>Labor is alienated because the work has ceased to be a part of the worker’s nature. </a:t>
            </a:r>
          </a:p>
          <a:p>
            <a:endParaRPr lang="en-US" dirty="0"/>
          </a:p>
          <a:p>
            <a:r>
              <a:rPr lang="en-US" dirty="0"/>
              <a:t>Consequently, he does not fulfill himself in his work but denies himself, has a feeling of misery rather than well-being, does not develop freely his mental and physical energies but is physically exhausted and mentally debased. The worker therefore feels himself at home only during his leisure time, whereas at work he feels homeless. </a:t>
            </a:r>
          </a:p>
          <a:p>
            <a:endParaRPr lang="en-US" dirty="0"/>
          </a:p>
          <a:p>
            <a:pPr lvl="4"/>
            <a:r>
              <a:rPr lang="en-US" dirty="0"/>
              <a:t>The superstructure is organized so to create ‘false consciousness’ in people, so that they alienate themselves without being asked to do so.</a:t>
            </a:r>
          </a:p>
          <a:p>
            <a:r>
              <a:rPr lang="en-US" dirty="0"/>
              <a:t> </a:t>
            </a:r>
          </a:p>
        </p:txBody>
      </p:sp>
      <p:sp>
        <p:nvSpPr>
          <p:cNvPr id="3" name="TextBox 2">
            <a:extLst>
              <a:ext uri="{FF2B5EF4-FFF2-40B4-BE49-F238E27FC236}">
                <a16:creationId xmlns:a16="http://schemas.microsoft.com/office/drawing/2014/main" id="{EAC68393-7A65-A020-2148-210417E76753}"/>
              </a:ext>
            </a:extLst>
          </p:cNvPr>
          <p:cNvSpPr txBox="1"/>
          <p:nvPr/>
        </p:nvSpPr>
        <p:spPr>
          <a:xfrm>
            <a:off x="498765" y="1645920"/>
            <a:ext cx="11504814" cy="1200329"/>
          </a:xfrm>
          <a:prstGeom prst="rect">
            <a:avLst/>
          </a:prstGeom>
          <a:noFill/>
        </p:spPr>
        <p:txBody>
          <a:bodyPr wrap="square" rtlCol="0">
            <a:spAutoFit/>
          </a:bodyPr>
          <a:lstStyle/>
          <a:p>
            <a:r>
              <a:rPr lang="en-GB" dirty="0"/>
              <a:t>Marx viewed man not as an isolated or fixed biological creature, but as a </a:t>
            </a:r>
            <a:r>
              <a:rPr lang="en-GB" b="1" dirty="0"/>
              <a:t>"species-being" (</a:t>
            </a:r>
            <a:r>
              <a:rPr lang="en-GB" b="1" i="1" dirty="0" err="1"/>
              <a:t>Gattungswesen</a:t>
            </a:r>
            <a:r>
              <a:rPr lang="en-GB" b="1" dirty="0"/>
              <a:t>)</a:t>
            </a:r>
            <a:r>
              <a:rPr lang="en-GB" dirty="0"/>
              <a:t> whose nature is fundamentally social, cooperative, and shaped through active </a:t>
            </a:r>
            <a:r>
              <a:rPr lang="en-GB" dirty="0" err="1"/>
              <a:t>labor</a:t>
            </a:r>
            <a:endParaRPr lang="en-US" dirty="0"/>
          </a:p>
          <a:p>
            <a:endParaRPr lang="en-US" dirty="0"/>
          </a:p>
          <a:p>
            <a:endParaRPr lang="en-US" dirty="0"/>
          </a:p>
        </p:txBody>
      </p:sp>
    </p:spTree>
    <p:extLst>
      <p:ext uri="{BB962C8B-B14F-4D97-AF65-F5344CB8AC3E}">
        <p14:creationId xmlns:p14="http://schemas.microsoft.com/office/powerpoint/2010/main" val="1414521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FE5B32-A44B-29C1-CDB2-22289220E3B3}"/>
              </a:ext>
            </a:extLst>
          </p:cNvPr>
          <p:cNvSpPr txBox="1"/>
          <p:nvPr/>
        </p:nvSpPr>
        <p:spPr>
          <a:xfrm>
            <a:off x="897775" y="216132"/>
            <a:ext cx="11348527" cy="5632311"/>
          </a:xfrm>
          <a:prstGeom prst="rect">
            <a:avLst/>
          </a:prstGeom>
          <a:noFill/>
        </p:spPr>
        <p:txBody>
          <a:bodyPr wrap="square" rtlCol="0">
            <a:spAutoFit/>
          </a:bodyPr>
          <a:lstStyle/>
          <a:p>
            <a:r>
              <a:rPr lang="en-US" dirty="0"/>
              <a:t>			</a:t>
            </a:r>
            <a:r>
              <a:rPr lang="en-US" b="1" dirty="0"/>
              <a:t>The aim of socialism (and communism)</a:t>
            </a:r>
          </a:p>
          <a:p>
            <a:endParaRPr lang="en-US" dirty="0"/>
          </a:p>
          <a:p>
            <a:r>
              <a:rPr lang="en-US" dirty="0"/>
              <a:t>Marx looked at socialism as </a:t>
            </a:r>
            <a:r>
              <a:rPr lang="en-US" i="1" dirty="0"/>
              <a:t>the condition </a:t>
            </a:r>
            <a:r>
              <a:rPr lang="en-US" dirty="0"/>
              <a:t>of human freedom and creativity, not as in itself</a:t>
            </a:r>
          </a:p>
          <a:p>
            <a:r>
              <a:rPr lang="en-US" dirty="0"/>
              <a:t>the goal of man’s life. </a:t>
            </a:r>
          </a:p>
          <a:p>
            <a:endParaRPr lang="en-US" dirty="0"/>
          </a:p>
          <a:p>
            <a:r>
              <a:rPr lang="en-US" dirty="0"/>
              <a:t>It is the first real emergence, the genuine actualization of man’s nature as something real. Socialism </a:t>
            </a:r>
          </a:p>
          <a:p>
            <a:r>
              <a:rPr lang="en-US" dirty="0"/>
              <a:t>or communism is a society which permits the </a:t>
            </a:r>
            <a:r>
              <a:rPr lang="en-US" i="1" dirty="0"/>
              <a:t>actualization</a:t>
            </a:r>
            <a:r>
              <a:rPr lang="en-US" dirty="0"/>
              <a:t> of man’s inherent essence, by overcoming</a:t>
            </a:r>
          </a:p>
          <a:p>
            <a:r>
              <a:rPr lang="en-US" dirty="0"/>
              <a:t>his alienation. It is nothing less than creating the conditions for the truly free, rational, active and </a:t>
            </a:r>
          </a:p>
          <a:p>
            <a:r>
              <a:rPr lang="en-US" dirty="0"/>
              <a:t>independent man.  </a:t>
            </a:r>
          </a:p>
          <a:p>
            <a:endParaRPr lang="en-US" dirty="0"/>
          </a:p>
          <a:p>
            <a:r>
              <a:rPr lang="en-US" dirty="0"/>
              <a:t>It is a society that </a:t>
            </a:r>
            <a:r>
              <a:rPr lang="en-US" i="1" dirty="0"/>
              <a:t>serves the needs of man. </a:t>
            </a:r>
          </a:p>
          <a:p>
            <a:endParaRPr lang="en-US" dirty="0"/>
          </a:p>
          <a:p>
            <a:r>
              <a:rPr lang="en-US" dirty="0"/>
              <a:t>Question: Well, doesn’t modern capitalism serve our </a:t>
            </a:r>
            <a:r>
              <a:rPr lang="en-US" i="1" dirty="0"/>
              <a:t>needs</a:t>
            </a:r>
            <a:r>
              <a:rPr lang="en-US" dirty="0"/>
              <a:t>? </a:t>
            </a:r>
          </a:p>
          <a:p>
            <a:r>
              <a:rPr lang="en-US" dirty="0"/>
              <a:t>Aren’t big cooperation serving our needs  (e.g. consumption)? Aren’t political elites endlessly trying to find out what  our needs are, to understand us, and serve our needs? Or does religion serves our real needs? </a:t>
            </a:r>
          </a:p>
          <a:p>
            <a:endParaRPr lang="en-US" dirty="0"/>
          </a:p>
          <a:p>
            <a:r>
              <a:rPr lang="en-US" dirty="0"/>
              <a:t>Well, no, Marx would argue </a:t>
            </a:r>
          </a:p>
          <a:p>
            <a:endParaRPr lang="en-US" dirty="0"/>
          </a:p>
          <a:p>
            <a:r>
              <a:rPr lang="en-US" dirty="0"/>
              <a:t>Marx believed in </a:t>
            </a:r>
            <a:r>
              <a:rPr lang="en-US" i="1" dirty="0"/>
              <a:t>true</a:t>
            </a:r>
            <a:r>
              <a:rPr lang="en-US" dirty="0"/>
              <a:t> needs of humans and </a:t>
            </a:r>
            <a:r>
              <a:rPr lang="en-US" i="1" dirty="0"/>
              <a:t>artificially produced </a:t>
            </a:r>
            <a:r>
              <a:rPr lang="en-US" dirty="0"/>
              <a:t>needs of man (as capitalism does). Capitalism makes humans forget their </a:t>
            </a:r>
            <a:r>
              <a:rPr lang="en-US" i="1" dirty="0"/>
              <a:t>true </a:t>
            </a:r>
            <a:r>
              <a:rPr lang="en-US" dirty="0"/>
              <a:t>needs.</a:t>
            </a:r>
          </a:p>
        </p:txBody>
      </p:sp>
    </p:spTree>
    <p:extLst>
      <p:ext uri="{BB962C8B-B14F-4D97-AF65-F5344CB8AC3E}">
        <p14:creationId xmlns:p14="http://schemas.microsoft.com/office/powerpoint/2010/main" val="658747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F8D333-1E22-9DD8-E27F-8B379A851E87}"/>
              </a:ext>
            </a:extLst>
          </p:cNvPr>
          <p:cNvSpPr txBox="1"/>
          <p:nvPr/>
        </p:nvSpPr>
        <p:spPr>
          <a:xfrm>
            <a:off x="997528" y="1230283"/>
            <a:ext cx="11605222" cy="3231654"/>
          </a:xfrm>
          <a:prstGeom prst="rect">
            <a:avLst/>
          </a:prstGeom>
          <a:noFill/>
        </p:spPr>
        <p:txBody>
          <a:bodyPr wrap="square" rtlCol="0">
            <a:spAutoFit/>
          </a:bodyPr>
          <a:lstStyle/>
          <a:p>
            <a:r>
              <a:rPr lang="en-US" b="1" dirty="0"/>
              <a:t>			</a:t>
            </a:r>
            <a:r>
              <a:rPr lang="en-US" sz="2400" b="1" dirty="0"/>
              <a:t>Some thoughts</a:t>
            </a:r>
          </a:p>
          <a:p>
            <a:endParaRPr lang="en-US" dirty="0"/>
          </a:p>
          <a:p>
            <a:r>
              <a:rPr lang="en-US" dirty="0"/>
              <a:t>Try to use Marx’s historical materialism to our current situation </a:t>
            </a:r>
          </a:p>
          <a:p>
            <a:pPr marL="285750" indent="-285750">
              <a:buFont typeface="Arial" panose="020B0604020202020204" pitchFamily="34" charset="0"/>
              <a:buChar char="•"/>
            </a:pPr>
            <a:r>
              <a:rPr lang="en-US" dirty="0"/>
              <a:t>	Forces of production? Relation of production? Superstructure? Class?</a:t>
            </a:r>
          </a:p>
          <a:p>
            <a:pPr marL="285750" indent="-285750">
              <a:buFont typeface="Arial" panose="020B0604020202020204" pitchFamily="34" charset="0"/>
              <a:buChar char="•"/>
            </a:pPr>
            <a:r>
              <a:rPr lang="en-US" dirty="0"/>
              <a:t>Where does ‘</a:t>
            </a:r>
            <a:r>
              <a:rPr lang="en-US" dirty="0" err="1"/>
              <a:t>alientation</a:t>
            </a:r>
            <a:r>
              <a:rPr lang="en-US" dirty="0"/>
              <a:t>’ can be found in the current system? </a:t>
            </a:r>
          </a:p>
          <a:p>
            <a:pPr marL="285750" indent="-285750">
              <a:buFont typeface="Arial" panose="020B0604020202020204" pitchFamily="34" charset="0"/>
              <a:buChar char="•"/>
            </a:pPr>
            <a:r>
              <a:rPr lang="en-US" dirty="0"/>
              <a:t>Where do you detect ‘false consciousness’ in your daily life? </a:t>
            </a:r>
          </a:p>
          <a:p>
            <a:pPr marL="285750" indent="-285750">
              <a:buFont typeface="Arial" panose="020B0604020202020204" pitchFamily="34" charset="0"/>
              <a:buChar char="•"/>
            </a:pPr>
            <a:r>
              <a:rPr lang="en-US" dirty="0"/>
              <a:t>Is ’labor’ the key to becoming fully human today? Can ‘labor’ be ever meaningful in capitalism? What about </a:t>
            </a:r>
          </a:p>
          <a:p>
            <a:r>
              <a:rPr lang="en-US" dirty="0"/>
              <a:t>      the disappearance of ‘labor’ today? </a:t>
            </a:r>
          </a:p>
          <a:p>
            <a:pPr marL="285750" indent="-285750">
              <a:buFont typeface="Arial" panose="020B0604020202020204" pitchFamily="34" charset="0"/>
              <a:buChar char="•"/>
            </a:pPr>
            <a:r>
              <a:rPr lang="en-US" dirty="0"/>
              <a:t>Where does education and university study fit into the overall structure of historical materialism? Is education a form of producing ‘false consciousness’?  </a:t>
            </a:r>
          </a:p>
          <a:p>
            <a:endParaRPr lang="en-US" dirty="0"/>
          </a:p>
        </p:txBody>
      </p:sp>
    </p:spTree>
    <p:extLst>
      <p:ext uri="{BB962C8B-B14F-4D97-AF65-F5344CB8AC3E}">
        <p14:creationId xmlns:p14="http://schemas.microsoft.com/office/powerpoint/2010/main" val="2660453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E3F7526-2761-C9A6-00F8-DC01F834BBE6}"/>
              </a:ext>
            </a:extLst>
          </p:cNvPr>
          <p:cNvSpPr txBox="1"/>
          <p:nvPr/>
        </p:nvSpPr>
        <p:spPr>
          <a:xfrm>
            <a:off x="3558746" y="2693773"/>
            <a:ext cx="5572897" cy="523220"/>
          </a:xfrm>
          <a:prstGeom prst="rect">
            <a:avLst/>
          </a:prstGeom>
          <a:noFill/>
        </p:spPr>
        <p:txBody>
          <a:bodyPr wrap="square" rtlCol="0">
            <a:spAutoFit/>
          </a:bodyPr>
          <a:lstStyle/>
          <a:p>
            <a:pPr algn="ctr"/>
            <a:r>
              <a:rPr lang="en-US" sz="2800" b="1" dirty="0"/>
              <a:t>The end </a:t>
            </a:r>
          </a:p>
        </p:txBody>
      </p:sp>
    </p:spTree>
    <p:extLst>
      <p:ext uri="{BB962C8B-B14F-4D97-AF65-F5344CB8AC3E}">
        <p14:creationId xmlns:p14="http://schemas.microsoft.com/office/powerpoint/2010/main" val="4221326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7651</TotalTime>
  <Words>4185</Words>
  <Application>Microsoft Macintosh PowerPoint</Application>
  <PresentationFormat>Widescreen</PresentationFormat>
  <Paragraphs>339</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Google Sans</vt:lpstr>
      <vt:lpstr>Office Theme</vt:lpstr>
      <vt:lpstr>Power, Agency and Historical change in historical materialism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Marx’s Life</vt:lpstr>
      <vt:lpstr>PowerPoint Presentation</vt:lpstr>
      <vt:lpstr>PowerPoint Presentation</vt:lpstr>
      <vt:lpstr>   Most famous works</vt:lpstr>
      <vt:lpstr>Karl Marx – influential works for historians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Stein, Claudia</dc:creator>
  <cp:lastModifiedBy>Stein, Claudia</cp:lastModifiedBy>
  <cp:revision>3</cp:revision>
  <dcterms:created xsi:type="dcterms:W3CDTF">2025-10-10T12:20:05Z</dcterms:created>
  <dcterms:modified xsi:type="dcterms:W3CDTF">2026-10-19T09:06:23Z</dcterms:modified>
</cp:coreProperties>
</file>