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73" r:id="rId2"/>
    <p:sldId id="302" r:id="rId3"/>
    <p:sldId id="303" r:id="rId4"/>
    <p:sldId id="313" r:id="rId5"/>
    <p:sldId id="305" r:id="rId6"/>
    <p:sldId id="306" r:id="rId7"/>
    <p:sldId id="307" r:id="rId8"/>
    <p:sldId id="308" r:id="rId9"/>
    <p:sldId id="309" r:id="rId10"/>
    <p:sldId id="310" r:id="rId11"/>
    <p:sldId id="312" r:id="rId12"/>
    <p:sldId id="314" r:id="rId13"/>
    <p:sldId id="315" r:id="rId14"/>
    <p:sldId id="316" r:id="rId15"/>
    <p:sldId id="318" r:id="rId16"/>
    <p:sldId id="325" r:id="rId17"/>
    <p:sldId id="31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3CEB57-8038-5F40-A511-5C449366B27E}" v="16" dt="2026-10-11T14:45:16.0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26"/>
    <p:restoredTop sz="94684"/>
  </p:normalViewPr>
  <p:slideViewPr>
    <p:cSldViewPr snapToGrid="0">
      <p:cViewPr varScale="1">
        <p:scale>
          <a:sx n="92" d="100"/>
          <a:sy n="92" d="100"/>
        </p:scale>
        <p:origin x="200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EAEC7B-39CB-154D-9E37-95921951CC74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98AE33-21AB-3947-983D-3B3E9CD3B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240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AD8E2137-41E1-4346-A1D3-FC14883ECB30}" type="slidenum">
              <a:rPr lang="en-GB" smtClean="0"/>
              <a:t>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3CC7F7-0CB9-DA6D-2028-B059ECE3341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200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13F2C-EAEC-3D61-92E0-EE1E2B6AFE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DBA890-1A83-0334-C7D3-C25D2ACBC8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C4A775-C98E-E991-30FF-DCDEBE6E3D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D1B32E-83E0-ADC9-308F-9EF844BB1A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AD8E2137-41E1-4346-A1D3-FC14883ECB30}" type="slidenum">
              <a:rPr lang="en-GB" smtClean="0"/>
              <a:t>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4F4D19-9718-3B26-7137-780FC65D617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5559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D7491-8751-1877-493D-D5A62F943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3E2897-4542-E4FE-0B24-14507D321F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284220-84FA-3A93-C0DB-C08D06A2DB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46CE43-3C31-14BF-383D-E77E19C843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AD8E2137-41E1-4346-A1D3-FC14883ECB30}" type="slidenum">
              <a:rPr lang="en-GB" smtClean="0"/>
              <a:t>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5463DE-DB2E-8E16-876D-0E58747FC73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36195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00A49-575F-2FE3-1037-FADE21117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043F30-A45F-2190-1C87-842639058E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352817-FE83-BFDE-7926-9E3293BA84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7EDF14-5F9B-D795-A006-0BA2388E99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AD8E2137-41E1-4346-A1D3-FC14883ECB30}" type="slidenum">
              <a:rPr lang="en-GB" smtClean="0"/>
              <a:t>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000D65-D3EF-264C-08D7-98D3C86506A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15207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13F2C-EAEC-3D61-92E0-EE1E2B6AFE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DBA890-1A83-0334-C7D3-C25D2ACBC8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C4A775-C98E-E991-30FF-DCDEBE6E3D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D1B32E-83E0-ADC9-308F-9EF844BB1A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AD8E2137-41E1-4346-A1D3-FC14883ECB30}" type="slidenum">
              <a:rPr lang="en-GB" smtClean="0"/>
              <a:t>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4F4D19-9718-3B26-7137-780FC65D617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5559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9E587-934F-4EBD-3F5A-09F684F74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B84309-2072-A6B9-E81B-D49A720664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348813-0ADF-9EE5-610D-9C4BCE1954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47C077-07E8-C085-D197-7735CD9E77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AD8E2137-41E1-4346-A1D3-FC14883ECB30}" type="slidenum">
              <a:rPr lang="en-GB" smtClean="0"/>
              <a:t>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2A397F-367E-A192-99DB-13BF51C332E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19416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7ECA6-504F-20A5-D5FD-B8DC08DE8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9319E3-4B65-7A6C-6F8F-62A34530BC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8855FD-4134-74B5-07A2-93CECFED84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96AE17-1F9D-7D99-B93E-926CBE8C34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AD8E2137-41E1-4346-A1D3-FC14883ECB30}" type="slidenum">
              <a:rPr lang="en-GB" smtClean="0"/>
              <a:t>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190BAE-F2E6-A541-8ED6-6D3566419F9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84031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389A34-E270-8AC9-228C-9C2EDF014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7E3C8B-CF0A-3623-8BFE-5A0D56D1C6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74AD7A-5617-E3E8-8B02-DEDE4AD8F4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D05AED-4752-3B22-C511-31C04468AF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AD8E2137-41E1-4346-A1D3-FC14883ECB30}" type="slidenum">
              <a:rPr lang="en-GB" smtClean="0"/>
              <a:t>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D25876-EEAC-EEC9-0F9A-77DE658F678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21744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B646B-8EFA-C4C9-C13D-D9EF75856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A6B217-7C8F-5341-0FE2-66239DED75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2F1A53-753F-6D6D-BBE3-A9457242A1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BBDFB1-8C25-FD86-71A4-48E9BA2AD5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AD8E2137-41E1-4346-A1D3-FC14883ECB30}" type="slidenum">
              <a:rPr lang="en-GB" smtClean="0"/>
              <a:t>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8BB6C5-2960-587A-B849-DA1D88E4F11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9549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32FC59-9CFD-9448-FEAF-70D6CC4B8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02FC8D-57B0-D42E-8B7C-7485DC390B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52394A-B0C9-17B8-E28C-8CD2720795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DC6F57-CB84-E6EB-347C-7965DB33D2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AD8E2137-41E1-4346-A1D3-FC14883ECB30}" type="slidenum">
              <a:rPr lang="en-GB" smtClean="0"/>
              <a:t>10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C6E50-E240-ECDB-9AC8-61BC082D235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71103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5BDEC-02E2-21B9-9694-9E43D1CE6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2295E3-91B6-3972-5674-640F630B3C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AA1EDD-1096-DC4C-05BC-12A0A99DEE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A94C46-95A1-B8D8-2D40-F883F40E0D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AD8E2137-41E1-4346-A1D3-FC14883ECB30}" type="slidenum">
              <a:rPr lang="en-GB" smtClean="0"/>
              <a:t>11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51D12-C151-3CE3-72E9-9C8EFD545D7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88333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25BE3-D173-BFF7-DAA5-0C2CA92BE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6E91BD-30AB-60AD-050C-66477A3E05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EA1A00-1378-481D-AFD2-7EAF923019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6A7A49-92B3-ECB9-46ED-3CCF9AE215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AD8E2137-41E1-4346-A1D3-FC14883ECB30}" type="slidenum">
              <a:rPr lang="en-GB" smtClean="0"/>
              <a:t>12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012784-258D-1CD2-9CD5-A934BB6F4CF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9337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8B4D2-2FD8-6FFA-E937-D2498466B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5B14DE-A996-FB66-0CD9-F87FD3386B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F6F772-61EE-5C93-F6D9-FE1A93FE1E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CC760-BF6D-C65E-0C89-1111251983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AD8E2137-41E1-4346-A1D3-FC14883ECB30}" type="slidenum">
              <a:rPr lang="en-GB" smtClean="0"/>
              <a:t>13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13C8EB-B1FE-8E4E-3815-48E436DDC24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8624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7489B7-167C-620B-BE4C-193D5BE85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D57C42-89C7-1209-86D5-C2503DF2D5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D82312-084E-9B79-C93D-E795FDDD53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9B750E-9AFA-B944-521F-DD7C3ADDB9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AD8E2137-41E1-4346-A1D3-FC14883ECB30}" type="slidenum">
              <a:rPr lang="en-GB" smtClean="0"/>
              <a:t>14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5ED011-B310-F881-F17B-E189CE86953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97784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58AB5F-E1D9-8C12-7A08-1D959F4C3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B24DA2-7BF2-D4EF-5873-38C2D649D4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08B320-E267-B101-7D2A-1CF2285E2C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184037-EEEA-310E-4BDF-8A7B9F4014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AD8E2137-41E1-4346-A1D3-FC14883ECB30}" type="slidenum">
              <a:rPr lang="en-GB" smtClean="0"/>
              <a:t>15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7C211E-C40E-E1B2-4920-9AB1591135A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67651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531B10-E173-F2B4-5E02-CCA5051C3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C50D8C-AB44-274B-4D97-29309C7CEF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4A559A-7AB7-EACD-CCD5-2480708E8A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FDE9F7-DBCC-2432-9D5E-9EF5AE0C69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AD8E2137-41E1-4346-A1D3-FC14883ECB30}" type="slidenum">
              <a:rPr lang="en-GB" smtClean="0"/>
              <a:t>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D1A799-E109-9216-6E3A-527D3191E1D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372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672A6-412D-1AF6-2E75-19AB389DA0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999D41-9864-9DBD-F5CC-CCE2448724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45EBD2-327C-1100-B70E-1CDE0B3D6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DE676-AE36-DD49-B73A-CA75A9620350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089859-8A57-FD3B-B7E7-DB72EBD86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227760-CBAB-186C-8589-B0919BD85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120D-A7C9-2F46-8FF9-34E5C9A91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508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E5787-9CD6-E74A-F380-7C0088BAC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AAB468-4798-FF8A-6594-4829C127B1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847A7A-A5D8-AEF0-6887-7E0DDD371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DE676-AE36-DD49-B73A-CA75A9620350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5ABE30-403E-728B-F247-A853E1FF5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9C8B6-5010-7548-14ED-98EE5E029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120D-A7C9-2F46-8FF9-34E5C9A91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826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24B24-17EC-B2AF-FF4E-E6BF9CD15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661DE8-206A-8C0C-EA20-D1A53227B6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2D0783-C803-07EE-7885-F8B49804D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DE676-AE36-DD49-B73A-CA75A9620350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4B5892-5FA0-28FC-6B6C-BB9984165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818720-650C-7F32-CAF5-09997A340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120D-A7C9-2F46-8FF9-34E5C9A91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280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57AF3-1EAB-4D59-BCC7-1F3ACD1EC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3A6618-9BAF-791C-535B-BAA03CA7B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C1E618-E108-EA7E-D296-3186340DC7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B53522-33E0-2E84-AAC7-671E2F297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DE676-AE36-DD49-B73A-CA75A9620350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EF0B4E-0E31-BD16-43D0-6FE6D9561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B838EA-DAB9-3E85-1830-AE1C3F23D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120D-A7C9-2F46-8FF9-34E5C9A91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402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DD0F6-46D3-A1D8-AAE0-D8BAF79F7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9CA995-D455-272A-71D6-782862E16A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AAC06F-C0FD-BCAA-3BDC-563319B85D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38783F-8E73-45B0-2C59-E4C44B159D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65F712-22CD-8FC7-55E2-2C7C66F6BA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3758CC-6D1B-D189-A712-CA757390B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DE676-AE36-DD49-B73A-CA75A9620350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8BE5E0-4ACA-9EAB-723B-220B76894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6A7384-7D07-3CDC-F785-449F14636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120D-A7C9-2F46-8FF9-34E5C9A91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37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66A0B-E4DD-6514-16C9-AF23CA055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DE098C-83FB-AB50-78B6-E1AAA0ECC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DE676-AE36-DD49-B73A-CA75A9620350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529F38-CE7F-3CE7-B015-38A8B61FE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04CE5E-C222-B5BD-1DF1-BFAAA26EB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120D-A7C9-2F46-8FF9-34E5C9A91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482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F8A2E4-155C-16ED-21C0-8CC7FB548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DE676-AE36-DD49-B73A-CA75A9620350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730E9B-2E63-A6FD-B266-23B9EFF8A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ED040-94C9-407C-2F81-3C39B402B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120D-A7C9-2F46-8FF9-34E5C9A91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827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A54C3-C39D-62C3-E432-9C45BA3FF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921A89-2BD7-F5FC-A362-6E678B7BC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2541F3-1455-35B9-8A39-4C69AF53A1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B55202-3170-D0EC-330F-D9FA1C76F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DE676-AE36-DD49-B73A-CA75A9620350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F0FF63-99E2-9DA8-426A-5143147D9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59ED5E-8675-5F11-F2BC-A03BAF0F3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120D-A7C9-2F46-8FF9-34E5C9A91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098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FDDC1-F713-2805-9B0D-2F3F5B211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086FAF-892B-3EA5-85EF-04C810C377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98FF13-8AF8-A5E6-FE76-599A4A41B5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82B03F-EB40-A250-8F17-EDD45C1A1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DE676-AE36-DD49-B73A-CA75A9620350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E19B58-0B0B-E18C-1EB5-A7A03C5C2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4E0DE5-94EB-CF73-EFE9-08FD0E454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120D-A7C9-2F46-8FF9-34E5C9A91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731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4A2CE-E666-78D9-F375-D6009CBD2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0151FA-4BDA-3C48-8133-53AEE3CC23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32DFE7-5AA6-F2BA-FB0D-3869D320F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DE676-AE36-DD49-B73A-CA75A9620350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C35624-2C56-9E03-A934-9489B1D42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0F2D75-EED5-4321-CE7A-4934A3C8D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120D-A7C9-2F46-8FF9-34E5C9A91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261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128EFA-58F2-ACCD-3B71-F6D61B7518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96AC47-7196-EB38-2063-12258CE4E7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CC27F1-DD64-1D6F-DE82-2EAA18010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DE676-AE36-DD49-B73A-CA75A9620350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C5B2F-E442-826B-1F84-09229171E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E33F09-FF6B-E3DA-C26A-2F4843234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3120D-A7C9-2F46-8FF9-34E5C9A91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303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12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1889950"/>
            <a:ext cx="6542513" cy="18069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78168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D1BE230-6420-FFF5-6758-C7F9655713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7AAE7977-1BF5-F218-8311-ED7BFCFB29B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99732" y="5035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519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405924-5FAD-6D6E-9E91-CE34DDAEA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C6571C-BAFC-833E-ADC8-570B315A7C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456F76-A9DD-B0A6-95A5-0A233501BD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5DE676-AE36-DD49-B73A-CA75A9620350}" type="datetimeFigureOut">
              <a:rPr lang="en-US" smtClean="0"/>
              <a:t>10/11/26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689F8A-79CB-CCE3-9CFB-2EE4E10FB5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8DFDC1-0EF1-98BB-155F-3ACFFA7093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23120D-A7C9-2F46-8FF9-34E5C9A91E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604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DAA2DF85-E03C-8658-558C-373942600ACC}"/>
              </a:ext>
            </a:extLst>
          </p:cNvPr>
          <p:cNvSpPr txBox="1">
            <a:spLocks/>
          </p:cNvSpPr>
          <p:nvPr/>
        </p:nvSpPr>
        <p:spPr>
          <a:xfrm>
            <a:off x="598977" y="723676"/>
            <a:ext cx="11451772" cy="2496601"/>
          </a:xfrm>
          <a:prstGeom prst="rect">
            <a:avLst/>
          </a:prstGeom>
        </p:spPr>
        <p:txBody>
          <a:bodyPr vert="horz" wrap="square" lIns="0" tIns="0" rIns="0" bIns="0" rtlCol="0" anchor="t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7200" b="1" i="0" kern="1200">
                <a:solidFill>
                  <a:schemeClr val="tx1"/>
                </a:solidFill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4900" b="0" dirty="0"/>
              <a:t>Workshop: </a:t>
            </a:r>
          </a:p>
          <a:p>
            <a:pPr algn="ctr"/>
            <a:endParaRPr lang="en-US" sz="5500" dirty="0"/>
          </a:p>
          <a:p>
            <a:pPr algn="ctr"/>
            <a:r>
              <a:rPr lang="en-US" sz="5500" dirty="0"/>
              <a:t>Titles and Research Questions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AF519E9E-0D08-945B-F802-AA86024EBA84}"/>
              </a:ext>
            </a:extLst>
          </p:cNvPr>
          <p:cNvSpPr txBox="1">
            <a:spLocks/>
          </p:cNvSpPr>
          <p:nvPr/>
        </p:nvSpPr>
        <p:spPr>
          <a:xfrm>
            <a:off x="842212" y="3970421"/>
            <a:ext cx="11208538" cy="277429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Dr Claudia Stein</a:t>
            </a:r>
          </a:p>
          <a:p>
            <a:pPr marL="0" indent="0" algn="ctr">
              <a:buNone/>
            </a:pPr>
            <a:r>
              <a:rPr lang="en-US" dirty="0"/>
              <a:t>Dr Thomas Cryer</a:t>
            </a:r>
          </a:p>
        </p:txBody>
      </p:sp>
    </p:spTree>
    <p:extLst>
      <p:ext uri="{BB962C8B-B14F-4D97-AF65-F5344CB8AC3E}">
        <p14:creationId xmlns:p14="http://schemas.microsoft.com/office/powerpoint/2010/main" val="1079536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F3F00-7C30-FE48-1C26-38C51C45E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8E6C00-15BF-4D4E-D251-5D9BBF2D89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98621" y="2418348"/>
            <a:ext cx="11193379" cy="4113082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/>
              <a:t>Understanding the question is the first and most important task in any assignment. 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Why?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C18D12F-AC24-6E32-0BEF-C8C335554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443" y="433137"/>
            <a:ext cx="10880558" cy="661821"/>
          </a:xfrm>
        </p:spPr>
        <p:txBody>
          <a:bodyPr/>
          <a:lstStyle/>
          <a:p>
            <a:r>
              <a:rPr lang="en-GB" sz="4800" dirty="0"/>
              <a:t>What does a question ask you to do?</a:t>
            </a:r>
          </a:p>
        </p:txBody>
      </p:sp>
    </p:spTree>
    <p:extLst>
      <p:ext uri="{BB962C8B-B14F-4D97-AF65-F5344CB8AC3E}">
        <p14:creationId xmlns:p14="http://schemas.microsoft.com/office/powerpoint/2010/main" val="584552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EEA88-7DC7-D3C0-5991-8530CC4DA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13D9A00-42BF-C6C1-E7B6-C5B09521DC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31759" y="2514600"/>
            <a:ext cx="10760242" cy="401683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/>
              <a:t>Without fully understanding </a:t>
            </a:r>
            <a:r>
              <a:rPr lang="en-GB" sz="2800" i="1" dirty="0"/>
              <a:t>the task </a:t>
            </a:r>
            <a:r>
              <a:rPr lang="en-GB" sz="2800" dirty="0"/>
              <a:t>the question asks you to do, you cannot fully respond to it.</a:t>
            </a:r>
          </a:p>
          <a:p>
            <a:pPr>
              <a:buFont typeface="Wingdings" pitchFamily="2" charset="2"/>
              <a:buChar char="à"/>
            </a:pPr>
            <a:r>
              <a:rPr lang="en-GB" sz="2800" dirty="0"/>
              <a:t>You need to understand </a:t>
            </a:r>
            <a:r>
              <a:rPr lang="en-GB" sz="2800" i="1" dirty="0"/>
              <a:t>the nature </a:t>
            </a:r>
            <a:r>
              <a:rPr lang="en-GB" sz="2800" dirty="0"/>
              <a:t>of the question.</a:t>
            </a:r>
          </a:p>
          <a:p>
            <a:pPr>
              <a:buFont typeface="Wingdings" pitchFamily="2" charset="2"/>
              <a:buChar char="à"/>
            </a:pPr>
            <a:r>
              <a:rPr lang="en-GB" sz="2800" dirty="0"/>
              <a:t>You need to understand the question in order to set up meaningful research questions (particularly for your dissertation project).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1F18066-16DD-B948-3948-B80387C17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6769" y="649705"/>
            <a:ext cx="10375232" cy="2123920"/>
          </a:xfrm>
        </p:spPr>
        <p:txBody>
          <a:bodyPr/>
          <a:lstStyle/>
          <a:p>
            <a:r>
              <a:rPr lang="en-GB" sz="6000" dirty="0"/>
              <a:t>What does a question ask you to do?</a:t>
            </a:r>
          </a:p>
        </p:txBody>
      </p:sp>
    </p:spTree>
    <p:extLst>
      <p:ext uri="{BB962C8B-B14F-4D97-AF65-F5344CB8AC3E}">
        <p14:creationId xmlns:p14="http://schemas.microsoft.com/office/powerpoint/2010/main" val="1089298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990BF-A0BA-F191-D82F-48F3BBDBB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C6F9BF4-A63C-36CC-4688-1A4DF013F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2349" y="326571"/>
            <a:ext cx="9083418" cy="1505797"/>
          </a:xfrm>
        </p:spPr>
        <p:txBody>
          <a:bodyPr/>
          <a:lstStyle/>
          <a:p>
            <a:r>
              <a:rPr lang="en-GB" sz="6000" dirty="0"/>
              <a:t>Identifying key elements of the question</a:t>
            </a:r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93E78078-3E48-4CD2-04D2-4A020A0BCEDA}"/>
              </a:ext>
            </a:extLst>
          </p:cNvPr>
          <p:cNvSpPr txBox="1">
            <a:spLocks/>
          </p:cNvSpPr>
          <p:nvPr/>
        </p:nvSpPr>
        <p:spPr>
          <a:xfrm>
            <a:off x="218660" y="1939636"/>
            <a:ext cx="11211339" cy="4918364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b="0" i="0" kern="1800" spc="-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GB" sz="3200" dirty="0"/>
          </a:p>
          <a:p>
            <a:pPr marL="0" indent="0">
              <a:buNone/>
            </a:pPr>
            <a:r>
              <a:rPr lang="en-GB" sz="3200" dirty="0"/>
              <a:t>Break down any question into its component parts and consider what each is asking you to do </a:t>
            </a:r>
            <a:r>
              <a:rPr lang="en-GB" sz="3200" i="1" dirty="0"/>
              <a:t>before </a:t>
            </a:r>
            <a:r>
              <a:rPr lang="en-GB" sz="3200" dirty="0"/>
              <a:t>you start planning and writing the essay.</a:t>
            </a:r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647100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F3F00-7C30-FE48-1C26-38C51C45E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C18D12F-AC24-6E32-0BEF-C8C335554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2349" y="326571"/>
            <a:ext cx="9083418" cy="1505797"/>
          </a:xfrm>
        </p:spPr>
        <p:txBody>
          <a:bodyPr/>
          <a:lstStyle/>
          <a:p>
            <a:r>
              <a:rPr lang="en-GB" sz="6000" dirty="0"/>
              <a:t>Identifying key elements of the question</a:t>
            </a: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EAD1203A-EFA1-7950-B581-E5A6861AC4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44580" y="2755231"/>
            <a:ext cx="10447420" cy="3776197"/>
          </a:xfrm>
        </p:spPr>
        <p:txBody>
          <a:bodyPr/>
          <a:lstStyle/>
          <a:p>
            <a:pPr marL="0" indent="0">
              <a:buNone/>
            </a:pPr>
            <a:r>
              <a:rPr lang="en-GB" sz="3200" dirty="0"/>
              <a:t>Let’s consider </a:t>
            </a:r>
            <a:r>
              <a:rPr lang="en-GB" sz="3200"/>
              <a:t>the following question</a:t>
            </a:r>
            <a:r>
              <a:rPr lang="en-GB" sz="3200" dirty="0"/>
              <a:t>:</a:t>
            </a:r>
          </a:p>
          <a:p>
            <a:pPr marL="0" indent="0">
              <a:buNone/>
            </a:pPr>
            <a:endParaRPr lang="en-GB" sz="3200" b="1" dirty="0"/>
          </a:p>
          <a:p>
            <a:pPr marL="0" indent="0">
              <a:buNone/>
            </a:pPr>
            <a:r>
              <a:rPr lang="en-GB" sz="3200" b="1" dirty="0"/>
              <a:t>Examine the role of women in Parliament since 1918, with reference to key equality legislation.</a:t>
            </a:r>
          </a:p>
        </p:txBody>
      </p:sp>
    </p:spTree>
    <p:extLst>
      <p:ext uri="{BB962C8B-B14F-4D97-AF65-F5344CB8AC3E}">
        <p14:creationId xmlns:p14="http://schemas.microsoft.com/office/powerpoint/2010/main" val="19299340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54DA3-D71C-25E6-2D1F-18BB35C8A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5B86C5B-A519-3074-F92D-0A31153D3E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10938" y="2484783"/>
            <a:ext cx="4181061" cy="4046646"/>
          </a:xfrm>
        </p:spPr>
        <p:txBody>
          <a:bodyPr/>
          <a:lstStyle/>
          <a:p>
            <a:pPr marL="0" indent="0">
              <a:buNone/>
            </a:pPr>
            <a:endParaRPr lang="en-GB" sz="3200" b="1" dirty="0"/>
          </a:p>
          <a:p>
            <a:pPr marL="0" indent="0">
              <a:buNone/>
            </a:pPr>
            <a:r>
              <a:rPr lang="en-GB" sz="3200" b="1" dirty="0"/>
              <a:t>Examine the role of women in Parliament since 1918, with reference to key equality legislation.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53847A9-EA17-D6C1-FCE6-2AEAE2395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2349" y="326571"/>
            <a:ext cx="9083418" cy="1505797"/>
          </a:xfrm>
        </p:spPr>
        <p:txBody>
          <a:bodyPr/>
          <a:lstStyle/>
          <a:p>
            <a:r>
              <a:rPr lang="en-GB" sz="6000" dirty="0"/>
              <a:t>Identifying key elements of the question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CFAE2CC-C1B9-60C8-8396-62E2C072B692}"/>
              </a:ext>
            </a:extLst>
          </p:cNvPr>
          <p:cNvCxnSpPr>
            <a:cxnSpLocks/>
          </p:cNvCxnSpPr>
          <p:nvPr/>
        </p:nvCxnSpPr>
        <p:spPr>
          <a:xfrm>
            <a:off x="8010938" y="1923202"/>
            <a:ext cx="0" cy="47956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E6C687ED-4287-359F-FF38-C08D3AB20D42}"/>
              </a:ext>
            </a:extLst>
          </p:cNvPr>
          <p:cNvSpPr txBox="1">
            <a:spLocks/>
          </p:cNvSpPr>
          <p:nvPr/>
        </p:nvSpPr>
        <p:spPr>
          <a:xfrm>
            <a:off x="218660" y="1923202"/>
            <a:ext cx="7931427" cy="4934798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b="0" i="0" kern="1800" spc="-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3200" dirty="0"/>
              <a:t>Now</a:t>
            </a:r>
            <a:r>
              <a:rPr lang="en-GB" sz="3200" b="1" dirty="0"/>
              <a:t> </a:t>
            </a:r>
            <a:r>
              <a:rPr lang="en-GB" sz="3200" dirty="0"/>
              <a:t>ask yourself: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 sz="3200" dirty="0"/>
              <a:t>What is the main subject of the question?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 sz="3200" dirty="0"/>
              <a:t>Is there a particular aspect of that subject the question requires you to consider?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 sz="3200" dirty="0"/>
              <a:t>Does the question indicate any limits to your answer?</a:t>
            </a:r>
          </a:p>
          <a:p>
            <a:pPr marL="2800350" lvl="5" indent="-514350">
              <a:buFont typeface="+mj-lt"/>
              <a:buAutoNum type="arabicPeriod" startAt="4"/>
            </a:pPr>
            <a:r>
              <a:rPr lang="en-GB" sz="3200" dirty="0"/>
              <a:t>What is the question asking me to do? What ‘verb’ indicates my task?</a:t>
            </a:r>
          </a:p>
        </p:txBody>
      </p:sp>
    </p:spTree>
    <p:extLst>
      <p:ext uri="{BB962C8B-B14F-4D97-AF65-F5344CB8AC3E}">
        <p14:creationId xmlns:p14="http://schemas.microsoft.com/office/powerpoint/2010/main" val="1936880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EC0EE-CD8B-69F5-4D53-1EBC07AD4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03B8BD1-220A-9B29-5FD4-B2DF7BF836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10938" y="2484783"/>
            <a:ext cx="4181061" cy="4046646"/>
          </a:xfrm>
        </p:spPr>
        <p:txBody>
          <a:bodyPr/>
          <a:lstStyle/>
          <a:p>
            <a:pPr marL="0" indent="0">
              <a:buNone/>
            </a:pPr>
            <a:endParaRPr lang="en-GB" sz="3200" b="1" dirty="0"/>
          </a:p>
          <a:p>
            <a:pPr marL="0" indent="0">
              <a:buNone/>
            </a:pPr>
            <a:r>
              <a:rPr lang="en-GB" sz="3200" b="1" dirty="0"/>
              <a:t>Examine the role of women in Parliament since 1918, with reference to key equality legislation.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E9390D9-E8C4-E8B2-70DF-63993A8BA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2349" y="326571"/>
            <a:ext cx="9083418" cy="1505797"/>
          </a:xfrm>
        </p:spPr>
        <p:txBody>
          <a:bodyPr/>
          <a:lstStyle/>
          <a:p>
            <a:r>
              <a:rPr lang="en-GB" sz="6000" dirty="0"/>
              <a:t>Identifying key elements of the question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0DBCEDE-16DA-6C3E-BDAC-9887F526E9FF}"/>
              </a:ext>
            </a:extLst>
          </p:cNvPr>
          <p:cNvCxnSpPr>
            <a:cxnSpLocks/>
          </p:cNvCxnSpPr>
          <p:nvPr/>
        </p:nvCxnSpPr>
        <p:spPr>
          <a:xfrm>
            <a:off x="8010938" y="1923202"/>
            <a:ext cx="0" cy="47956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9AF6D23-1543-BAE7-0F4B-72DCF97CDDAC}"/>
              </a:ext>
            </a:extLst>
          </p:cNvPr>
          <p:cNvCxnSpPr>
            <a:cxnSpLocks/>
          </p:cNvCxnSpPr>
          <p:nvPr/>
        </p:nvCxnSpPr>
        <p:spPr>
          <a:xfrm>
            <a:off x="9879496" y="4174435"/>
            <a:ext cx="208627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C693311E-9C38-CDDF-F320-A02D233077D7}"/>
              </a:ext>
            </a:extLst>
          </p:cNvPr>
          <p:cNvSpPr txBox="1">
            <a:spLocks/>
          </p:cNvSpPr>
          <p:nvPr/>
        </p:nvSpPr>
        <p:spPr>
          <a:xfrm>
            <a:off x="218660" y="1923202"/>
            <a:ext cx="7931427" cy="4934798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b="0" i="0" kern="1800" spc="-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3200" dirty="0"/>
              <a:t>Now</a:t>
            </a:r>
            <a:r>
              <a:rPr lang="en-GB" sz="3200" b="1" dirty="0"/>
              <a:t> </a:t>
            </a:r>
            <a:r>
              <a:rPr lang="en-GB" sz="3200" dirty="0"/>
              <a:t>ask yourself: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 sz="3200" dirty="0"/>
              <a:t>What is the main subject of the question?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 sz="3200" dirty="0">
                <a:solidFill>
                  <a:schemeClr val="bg1">
                    <a:lumMod val="75000"/>
                  </a:schemeClr>
                </a:solidFill>
              </a:rPr>
              <a:t>Is there a particular aspect of that subject the question requires you to consider?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 sz="3200" dirty="0">
                <a:solidFill>
                  <a:schemeClr val="bg1">
                    <a:lumMod val="75000"/>
                  </a:schemeClr>
                </a:solidFill>
              </a:rPr>
              <a:t>Does the question indicate any limits to your answer?</a:t>
            </a:r>
          </a:p>
          <a:p>
            <a:pPr marL="2800350" lvl="5" indent="-514350">
              <a:buFont typeface="+mj-lt"/>
              <a:buAutoNum type="arabicPeriod" startAt="4"/>
            </a:pPr>
            <a:r>
              <a:rPr lang="en-GB" sz="3200" dirty="0">
                <a:solidFill>
                  <a:schemeClr val="bg1">
                    <a:lumMod val="75000"/>
                  </a:schemeClr>
                </a:solidFill>
              </a:rPr>
              <a:t>What is the question asking me to do? What ‘verb’ indicates my task?</a:t>
            </a:r>
          </a:p>
        </p:txBody>
      </p:sp>
    </p:spTree>
    <p:extLst>
      <p:ext uri="{BB962C8B-B14F-4D97-AF65-F5344CB8AC3E}">
        <p14:creationId xmlns:p14="http://schemas.microsoft.com/office/powerpoint/2010/main" val="31465092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D43DD9-3288-47EE-7927-91499B95B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70FCF68-3480-48C8-198C-1650A6A8A9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10938" y="2484783"/>
            <a:ext cx="4181061" cy="4046646"/>
          </a:xfrm>
        </p:spPr>
        <p:txBody>
          <a:bodyPr/>
          <a:lstStyle/>
          <a:p>
            <a:pPr marL="0" indent="0">
              <a:buNone/>
            </a:pPr>
            <a:endParaRPr lang="en-GB" sz="3200" b="1" dirty="0"/>
          </a:p>
          <a:p>
            <a:pPr marL="0" indent="0">
              <a:buNone/>
            </a:pPr>
            <a:r>
              <a:rPr lang="en-GB" sz="3200" b="1" dirty="0"/>
              <a:t>Examine the role of women in Parliament since 1918, with reference to key equality legislation.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8E1E12E-C539-5B84-255B-049415C98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2349" y="326571"/>
            <a:ext cx="9083418" cy="1505797"/>
          </a:xfrm>
        </p:spPr>
        <p:txBody>
          <a:bodyPr/>
          <a:lstStyle/>
          <a:p>
            <a:r>
              <a:rPr lang="en-GB" sz="6000" dirty="0"/>
              <a:t>Identifying key elements of the question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2F1B432-6A27-3F47-9915-9CA5EAAB89A5}"/>
              </a:ext>
            </a:extLst>
          </p:cNvPr>
          <p:cNvCxnSpPr>
            <a:cxnSpLocks/>
          </p:cNvCxnSpPr>
          <p:nvPr/>
        </p:nvCxnSpPr>
        <p:spPr>
          <a:xfrm>
            <a:off x="8010938" y="1923202"/>
            <a:ext cx="0" cy="47956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C5C3E07-26C1-BDAE-6525-2828EAB1554E}"/>
              </a:ext>
            </a:extLst>
          </p:cNvPr>
          <p:cNvCxnSpPr>
            <a:cxnSpLocks/>
          </p:cNvCxnSpPr>
          <p:nvPr/>
        </p:nvCxnSpPr>
        <p:spPr>
          <a:xfrm>
            <a:off x="8150087" y="4174435"/>
            <a:ext cx="127220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3E6F713-E230-3811-C8EF-6672693E8634}"/>
              </a:ext>
            </a:extLst>
          </p:cNvPr>
          <p:cNvCxnSpPr>
            <a:cxnSpLocks/>
          </p:cNvCxnSpPr>
          <p:nvPr/>
        </p:nvCxnSpPr>
        <p:spPr>
          <a:xfrm>
            <a:off x="9773478" y="3670852"/>
            <a:ext cx="189506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297D38CC-155A-A0B0-9CBA-AE4B516117A5}"/>
              </a:ext>
            </a:extLst>
          </p:cNvPr>
          <p:cNvSpPr txBox="1">
            <a:spLocks/>
          </p:cNvSpPr>
          <p:nvPr/>
        </p:nvSpPr>
        <p:spPr>
          <a:xfrm>
            <a:off x="218660" y="1923202"/>
            <a:ext cx="7931427" cy="4934798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b="0" i="0" kern="1800" spc="-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3200" dirty="0"/>
              <a:t>Now</a:t>
            </a:r>
            <a:r>
              <a:rPr lang="en-GB" sz="3200" b="1" dirty="0"/>
              <a:t> </a:t>
            </a:r>
            <a:r>
              <a:rPr lang="en-GB" sz="3200" dirty="0"/>
              <a:t>ask yourself: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 sz="3200" dirty="0">
                <a:solidFill>
                  <a:schemeClr val="bg1">
                    <a:lumMod val="75000"/>
                  </a:schemeClr>
                </a:solidFill>
              </a:rPr>
              <a:t>What is the main subject of the question?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 sz="3200" dirty="0"/>
              <a:t>Is there a particular aspect of that subject the question requires you to consider?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 sz="3200" dirty="0">
                <a:solidFill>
                  <a:schemeClr val="bg1">
                    <a:lumMod val="75000"/>
                  </a:schemeClr>
                </a:solidFill>
              </a:rPr>
              <a:t>Does the question indicate any limits to your answer?</a:t>
            </a:r>
          </a:p>
          <a:p>
            <a:pPr marL="2800350" lvl="5" indent="-514350">
              <a:buFont typeface="+mj-lt"/>
              <a:buAutoNum type="arabicPeriod" startAt="4"/>
            </a:pPr>
            <a:r>
              <a:rPr lang="en-GB" sz="3200" dirty="0">
                <a:solidFill>
                  <a:schemeClr val="bg1">
                    <a:lumMod val="75000"/>
                  </a:schemeClr>
                </a:solidFill>
              </a:rPr>
              <a:t>What is the question asking me to do? What ‘verb’ indicates my task?</a:t>
            </a:r>
          </a:p>
        </p:txBody>
      </p:sp>
    </p:spTree>
    <p:extLst>
      <p:ext uri="{BB962C8B-B14F-4D97-AF65-F5344CB8AC3E}">
        <p14:creationId xmlns:p14="http://schemas.microsoft.com/office/powerpoint/2010/main" val="527305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454BB-5E97-144F-04AE-117138BE5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D9180F7-6C15-D66E-43CC-24BE23A18A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10938" y="2484783"/>
            <a:ext cx="4181061" cy="4046646"/>
          </a:xfrm>
        </p:spPr>
        <p:txBody>
          <a:bodyPr/>
          <a:lstStyle/>
          <a:p>
            <a:pPr marL="0" indent="0">
              <a:buNone/>
            </a:pPr>
            <a:endParaRPr lang="en-GB" sz="3200" b="1" dirty="0"/>
          </a:p>
          <a:p>
            <a:pPr marL="0" indent="0">
              <a:buNone/>
            </a:pPr>
            <a:r>
              <a:rPr lang="en-GB" sz="3200" b="1" dirty="0"/>
              <a:t>Examine the role of women in Parliament since 1918, with reference to key equality legislation.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11A8FDD-14B4-D803-B269-7201C9F7F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2349" y="326571"/>
            <a:ext cx="9083418" cy="1505797"/>
          </a:xfrm>
        </p:spPr>
        <p:txBody>
          <a:bodyPr/>
          <a:lstStyle/>
          <a:p>
            <a:r>
              <a:rPr lang="en-GB" sz="6000" dirty="0"/>
              <a:t>Identifying key elements of the question</a:t>
            </a:r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576B7009-774F-926F-AB61-541D88A21065}"/>
              </a:ext>
            </a:extLst>
          </p:cNvPr>
          <p:cNvSpPr txBox="1">
            <a:spLocks/>
          </p:cNvSpPr>
          <p:nvPr/>
        </p:nvSpPr>
        <p:spPr>
          <a:xfrm>
            <a:off x="218660" y="1923202"/>
            <a:ext cx="7931427" cy="4934798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b="0" i="0" kern="1800" spc="-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3200" dirty="0"/>
              <a:t>Now</a:t>
            </a:r>
            <a:r>
              <a:rPr lang="en-GB" sz="3200" b="1" dirty="0"/>
              <a:t> </a:t>
            </a:r>
            <a:r>
              <a:rPr lang="en-GB" sz="3200" dirty="0"/>
              <a:t>ask yourself: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 sz="3200" dirty="0">
                <a:solidFill>
                  <a:schemeClr val="bg1">
                    <a:lumMod val="75000"/>
                  </a:schemeClr>
                </a:solidFill>
              </a:rPr>
              <a:t>What is the main subject of the question?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 sz="3200" dirty="0">
                <a:solidFill>
                  <a:schemeClr val="bg1">
                    <a:lumMod val="75000"/>
                  </a:schemeClr>
                </a:solidFill>
              </a:rPr>
              <a:t>Is there a particular aspect of that subject the question requires you to consider?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 sz="3200" dirty="0"/>
              <a:t>Does the question indicate any limits to your answer?</a:t>
            </a:r>
          </a:p>
          <a:p>
            <a:pPr marL="2800350" lvl="5" indent="-514350">
              <a:buFont typeface="+mj-lt"/>
              <a:buAutoNum type="arabicPeriod" startAt="4"/>
            </a:pPr>
            <a:r>
              <a:rPr lang="en-GB" sz="3200" dirty="0">
                <a:solidFill>
                  <a:schemeClr val="bg1">
                    <a:lumMod val="75000"/>
                  </a:schemeClr>
                </a:solidFill>
              </a:rPr>
              <a:t>What is the question asking me to do? What ‘verb’ indicates my task?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7B734FD-4B7C-E5E5-1996-AFA758C43C3C}"/>
              </a:ext>
            </a:extLst>
          </p:cNvPr>
          <p:cNvCxnSpPr>
            <a:cxnSpLocks/>
          </p:cNvCxnSpPr>
          <p:nvPr/>
        </p:nvCxnSpPr>
        <p:spPr>
          <a:xfrm>
            <a:off x="8010938" y="1923202"/>
            <a:ext cx="0" cy="47956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02AE300-46B0-AB8A-BC33-231335A7C035}"/>
              </a:ext>
            </a:extLst>
          </p:cNvPr>
          <p:cNvCxnSpPr>
            <a:cxnSpLocks/>
          </p:cNvCxnSpPr>
          <p:nvPr/>
        </p:nvCxnSpPr>
        <p:spPr>
          <a:xfrm>
            <a:off x="8150087" y="4691270"/>
            <a:ext cx="196794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5796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FC6FB-3642-9F8E-ED98-46F5E52C5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9DD323D-E3E3-F0F6-8C30-D7EDFE3E90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10938" y="2484783"/>
            <a:ext cx="4181061" cy="4046646"/>
          </a:xfrm>
        </p:spPr>
        <p:txBody>
          <a:bodyPr/>
          <a:lstStyle/>
          <a:p>
            <a:pPr marL="0" indent="0">
              <a:buNone/>
            </a:pPr>
            <a:endParaRPr lang="en-GB" sz="3200" b="1" dirty="0"/>
          </a:p>
          <a:p>
            <a:pPr marL="0" indent="0">
              <a:buNone/>
            </a:pPr>
            <a:r>
              <a:rPr lang="en-GB" sz="3200" b="1" dirty="0"/>
              <a:t>Examine the role of women in Parliament since 1918, with reference to key equality legislation.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6EF000E-D242-92AB-95FA-0E1D9EDAE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2349" y="326571"/>
            <a:ext cx="9083418" cy="1505797"/>
          </a:xfrm>
        </p:spPr>
        <p:txBody>
          <a:bodyPr/>
          <a:lstStyle/>
          <a:p>
            <a:r>
              <a:rPr lang="en-GB" sz="6000" dirty="0"/>
              <a:t>Identifying key elements of the question</a:t>
            </a:r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E78153B0-BB44-2DC1-3DFD-F30F7221B846}"/>
              </a:ext>
            </a:extLst>
          </p:cNvPr>
          <p:cNvSpPr txBox="1">
            <a:spLocks/>
          </p:cNvSpPr>
          <p:nvPr/>
        </p:nvSpPr>
        <p:spPr>
          <a:xfrm>
            <a:off x="218660" y="1923202"/>
            <a:ext cx="7931427" cy="4934798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b="0" i="0" kern="1800" spc="-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3200" dirty="0"/>
              <a:t>Now</a:t>
            </a:r>
            <a:r>
              <a:rPr lang="en-GB" sz="3200" b="1" dirty="0"/>
              <a:t> </a:t>
            </a:r>
            <a:r>
              <a:rPr lang="en-GB" sz="3200" dirty="0"/>
              <a:t>ask yourself: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 sz="3200" dirty="0">
                <a:solidFill>
                  <a:schemeClr val="bg1">
                    <a:lumMod val="75000"/>
                  </a:schemeClr>
                </a:solidFill>
              </a:rPr>
              <a:t>What is the main subject of the question?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 sz="3200" dirty="0">
                <a:solidFill>
                  <a:schemeClr val="bg1">
                    <a:lumMod val="75000"/>
                  </a:schemeClr>
                </a:solidFill>
              </a:rPr>
              <a:t>Is there a particular aspect of that subject the question requires you to consider?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 sz="3200" dirty="0">
                <a:solidFill>
                  <a:schemeClr val="bg1">
                    <a:lumMod val="75000"/>
                  </a:schemeClr>
                </a:solidFill>
              </a:rPr>
              <a:t>Does the question indicate any limits to your answer?</a:t>
            </a:r>
          </a:p>
          <a:p>
            <a:pPr marL="2800350" lvl="5" indent="-514350">
              <a:buFont typeface="+mj-lt"/>
              <a:buAutoNum type="arabicPeriod" startAt="4"/>
            </a:pPr>
            <a:r>
              <a:rPr lang="en-GB" sz="3200" dirty="0"/>
              <a:t>What is the question asking me to do? What ‘verb’ indicates my task?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F1A7E87-AB71-740D-84AB-CDC2DABEC263}"/>
              </a:ext>
            </a:extLst>
          </p:cNvPr>
          <p:cNvCxnSpPr>
            <a:cxnSpLocks/>
          </p:cNvCxnSpPr>
          <p:nvPr/>
        </p:nvCxnSpPr>
        <p:spPr>
          <a:xfrm>
            <a:off x="8010938" y="1923202"/>
            <a:ext cx="0" cy="47956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AC17201-0D95-D3F4-3829-8B357CD46507}"/>
              </a:ext>
            </a:extLst>
          </p:cNvPr>
          <p:cNvCxnSpPr>
            <a:cxnSpLocks/>
          </p:cNvCxnSpPr>
          <p:nvPr/>
        </p:nvCxnSpPr>
        <p:spPr>
          <a:xfrm>
            <a:off x="8150087" y="3690730"/>
            <a:ext cx="145111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3161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788C34-2C81-E9BB-FAF8-D9D85E430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71D8CD9-674B-64DC-2E4C-AE72B996942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10938" y="2484783"/>
            <a:ext cx="4181061" cy="4046646"/>
          </a:xfrm>
        </p:spPr>
        <p:txBody>
          <a:bodyPr/>
          <a:lstStyle/>
          <a:p>
            <a:pPr marL="0" indent="0">
              <a:buNone/>
            </a:pPr>
            <a:endParaRPr lang="en-GB" sz="3200" b="1" dirty="0"/>
          </a:p>
          <a:p>
            <a:pPr marL="0" indent="0">
              <a:buNone/>
            </a:pPr>
            <a:r>
              <a:rPr lang="en-GB" sz="3200" b="1" dirty="0"/>
              <a:t>Examine the role of women in Parliament since 1918, with reference to key equality legislation.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9A78CFB-A64B-651A-74F5-C11B4FE19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2349" y="326571"/>
            <a:ext cx="9083418" cy="1505797"/>
          </a:xfrm>
        </p:spPr>
        <p:txBody>
          <a:bodyPr/>
          <a:lstStyle/>
          <a:p>
            <a:r>
              <a:rPr lang="en-GB" sz="6000" dirty="0"/>
              <a:t>Identifying key elements of the question</a:t>
            </a:r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8E2ED674-1A81-7CC0-AFEE-9EFF16BA6316}"/>
              </a:ext>
            </a:extLst>
          </p:cNvPr>
          <p:cNvSpPr txBox="1">
            <a:spLocks/>
          </p:cNvSpPr>
          <p:nvPr/>
        </p:nvSpPr>
        <p:spPr>
          <a:xfrm>
            <a:off x="218660" y="1923202"/>
            <a:ext cx="7931427" cy="4934798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b="0" i="0" kern="1800" spc="-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3200" dirty="0"/>
              <a:t>In addition, is the question asking you to demonstrate any specific areas of module knowledge?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3200" dirty="0"/>
              <a:t>Let’s say the module was on ‘Women and Equality in 20</a:t>
            </a:r>
            <a:r>
              <a:rPr lang="en-GB" sz="3200" baseline="30000" dirty="0"/>
              <a:t>th</a:t>
            </a:r>
            <a:r>
              <a:rPr lang="en-GB" sz="3200" dirty="0"/>
              <a:t> Britain.’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3200" dirty="0"/>
              <a:t>Link the answer to overall themes, discussed in the module.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6003E6B-4B8D-27B7-8D52-6327DA446A97}"/>
              </a:ext>
            </a:extLst>
          </p:cNvPr>
          <p:cNvCxnSpPr>
            <a:cxnSpLocks/>
          </p:cNvCxnSpPr>
          <p:nvPr/>
        </p:nvCxnSpPr>
        <p:spPr>
          <a:xfrm>
            <a:off x="8010938" y="1923202"/>
            <a:ext cx="0" cy="47956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299921F-FBA9-62CF-1504-65FA441E720E}"/>
              </a:ext>
            </a:extLst>
          </p:cNvPr>
          <p:cNvCxnSpPr>
            <a:cxnSpLocks/>
          </p:cNvCxnSpPr>
          <p:nvPr/>
        </p:nvCxnSpPr>
        <p:spPr>
          <a:xfrm>
            <a:off x="8150087" y="5221356"/>
            <a:ext cx="276307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99AD8DC-DD57-1C6C-B272-30BBB95A0470}"/>
              </a:ext>
            </a:extLst>
          </p:cNvPr>
          <p:cNvCxnSpPr>
            <a:cxnSpLocks/>
          </p:cNvCxnSpPr>
          <p:nvPr/>
        </p:nvCxnSpPr>
        <p:spPr>
          <a:xfrm>
            <a:off x="8150087" y="5731564"/>
            <a:ext cx="343893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F762A75-1D94-E4C4-ABF7-A254EBA07FF8}"/>
              </a:ext>
            </a:extLst>
          </p:cNvPr>
          <p:cNvCxnSpPr>
            <a:cxnSpLocks/>
          </p:cNvCxnSpPr>
          <p:nvPr/>
        </p:nvCxnSpPr>
        <p:spPr>
          <a:xfrm>
            <a:off x="10197548" y="4671390"/>
            <a:ext cx="88789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61244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1E0C8-4919-6620-C264-FE4EE6852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58E5028-93DA-DB4B-5601-81A846B6F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2349" y="326571"/>
            <a:ext cx="9083418" cy="511358"/>
          </a:xfrm>
        </p:spPr>
        <p:txBody>
          <a:bodyPr/>
          <a:lstStyle/>
          <a:p>
            <a:r>
              <a:rPr lang="en-GB" sz="4000" dirty="0"/>
              <a:t>Instruction verbs: a handy guide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F1B0FC-AF92-3BD8-0914-A670FB1296B1}"/>
              </a:ext>
            </a:extLst>
          </p:cNvPr>
          <p:cNvSpPr txBox="1"/>
          <p:nvPr/>
        </p:nvSpPr>
        <p:spPr>
          <a:xfrm>
            <a:off x="2125683" y="1140031"/>
            <a:ext cx="1006631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Instruction verb</a:t>
            </a:r>
            <a:r>
              <a:rPr lang="en-US" dirty="0"/>
              <a:t>		</a:t>
            </a:r>
            <a:r>
              <a:rPr lang="en-US" b="1" dirty="0"/>
              <a:t>What the verb asks you to do:</a:t>
            </a:r>
          </a:p>
          <a:p>
            <a:endParaRPr lang="en-US" dirty="0"/>
          </a:p>
          <a:p>
            <a:r>
              <a:rPr lang="en-US" dirty="0"/>
              <a:t>Account for		Give reasons for; explain (give an account of, describe</a:t>
            </a:r>
          </a:p>
          <a:p>
            <a:r>
              <a:rPr lang="en-US" dirty="0" err="1"/>
              <a:t>Analyse</a:t>
            </a:r>
            <a:r>
              <a:rPr lang="en-US" dirty="0"/>
              <a:t> 			Give a structured answer looking at all aspects </a:t>
            </a:r>
          </a:p>
          <a:p>
            <a:r>
              <a:rPr lang="en-US" dirty="0"/>
              <a:t>Compare 		Look for similarities and  differences between; perhaps  						conclude which is preferable</a:t>
            </a:r>
          </a:p>
          <a:p>
            <a:r>
              <a:rPr lang="en-US" dirty="0"/>
              <a:t>Contrast			Bring out the difference</a:t>
            </a:r>
          </a:p>
          <a:p>
            <a:r>
              <a:rPr lang="en-US" dirty="0"/>
              <a:t>Define			Give the precise meaning; examine the different or 						often used definitions </a:t>
            </a:r>
          </a:p>
          <a:p>
            <a:r>
              <a:rPr lang="en-US" dirty="0"/>
              <a:t>Describe			Give a full and detailed account of</a:t>
            </a:r>
          </a:p>
          <a:p>
            <a:r>
              <a:rPr lang="en-US" dirty="0"/>
              <a:t>Discuss			I</a:t>
            </a:r>
            <a:r>
              <a:rPr lang="en-GB" dirty="0" err="1"/>
              <a:t>nvestigate</a:t>
            </a:r>
            <a:r>
              <a:rPr lang="en-GB" dirty="0"/>
              <a:t> or examine by argument; debate; give 						reason for and against; examine the implications of</a:t>
            </a:r>
          </a:p>
          <a:p>
            <a:r>
              <a:rPr lang="en-GB" dirty="0"/>
              <a:t>Evaluate			Appraise the worth of something in the light of its truth 						or usefulness; assess and explain</a:t>
            </a:r>
          </a:p>
          <a:p>
            <a:r>
              <a:rPr lang="en-GB" dirty="0"/>
              <a:t>Examine			Look at carefully; consider</a:t>
            </a:r>
          </a:p>
          <a:p>
            <a:r>
              <a:rPr lang="en-GB" dirty="0"/>
              <a:t>Explain 			Make plain and clear; interpret the account for; give 						reasons for</a:t>
            </a:r>
          </a:p>
        </p:txBody>
      </p:sp>
    </p:spTree>
    <p:extLst>
      <p:ext uri="{BB962C8B-B14F-4D97-AF65-F5344CB8AC3E}">
        <p14:creationId xmlns:p14="http://schemas.microsoft.com/office/powerpoint/2010/main" val="175693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8FBBF-A804-3A62-1F92-10676685A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C023DCE-2577-655E-11C8-F2C27A64E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8171" y="308758"/>
            <a:ext cx="10267596" cy="631443"/>
          </a:xfrm>
        </p:spPr>
        <p:txBody>
          <a:bodyPr/>
          <a:lstStyle/>
          <a:p>
            <a:r>
              <a:rPr lang="en-GB" sz="4800" dirty="0"/>
              <a:t>Instruction verbs: a handy guide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941158-0F75-28D4-37DA-8C7B982BB44A}"/>
              </a:ext>
            </a:extLst>
          </p:cNvPr>
          <p:cNvSpPr txBox="1"/>
          <p:nvPr/>
        </p:nvSpPr>
        <p:spPr>
          <a:xfrm>
            <a:off x="2643809" y="1832368"/>
            <a:ext cx="954819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Instruction verb.</a:t>
            </a:r>
            <a:r>
              <a:rPr lang="en-US" dirty="0"/>
              <a:t>	</a:t>
            </a:r>
            <a:r>
              <a:rPr lang="en-US" b="1" dirty="0"/>
              <a:t>What the verb asks you to do.</a:t>
            </a:r>
          </a:p>
          <a:p>
            <a:endParaRPr lang="en-US" dirty="0"/>
          </a:p>
          <a:p>
            <a:r>
              <a:rPr lang="en-GB" dirty="0"/>
              <a:t>Identify		Point out and describe</a:t>
            </a:r>
          </a:p>
          <a:p>
            <a:r>
              <a:rPr lang="en-GB" dirty="0"/>
              <a:t>Illustrate 	Explain, clarify, and make clear by the use of concrete examples</a:t>
            </a:r>
            <a:endParaRPr lang="en-US" dirty="0"/>
          </a:p>
          <a:p>
            <a:r>
              <a:rPr lang="en-US" dirty="0"/>
              <a:t>Outline 		</a:t>
            </a:r>
            <a:r>
              <a:rPr lang="en-GB" dirty="0"/>
              <a:t>Give a short description of the main points; give the main features or general 			principles; emphasise the structure, leaving out minor details</a:t>
            </a:r>
          </a:p>
          <a:p>
            <a:r>
              <a:rPr lang="en-GB" dirty="0"/>
              <a:t>Proof 		Show that something is true or certain; provide strong evidence (and 				examples) for</a:t>
            </a:r>
          </a:p>
          <a:p>
            <a:r>
              <a:rPr lang="en-GB" dirty="0"/>
              <a:t>Review 		Make a survey, examining the subject carefully</a:t>
            </a:r>
          </a:p>
          <a:p>
            <a:r>
              <a:rPr lang="en-GB" dirty="0"/>
              <a:t>State		Present in a brief, clear form</a:t>
            </a:r>
          </a:p>
          <a:p>
            <a:r>
              <a:rPr lang="en-GB" dirty="0"/>
              <a:t>Summarise 	Give a concise account of the chief points of a 	matter, leaving out 				details/examples</a:t>
            </a:r>
          </a:p>
          <a:p>
            <a:r>
              <a:rPr lang="en-GB" dirty="0"/>
              <a:t>Trace		Follow the development of topic from its origin</a:t>
            </a:r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77070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551AA-7024-D53D-28EE-F6FFA3EF4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1526C38-2E87-15FC-B283-F35AE4773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2349" y="326571"/>
            <a:ext cx="9083418" cy="562526"/>
          </a:xfrm>
        </p:spPr>
        <p:txBody>
          <a:bodyPr/>
          <a:lstStyle/>
          <a:p>
            <a:r>
              <a:rPr lang="en-GB" sz="4400" dirty="0"/>
              <a:t>Instruction verbs: a handy guide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A9F745-A744-2466-A76A-40F89F704A82}"/>
              </a:ext>
            </a:extLst>
          </p:cNvPr>
          <p:cNvSpPr txBox="1"/>
          <p:nvPr/>
        </p:nvSpPr>
        <p:spPr>
          <a:xfrm>
            <a:off x="1913021" y="1034716"/>
            <a:ext cx="1027897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GB" dirty="0"/>
              <a:t>Identify		Point out and describe</a:t>
            </a:r>
          </a:p>
          <a:p>
            <a:r>
              <a:rPr lang="en-GB" dirty="0"/>
              <a:t>Illustrate 	Explain, clarify, and make clear by the use of concrete examples</a:t>
            </a:r>
            <a:endParaRPr lang="en-US" dirty="0"/>
          </a:p>
          <a:p>
            <a:r>
              <a:rPr lang="en-US" dirty="0"/>
              <a:t>Outline 		</a:t>
            </a:r>
            <a:r>
              <a:rPr lang="en-GB" dirty="0"/>
              <a:t>Give a short description of the main points; give the main features or general 			principles; emphasise the structure, leaving out minor details</a:t>
            </a:r>
          </a:p>
          <a:p>
            <a:r>
              <a:rPr lang="en-GB" dirty="0"/>
              <a:t>Proof 		Show that something is true or certain; provide strong evidence (and 				examples) for</a:t>
            </a:r>
          </a:p>
          <a:p>
            <a:r>
              <a:rPr lang="en-GB" dirty="0"/>
              <a:t>Review 		Make a survey, examining the subject carefully</a:t>
            </a:r>
          </a:p>
          <a:p>
            <a:r>
              <a:rPr lang="en-GB" dirty="0"/>
              <a:t>State		Present in a brief, clear form</a:t>
            </a:r>
          </a:p>
          <a:p>
            <a:r>
              <a:rPr lang="en-GB" dirty="0"/>
              <a:t>Summarise 	Give a concise account of the chief points of a 	matter, leaving out 				details/examples</a:t>
            </a:r>
          </a:p>
          <a:p>
            <a:r>
              <a:rPr lang="en-GB" dirty="0"/>
              <a:t>Trace		Follow the development of topic from its origin</a:t>
            </a:r>
            <a:endParaRPr lang="en-US" dirty="0"/>
          </a:p>
          <a:p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86A44E4-3A09-8126-146B-CB84F6D86C2D}"/>
              </a:ext>
            </a:extLst>
          </p:cNvPr>
          <p:cNvSpPr txBox="1"/>
          <p:nvPr/>
        </p:nvSpPr>
        <p:spPr>
          <a:xfrm>
            <a:off x="2502569" y="4873654"/>
            <a:ext cx="9689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Note: Questions do not need an instruction verb!</a:t>
            </a:r>
          </a:p>
        </p:txBody>
      </p:sp>
    </p:spTree>
    <p:extLst>
      <p:ext uri="{BB962C8B-B14F-4D97-AF65-F5344CB8AC3E}">
        <p14:creationId xmlns:p14="http://schemas.microsoft.com/office/powerpoint/2010/main" val="21482585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975DE-1F5B-5877-F535-70AC2BDAC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5638DBC-84E5-6ABF-1813-542E669F4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2349" y="326571"/>
            <a:ext cx="9083418" cy="767133"/>
          </a:xfrm>
        </p:spPr>
        <p:txBody>
          <a:bodyPr/>
          <a:lstStyle/>
          <a:p>
            <a:pPr algn="r"/>
            <a:r>
              <a:rPr lang="en-GB" sz="6000" dirty="0"/>
              <a:t>Identifying key elements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E8ED3C-BB74-7308-9930-99CA52D34C8F}"/>
              </a:ext>
            </a:extLst>
          </p:cNvPr>
          <p:cNvSpPr txBox="1"/>
          <p:nvPr/>
        </p:nvSpPr>
        <p:spPr>
          <a:xfrm>
            <a:off x="2882349" y="1346395"/>
            <a:ext cx="9282202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Evaluate 19th-century nationalism.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‘Postwar American society was </a:t>
            </a:r>
            <a:r>
              <a:rPr lang="en-US" dirty="0" err="1"/>
              <a:t>paralysed</a:t>
            </a:r>
            <a:r>
              <a:rPr lang="en-US" dirty="0"/>
              <a:t> by anti-communist propaganda’. Discuss.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Identify some of the reasons for the English Reformation.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Evaluate the role of environment in human history.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'History is about the understanding of the present -- not the past'. Discuss.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dirty="0"/>
              <a:t>Is it possible to 'practice' history without any theoretical/methodological point of view?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Is microhistory a history of the exceptional?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What is the relationship between gender history and poststructuralism?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What is the relationship between gender history and feminism?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To what extent have queer and intersectional approaches changed how historians think about “women” and “gender” from the 1990s?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How must the practice of history change (or must it change) in light of its complicity in the structures of modern colonial power?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‘Academic history writing is based on the selection of empirical evidence only.’ Discuss.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1966)</a:t>
            </a:r>
            <a:r>
              <a:rPr lang="en-GB" sz="2000" dirty="0"/>
              <a:t>Assess the impact of the United States on Cuba’s revolutionary tradition.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C51CA01E-9F8B-CAC4-524F-5F6D20883C83}"/>
              </a:ext>
            </a:extLst>
          </p:cNvPr>
          <p:cNvSpPr txBox="1">
            <a:spLocks/>
          </p:cNvSpPr>
          <p:nvPr/>
        </p:nvSpPr>
        <p:spPr>
          <a:xfrm>
            <a:off x="218661" y="1481629"/>
            <a:ext cx="2524540" cy="4934798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4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b="0" i="0" kern="1800" spc="-3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 dirty="0"/>
              <a:t>Main subject of the question?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 dirty="0"/>
              <a:t>Particular aspect of that subject the question requires you to consider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 dirty="0"/>
              <a:t>Any limits to your answer?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GB" dirty="0"/>
              <a:t>If there is, what ‘verb’ indicates my task? If not, what indicates my task?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GB" sz="200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8BFA21A-F91B-0A9E-3140-9D4FBC8C1939}"/>
              </a:ext>
            </a:extLst>
          </p:cNvPr>
          <p:cNvCxnSpPr>
            <a:cxnSpLocks/>
          </p:cNvCxnSpPr>
          <p:nvPr/>
        </p:nvCxnSpPr>
        <p:spPr>
          <a:xfrm>
            <a:off x="2782956" y="1346395"/>
            <a:ext cx="0" cy="47956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5632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9E169A1-A696-A7C2-71A7-CDEC35011F8E}"/>
              </a:ext>
            </a:extLst>
          </p:cNvPr>
          <p:cNvSpPr txBox="1"/>
          <p:nvPr/>
        </p:nvSpPr>
        <p:spPr>
          <a:xfrm>
            <a:off x="661737" y="2610853"/>
            <a:ext cx="108065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Study the historian before you begin to study the facts.’ (Edward Hallet Carr, </a:t>
            </a:r>
            <a:r>
              <a:rPr lang="en-GB" sz="2400" i="1" dirty="0"/>
              <a:t>What is History</a:t>
            </a:r>
            <a:r>
              <a:rPr lang="en-GB" sz="2400" dirty="0"/>
              <a:t>, 1966)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CFB56A-E8CE-3238-B170-BCBC09F7FF77}"/>
              </a:ext>
            </a:extLst>
          </p:cNvPr>
          <p:cNvSpPr txBox="1"/>
          <p:nvPr/>
        </p:nvSpPr>
        <p:spPr>
          <a:xfrm>
            <a:off x="3248526" y="1106905"/>
            <a:ext cx="66775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What is a gobbet question? </a:t>
            </a:r>
          </a:p>
        </p:txBody>
      </p:sp>
    </p:spTree>
    <p:extLst>
      <p:ext uri="{BB962C8B-B14F-4D97-AF65-F5344CB8AC3E}">
        <p14:creationId xmlns:p14="http://schemas.microsoft.com/office/powerpoint/2010/main" val="28258145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B6EA68-D06B-0868-8909-48B539753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81B288C-03F3-0486-5671-09B25353B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1120" y="644623"/>
            <a:ext cx="11130880" cy="2244461"/>
          </a:xfrm>
        </p:spPr>
        <p:txBody>
          <a:bodyPr/>
          <a:lstStyle/>
          <a:p>
            <a:pPr algn="ctr"/>
            <a:r>
              <a:rPr lang="en-GB" sz="6000" dirty="0"/>
              <a:t>Task for next workshop</a:t>
            </a:r>
            <a:br>
              <a:rPr lang="en-GB" sz="6000" dirty="0"/>
            </a:br>
            <a:br>
              <a:rPr lang="en-GB" sz="6000" dirty="0"/>
            </a:br>
            <a:endParaRPr lang="en-GB" sz="6000" dirty="0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E9A93270-B9D6-1CD0-7941-CA59D025EB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76927" y="1636295"/>
            <a:ext cx="10315074" cy="5221705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The next workshop will focus on how to structure a successful ‘introduction’</a:t>
            </a:r>
          </a:p>
          <a:p>
            <a:pPr marL="0" indent="0">
              <a:buNone/>
            </a:pPr>
            <a:r>
              <a:rPr lang="en-GB" sz="2400" dirty="0"/>
              <a:t>Please think about the introductions of the following questions: </a:t>
            </a:r>
          </a:p>
          <a:p>
            <a:pPr marL="0" indent="0">
              <a:buNone/>
            </a:pPr>
            <a:r>
              <a:rPr lang="en-GB" sz="2400" b="1" dirty="0"/>
              <a:t>‘Academic history writing is based on the selection of empirical evidence only.’ Discuss.</a:t>
            </a:r>
          </a:p>
          <a:p>
            <a:pPr marL="0" indent="0">
              <a:buNone/>
            </a:pPr>
            <a:r>
              <a:rPr lang="en-GB" sz="2400" b="1" dirty="0"/>
              <a:t>‘Study the historian before you begin to study his facts.' (Edward Hallet Carr, What is History, 1966)</a:t>
            </a:r>
          </a:p>
          <a:p>
            <a:pPr lvl="1"/>
            <a:r>
              <a:rPr lang="en-GB" sz="2400" dirty="0"/>
              <a:t>Make a short plan of the overall essay structure </a:t>
            </a:r>
          </a:p>
          <a:p>
            <a:pPr lvl="1"/>
            <a:r>
              <a:rPr lang="en-GB" sz="2400" dirty="0"/>
              <a:t>Focus particularly on the introduction; simply bullet points what you need to mention in an introduction which answers the two questions</a:t>
            </a:r>
            <a:r>
              <a:rPr lang="en-GB" sz="2600" dirty="0"/>
              <a:t>).  </a:t>
            </a:r>
          </a:p>
          <a:p>
            <a:pPr marL="457200" lvl="1" indent="0">
              <a:buNone/>
            </a:pPr>
            <a:endParaRPr lang="en-GB" sz="2600" dirty="0"/>
          </a:p>
          <a:p>
            <a:pPr marL="457200" lvl="1" indent="0">
              <a:buNone/>
            </a:pPr>
            <a:endParaRPr lang="en-GB" sz="2600" dirty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054828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</TotalTime>
  <Words>1472</Words>
  <Application>Microsoft Macintosh PowerPoint</Application>
  <PresentationFormat>Widescreen</PresentationFormat>
  <Paragraphs>151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Aptos</vt:lpstr>
      <vt:lpstr>Aptos Display</vt:lpstr>
      <vt:lpstr>Arial</vt:lpstr>
      <vt:lpstr>Wingdings</vt:lpstr>
      <vt:lpstr>Office Theme</vt:lpstr>
      <vt:lpstr>PowerPoint Presentation</vt:lpstr>
      <vt:lpstr>What does a question ask you to do?</vt:lpstr>
      <vt:lpstr>What does a question ask you to do?</vt:lpstr>
      <vt:lpstr>Identifying key elements of the question</vt:lpstr>
      <vt:lpstr>Identifying key elements of the question</vt:lpstr>
      <vt:lpstr>Identifying key elements of the question</vt:lpstr>
      <vt:lpstr>Identifying key elements of the question</vt:lpstr>
      <vt:lpstr>Identifying key elements of the question</vt:lpstr>
      <vt:lpstr>Identifying key elements of the question</vt:lpstr>
      <vt:lpstr>Identifying key elements of the question</vt:lpstr>
      <vt:lpstr>Identifying key elements of the question</vt:lpstr>
      <vt:lpstr>Instruction verbs: a handy guide</vt:lpstr>
      <vt:lpstr>Instruction verbs: a handy guide</vt:lpstr>
      <vt:lpstr>Instruction verbs: a handy guide</vt:lpstr>
      <vt:lpstr>Identifying key elements</vt:lpstr>
      <vt:lpstr>PowerPoint Presentation</vt:lpstr>
      <vt:lpstr>Task for next workshop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Tom Simpson</dc:creator>
  <cp:lastModifiedBy>Stein, Claudia</cp:lastModifiedBy>
  <cp:revision>29</cp:revision>
  <dcterms:created xsi:type="dcterms:W3CDTF">2026-03-03T16:18:59Z</dcterms:created>
  <dcterms:modified xsi:type="dcterms:W3CDTF">2026-10-11T17:35:01Z</dcterms:modified>
</cp:coreProperties>
</file>