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378" r:id="rId3"/>
    <p:sldId id="379" r:id="rId4"/>
    <p:sldId id="383" r:id="rId5"/>
    <p:sldId id="258" r:id="rId6"/>
    <p:sldId id="262" r:id="rId7"/>
    <p:sldId id="261" r:id="rId8"/>
    <p:sldId id="284" r:id="rId9"/>
    <p:sldId id="263" r:id="rId10"/>
    <p:sldId id="264" r:id="rId11"/>
    <p:sldId id="280" r:id="rId12"/>
    <p:sldId id="285" r:id="rId13"/>
    <p:sldId id="270" r:id="rId14"/>
    <p:sldId id="324" r:id="rId15"/>
    <p:sldId id="309" r:id="rId16"/>
    <p:sldId id="382" r:id="rId17"/>
    <p:sldId id="381" r:id="rId18"/>
    <p:sldId id="3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78D067-120D-4041-8D8B-4EB6EF660B03}" v="52" dt="2026-10-04T20:01:29.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p:restoredTop sz="94671"/>
  </p:normalViewPr>
  <p:slideViewPr>
    <p:cSldViewPr snapToGrid="0">
      <p:cViewPr varScale="1">
        <p:scale>
          <a:sx n="85" d="100"/>
          <a:sy n="85" d="100"/>
        </p:scale>
        <p:origin x="176"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197E-B59C-8483-0C4A-2BBEBE83881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77F11B5-4282-FC67-FE84-01388663AF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6B18DEC-8B47-87AF-35B5-1BF74600F2F9}"/>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DA0B5EA6-8267-DB23-F316-2455B99EC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D5381-DC8B-6642-F1A3-DC4381CE5360}"/>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3129861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C85-5A95-9399-D034-912CE6AB254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A7A571-F9A4-9EDE-4ED6-56D58D91418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82EB48-467E-0F90-94FB-A9D8D46ACD81}"/>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2FDC436D-0E27-994D-3EBC-67BA5D0CE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C782A-9CBF-4507-18B7-DCC243300EB1}"/>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367557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99FFF-A69C-A521-0CBC-A2384FF51C1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1A34FCE-895B-A395-21D0-F38D7554F4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5156D47-D80B-2A8A-B85B-3D539C98F219}"/>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A2ADEC33-3DAB-E42A-095E-07CC003F5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C2AE8-7E5A-1336-45AC-F356C4C8A64D}"/>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1151654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59F4-7B64-FD76-0C45-F9D5C78226D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805B791-9533-0255-C229-81A5C43734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E9AFB8D-12B1-C4ED-CF65-48184AEE079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F6D1EA2-4CD4-3849-9DC9-342288559301}"/>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6" name="Footer Placeholder 5">
            <a:extLst>
              <a:ext uri="{FF2B5EF4-FFF2-40B4-BE49-F238E27FC236}">
                <a16:creationId xmlns:a16="http://schemas.microsoft.com/office/drawing/2014/main" id="{635BEEE1-419D-239E-0F2D-4763AEA4F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EAE992-7680-8659-BC0D-D71EA029A189}"/>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748727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8B34-8DD5-F229-9D57-EEB182A11B4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BDD37E-5C38-D1DB-2986-F6C1F2FBC2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78E1A8-6F8A-D02B-A8CE-60C9C2055C4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7ADAEBF-F7B5-B06A-5156-13E488E4B6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CBE8C6-EE96-08D5-9220-DECFE3BB87C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BEE5304-49DC-16F3-C782-2D300CDACD6E}"/>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8" name="Footer Placeholder 7">
            <a:extLst>
              <a:ext uri="{FF2B5EF4-FFF2-40B4-BE49-F238E27FC236}">
                <a16:creationId xmlns:a16="http://schemas.microsoft.com/office/drawing/2014/main" id="{4B4B48BD-F33D-1741-1B85-D1AE8AD012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AEB82C-4F1B-8E45-4A74-9E8124AE0EE4}"/>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4013799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B7FD6-78BA-60CA-6819-0F7D060B150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E64A64B-A0D9-5085-5C92-52FB25FD45A8}"/>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4" name="Footer Placeholder 3">
            <a:extLst>
              <a:ext uri="{FF2B5EF4-FFF2-40B4-BE49-F238E27FC236}">
                <a16:creationId xmlns:a16="http://schemas.microsoft.com/office/drawing/2014/main" id="{BBE9EAFE-9DCE-B8CB-133C-01CDB28083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0BFF85-DAFF-FCA5-F02A-98862A973AC8}"/>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133898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FAB7D9-8EAD-F04C-3203-397C0A44B2B0}"/>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3" name="Footer Placeholder 2">
            <a:extLst>
              <a:ext uri="{FF2B5EF4-FFF2-40B4-BE49-F238E27FC236}">
                <a16:creationId xmlns:a16="http://schemas.microsoft.com/office/drawing/2014/main" id="{9995F6BC-6E84-6084-302A-4011221700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0CFD5D-677C-163F-5CD7-BA8C95D7DBAE}"/>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3374030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ED7F-A654-0A28-2EDE-2DCA0463550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3C818B4-6D10-49FD-B520-3C1DB217C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BDA5CF0-EDFD-702F-73E3-D74BA9EC0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0A9EEFC-AC2A-91B4-DA58-5ED1B16656AA}"/>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6" name="Footer Placeholder 5">
            <a:extLst>
              <a:ext uri="{FF2B5EF4-FFF2-40B4-BE49-F238E27FC236}">
                <a16:creationId xmlns:a16="http://schemas.microsoft.com/office/drawing/2014/main" id="{29AD78A2-F8C1-978C-DFF1-4A82791E9F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30F448-77E9-C9A9-7FED-34FB8741CF4C}"/>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423241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7359-C940-7BDA-C98B-AC906487309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E7E199C-CEA3-4306-48E0-097EA779E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9571D7-94DC-8273-E299-6BB51B326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3BE3F6-3BBD-4568-6102-4A6DA5337EB7}"/>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6" name="Footer Placeholder 5">
            <a:extLst>
              <a:ext uri="{FF2B5EF4-FFF2-40B4-BE49-F238E27FC236}">
                <a16:creationId xmlns:a16="http://schemas.microsoft.com/office/drawing/2014/main" id="{9E83F010-A96F-AE4A-869B-FC97EB6AE1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62DCE9-DBF0-6539-62AD-C767BB29C3BE}"/>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1288590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7FA0-5F47-EAED-F1BF-CD4E2A4285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820D8E7-204B-B965-87A2-34616FBCA29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E44EE9B-7AFB-C612-4AAD-3FAE19AFC402}"/>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7C30678A-105B-47E2-9BAF-4624E3895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099E81-ADCF-E239-6F10-D32FFB1EE8D5}"/>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3846623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57C29F-6098-C89F-95DC-4B04E43E0AD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BA1452E-D62D-483B-472F-AB1BF4EFF60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DB8A1BE-D246-3F52-B3FE-C94FFCCCD67D}"/>
              </a:ext>
            </a:extLst>
          </p:cNvPr>
          <p:cNvSpPr>
            <a:spLocks noGrp="1"/>
          </p:cNvSpPr>
          <p:nvPr>
            <p:ph type="dt" sz="half" idx="10"/>
          </p:nvPr>
        </p:nvSpPr>
        <p:spPr/>
        <p:txBody>
          <a:body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67E3F525-8879-0741-9833-27CE41B4A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1F58ED-89CF-CD7D-AA2B-170ACA905324}"/>
              </a:ext>
            </a:extLst>
          </p:cNvPr>
          <p:cNvSpPr>
            <a:spLocks noGrp="1"/>
          </p:cNvSpPr>
          <p:nvPr>
            <p:ph type="sldNum" sz="quarter" idx="12"/>
          </p:nvPr>
        </p:nvSpPr>
        <p:spPr/>
        <p:txBody>
          <a:bodyPr/>
          <a:lstStyle/>
          <a:p>
            <a:fld id="{72B99343-D2D2-4445-9691-12302589667A}" type="slidenum">
              <a:rPr lang="en-US" smtClean="0"/>
              <a:t>‹#›</a:t>
            </a:fld>
            <a:endParaRPr lang="en-US"/>
          </a:p>
        </p:txBody>
      </p:sp>
    </p:spTree>
    <p:extLst>
      <p:ext uri="{BB962C8B-B14F-4D97-AF65-F5344CB8AC3E}">
        <p14:creationId xmlns:p14="http://schemas.microsoft.com/office/powerpoint/2010/main" val="162469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848B89-1FAC-4193-AE33-CC110332F4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DCAEA9F-5588-7CAB-474D-3D65985BD3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9DDE0E1-2211-56F0-7CB2-77B2030C34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232CDE-B002-634E-98C1-41831D09F1CF}" type="datetimeFigureOut">
              <a:rPr lang="en-US" smtClean="0"/>
              <a:t>10/4/26</a:t>
            </a:fld>
            <a:endParaRPr lang="en-US"/>
          </a:p>
        </p:txBody>
      </p:sp>
      <p:sp>
        <p:nvSpPr>
          <p:cNvPr id="5" name="Footer Placeholder 4">
            <a:extLst>
              <a:ext uri="{FF2B5EF4-FFF2-40B4-BE49-F238E27FC236}">
                <a16:creationId xmlns:a16="http://schemas.microsoft.com/office/drawing/2014/main" id="{C398DFB2-0EDA-EACB-72C7-2380161041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98C4191-640B-5C92-7FA1-C06B8F5EE3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B99343-D2D2-4445-9691-12302589667A}" type="slidenum">
              <a:rPr lang="en-US" smtClean="0"/>
              <a:t>‹#›</a:t>
            </a:fld>
            <a:endParaRPr lang="en-US"/>
          </a:p>
        </p:txBody>
      </p:sp>
    </p:spTree>
    <p:extLst>
      <p:ext uri="{BB962C8B-B14F-4D97-AF65-F5344CB8AC3E}">
        <p14:creationId xmlns:p14="http://schemas.microsoft.com/office/powerpoint/2010/main" val="2249962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2955E-DF17-1E4C-8D5E-007889EC684E}"/>
              </a:ext>
            </a:extLst>
          </p:cNvPr>
          <p:cNvSpPr>
            <a:spLocks noGrp="1"/>
          </p:cNvSpPr>
          <p:nvPr>
            <p:ph type="ctrTitle"/>
          </p:nvPr>
        </p:nvSpPr>
        <p:spPr>
          <a:xfrm>
            <a:off x="1421027" y="1122363"/>
            <a:ext cx="9246973" cy="1620837"/>
          </a:xfrm>
        </p:spPr>
        <p:txBody>
          <a:bodyPr>
            <a:normAutofit fontScale="90000"/>
          </a:bodyPr>
          <a:lstStyle/>
          <a:p>
            <a:r>
              <a:rPr lang="en-US" dirty="0"/>
              <a:t>Theory, Skills and Methods</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GB" b="1" dirty="0"/>
              <a:t>Theory and Historical Practice in Anglo-American History Writing post WWII</a:t>
            </a:r>
            <a:endParaRPr lang="en-US" dirty="0"/>
          </a:p>
        </p:txBody>
      </p:sp>
      <p:sp>
        <p:nvSpPr>
          <p:cNvPr id="3" name="Subtitle 2">
            <a:extLst>
              <a:ext uri="{FF2B5EF4-FFF2-40B4-BE49-F238E27FC236}">
                <a16:creationId xmlns:a16="http://schemas.microsoft.com/office/drawing/2014/main" id="{EFC2C77B-0D4A-5749-AC12-1AEBA0FF84DD}"/>
              </a:ext>
            </a:extLst>
          </p:cNvPr>
          <p:cNvSpPr>
            <a:spLocks noGrp="1"/>
          </p:cNvSpPr>
          <p:nvPr>
            <p:ph type="subTitle" idx="1"/>
          </p:nvPr>
        </p:nvSpPr>
        <p:spPr/>
        <p:txBody>
          <a:bodyPr/>
          <a:lstStyle/>
          <a:p>
            <a:r>
              <a:rPr lang="en-US" dirty="0" err="1"/>
              <a:t>Dr</a:t>
            </a:r>
            <a:r>
              <a:rPr lang="en-US" dirty="0"/>
              <a:t> Claudia Stein </a:t>
            </a:r>
          </a:p>
        </p:txBody>
      </p:sp>
    </p:spTree>
    <p:extLst>
      <p:ext uri="{BB962C8B-B14F-4D97-AF65-F5344CB8AC3E}">
        <p14:creationId xmlns:p14="http://schemas.microsoft.com/office/powerpoint/2010/main" val="264310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0E6EB1-F6E0-BE24-B167-F665F4AB796E}"/>
              </a:ext>
            </a:extLst>
          </p:cNvPr>
          <p:cNvSpPr txBox="1"/>
          <p:nvPr/>
        </p:nvSpPr>
        <p:spPr>
          <a:xfrm>
            <a:off x="884420" y="1289155"/>
            <a:ext cx="10656791" cy="3077766"/>
          </a:xfrm>
          <a:prstGeom prst="rect">
            <a:avLst/>
          </a:prstGeom>
          <a:noFill/>
        </p:spPr>
        <p:txBody>
          <a:bodyPr wrap="square" rtlCol="0">
            <a:spAutoFit/>
          </a:bodyPr>
          <a:lstStyle/>
          <a:p>
            <a:r>
              <a:rPr lang="en-US" sz="2800" b="1" dirty="0"/>
              <a:t>Some general ‘facts’ about English-speaking history writing and  its relation to  ‘theory’</a:t>
            </a:r>
          </a:p>
          <a:p>
            <a:endParaRPr lang="en-US" dirty="0"/>
          </a:p>
          <a:p>
            <a:r>
              <a:rPr lang="en-US" sz="2000" dirty="0"/>
              <a:t>Tends to </a:t>
            </a:r>
            <a:r>
              <a:rPr lang="en-US" sz="2000" dirty="0" err="1"/>
              <a:t>emphasise</a:t>
            </a:r>
            <a:r>
              <a:rPr lang="en-US" sz="2000" dirty="0"/>
              <a:t> </a:t>
            </a:r>
            <a:r>
              <a:rPr lang="en-US" sz="2000" b="1" dirty="0"/>
              <a:t>empirical </a:t>
            </a:r>
            <a:r>
              <a:rPr lang="en-US" sz="2000" dirty="0"/>
              <a:t>dimension of history (in contrast to French, Italian or French history writing traditions)</a:t>
            </a:r>
          </a:p>
          <a:p>
            <a:pPr marL="285750" indent="-285750">
              <a:buFont typeface="Arial" panose="020B0604020202020204" pitchFamily="34" charset="0"/>
              <a:buChar char="•"/>
            </a:pPr>
            <a:endParaRPr lang="en-US" sz="2000" dirty="0"/>
          </a:p>
          <a:p>
            <a:pPr lvl="2"/>
            <a:r>
              <a:rPr lang="en-US" sz="2000" b="1" dirty="0"/>
              <a:t>Note: ‘</a:t>
            </a:r>
            <a:r>
              <a:rPr lang="en-GB" sz="2000" dirty="0"/>
              <a:t>Empiricism’ is itself a theory! It is a philosophy of knowledge which holds that true knowledge or justification comes either only or primarily from sensory experience or empirical evidence. Founded in the 17th century (e.g. Bacon, Locke, Hume).  </a:t>
            </a:r>
          </a:p>
        </p:txBody>
      </p:sp>
      <p:sp>
        <p:nvSpPr>
          <p:cNvPr id="7" name="TextBox 6">
            <a:extLst>
              <a:ext uri="{FF2B5EF4-FFF2-40B4-BE49-F238E27FC236}">
                <a16:creationId xmlns:a16="http://schemas.microsoft.com/office/drawing/2014/main" id="{9ECC8B78-8693-2EB0-CBAA-5BDE196A9DCB}"/>
              </a:ext>
            </a:extLst>
          </p:cNvPr>
          <p:cNvSpPr txBox="1"/>
          <p:nvPr/>
        </p:nvSpPr>
        <p:spPr>
          <a:xfrm>
            <a:off x="1518900" y="4674696"/>
            <a:ext cx="10656791" cy="2185214"/>
          </a:xfrm>
          <a:prstGeom prst="rect">
            <a:avLst/>
          </a:prstGeom>
          <a:noFill/>
        </p:spPr>
        <p:txBody>
          <a:bodyPr wrap="square" rtlCol="0">
            <a:spAutoFit/>
          </a:bodyPr>
          <a:lstStyle/>
          <a:p>
            <a:endParaRPr lang="en-US" dirty="0"/>
          </a:p>
          <a:p>
            <a:r>
              <a:rPr lang="en-US" sz="2000" dirty="0"/>
              <a:t>‘Historians are magpies’ (Maxine Berg); they tend not to produce own ‘theories’ </a:t>
            </a:r>
          </a:p>
          <a:p>
            <a:r>
              <a:rPr lang="en-US" sz="2000" dirty="0"/>
              <a:t> but  ‘steal’ theories from neighboring disciplines (e.g. sociology, political science,  </a:t>
            </a:r>
          </a:p>
          <a:p>
            <a:r>
              <a:rPr lang="en-US" sz="2000" dirty="0"/>
              <a:t> anthropology, philosophy, linguistics); currently they also turn to the natural sciences,</a:t>
            </a:r>
          </a:p>
          <a:p>
            <a:r>
              <a:rPr lang="en-US" sz="2000" dirty="0"/>
              <a:t> particularly life sciences (e.g.  </a:t>
            </a:r>
            <a:r>
              <a:rPr lang="en-GB" sz="2000" dirty="0"/>
              <a:t>evolutionary psychology, epigenetics, geography) and</a:t>
            </a:r>
          </a:p>
          <a:p>
            <a:r>
              <a:rPr lang="en-GB" sz="2000" dirty="0"/>
              <a:t> environmental sciences</a:t>
            </a:r>
            <a:r>
              <a:rPr lang="en-US" sz="2000" dirty="0"/>
              <a:t> to make ‘meaning’ of their sources.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56091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6F8FE9-38E9-58B7-EFB6-5F40AABE4339}"/>
              </a:ext>
            </a:extLst>
          </p:cNvPr>
          <p:cNvSpPr txBox="1"/>
          <p:nvPr/>
        </p:nvSpPr>
        <p:spPr>
          <a:xfrm>
            <a:off x="667265" y="716692"/>
            <a:ext cx="11071656" cy="6001643"/>
          </a:xfrm>
          <a:prstGeom prst="rect">
            <a:avLst/>
          </a:prstGeom>
          <a:noFill/>
        </p:spPr>
        <p:txBody>
          <a:bodyPr wrap="square" rtlCol="0">
            <a:spAutoFit/>
          </a:bodyPr>
          <a:lstStyle/>
          <a:p>
            <a:r>
              <a:rPr lang="en-US" sz="2400" b="1" dirty="0"/>
              <a:t>		Difference between historical method and theory</a:t>
            </a:r>
          </a:p>
          <a:p>
            <a:endParaRPr lang="en-US" dirty="0"/>
          </a:p>
          <a:p>
            <a:r>
              <a:rPr lang="en-GB" b="1" dirty="0"/>
              <a:t>Historical method </a:t>
            </a:r>
            <a:r>
              <a:rPr lang="en-GB" dirty="0"/>
              <a:t>is the practical set of rules and techniques used to gather and evaluate evidence. How to? the so-called critical historical method was invented by German Leopold von Ranke (1795 – 1886), the founder of modern source-based history writing.</a:t>
            </a:r>
          </a:p>
          <a:p>
            <a:pPr marL="1200150" lvl="2" indent="-285750">
              <a:buFont typeface="Arial" panose="020B0604020202020204" pitchFamily="34" charset="0"/>
              <a:buChar char="•"/>
            </a:pPr>
            <a:endParaRPr lang="en-GB" dirty="0"/>
          </a:p>
          <a:p>
            <a:pPr marL="1200150" lvl="2" indent="-285750">
              <a:buFont typeface="Arial" panose="020B0604020202020204" pitchFamily="34" charset="0"/>
              <a:buChar char="•"/>
            </a:pPr>
            <a:r>
              <a:rPr lang="en-GB" dirty="0"/>
              <a:t>Empirical collection of materials</a:t>
            </a:r>
          </a:p>
          <a:p>
            <a:pPr marL="1200150" lvl="2" indent="-285750">
              <a:buFont typeface="Arial" panose="020B0604020202020204" pitchFamily="34" charset="0"/>
              <a:buChar char="•"/>
            </a:pPr>
            <a:r>
              <a:rPr lang="en-GB" dirty="0"/>
              <a:t>Involves external criticism (verifying if a document is authentic, dating it, checking authorship) and internal criticism (evaluating the credibility and bias of the content (</a:t>
            </a:r>
            <a:r>
              <a:rPr lang="en-GB" b="1" dirty="0"/>
              <a:t>source criticism</a:t>
            </a:r>
            <a:r>
              <a:rPr lang="en-GB" dirty="0"/>
              <a:t>).</a:t>
            </a:r>
          </a:p>
          <a:p>
            <a:pPr marL="1200150" lvl="2" indent="-285750">
              <a:buFont typeface="Arial" panose="020B0604020202020204" pitchFamily="34" charset="0"/>
              <a:buChar char="•"/>
            </a:pPr>
            <a:r>
              <a:rPr lang="en-GB" dirty="0"/>
              <a:t>organizing data, and synthesizing facts into a chronological or narrative account </a:t>
            </a:r>
            <a:endParaRPr lang="en-GB" b="1" dirty="0"/>
          </a:p>
          <a:p>
            <a:pPr lvl="2"/>
            <a:endParaRPr lang="en-GB" dirty="0"/>
          </a:p>
          <a:p>
            <a:r>
              <a:rPr lang="en-GB" b="1" dirty="0"/>
              <a:t>Historical theory</a:t>
            </a:r>
            <a:r>
              <a:rPr lang="en-GB" dirty="0"/>
              <a:t> provides the overarching conceptual framework that explains how and why history unfolds or shapes how we interpret that evidence</a:t>
            </a:r>
            <a:r>
              <a:rPr lang="en-US" dirty="0"/>
              <a:t>. </a:t>
            </a:r>
            <a:r>
              <a:rPr lang="en-GB" dirty="0"/>
              <a:t>The intellectual lens, assumptions, or overarching idea about the nature of historical knowledge and human change</a:t>
            </a:r>
          </a:p>
          <a:p>
            <a:endParaRPr lang="en-GB" dirty="0"/>
          </a:p>
          <a:p>
            <a:pPr marL="1200150" lvl="2" indent="-285750">
              <a:buFont typeface="Arial" panose="020B0604020202020204" pitchFamily="34" charset="0"/>
              <a:buChar char="•"/>
            </a:pPr>
            <a:r>
              <a:rPr lang="en-GB" dirty="0"/>
              <a:t>Explores ideas like causation, determinism, progress, objectivity, agency, power, and whether history follows broad social laws or structural patterns (concepts)</a:t>
            </a:r>
          </a:p>
          <a:p>
            <a:pPr marL="1200150" lvl="2" indent="-285750">
              <a:buFont typeface="Arial" panose="020B0604020202020204" pitchFamily="34" charset="0"/>
              <a:buChar char="•"/>
            </a:pPr>
            <a:endParaRPr lang="en-GB" dirty="0"/>
          </a:p>
          <a:p>
            <a:pPr marL="1200150" lvl="2" indent="-285750">
              <a:buFont typeface="Arial" panose="020B0604020202020204" pitchFamily="34" charset="0"/>
              <a:buChar char="•"/>
            </a:pPr>
            <a:r>
              <a:rPr lang="en-GB" dirty="0"/>
              <a:t>Deals with the meaning behind the facts and the epistemological question of </a:t>
            </a:r>
            <a:r>
              <a:rPr lang="en-GB" i="1" dirty="0"/>
              <a:t>how</a:t>
            </a:r>
            <a:r>
              <a:rPr lang="en-GB" dirty="0"/>
              <a:t> we can truly know or represent past minds and societies. </a:t>
            </a:r>
          </a:p>
          <a:p>
            <a:r>
              <a:rPr lang="en-GB" dirty="0"/>
              <a:t>		</a:t>
            </a:r>
            <a:endParaRPr lang="en-US" dirty="0"/>
          </a:p>
        </p:txBody>
      </p:sp>
    </p:spTree>
    <p:extLst>
      <p:ext uri="{BB962C8B-B14F-4D97-AF65-F5344CB8AC3E}">
        <p14:creationId xmlns:p14="http://schemas.microsoft.com/office/powerpoint/2010/main" val="3607399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A156B0-6820-EC57-9891-C20B240CC297}"/>
              </a:ext>
            </a:extLst>
          </p:cNvPr>
          <p:cNvSpPr txBox="1"/>
          <p:nvPr/>
        </p:nvSpPr>
        <p:spPr>
          <a:xfrm>
            <a:off x="3537679" y="1169233"/>
            <a:ext cx="6254404" cy="584775"/>
          </a:xfrm>
          <a:prstGeom prst="rect">
            <a:avLst/>
          </a:prstGeom>
          <a:noFill/>
        </p:spPr>
        <p:txBody>
          <a:bodyPr wrap="none" rtlCol="0">
            <a:spAutoFit/>
          </a:bodyPr>
          <a:lstStyle/>
          <a:p>
            <a:r>
              <a:rPr lang="en-US" sz="3200" b="1" dirty="0"/>
              <a:t>Two meanings of ‘historiography’</a:t>
            </a:r>
          </a:p>
        </p:txBody>
      </p:sp>
      <p:sp>
        <p:nvSpPr>
          <p:cNvPr id="7" name="TextBox 6">
            <a:extLst>
              <a:ext uri="{FF2B5EF4-FFF2-40B4-BE49-F238E27FC236}">
                <a16:creationId xmlns:a16="http://schemas.microsoft.com/office/drawing/2014/main" id="{4F59ED89-8371-360E-1DB2-DB616655518C}"/>
              </a:ext>
            </a:extLst>
          </p:cNvPr>
          <p:cNvSpPr txBox="1"/>
          <p:nvPr/>
        </p:nvSpPr>
        <p:spPr>
          <a:xfrm>
            <a:off x="1663908" y="2398427"/>
            <a:ext cx="10163332" cy="2308324"/>
          </a:xfrm>
          <a:prstGeom prst="rect">
            <a:avLst/>
          </a:prstGeom>
          <a:noFill/>
        </p:spPr>
        <p:txBody>
          <a:bodyPr wrap="square" rtlCol="0">
            <a:spAutoFit/>
          </a:bodyPr>
          <a:lstStyle/>
          <a:p>
            <a:pPr marL="342900" indent="-342900">
              <a:buAutoNum type="arabicPeriod"/>
            </a:pPr>
            <a:r>
              <a:rPr lang="en-GB" sz="2400" b="1" dirty="0"/>
              <a:t>Historiography</a:t>
            </a:r>
            <a:r>
              <a:rPr lang="en-GB" sz="2400" dirty="0"/>
              <a:t> is the study of the methods/theories used by historians  in developing history as an academic discipline. That is what we are doing in this module! </a:t>
            </a:r>
          </a:p>
          <a:p>
            <a:pPr marL="342900" indent="-342900">
              <a:buAutoNum type="arabicPeriod"/>
            </a:pPr>
            <a:endParaRPr lang="en-GB" sz="2400" dirty="0"/>
          </a:p>
          <a:p>
            <a:pPr marL="342900" indent="-342900">
              <a:buAutoNum type="arabicPeriod"/>
            </a:pPr>
            <a:r>
              <a:rPr lang="en-GB" sz="2400" dirty="0"/>
              <a:t>The term </a:t>
            </a:r>
            <a:r>
              <a:rPr lang="en-GB" sz="2400" b="1" dirty="0"/>
              <a:t>historiography </a:t>
            </a:r>
            <a:r>
              <a:rPr lang="en-GB" sz="2400" dirty="0"/>
              <a:t>is also used for any body of historical work on a particular subject </a:t>
            </a:r>
            <a:endParaRPr lang="en-US" sz="2400" dirty="0"/>
          </a:p>
        </p:txBody>
      </p:sp>
    </p:spTree>
    <p:extLst>
      <p:ext uri="{BB962C8B-B14F-4D97-AF65-F5344CB8AC3E}">
        <p14:creationId xmlns:p14="http://schemas.microsoft.com/office/powerpoint/2010/main" val="4090232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p:cNvSpPr txBox="1">
            <a:spLocks noChangeArrowheads="1"/>
          </p:cNvSpPr>
          <p:nvPr/>
        </p:nvSpPr>
        <p:spPr bwMode="auto">
          <a:xfrm>
            <a:off x="2895600" y="4800601"/>
            <a:ext cx="6553200" cy="1200329"/>
          </a:xfrm>
          <a:prstGeom prst="rect">
            <a:avLst/>
          </a:prstGeom>
          <a:noFill/>
          <a:ln w="9525">
            <a:noFill/>
            <a:miter lim="800000"/>
            <a:headEnd/>
            <a:tailEnd/>
          </a:ln>
        </p:spPr>
        <p:txBody>
          <a:bodyPr>
            <a:spAutoFit/>
          </a:bodyPr>
          <a:lstStyle/>
          <a:p>
            <a:r>
              <a:rPr lang="en-GB" dirty="0"/>
              <a:t>    </a:t>
            </a:r>
          </a:p>
          <a:p>
            <a:r>
              <a:rPr lang="en-GB" dirty="0"/>
              <a:t>	Edward Palmer Thompson (1924-1993)</a:t>
            </a:r>
          </a:p>
          <a:p>
            <a:r>
              <a:rPr lang="en-GB" dirty="0"/>
              <a:t> </a:t>
            </a:r>
          </a:p>
          <a:p>
            <a:endParaRPr lang="en-GB" dirty="0"/>
          </a:p>
        </p:txBody>
      </p:sp>
      <p:pic>
        <p:nvPicPr>
          <p:cNvPr id="12290" name="Picture 2" descr="http://www.arthurmag.com/magpie/wp-content/uploads/2009/08/thompson.jpg"/>
          <p:cNvPicPr>
            <a:picLocks noChangeAspect="1" noChangeArrowheads="1"/>
          </p:cNvPicPr>
          <p:nvPr/>
        </p:nvPicPr>
        <p:blipFill>
          <a:blip r:embed="rId2" cstate="print"/>
          <a:srcRect b="11240"/>
          <a:stretch>
            <a:fillRect/>
          </a:stretch>
        </p:blipFill>
        <p:spPr bwMode="auto">
          <a:xfrm>
            <a:off x="4046776" y="1817190"/>
            <a:ext cx="2411425" cy="3223619"/>
          </a:xfrm>
          <a:prstGeom prst="rect">
            <a:avLst/>
          </a:prstGeom>
          <a:noFill/>
        </p:spPr>
      </p:pic>
      <p:sp>
        <p:nvSpPr>
          <p:cNvPr id="2" name="TextBox 1">
            <a:extLst>
              <a:ext uri="{FF2B5EF4-FFF2-40B4-BE49-F238E27FC236}">
                <a16:creationId xmlns:a16="http://schemas.microsoft.com/office/drawing/2014/main" id="{79E73819-7EE5-2641-9798-B737B8DA1A69}"/>
              </a:ext>
            </a:extLst>
          </p:cNvPr>
          <p:cNvSpPr txBox="1"/>
          <p:nvPr/>
        </p:nvSpPr>
        <p:spPr>
          <a:xfrm>
            <a:off x="300789" y="221007"/>
            <a:ext cx="10190097" cy="1200329"/>
          </a:xfrm>
          <a:prstGeom prst="rect">
            <a:avLst/>
          </a:prstGeom>
          <a:noFill/>
        </p:spPr>
        <p:txBody>
          <a:bodyPr wrap="square" rtlCol="0">
            <a:spAutoFit/>
          </a:bodyPr>
          <a:lstStyle/>
          <a:p>
            <a:r>
              <a:rPr lang="en-US" sz="2400" b="1" dirty="0"/>
              <a:t> Postwar II theoretical developments in English-speaking history writing  </a:t>
            </a:r>
          </a:p>
          <a:p>
            <a:r>
              <a:rPr lang="en-US" sz="2400" b="1" dirty="0"/>
              <a:t>		</a:t>
            </a:r>
          </a:p>
          <a:p>
            <a:r>
              <a:rPr lang="en-US" sz="2400" b="1" dirty="0"/>
              <a:t>			The ‘new’ social History or ‘history’ from below</a:t>
            </a:r>
          </a:p>
        </p:txBody>
      </p:sp>
      <p:sp>
        <p:nvSpPr>
          <p:cNvPr id="3" name="TextBox 2">
            <a:extLst>
              <a:ext uri="{FF2B5EF4-FFF2-40B4-BE49-F238E27FC236}">
                <a16:creationId xmlns:a16="http://schemas.microsoft.com/office/drawing/2014/main" id="{D10E07C5-1CC6-2847-B255-771D42C5AAAE}"/>
              </a:ext>
            </a:extLst>
          </p:cNvPr>
          <p:cNvSpPr txBox="1"/>
          <p:nvPr/>
        </p:nvSpPr>
        <p:spPr>
          <a:xfrm>
            <a:off x="0" y="5895475"/>
            <a:ext cx="13533753" cy="923330"/>
          </a:xfrm>
          <a:prstGeom prst="rect">
            <a:avLst/>
          </a:prstGeom>
          <a:noFill/>
        </p:spPr>
        <p:txBody>
          <a:bodyPr wrap="square" rtlCol="0">
            <a:spAutoFit/>
          </a:bodyPr>
          <a:lstStyle/>
          <a:p>
            <a:r>
              <a:rPr lang="en-GB" dirty="0"/>
              <a:t>Central is the increasing focus on individual and collective  </a:t>
            </a:r>
            <a:r>
              <a:rPr lang="en-GB" b="1" dirty="0"/>
              <a:t>‘experiences</a:t>
            </a:r>
            <a:r>
              <a:rPr lang="en-GB" dirty="0"/>
              <a:t>’ of those who traditional history had not </a:t>
            </a:r>
          </a:p>
          <a:p>
            <a:r>
              <a:rPr lang="en-GB" dirty="0"/>
              <a:t>considered</a:t>
            </a:r>
          </a:p>
          <a:p>
            <a:endParaRPr lang="en-US" dirty="0"/>
          </a:p>
        </p:txBody>
      </p:sp>
      <p:sp>
        <p:nvSpPr>
          <p:cNvPr id="4" name="TextBox 3">
            <a:extLst>
              <a:ext uri="{FF2B5EF4-FFF2-40B4-BE49-F238E27FC236}">
                <a16:creationId xmlns:a16="http://schemas.microsoft.com/office/drawing/2014/main" id="{1196D95C-7152-464F-9E84-8ECBF56CFBF2}"/>
              </a:ext>
            </a:extLst>
          </p:cNvPr>
          <p:cNvSpPr txBox="1"/>
          <p:nvPr/>
        </p:nvSpPr>
        <p:spPr>
          <a:xfrm>
            <a:off x="7327557" y="1631092"/>
            <a:ext cx="3830594" cy="2031325"/>
          </a:xfrm>
          <a:prstGeom prst="rect">
            <a:avLst/>
          </a:prstGeom>
          <a:noFill/>
        </p:spPr>
        <p:txBody>
          <a:bodyPr wrap="square" rtlCol="0">
            <a:spAutoFit/>
          </a:bodyPr>
          <a:lstStyle/>
          <a:p>
            <a:r>
              <a:rPr lang="en-US" dirty="0">
                <a:latin typeface="Al Nile" pitchFamily="2" charset="-78"/>
                <a:cs typeface="Al Nile" pitchFamily="2" charset="-78"/>
              </a:rPr>
              <a:t>‘I am trying to rescue the poor stockinger, the Luddite cropper, the “obsolete” hand-loom weaver, the “utopian” artisan, and even the deluded follower of Joanna Southcott, </a:t>
            </a:r>
            <a:r>
              <a:rPr lang="en-US" b="1" dirty="0">
                <a:latin typeface="Al Nile" pitchFamily="2" charset="-78"/>
                <a:cs typeface="Al Nile" pitchFamily="2" charset="-78"/>
              </a:rPr>
              <a:t>from the enormous condescension of posterity...(</a:t>
            </a:r>
            <a:r>
              <a:rPr lang="en-US" dirty="0">
                <a:latin typeface="Al Nile" pitchFamily="2" charset="-78"/>
                <a:cs typeface="Al Nile" pitchFamily="2" charset="-78"/>
              </a:rPr>
              <a:t>p.13)</a:t>
            </a:r>
            <a:endParaRPr lang="en-GB" dirty="0">
              <a:latin typeface="Al Nile" pitchFamily="2" charset="-78"/>
              <a:cs typeface="Al Nile" pitchFamily="2" charset="-78"/>
            </a:endParaRPr>
          </a:p>
        </p:txBody>
      </p:sp>
      <p:sp>
        <p:nvSpPr>
          <p:cNvPr id="5" name="TextBox 4">
            <a:extLst>
              <a:ext uri="{FF2B5EF4-FFF2-40B4-BE49-F238E27FC236}">
                <a16:creationId xmlns:a16="http://schemas.microsoft.com/office/drawing/2014/main" id="{B7BD9FCE-EE18-03F8-0BEC-F9E928C24A69}"/>
              </a:ext>
            </a:extLst>
          </p:cNvPr>
          <p:cNvSpPr txBox="1"/>
          <p:nvPr/>
        </p:nvSpPr>
        <p:spPr>
          <a:xfrm>
            <a:off x="300789" y="2057399"/>
            <a:ext cx="3166814" cy="3139321"/>
          </a:xfrm>
          <a:prstGeom prst="rect">
            <a:avLst/>
          </a:prstGeom>
          <a:noFill/>
        </p:spPr>
        <p:txBody>
          <a:bodyPr wrap="square" rtlCol="0">
            <a:spAutoFit/>
          </a:bodyPr>
          <a:lstStyle/>
          <a:p>
            <a:r>
              <a:rPr lang="en-US" dirty="0"/>
              <a:t>Emerges outside of academic history writing in left-wing, neo-Marxist circles.</a:t>
            </a:r>
          </a:p>
          <a:p>
            <a:endParaRPr lang="en-US" dirty="0"/>
          </a:p>
          <a:p>
            <a:r>
              <a:rPr lang="en-US" dirty="0"/>
              <a:t>Reaction against tradition history writing but also against traditional Marxist historiography at the time(e.g. numbers and statistics as main ‘methodological approach’).</a:t>
            </a:r>
          </a:p>
        </p:txBody>
      </p:sp>
    </p:spTree>
    <p:extLst>
      <p:ext uri="{BB962C8B-B14F-4D97-AF65-F5344CB8AC3E}">
        <p14:creationId xmlns:p14="http://schemas.microsoft.com/office/powerpoint/2010/main" val="2093822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0.gstatic.com/images?q=tbn:ANd9GcTjp4mJ-4-s-G6VAW29TkorltgoOhK1Aa2IpGeIeU6uDDTHZ717"/>
          <p:cNvPicPr>
            <a:picLocks noChangeAspect="1" noChangeArrowheads="1"/>
          </p:cNvPicPr>
          <p:nvPr/>
        </p:nvPicPr>
        <p:blipFill>
          <a:blip r:embed="rId2" cstate="print"/>
          <a:srcRect/>
          <a:stretch>
            <a:fillRect/>
          </a:stretch>
        </p:blipFill>
        <p:spPr bwMode="auto">
          <a:xfrm>
            <a:off x="486772" y="928659"/>
            <a:ext cx="3611879" cy="5427687"/>
          </a:xfrm>
          <a:prstGeom prst="rect">
            <a:avLst/>
          </a:prstGeom>
          <a:noFill/>
        </p:spPr>
      </p:pic>
      <p:sp>
        <p:nvSpPr>
          <p:cNvPr id="6" name="TextBox 5"/>
          <p:cNvSpPr txBox="1"/>
          <p:nvPr/>
        </p:nvSpPr>
        <p:spPr>
          <a:xfrm>
            <a:off x="5807968" y="1484785"/>
            <a:ext cx="4608512" cy="646331"/>
          </a:xfrm>
          <a:prstGeom prst="rect">
            <a:avLst/>
          </a:prstGeom>
          <a:noFill/>
        </p:spPr>
        <p:txBody>
          <a:bodyPr wrap="square" rtlCol="0">
            <a:spAutoFit/>
          </a:bodyPr>
          <a:lstStyle/>
          <a:p>
            <a:pPr algn="ctr"/>
            <a:r>
              <a:rPr lang="en-GB" b="1" i="1" dirty="0"/>
              <a:t>The Making of the English Working Class </a:t>
            </a:r>
            <a:r>
              <a:rPr lang="en-GB" b="1" dirty="0"/>
              <a:t>(1963)</a:t>
            </a:r>
          </a:p>
        </p:txBody>
      </p:sp>
      <p:sp>
        <p:nvSpPr>
          <p:cNvPr id="2" name="TextBox 1">
            <a:extLst>
              <a:ext uri="{FF2B5EF4-FFF2-40B4-BE49-F238E27FC236}">
                <a16:creationId xmlns:a16="http://schemas.microsoft.com/office/drawing/2014/main" id="{D747F5CD-59A6-6A65-C663-E7082CC73832}"/>
              </a:ext>
            </a:extLst>
          </p:cNvPr>
          <p:cNvSpPr txBox="1"/>
          <p:nvPr/>
        </p:nvSpPr>
        <p:spPr>
          <a:xfrm>
            <a:off x="4098651" y="2803161"/>
            <a:ext cx="9318861" cy="1477328"/>
          </a:xfrm>
          <a:prstGeom prst="rect">
            <a:avLst/>
          </a:prstGeom>
          <a:noFill/>
        </p:spPr>
        <p:txBody>
          <a:bodyPr wrap="square" rtlCol="0">
            <a:spAutoFit/>
          </a:bodyPr>
          <a:lstStyle/>
          <a:p>
            <a:r>
              <a:rPr lang="en-US" dirty="0"/>
              <a:t>Inspired a whole range of new kind of histories: 2</a:t>
            </a:r>
            <a:r>
              <a:rPr lang="en-US" baseline="30000" dirty="0"/>
              <a:t>nd</a:t>
            </a:r>
            <a:r>
              <a:rPr lang="en-US" dirty="0"/>
              <a:t> wave feminist historiography, </a:t>
            </a:r>
          </a:p>
          <a:p>
            <a:r>
              <a:rPr lang="en-US" dirty="0"/>
              <a:t>subaltern history,  history of race</a:t>
            </a:r>
          </a:p>
          <a:p>
            <a:endParaRPr lang="en-US" dirty="0"/>
          </a:p>
          <a:p>
            <a:r>
              <a:rPr lang="en-US" dirty="0"/>
              <a:t>All these new trends were deeply committed to neo-Marxist approaches in </a:t>
            </a:r>
          </a:p>
          <a:p>
            <a:r>
              <a:rPr lang="en-US" dirty="0"/>
              <a:t>the 1960s and 1970s. </a:t>
            </a:r>
          </a:p>
        </p:txBody>
      </p:sp>
    </p:spTree>
    <p:extLst>
      <p:ext uri="{BB962C8B-B14F-4D97-AF65-F5344CB8AC3E}">
        <p14:creationId xmlns:p14="http://schemas.microsoft.com/office/powerpoint/2010/main" val="92722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lifford Geertz.jpg">
            <a:extLst>
              <a:ext uri="{FF2B5EF4-FFF2-40B4-BE49-F238E27FC236}">
                <a16:creationId xmlns:a16="http://schemas.microsoft.com/office/drawing/2014/main" id="{ADD52446-10C7-BD41-8DEB-0C15EC9697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42" y="1020896"/>
            <a:ext cx="3276600" cy="4902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8F87D3-400E-744A-9C1D-C4128764A2AE}"/>
              </a:ext>
            </a:extLst>
          </p:cNvPr>
          <p:cNvSpPr txBox="1"/>
          <p:nvPr/>
        </p:nvSpPr>
        <p:spPr>
          <a:xfrm>
            <a:off x="609600" y="5967046"/>
            <a:ext cx="2691891" cy="369332"/>
          </a:xfrm>
          <a:prstGeom prst="rect">
            <a:avLst/>
          </a:prstGeom>
          <a:noFill/>
        </p:spPr>
        <p:txBody>
          <a:bodyPr wrap="none" rtlCol="0">
            <a:spAutoFit/>
          </a:bodyPr>
          <a:lstStyle/>
          <a:p>
            <a:r>
              <a:rPr lang="en-US" dirty="0"/>
              <a:t>Clifford Geertz, 1926-2006</a:t>
            </a:r>
          </a:p>
        </p:txBody>
      </p:sp>
      <p:sp>
        <p:nvSpPr>
          <p:cNvPr id="6" name="TextBox 5">
            <a:extLst>
              <a:ext uri="{FF2B5EF4-FFF2-40B4-BE49-F238E27FC236}">
                <a16:creationId xmlns:a16="http://schemas.microsoft.com/office/drawing/2014/main" id="{31A8AFCD-E0D8-924E-A0BC-93945961322B}"/>
              </a:ext>
            </a:extLst>
          </p:cNvPr>
          <p:cNvSpPr txBox="1"/>
          <p:nvPr/>
        </p:nvSpPr>
        <p:spPr>
          <a:xfrm>
            <a:off x="3801979" y="1020896"/>
            <a:ext cx="7112207" cy="4801314"/>
          </a:xfrm>
          <a:prstGeom prst="rect">
            <a:avLst/>
          </a:prstGeom>
          <a:noFill/>
        </p:spPr>
        <p:txBody>
          <a:bodyPr wrap="square" rtlCol="0">
            <a:spAutoFit/>
          </a:bodyPr>
          <a:lstStyle/>
          <a:p>
            <a:r>
              <a:rPr lang="en-GB" b="1" i="1" dirty="0"/>
              <a:t>The Interpretation of Culture </a:t>
            </a:r>
            <a:r>
              <a:rPr lang="en-GB" b="1" dirty="0"/>
              <a:t>(1973</a:t>
            </a:r>
            <a:r>
              <a:rPr lang="en-GB" dirty="0"/>
              <a:t>) – </a:t>
            </a:r>
            <a:r>
              <a:rPr lang="en-GB" b="1" dirty="0"/>
              <a:t>symbolic anthropology</a:t>
            </a:r>
          </a:p>
          <a:p>
            <a:r>
              <a:rPr lang="en-GB" dirty="0"/>
              <a:t>Geertz sought to separate off anthropology from its influences from functional sociology (structural and institutional agenda). He comes to define ‘culture’ as a ‘semiotic concept’ whose analysis is not ‘an experimental science in search of law but an interpretive one in search of meaning.’ (</a:t>
            </a:r>
            <a:r>
              <a:rPr lang="en-GB" i="1" dirty="0"/>
              <a:t>Thick Description</a:t>
            </a:r>
            <a:r>
              <a:rPr lang="en-GB" dirty="0"/>
              <a:t>, 1973, p. 5).</a:t>
            </a:r>
            <a:r>
              <a:rPr lang="en-GB" dirty="0">
                <a:effectLst/>
              </a:rPr>
              <a:t> </a:t>
            </a:r>
            <a:r>
              <a:rPr lang="en-GB" b="1" dirty="0"/>
              <a:t> </a:t>
            </a:r>
          </a:p>
          <a:p>
            <a:endParaRPr lang="en-GB" dirty="0"/>
          </a:p>
          <a:p>
            <a:r>
              <a:rPr lang="en-GB" dirty="0"/>
              <a:t>‘.......historically transmitted pattern of meanings embodied in symbols, a system of inherited conceptions expressed in symbolic forms by means of which men communicate, perpetuate, and develop their knowledge about and their attitudes towards life’.</a:t>
            </a:r>
            <a:r>
              <a:rPr lang="en-GB" dirty="0">
                <a:effectLst/>
              </a:rPr>
              <a:t> </a:t>
            </a:r>
          </a:p>
          <a:p>
            <a:endParaRPr lang="en-GB" b="1" dirty="0"/>
          </a:p>
          <a:p>
            <a:r>
              <a:rPr lang="en-GB" b="1" dirty="0"/>
              <a:t>Method of ‘thick description’: </a:t>
            </a:r>
            <a:r>
              <a:rPr lang="en-GB" dirty="0"/>
              <a:t>a thick description results from a scientific observation of any particular human behaviour that describes not just the behaviour, but its context as well, so that the behaviour can be better understood by an outsider. The anthropologists needs to consider his/her own biases.</a:t>
            </a:r>
            <a:endParaRPr lang="en-US" b="1" dirty="0"/>
          </a:p>
        </p:txBody>
      </p:sp>
      <p:sp>
        <p:nvSpPr>
          <p:cNvPr id="2" name="TextBox 1">
            <a:extLst>
              <a:ext uri="{FF2B5EF4-FFF2-40B4-BE49-F238E27FC236}">
                <a16:creationId xmlns:a16="http://schemas.microsoft.com/office/drawing/2014/main" id="{2E48DDCE-0E63-4C46-BFCC-4701FE56C922}"/>
              </a:ext>
            </a:extLst>
          </p:cNvPr>
          <p:cNvSpPr txBox="1"/>
          <p:nvPr/>
        </p:nvSpPr>
        <p:spPr>
          <a:xfrm>
            <a:off x="2068644" y="6336378"/>
            <a:ext cx="10896788" cy="369332"/>
          </a:xfrm>
          <a:prstGeom prst="rect">
            <a:avLst/>
          </a:prstGeom>
          <a:noFill/>
        </p:spPr>
        <p:txBody>
          <a:bodyPr wrap="square" rtlCol="0">
            <a:spAutoFit/>
          </a:bodyPr>
          <a:lstStyle/>
          <a:p>
            <a:r>
              <a:rPr lang="en-US" b="1" dirty="0"/>
              <a:t>Note: anthropology is never concerned with the past! It works in the present (synchronically)</a:t>
            </a:r>
          </a:p>
        </p:txBody>
      </p:sp>
      <p:sp>
        <p:nvSpPr>
          <p:cNvPr id="3" name="TextBox 2">
            <a:extLst>
              <a:ext uri="{FF2B5EF4-FFF2-40B4-BE49-F238E27FC236}">
                <a16:creationId xmlns:a16="http://schemas.microsoft.com/office/drawing/2014/main" id="{5BB838D3-CAD1-154B-B2E6-59EA82A946F0}"/>
              </a:ext>
            </a:extLst>
          </p:cNvPr>
          <p:cNvSpPr txBox="1"/>
          <p:nvPr/>
        </p:nvSpPr>
        <p:spPr>
          <a:xfrm>
            <a:off x="457200" y="185351"/>
            <a:ext cx="9086270" cy="461665"/>
          </a:xfrm>
          <a:prstGeom prst="rect">
            <a:avLst/>
          </a:prstGeom>
          <a:noFill/>
        </p:spPr>
        <p:txBody>
          <a:bodyPr wrap="none" rtlCol="0">
            <a:spAutoFit/>
          </a:bodyPr>
          <a:lstStyle/>
          <a:p>
            <a:r>
              <a:rPr lang="en-US" sz="2400" b="1" dirty="0"/>
              <a:t>The Anthropological and Cultural ‘Turn’ during 1980s from the US</a:t>
            </a:r>
          </a:p>
        </p:txBody>
      </p:sp>
    </p:spTree>
    <p:extLst>
      <p:ext uri="{BB962C8B-B14F-4D97-AF65-F5344CB8AC3E}">
        <p14:creationId xmlns:p14="http://schemas.microsoft.com/office/powerpoint/2010/main" val="290420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2E35FC-7929-2349-9E28-5B34E85F8F8E}"/>
              </a:ext>
            </a:extLst>
          </p:cNvPr>
          <p:cNvSpPr txBox="1"/>
          <p:nvPr/>
        </p:nvSpPr>
        <p:spPr>
          <a:xfrm>
            <a:off x="5511113" y="1161535"/>
            <a:ext cx="5016843" cy="5355312"/>
          </a:xfrm>
          <a:prstGeom prst="rect">
            <a:avLst/>
          </a:prstGeom>
          <a:noFill/>
        </p:spPr>
        <p:txBody>
          <a:bodyPr wrap="square" rtlCol="0">
            <a:spAutoFit/>
          </a:bodyPr>
          <a:lstStyle/>
          <a:p>
            <a:r>
              <a:rPr lang="en-US" dirty="0"/>
              <a:t>The early modern French historian Nathalie Zemon Davis on her discovery of symbolic anthropology for her study of early modern French history in the early 1970s. </a:t>
            </a:r>
          </a:p>
          <a:p>
            <a:endParaRPr lang="en-US" dirty="0"/>
          </a:p>
          <a:p>
            <a:r>
              <a:rPr lang="en-GB" dirty="0"/>
              <a:t>‘I could consider the social and cognitive meanings of symbolic and ritual forms of behaviour, which earlier I had accounted for only in terms of groups solidarity….(</a:t>
            </a:r>
            <a:r>
              <a:rPr lang="en-GB" i="1" dirty="0"/>
              <a:t>she used to work with neo-Marxist theories and methodologies</a:t>
            </a:r>
            <a:r>
              <a:rPr lang="en-GB" dirty="0"/>
              <a:t>)</a:t>
            </a:r>
          </a:p>
          <a:p>
            <a:endParaRPr lang="en-GB" dirty="0"/>
          </a:p>
          <a:p>
            <a:r>
              <a:rPr lang="en-GB" dirty="0"/>
              <a:t>Now I could look at the non-literature with more discernment…and take more serious the techniques and endowments of oral culture, such as proverbs and memory devices. I began to doubt my earlier commitment to a single ‘progressive’ trajectory towards the future…’ </a:t>
            </a:r>
          </a:p>
          <a:p>
            <a:r>
              <a:rPr lang="en-GB" dirty="0"/>
              <a:t>(Davis, 1997, 14). </a:t>
            </a:r>
          </a:p>
          <a:p>
            <a:endParaRPr lang="en-US" dirty="0"/>
          </a:p>
        </p:txBody>
      </p:sp>
      <p:sp>
        <p:nvSpPr>
          <p:cNvPr id="2" name="TextBox 1">
            <a:extLst>
              <a:ext uri="{FF2B5EF4-FFF2-40B4-BE49-F238E27FC236}">
                <a16:creationId xmlns:a16="http://schemas.microsoft.com/office/drawing/2014/main" id="{DE7604F2-D25A-8E4B-AF60-993C4C9418CE}"/>
              </a:ext>
            </a:extLst>
          </p:cNvPr>
          <p:cNvSpPr txBox="1"/>
          <p:nvPr/>
        </p:nvSpPr>
        <p:spPr>
          <a:xfrm>
            <a:off x="484528" y="420130"/>
            <a:ext cx="12440126" cy="646331"/>
          </a:xfrm>
          <a:prstGeom prst="rect">
            <a:avLst/>
          </a:prstGeom>
          <a:noFill/>
        </p:spPr>
        <p:txBody>
          <a:bodyPr wrap="square" rtlCol="0">
            <a:spAutoFit/>
          </a:bodyPr>
          <a:lstStyle/>
          <a:p>
            <a:r>
              <a:rPr lang="en-US" b="1" dirty="0"/>
              <a:t>The ‘anthropological turn’ opens up new ways of thinking about the past for historian who</a:t>
            </a:r>
          </a:p>
          <a:p>
            <a:r>
              <a:rPr lang="en-US" b="1" dirty="0"/>
              <a:t>Had been committed to the ’new’ social history...</a:t>
            </a:r>
          </a:p>
        </p:txBody>
      </p:sp>
      <p:pic>
        <p:nvPicPr>
          <p:cNvPr id="5" name="Picture 4">
            <a:extLst>
              <a:ext uri="{FF2B5EF4-FFF2-40B4-BE49-F238E27FC236}">
                <a16:creationId xmlns:a16="http://schemas.microsoft.com/office/drawing/2014/main" id="{B14B1402-5090-324D-9661-92E012B6DE78}"/>
              </a:ext>
            </a:extLst>
          </p:cNvPr>
          <p:cNvPicPr>
            <a:picLocks noChangeAspect="1"/>
          </p:cNvPicPr>
          <p:nvPr/>
        </p:nvPicPr>
        <p:blipFill>
          <a:blip r:embed="rId2"/>
          <a:stretch>
            <a:fillRect/>
          </a:stretch>
        </p:blipFill>
        <p:spPr>
          <a:xfrm>
            <a:off x="484528" y="1187794"/>
            <a:ext cx="3492500" cy="3492500"/>
          </a:xfrm>
          <a:prstGeom prst="rect">
            <a:avLst/>
          </a:prstGeom>
        </p:spPr>
      </p:pic>
      <p:sp>
        <p:nvSpPr>
          <p:cNvPr id="6" name="TextBox 5">
            <a:extLst>
              <a:ext uri="{FF2B5EF4-FFF2-40B4-BE49-F238E27FC236}">
                <a16:creationId xmlns:a16="http://schemas.microsoft.com/office/drawing/2014/main" id="{104AC8C9-D64B-AC41-B139-8884279C8984}"/>
              </a:ext>
            </a:extLst>
          </p:cNvPr>
          <p:cNvSpPr txBox="1"/>
          <p:nvPr/>
        </p:nvSpPr>
        <p:spPr>
          <a:xfrm>
            <a:off x="835611" y="4893276"/>
            <a:ext cx="3492499" cy="369332"/>
          </a:xfrm>
          <a:prstGeom prst="rect">
            <a:avLst/>
          </a:prstGeom>
          <a:noFill/>
        </p:spPr>
        <p:txBody>
          <a:bodyPr wrap="square" rtlCol="0">
            <a:spAutoFit/>
          </a:bodyPr>
          <a:lstStyle/>
          <a:p>
            <a:r>
              <a:rPr lang="en-US" dirty="0"/>
              <a:t>Nathalie </a:t>
            </a:r>
            <a:r>
              <a:rPr lang="en-US" dirty="0" err="1"/>
              <a:t>Zemon</a:t>
            </a:r>
            <a:r>
              <a:rPr lang="en-US" dirty="0"/>
              <a:t> Davis, 1928-2023</a:t>
            </a:r>
          </a:p>
        </p:txBody>
      </p:sp>
      <p:sp>
        <p:nvSpPr>
          <p:cNvPr id="3" name="TextBox 2">
            <a:extLst>
              <a:ext uri="{FF2B5EF4-FFF2-40B4-BE49-F238E27FC236}">
                <a16:creationId xmlns:a16="http://schemas.microsoft.com/office/drawing/2014/main" id="{1CD6FF81-B4BA-12D0-580D-58B44BEF0C67}"/>
              </a:ext>
            </a:extLst>
          </p:cNvPr>
          <p:cNvSpPr txBox="1"/>
          <p:nvPr/>
        </p:nvSpPr>
        <p:spPr>
          <a:xfrm>
            <a:off x="111211" y="5980670"/>
            <a:ext cx="5606478" cy="923330"/>
          </a:xfrm>
          <a:prstGeom prst="rect">
            <a:avLst/>
          </a:prstGeom>
          <a:noFill/>
        </p:spPr>
        <p:txBody>
          <a:bodyPr wrap="square" rtlCol="0">
            <a:spAutoFit/>
          </a:bodyPr>
          <a:lstStyle/>
          <a:p>
            <a:r>
              <a:rPr lang="en-US" dirty="0"/>
              <a:t>Key development: The concept of ‘society’ disappears in history writing and is  replaced by the concept of ‘culture’. </a:t>
            </a:r>
          </a:p>
        </p:txBody>
      </p:sp>
    </p:spTree>
    <p:extLst>
      <p:ext uri="{BB962C8B-B14F-4D97-AF65-F5344CB8AC3E}">
        <p14:creationId xmlns:p14="http://schemas.microsoft.com/office/powerpoint/2010/main" val="4290714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Darnton in 2006">
            <a:extLst>
              <a:ext uri="{FF2B5EF4-FFF2-40B4-BE49-F238E27FC236}">
                <a16:creationId xmlns:a16="http://schemas.microsoft.com/office/drawing/2014/main" id="{CB881CEB-591E-8945-ACAA-DDEBEA0578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42" y="1248673"/>
            <a:ext cx="5520000" cy="414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EA0406-A583-A147-BD8A-008716FF2354}"/>
              </a:ext>
            </a:extLst>
          </p:cNvPr>
          <p:cNvSpPr txBox="1"/>
          <p:nvPr/>
        </p:nvSpPr>
        <p:spPr>
          <a:xfrm>
            <a:off x="657225" y="5457825"/>
            <a:ext cx="3295537" cy="369332"/>
          </a:xfrm>
          <a:prstGeom prst="rect">
            <a:avLst/>
          </a:prstGeom>
          <a:noFill/>
        </p:spPr>
        <p:txBody>
          <a:bodyPr wrap="square" rtlCol="0">
            <a:spAutoFit/>
          </a:bodyPr>
          <a:lstStyle/>
          <a:p>
            <a:r>
              <a:rPr lang="en-GB" dirty="0"/>
              <a:t>Robert Choate Darnton (1939-)  </a:t>
            </a:r>
            <a:endParaRPr lang="en-US" dirty="0"/>
          </a:p>
        </p:txBody>
      </p:sp>
      <p:sp>
        <p:nvSpPr>
          <p:cNvPr id="7" name="TextBox 6">
            <a:extLst>
              <a:ext uri="{FF2B5EF4-FFF2-40B4-BE49-F238E27FC236}">
                <a16:creationId xmlns:a16="http://schemas.microsoft.com/office/drawing/2014/main" id="{11B43752-79A0-3740-B9DE-AF169581FFA9}"/>
              </a:ext>
            </a:extLst>
          </p:cNvPr>
          <p:cNvSpPr txBox="1"/>
          <p:nvPr/>
        </p:nvSpPr>
        <p:spPr>
          <a:xfrm>
            <a:off x="5610664" y="787008"/>
            <a:ext cx="6344382" cy="5078313"/>
          </a:xfrm>
          <a:prstGeom prst="rect">
            <a:avLst/>
          </a:prstGeom>
          <a:noFill/>
        </p:spPr>
        <p:txBody>
          <a:bodyPr wrap="square" rtlCol="0">
            <a:spAutoFit/>
          </a:bodyPr>
          <a:lstStyle/>
          <a:p>
            <a:endParaRPr lang="en-GB" i="1" dirty="0"/>
          </a:p>
          <a:p>
            <a:endParaRPr lang="en-GB" i="1" dirty="0"/>
          </a:p>
          <a:p>
            <a:endParaRPr lang="en-GB" i="1" dirty="0"/>
          </a:p>
          <a:p>
            <a:endParaRPr lang="en-GB" i="1" dirty="0"/>
          </a:p>
          <a:p>
            <a:endParaRPr lang="en-GB" i="1" dirty="0"/>
          </a:p>
          <a:p>
            <a:endParaRPr lang="en-GB" i="1" dirty="0"/>
          </a:p>
          <a:p>
            <a:endParaRPr lang="en-GB" i="1" dirty="0"/>
          </a:p>
          <a:p>
            <a:r>
              <a:rPr lang="en-GB" i="1" dirty="0"/>
              <a:t>Famous example: </a:t>
            </a:r>
          </a:p>
          <a:p>
            <a:r>
              <a:rPr lang="en-GB" i="1" dirty="0"/>
              <a:t>The Great Cat Massacre and Other Episodes in French Cultural History </a:t>
            </a:r>
            <a:r>
              <a:rPr lang="en-GB" dirty="0"/>
              <a:t>(1984) </a:t>
            </a:r>
          </a:p>
          <a:p>
            <a:endParaRPr lang="en-GB" dirty="0"/>
          </a:p>
          <a:p>
            <a:endParaRPr lang="en-GB" dirty="0"/>
          </a:p>
          <a:p>
            <a:r>
              <a:rPr lang="en-GB" dirty="0"/>
              <a:t>	‘When we cannot get a joke, or a ritual, or a poem, we 	know we are on to something. </a:t>
            </a:r>
            <a:r>
              <a:rPr lang="en-GB" b="1" dirty="0"/>
              <a:t>By picking at the 	document where it is most opaque, we may be 	able to unravel an alien system of meaning.”’</a:t>
            </a:r>
          </a:p>
          <a:p>
            <a:endParaRPr lang="en-GB" dirty="0"/>
          </a:p>
          <a:p>
            <a:endParaRPr lang="en-US" dirty="0"/>
          </a:p>
        </p:txBody>
      </p:sp>
      <p:sp>
        <p:nvSpPr>
          <p:cNvPr id="2" name="TextBox 1">
            <a:extLst>
              <a:ext uri="{FF2B5EF4-FFF2-40B4-BE49-F238E27FC236}">
                <a16:creationId xmlns:a16="http://schemas.microsoft.com/office/drawing/2014/main" id="{794D8748-2063-FB42-B545-BC2DCD551B50}"/>
              </a:ext>
            </a:extLst>
          </p:cNvPr>
          <p:cNvSpPr txBox="1"/>
          <p:nvPr/>
        </p:nvSpPr>
        <p:spPr>
          <a:xfrm>
            <a:off x="657225" y="135924"/>
            <a:ext cx="9248775" cy="707886"/>
          </a:xfrm>
          <a:prstGeom prst="rect">
            <a:avLst/>
          </a:prstGeom>
          <a:noFill/>
        </p:spPr>
        <p:txBody>
          <a:bodyPr wrap="square" rtlCol="0">
            <a:spAutoFit/>
          </a:bodyPr>
          <a:lstStyle/>
          <a:p>
            <a:r>
              <a:rPr lang="en-US" sz="2000" b="1" dirty="0"/>
              <a:t>The anthropological turn coincides with’ the literary turn’ and the new enthusiasm of historians for literary sources and literary styles of writing</a:t>
            </a:r>
          </a:p>
        </p:txBody>
      </p:sp>
      <p:sp>
        <p:nvSpPr>
          <p:cNvPr id="3" name="TextBox 2">
            <a:extLst>
              <a:ext uri="{FF2B5EF4-FFF2-40B4-BE49-F238E27FC236}">
                <a16:creationId xmlns:a16="http://schemas.microsoft.com/office/drawing/2014/main" id="{2806C591-FBD4-6648-ACC6-75E0FBB2282B}"/>
              </a:ext>
            </a:extLst>
          </p:cNvPr>
          <p:cNvSpPr txBox="1"/>
          <p:nvPr/>
        </p:nvSpPr>
        <p:spPr>
          <a:xfrm>
            <a:off x="5685692" y="787008"/>
            <a:ext cx="6064348" cy="1754326"/>
          </a:xfrm>
          <a:prstGeom prst="rect">
            <a:avLst/>
          </a:prstGeom>
          <a:noFill/>
        </p:spPr>
        <p:txBody>
          <a:bodyPr wrap="square" rtlCol="0">
            <a:spAutoFit/>
          </a:bodyPr>
          <a:lstStyle/>
          <a:p>
            <a:endParaRPr lang="en-US" dirty="0"/>
          </a:p>
          <a:p>
            <a:r>
              <a:rPr lang="en-US" dirty="0"/>
              <a:t>The role of ‘difference’,  ‘desire’ and ‘surprise’ becomes central for understanding the past; claim: like other non-European cultures in the present, past European societies are to be understood as ‘foreign lands’, cultures which share nothing with the culture of the ‘observer’ – the historian.</a:t>
            </a:r>
          </a:p>
        </p:txBody>
      </p:sp>
    </p:spTree>
    <p:extLst>
      <p:ext uri="{BB962C8B-B14F-4D97-AF65-F5344CB8AC3E}">
        <p14:creationId xmlns:p14="http://schemas.microsoft.com/office/powerpoint/2010/main" val="17515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C1B7F0-5AC0-D148-8F88-7AB653211FC4}"/>
              </a:ext>
            </a:extLst>
          </p:cNvPr>
          <p:cNvSpPr txBox="1"/>
          <p:nvPr/>
        </p:nvSpPr>
        <p:spPr>
          <a:xfrm>
            <a:off x="1042988" y="1071562"/>
            <a:ext cx="8943975" cy="5078313"/>
          </a:xfrm>
          <a:prstGeom prst="rect">
            <a:avLst/>
          </a:prstGeom>
          <a:noFill/>
        </p:spPr>
        <p:txBody>
          <a:bodyPr wrap="square" rtlCol="0">
            <a:spAutoFit/>
          </a:bodyPr>
          <a:lstStyle/>
          <a:p>
            <a:r>
              <a:rPr lang="en-GB" dirty="0"/>
              <a:t>‘…other people are other. They do not think the way we do. And if we want to understand their way of thinking, </a:t>
            </a:r>
            <a:r>
              <a:rPr lang="en-GB" b="1" dirty="0"/>
              <a:t>we should set out with the idea of capturing otherness</a:t>
            </a:r>
            <a:r>
              <a:rPr lang="en-GB" dirty="0"/>
              <a:t>. […] nothing is easier than to slip into the comfortable assumption that Europeans thought and felt two centuries ago just as we do today – allowing for the wigs and wooden shoes. We constantly need to be shaken out of </a:t>
            </a:r>
            <a:r>
              <a:rPr lang="en-GB" b="1" dirty="0"/>
              <a:t>a false sense of familiarity </a:t>
            </a:r>
            <a:r>
              <a:rPr lang="en-GB" dirty="0"/>
              <a:t>with the past, to be administered doses of culture shock.’ (Robert, Darnton)</a:t>
            </a:r>
          </a:p>
          <a:p>
            <a:endParaRPr lang="en-GB" dirty="0"/>
          </a:p>
          <a:p>
            <a:endParaRPr lang="en-GB" dirty="0"/>
          </a:p>
          <a:p>
            <a:r>
              <a:rPr lang="en-GB" b="1" dirty="0"/>
              <a:t>Key claim:</a:t>
            </a:r>
            <a:r>
              <a:rPr lang="en-GB" dirty="0"/>
              <a:t> To understand and accept something as ‘difference’ makes you question your own culture and opens up ways into a ‘different’ future. It makes you aware of your biases. </a:t>
            </a:r>
          </a:p>
          <a:p>
            <a:endParaRPr lang="en-GB" dirty="0"/>
          </a:p>
          <a:p>
            <a:r>
              <a:rPr lang="en-GB" dirty="0"/>
              <a:t>Some consequences to be considered: during ‘the cultural turn’ the term ‘society’ gets lost in history writing and with it, Marxist notions of power and conceptions of historical change (e.g. revolutions); cultural history writing tends to be ‘descriptive’ (thick description) and synchronic (focussed on a moment in time); </a:t>
            </a:r>
          </a:p>
          <a:p>
            <a:endParaRPr lang="en-GB" dirty="0"/>
          </a:p>
          <a:p>
            <a:r>
              <a:rPr lang="en-GB" dirty="0"/>
              <a:t>Problem: how to explain historical ‘change’ and ‘transformation’ through time (diachronic approach)</a:t>
            </a:r>
          </a:p>
        </p:txBody>
      </p:sp>
      <p:sp>
        <p:nvSpPr>
          <p:cNvPr id="5" name="TextBox 4">
            <a:extLst>
              <a:ext uri="{FF2B5EF4-FFF2-40B4-BE49-F238E27FC236}">
                <a16:creationId xmlns:a16="http://schemas.microsoft.com/office/drawing/2014/main" id="{4C453763-5F72-FC48-99F9-A5F671589F8C}"/>
              </a:ext>
            </a:extLst>
          </p:cNvPr>
          <p:cNvSpPr txBox="1"/>
          <p:nvPr/>
        </p:nvSpPr>
        <p:spPr>
          <a:xfrm>
            <a:off x="1042988" y="500063"/>
            <a:ext cx="8094395" cy="400110"/>
          </a:xfrm>
          <a:prstGeom prst="rect">
            <a:avLst/>
          </a:prstGeom>
          <a:noFill/>
        </p:spPr>
        <p:txBody>
          <a:bodyPr wrap="none" rtlCol="0">
            <a:spAutoFit/>
          </a:bodyPr>
          <a:lstStyle/>
          <a:p>
            <a:r>
              <a:rPr lang="en-US" sz="2000" b="1" dirty="0"/>
              <a:t>The Past is ‘the Other’: No links between the Historian and the Past</a:t>
            </a:r>
            <a:r>
              <a:rPr lang="en-US" b="1" dirty="0"/>
              <a:t>? </a:t>
            </a:r>
          </a:p>
        </p:txBody>
      </p:sp>
    </p:spTree>
    <p:extLst>
      <p:ext uri="{BB962C8B-B14F-4D97-AF65-F5344CB8AC3E}">
        <p14:creationId xmlns:p14="http://schemas.microsoft.com/office/powerpoint/2010/main" val="1541878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9373" y="1025611"/>
            <a:ext cx="7763772" cy="5878532"/>
          </a:xfrm>
          <a:prstGeom prst="rect">
            <a:avLst/>
          </a:prstGeom>
          <a:noFill/>
        </p:spPr>
        <p:txBody>
          <a:bodyPr wrap="square" rtlCol="0">
            <a:spAutoFit/>
          </a:bodyPr>
          <a:lstStyle/>
          <a:p>
            <a:r>
              <a:rPr lang="en-US" sz="2000" b="1" dirty="0"/>
              <a:t>		The Linguistic Turn</a:t>
            </a:r>
            <a:r>
              <a:rPr lang="en-US" dirty="0"/>
              <a:t>	</a:t>
            </a:r>
          </a:p>
          <a:p>
            <a:endParaRPr lang="en-US" dirty="0"/>
          </a:p>
          <a:p>
            <a:r>
              <a:rPr lang="en-GB" dirty="0"/>
              <a:t>A key 20th-century development in Western philosophy/linguistics that shifted the focus of philosophical inquiry from studying the mind or reality directly to analysing the language used to describe them. Instead of treating language as a transparent medium for thoughts, philosophers argued that language actively shapes, constructs, and limits our understanding of reality and philosophical problems.</a:t>
            </a:r>
            <a:endParaRPr lang="en-US" dirty="0"/>
          </a:p>
          <a:p>
            <a:endParaRPr lang="en-US" dirty="0"/>
          </a:p>
          <a:p>
            <a:r>
              <a:rPr lang="en-US" dirty="0"/>
              <a:t>Term is first used by the American  analytical (then pragmatic) philosopher </a:t>
            </a:r>
            <a:r>
              <a:rPr lang="en-GB" dirty="0"/>
              <a:t>Richard Rorty in his </a:t>
            </a:r>
            <a:r>
              <a:rPr lang="en-GB" i="1" dirty="0"/>
              <a:t>The Linguistic Turn </a:t>
            </a:r>
            <a:r>
              <a:rPr lang="en-GB" dirty="0"/>
              <a:t>(1967) </a:t>
            </a:r>
          </a:p>
          <a:p>
            <a:endParaRPr lang="en-GB" dirty="0"/>
          </a:p>
          <a:p>
            <a:endParaRPr lang="en-GB" dirty="0"/>
          </a:p>
          <a:p>
            <a:r>
              <a:rPr lang="en-GB" dirty="0"/>
              <a:t>	‘…a catch-all phrase for divergent critiques of established historical 	paradigms, narratives, and chronology, encompassing not only 	poststructuralist linguistic criticism, linguistic theory, and 	philosophy but also cultural and symbolic anthropology, new 	historicism and gender history.’ </a:t>
            </a:r>
          </a:p>
          <a:p>
            <a:r>
              <a:rPr lang="en-GB" sz="1600" dirty="0"/>
              <a:t>	Kathleen Canning, ‘Feminist History after the Linguistic Turn: Historicising 	Discourse and Experience’, </a:t>
            </a:r>
            <a:r>
              <a:rPr lang="en-GB" sz="1600" i="1" dirty="0"/>
              <a:t>Sign</a:t>
            </a:r>
            <a:r>
              <a:rPr lang="en-GB" sz="1600" dirty="0"/>
              <a:t> 19 (1994), 417.</a:t>
            </a:r>
          </a:p>
          <a:p>
            <a:endParaRPr lang="en-US" dirty="0"/>
          </a:p>
        </p:txBody>
      </p:sp>
      <p:sp>
        <p:nvSpPr>
          <p:cNvPr id="3" name="TextBox 2">
            <a:extLst>
              <a:ext uri="{FF2B5EF4-FFF2-40B4-BE49-F238E27FC236}">
                <a16:creationId xmlns:a16="http://schemas.microsoft.com/office/drawing/2014/main" id="{224BDAF4-5F18-9145-8446-083ABDB38BCB}"/>
              </a:ext>
            </a:extLst>
          </p:cNvPr>
          <p:cNvSpPr txBox="1"/>
          <p:nvPr/>
        </p:nvSpPr>
        <p:spPr>
          <a:xfrm>
            <a:off x="135923" y="197708"/>
            <a:ext cx="12276093" cy="923330"/>
          </a:xfrm>
          <a:prstGeom prst="rect">
            <a:avLst/>
          </a:prstGeom>
          <a:noFill/>
        </p:spPr>
        <p:txBody>
          <a:bodyPr wrap="square" rtlCol="0">
            <a:spAutoFit/>
          </a:bodyPr>
          <a:lstStyle/>
          <a:p>
            <a:r>
              <a:rPr lang="en-US" b="1" dirty="0"/>
              <a:t>The new social history and the new cultural history also engage with a theoretical development that is rooted much earlier philosophical movements (end 19</a:t>
            </a:r>
            <a:r>
              <a:rPr lang="en-US" b="1" baseline="30000" dirty="0"/>
              <a:t>th</a:t>
            </a:r>
            <a:r>
              <a:rPr lang="en-US" b="1" dirty="0"/>
              <a:t> century/early 20</a:t>
            </a:r>
            <a:r>
              <a:rPr lang="en-US" b="1" baseline="30000" dirty="0"/>
              <a:t>th</a:t>
            </a:r>
            <a:r>
              <a:rPr lang="en-US" b="1" dirty="0"/>
              <a:t> century). But these only inspires English-speaking historians from the 1980s/1990</a:t>
            </a:r>
          </a:p>
        </p:txBody>
      </p:sp>
    </p:spTree>
    <p:extLst>
      <p:ext uri="{BB962C8B-B14F-4D97-AF65-F5344CB8AC3E}">
        <p14:creationId xmlns:p14="http://schemas.microsoft.com/office/powerpoint/2010/main" val="1036561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5px-Nietzsche187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51608"/>
            <a:ext cx="4036670" cy="5471989"/>
          </a:xfrm>
          <a:prstGeom prst="rect">
            <a:avLst/>
          </a:prstGeom>
        </p:spPr>
      </p:pic>
      <p:pic>
        <p:nvPicPr>
          <p:cNvPr id="3" name="Picture 2" descr="ludwig-wittgenstein-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143" y="988785"/>
            <a:ext cx="3810000" cy="3175000"/>
          </a:xfrm>
          <a:prstGeom prst="rect">
            <a:avLst/>
          </a:prstGeom>
        </p:spPr>
      </p:pic>
      <p:sp>
        <p:nvSpPr>
          <p:cNvPr id="4" name="TextBox 3"/>
          <p:cNvSpPr txBox="1"/>
          <p:nvPr/>
        </p:nvSpPr>
        <p:spPr>
          <a:xfrm>
            <a:off x="2467430" y="6241143"/>
            <a:ext cx="3226653" cy="369332"/>
          </a:xfrm>
          <a:prstGeom prst="rect">
            <a:avLst/>
          </a:prstGeom>
          <a:noFill/>
        </p:spPr>
        <p:txBody>
          <a:bodyPr wrap="none" rtlCol="0">
            <a:spAutoFit/>
          </a:bodyPr>
          <a:lstStyle/>
          <a:p>
            <a:r>
              <a:rPr lang="en-US" dirty="0"/>
              <a:t>Friedrich Nietzsche (1844-1900) </a:t>
            </a:r>
          </a:p>
        </p:txBody>
      </p:sp>
      <p:sp>
        <p:nvSpPr>
          <p:cNvPr id="5" name="TextBox 4"/>
          <p:cNvSpPr txBox="1"/>
          <p:nvPr/>
        </p:nvSpPr>
        <p:spPr>
          <a:xfrm>
            <a:off x="6850694" y="4572000"/>
            <a:ext cx="3317336" cy="369332"/>
          </a:xfrm>
          <a:prstGeom prst="rect">
            <a:avLst/>
          </a:prstGeom>
          <a:noFill/>
        </p:spPr>
        <p:txBody>
          <a:bodyPr wrap="square" rtlCol="0">
            <a:spAutoFit/>
          </a:bodyPr>
          <a:lstStyle/>
          <a:p>
            <a:r>
              <a:rPr lang="en-US" dirty="0"/>
              <a:t>Ludwig Wittgenstein (1889-1951) </a:t>
            </a:r>
          </a:p>
        </p:txBody>
      </p:sp>
      <p:sp>
        <p:nvSpPr>
          <p:cNvPr id="6" name="TextBox 5"/>
          <p:cNvSpPr txBox="1"/>
          <p:nvPr/>
        </p:nvSpPr>
        <p:spPr>
          <a:xfrm>
            <a:off x="6016621" y="322283"/>
            <a:ext cx="5684633" cy="369332"/>
          </a:xfrm>
          <a:prstGeom prst="rect">
            <a:avLst/>
          </a:prstGeom>
          <a:noFill/>
        </p:spPr>
        <p:txBody>
          <a:bodyPr wrap="none" rtlCol="0">
            <a:spAutoFit/>
          </a:bodyPr>
          <a:lstStyle/>
          <a:p>
            <a:r>
              <a:rPr lang="en-US" b="1" dirty="0"/>
              <a:t>Inspirations for philosophers of language in the 1960s/70</a:t>
            </a:r>
          </a:p>
        </p:txBody>
      </p:sp>
    </p:spTree>
    <p:extLst>
      <p:ext uri="{BB962C8B-B14F-4D97-AF65-F5344CB8AC3E}">
        <p14:creationId xmlns:p14="http://schemas.microsoft.com/office/powerpoint/2010/main" val="111322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6003925" y="3048000"/>
            <a:ext cx="18415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endParaRPr lang="en-US" sz="4400">
              <a:solidFill>
                <a:schemeClr val="tx2"/>
              </a:solidFill>
            </a:endParaRPr>
          </a:p>
        </p:txBody>
      </p:sp>
      <p:pic>
        <p:nvPicPr>
          <p:cNvPr id="20482" name="Picture 6" descr="309443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064" y="218281"/>
            <a:ext cx="4324350" cy="565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806116" y="5987143"/>
            <a:ext cx="4546027" cy="369332"/>
          </a:xfrm>
          <a:prstGeom prst="rect">
            <a:avLst/>
          </a:prstGeom>
          <a:noFill/>
        </p:spPr>
        <p:txBody>
          <a:bodyPr wrap="square" rtlCol="0">
            <a:spAutoFit/>
          </a:bodyPr>
          <a:lstStyle/>
          <a:p>
            <a:r>
              <a:rPr lang="en-US" dirty="0"/>
              <a:t>Ferdinand de Saussure, 1857-1913</a:t>
            </a:r>
          </a:p>
        </p:txBody>
      </p:sp>
      <p:pic>
        <p:nvPicPr>
          <p:cNvPr id="5" name="Picture 4" descr="Cours_de_linguistique_général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6868" y="633775"/>
            <a:ext cx="2956275" cy="4463989"/>
          </a:xfrm>
          <a:prstGeom prst="rect">
            <a:avLst/>
          </a:prstGeom>
        </p:spPr>
      </p:pic>
      <p:sp>
        <p:nvSpPr>
          <p:cNvPr id="8" name="TextBox 7"/>
          <p:cNvSpPr txBox="1"/>
          <p:nvPr/>
        </p:nvSpPr>
        <p:spPr>
          <a:xfrm>
            <a:off x="5173579" y="5207188"/>
            <a:ext cx="5294851" cy="369332"/>
          </a:xfrm>
          <a:prstGeom prst="rect">
            <a:avLst/>
          </a:prstGeom>
          <a:noFill/>
        </p:spPr>
        <p:txBody>
          <a:bodyPr wrap="square" rtlCol="0">
            <a:spAutoFit/>
          </a:bodyPr>
          <a:lstStyle/>
          <a:p>
            <a:r>
              <a:rPr lang="fr-FR" i="1" dirty="0"/>
              <a:t>Cours de linguistique générale</a:t>
            </a:r>
            <a:r>
              <a:rPr lang="fr-FR" dirty="0"/>
              <a:t> (1916)</a:t>
            </a:r>
            <a:endParaRPr lang="en-US" dirty="0"/>
          </a:p>
        </p:txBody>
      </p:sp>
      <p:sp>
        <p:nvSpPr>
          <p:cNvPr id="9" name="TextBox 8"/>
          <p:cNvSpPr txBox="1"/>
          <p:nvPr/>
        </p:nvSpPr>
        <p:spPr>
          <a:xfrm>
            <a:off x="5173579" y="5685944"/>
            <a:ext cx="5947992" cy="1200329"/>
          </a:xfrm>
          <a:prstGeom prst="rect">
            <a:avLst/>
          </a:prstGeom>
          <a:noFill/>
        </p:spPr>
        <p:txBody>
          <a:bodyPr wrap="square" rtlCol="0">
            <a:spAutoFit/>
          </a:bodyPr>
          <a:lstStyle/>
          <a:p>
            <a:r>
              <a:rPr lang="en-US" b="1" dirty="0"/>
              <a:t>Linguistics:</a:t>
            </a:r>
            <a:r>
              <a:rPr lang="en-US" dirty="0"/>
              <a:t> scientific study of language in broadly three aspects: language form, language meaning, and language in context</a:t>
            </a:r>
          </a:p>
          <a:p>
            <a:endParaRPr lang="en-US" dirty="0"/>
          </a:p>
        </p:txBody>
      </p:sp>
      <p:sp>
        <p:nvSpPr>
          <p:cNvPr id="2" name="TextBox 1">
            <a:extLst>
              <a:ext uri="{FF2B5EF4-FFF2-40B4-BE49-F238E27FC236}">
                <a16:creationId xmlns:a16="http://schemas.microsoft.com/office/drawing/2014/main" id="{2D2FD99F-0461-AC40-AE98-25BD91A314EF}"/>
              </a:ext>
            </a:extLst>
          </p:cNvPr>
          <p:cNvSpPr txBox="1"/>
          <p:nvPr/>
        </p:nvSpPr>
        <p:spPr>
          <a:xfrm>
            <a:off x="5173579" y="218280"/>
            <a:ext cx="7665021" cy="369332"/>
          </a:xfrm>
          <a:prstGeom prst="rect">
            <a:avLst/>
          </a:prstGeom>
          <a:noFill/>
        </p:spPr>
        <p:txBody>
          <a:bodyPr wrap="square" rtlCol="0">
            <a:spAutoFit/>
          </a:bodyPr>
          <a:lstStyle/>
          <a:p>
            <a:r>
              <a:rPr lang="en-US" b="1" dirty="0"/>
              <a:t>Most important inspiration for them is modern linguistics</a:t>
            </a:r>
          </a:p>
        </p:txBody>
      </p:sp>
      <p:sp>
        <p:nvSpPr>
          <p:cNvPr id="4" name="TextBox 3">
            <a:extLst>
              <a:ext uri="{FF2B5EF4-FFF2-40B4-BE49-F238E27FC236}">
                <a16:creationId xmlns:a16="http://schemas.microsoft.com/office/drawing/2014/main" id="{CDAAD914-2ADE-4057-5942-A716EB2299CC}"/>
              </a:ext>
            </a:extLst>
          </p:cNvPr>
          <p:cNvSpPr txBox="1"/>
          <p:nvPr/>
        </p:nvSpPr>
        <p:spPr>
          <a:xfrm>
            <a:off x="8891337" y="1323474"/>
            <a:ext cx="3279616" cy="1754326"/>
          </a:xfrm>
          <a:prstGeom prst="rect">
            <a:avLst/>
          </a:prstGeom>
          <a:noFill/>
        </p:spPr>
        <p:txBody>
          <a:bodyPr wrap="none" rtlCol="0">
            <a:spAutoFit/>
          </a:bodyPr>
          <a:lstStyle/>
          <a:p>
            <a:r>
              <a:rPr lang="en-US" dirty="0"/>
              <a:t>Claim: A word is a sign (signified/</a:t>
            </a:r>
          </a:p>
          <a:p>
            <a:r>
              <a:rPr lang="en-US" dirty="0"/>
              <a:t>signifier)</a:t>
            </a:r>
          </a:p>
          <a:p>
            <a:endParaRPr lang="en-US" dirty="0"/>
          </a:p>
          <a:p>
            <a:r>
              <a:rPr lang="en-US" dirty="0"/>
              <a:t>Language is an arbitrary and </a:t>
            </a:r>
          </a:p>
          <a:p>
            <a:r>
              <a:rPr lang="en-US" dirty="0"/>
              <a:t>historical system signs; </a:t>
            </a:r>
          </a:p>
          <a:p>
            <a:endParaRPr lang="en-US" dirty="0"/>
          </a:p>
        </p:txBody>
      </p:sp>
    </p:spTree>
    <p:extLst>
      <p:ext uri="{BB962C8B-B14F-4D97-AF65-F5344CB8AC3E}">
        <p14:creationId xmlns:p14="http://schemas.microsoft.com/office/powerpoint/2010/main" val="137619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394AE0-F23D-134D-9606-2A658DBC9931}"/>
              </a:ext>
            </a:extLst>
          </p:cNvPr>
          <p:cNvSpPr/>
          <p:nvPr/>
        </p:nvSpPr>
        <p:spPr>
          <a:xfrm>
            <a:off x="2866768" y="1346886"/>
            <a:ext cx="5515232" cy="6186309"/>
          </a:xfrm>
          <a:prstGeom prst="rect">
            <a:avLst/>
          </a:prstGeom>
        </p:spPr>
        <p:txBody>
          <a:bodyPr wrap="square">
            <a:spAutoFit/>
          </a:bodyPr>
          <a:lstStyle/>
          <a:p>
            <a:r>
              <a:rPr lang="en-US" dirty="0"/>
              <a:t>Reality is NOT representable in any form of human culture (whether written, spoken, visual or dramatic) </a:t>
            </a:r>
          </a:p>
          <a:p>
            <a:endParaRPr lang="en-US" dirty="0"/>
          </a:p>
          <a:p>
            <a:endParaRPr lang="en-US" dirty="0"/>
          </a:p>
          <a:p>
            <a:endParaRPr lang="en-US" dirty="0"/>
          </a:p>
          <a:p>
            <a:r>
              <a:rPr lang="en-US" dirty="0"/>
              <a:t>Because ‘reality’ is not representable in any form, no authoritative account can exist of anything. </a:t>
            </a:r>
          </a:p>
          <a:p>
            <a:endParaRPr lang="en-US" dirty="0"/>
          </a:p>
          <a:p>
            <a:endParaRPr lang="en-US" dirty="0"/>
          </a:p>
          <a:p>
            <a:endParaRPr lang="en-US" dirty="0"/>
          </a:p>
          <a:p>
            <a:r>
              <a:rPr lang="en-US" dirty="0"/>
              <a:t>Nobody can make claim of possessing a ‘universal’ truth of anything. There is never a single single authority on a given subject of knowledge (this includes claims made in the natural sciences because they also use linguistic systems!)</a:t>
            </a:r>
          </a:p>
          <a:p>
            <a:endParaRPr lang="en-US" dirty="0"/>
          </a:p>
          <a:p>
            <a:endParaRPr lang="en-US" dirty="0"/>
          </a:p>
          <a:p>
            <a:r>
              <a:rPr lang="en-US" dirty="0"/>
              <a:t>Language is a nothing but a representation of ‘reality’ </a:t>
            </a:r>
          </a:p>
          <a:p>
            <a:endParaRPr lang="en-US" dirty="0"/>
          </a:p>
          <a:p>
            <a:endParaRPr lang="en-US" dirty="0"/>
          </a:p>
          <a:p>
            <a:pPr marL="285750" indent="-285750">
              <a:buFont typeface="Wingdings" charset="2"/>
              <a:buChar char="v"/>
            </a:pPr>
            <a:endParaRPr lang="en-US" dirty="0"/>
          </a:p>
          <a:p>
            <a:pPr marL="285750" indent="-285750">
              <a:buFont typeface="Wingdings" charset="2"/>
              <a:buChar char="v"/>
            </a:pPr>
            <a:endParaRPr lang="en-US" dirty="0"/>
          </a:p>
        </p:txBody>
      </p:sp>
      <p:sp>
        <p:nvSpPr>
          <p:cNvPr id="4" name="TextBox 3">
            <a:extLst>
              <a:ext uri="{FF2B5EF4-FFF2-40B4-BE49-F238E27FC236}">
                <a16:creationId xmlns:a16="http://schemas.microsoft.com/office/drawing/2014/main" id="{AF368904-D49C-6A4C-8705-1829E7EE4D77}"/>
              </a:ext>
            </a:extLst>
          </p:cNvPr>
          <p:cNvSpPr txBox="1"/>
          <p:nvPr/>
        </p:nvSpPr>
        <p:spPr>
          <a:xfrm>
            <a:off x="1595638" y="0"/>
            <a:ext cx="8964858" cy="1077218"/>
          </a:xfrm>
          <a:prstGeom prst="rect">
            <a:avLst/>
          </a:prstGeom>
          <a:noFill/>
        </p:spPr>
        <p:txBody>
          <a:bodyPr wrap="square" rtlCol="0">
            <a:spAutoFit/>
          </a:bodyPr>
          <a:lstStyle/>
          <a:p>
            <a:r>
              <a:rPr lang="en-US" sz="3200" b="1" dirty="0"/>
              <a:t>Central claims of ‘linguistic turn’ enthusiasts:</a:t>
            </a:r>
          </a:p>
          <a:p>
            <a:r>
              <a:rPr lang="en-US" sz="3200" dirty="0"/>
              <a:t> </a:t>
            </a:r>
          </a:p>
        </p:txBody>
      </p:sp>
      <p:sp>
        <p:nvSpPr>
          <p:cNvPr id="5" name="Down Arrow 4">
            <a:extLst>
              <a:ext uri="{FF2B5EF4-FFF2-40B4-BE49-F238E27FC236}">
                <a16:creationId xmlns:a16="http://schemas.microsoft.com/office/drawing/2014/main" id="{5888B002-E740-6540-9875-270CABFBB81B}"/>
              </a:ext>
            </a:extLst>
          </p:cNvPr>
          <p:cNvSpPr/>
          <p:nvPr/>
        </p:nvSpPr>
        <p:spPr>
          <a:xfrm>
            <a:off x="5147860" y="2063588"/>
            <a:ext cx="484632" cy="6609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Down Arrow 5">
            <a:extLst>
              <a:ext uri="{FF2B5EF4-FFF2-40B4-BE49-F238E27FC236}">
                <a16:creationId xmlns:a16="http://schemas.microsoft.com/office/drawing/2014/main" id="{A41CB057-1255-6D45-89DD-2F843C74DDB6}"/>
              </a:ext>
            </a:extLst>
          </p:cNvPr>
          <p:cNvSpPr/>
          <p:nvPr/>
        </p:nvSpPr>
        <p:spPr>
          <a:xfrm>
            <a:off x="5147860" y="3338647"/>
            <a:ext cx="484632" cy="77403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4563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3" descr="CFR04243_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14" y="1262980"/>
            <a:ext cx="6480175" cy="4537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4" name="TextBox 2"/>
          <p:cNvSpPr txBox="1">
            <a:spLocks noChangeArrowheads="1"/>
          </p:cNvSpPr>
          <p:nvPr/>
        </p:nvSpPr>
        <p:spPr bwMode="auto">
          <a:xfrm>
            <a:off x="1335505" y="5800055"/>
            <a:ext cx="709729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Michel Foucault 1926-1984</a:t>
            </a:r>
          </a:p>
        </p:txBody>
      </p:sp>
      <p:sp>
        <p:nvSpPr>
          <p:cNvPr id="2" name="TextBox 1">
            <a:extLst>
              <a:ext uri="{FF2B5EF4-FFF2-40B4-BE49-F238E27FC236}">
                <a16:creationId xmlns:a16="http://schemas.microsoft.com/office/drawing/2014/main" id="{79AAB178-7CB5-9B40-9D32-0A2BED27ADC4}"/>
              </a:ext>
            </a:extLst>
          </p:cNvPr>
          <p:cNvSpPr txBox="1"/>
          <p:nvPr/>
        </p:nvSpPr>
        <p:spPr>
          <a:xfrm>
            <a:off x="733926" y="156412"/>
            <a:ext cx="9952580" cy="1200329"/>
          </a:xfrm>
          <a:prstGeom prst="rect">
            <a:avLst/>
          </a:prstGeom>
          <a:noFill/>
        </p:spPr>
        <p:txBody>
          <a:bodyPr wrap="square" rtlCol="0">
            <a:spAutoFit/>
          </a:bodyPr>
          <a:lstStyle/>
          <a:p>
            <a:r>
              <a:rPr lang="en-US" dirty="0"/>
              <a:t>Probably the most important thinker of ‘the linguistic turn’ for historians was a French philosopher. His work, written in the 1960 to early 1980s, only ‘hits’ English-speaking  historians  from the 1990s and is central to what comes to be called ‘poststructuralism’.  He changes historians thinking about knowledge/power forever!</a:t>
            </a:r>
          </a:p>
        </p:txBody>
      </p:sp>
      <p:sp>
        <p:nvSpPr>
          <p:cNvPr id="3" name="TextBox 2">
            <a:extLst>
              <a:ext uri="{FF2B5EF4-FFF2-40B4-BE49-F238E27FC236}">
                <a16:creationId xmlns:a16="http://schemas.microsoft.com/office/drawing/2014/main" id="{B4B14694-E1EC-1118-BB08-9EA154BF5FF1}"/>
              </a:ext>
            </a:extLst>
          </p:cNvPr>
          <p:cNvSpPr txBox="1"/>
          <p:nvPr/>
        </p:nvSpPr>
        <p:spPr>
          <a:xfrm>
            <a:off x="7050089" y="1840833"/>
            <a:ext cx="4656637" cy="5355312"/>
          </a:xfrm>
          <a:prstGeom prst="rect">
            <a:avLst/>
          </a:prstGeom>
          <a:noFill/>
        </p:spPr>
        <p:txBody>
          <a:bodyPr wrap="square" rtlCol="0">
            <a:spAutoFit/>
          </a:bodyPr>
          <a:lstStyle/>
          <a:p>
            <a:r>
              <a:rPr lang="en-US" b="1" dirty="0"/>
              <a:t>A critical ‘history of the present’</a:t>
            </a:r>
          </a:p>
          <a:p>
            <a:endParaRPr lang="en-US" b="1" dirty="0"/>
          </a:p>
          <a:p>
            <a:r>
              <a:rPr lang="en-GB" dirty="0"/>
              <a:t>‘Real criticism consists in … showing that things are not as obvious as people believe, making it so that what is taken for granted is no longer taken for granted. </a:t>
            </a:r>
          </a:p>
          <a:p>
            <a:endParaRPr lang="en-GB" dirty="0"/>
          </a:p>
          <a:p>
            <a:r>
              <a:rPr lang="en-GB" dirty="0"/>
              <a:t>To practise criticism is to make harder those acts which are now too easy... [A]s soon as people begin to no longer be able to think things the way they have been thinking, then, transformation becomes at the same time very urgent, very difficult and entirely possible.’</a:t>
            </a:r>
            <a:r>
              <a:rPr lang="en-GB" dirty="0">
                <a:effectLst/>
              </a:rPr>
              <a:t> </a:t>
            </a:r>
            <a:endParaRPr lang="en-US" dirty="0"/>
          </a:p>
          <a:p>
            <a:endParaRPr lang="en-US" b="1" dirty="0"/>
          </a:p>
          <a:p>
            <a:endParaRPr lang="en-US" b="1" dirty="0"/>
          </a:p>
          <a:p>
            <a:endParaRPr lang="en-US" b="1" dirty="0"/>
          </a:p>
          <a:p>
            <a:endParaRPr lang="en-US" dirty="0"/>
          </a:p>
          <a:p>
            <a:endParaRPr lang="en-US" dirty="0"/>
          </a:p>
        </p:txBody>
      </p:sp>
    </p:spTree>
    <p:extLst>
      <p:ext uri="{BB962C8B-B14F-4D97-AF65-F5344CB8AC3E}">
        <p14:creationId xmlns:p14="http://schemas.microsoft.com/office/powerpoint/2010/main" val="282324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A6C168-98F5-324C-6C19-DC5636748C6A}"/>
              </a:ext>
            </a:extLst>
          </p:cNvPr>
          <p:cNvSpPr txBox="1"/>
          <p:nvPr/>
        </p:nvSpPr>
        <p:spPr>
          <a:xfrm>
            <a:off x="1364105" y="2503358"/>
            <a:ext cx="10951537" cy="584775"/>
          </a:xfrm>
          <a:prstGeom prst="rect">
            <a:avLst/>
          </a:prstGeom>
          <a:noFill/>
        </p:spPr>
        <p:txBody>
          <a:bodyPr wrap="square" rtlCol="0">
            <a:spAutoFit/>
          </a:bodyPr>
          <a:lstStyle/>
          <a:p>
            <a:r>
              <a:rPr lang="en-US" sz="3200" b="1" dirty="0"/>
              <a:t>Let’s do some theoretical thinking about history! </a:t>
            </a:r>
          </a:p>
        </p:txBody>
      </p:sp>
    </p:spTree>
    <p:extLst>
      <p:ext uri="{BB962C8B-B14F-4D97-AF65-F5344CB8AC3E}">
        <p14:creationId xmlns:p14="http://schemas.microsoft.com/office/powerpoint/2010/main" val="1185042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17A3D-107E-EE4D-9559-FF3C74477982}"/>
              </a:ext>
            </a:extLst>
          </p:cNvPr>
          <p:cNvPicPr>
            <a:picLocks noChangeAspect="1"/>
          </p:cNvPicPr>
          <p:nvPr/>
        </p:nvPicPr>
        <p:blipFill>
          <a:blip r:embed="rId2"/>
          <a:stretch>
            <a:fillRect/>
          </a:stretch>
        </p:blipFill>
        <p:spPr>
          <a:xfrm>
            <a:off x="449705" y="376203"/>
            <a:ext cx="2978825" cy="4428000"/>
          </a:xfrm>
          <a:prstGeom prst="rect">
            <a:avLst/>
          </a:prstGeom>
        </p:spPr>
      </p:pic>
      <p:sp>
        <p:nvSpPr>
          <p:cNvPr id="5" name="TextBox 4">
            <a:extLst>
              <a:ext uri="{FF2B5EF4-FFF2-40B4-BE49-F238E27FC236}">
                <a16:creationId xmlns:a16="http://schemas.microsoft.com/office/drawing/2014/main" id="{0C329B4D-8313-9EA9-D4C9-535CA50AA2BD}"/>
              </a:ext>
            </a:extLst>
          </p:cNvPr>
          <p:cNvSpPr txBox="1"/>
          <p:nvPr/>
        </p:nvSpPr>
        <p:spPr>
          <a:xfrm>
            <a:off x="164893" y="5036695"/>
            <a:ext cx="4409314" cy="369332"/>
          </a:xfrm>
          <a:prstGeom prst="rect">
            <a:avLst/>
          </a:prstGeom>
          <a:noFill/>
        </p:spPr>
        <p:txBody>
          <a:bodyPr wrap="square" rtlCol="0">
            <a:spAutoFit/>
          </a:bodyPr>
          <a:lstStyle/>
          <a:p>
            <a:r>
              <a:rPr lang="en-GB" b="1" dirty="0"/>
              <a:t>Edward Hallett Carr</a:t>
            </a:r>
            <a:r>
              <a:rPr lang="en-GB" dirty="0"/>
              <a:t> (1892 – 1982)</a:t>
            </a:r>
            <a:endParaRPr lang="en-US" dirty="0"/>
          </a:p>
        </p:txBody>
      </p:sp>
      <p:sp>
        <p:nvSpPr>
          <p:cNvPr id="7" name="TextBox 6">
            <a:extLst>
              <a:ext uri="{FF2B5EF4-FFF2-40B4-BE49-F238E27FC236}">
                <a16:creationId xmlns:a16="http://schemas.microsoft.com/office/drawing/2014/main" id="{9BAEC776-EEF6-F223-C197-049601E36593}"/>
              </a:ext>
            </a:extLst>
          </p:cNvPr>
          <p:cNvSpPr txBox="1"/>
          <p:nvPr/>
        </p:nvSpPr>
        <p:spPr>
          <a:xfrm>
            <a:off x="164893" y="5638519"/>
            <a:ext cx="3927423" cy="1200329"/>
          </a:xfrm>
          <a:prstGeom prst="rect">
            <a:avLst/>
          </a:prstGeom>
          <a:noFill/>
        </p:spPr>
        <p:txBody>
          <a:bodyPr wrap="square" rtlCol="0">
            <a:spAutoFit/>
          </a:bodyPr>
          <a:lstStyle/>
          <a:p>
            <a:r>
              <a:rPr lang="en-US" dirty="0"/>
              <a:t>What is history is based on </a:t>
            </a:r>
            <a:r>
              <a:rPr lang="en-GB" dirty="0"/>
              <a:t>his series of G.M. Trevelyan lectures, delivered at the University of Cambridge from January to March 1961.  </a:t>
            </a:r>
            <a:endParaRPr lang="en-US" dirty="0"/>
          </a:p>
        </p:txBody>
      </p:sp>
      <p:sp>
        <p:nvSpPr>
          <p:cNvPr id="10" name="TextBox 9">
            <a:extLst>
              <a:ext uri="{FF2B5EF4-FFF2-40B4-BE49-F238E27FC236}">
                <a16:creationId xmlns:a16="http://schemas.microsoft.com/office/drawing/2014/main" id="{E0616B62-C4A8-5EA3-0960-0F9633534C62}"/>
              </a:ext>
            </a:extLst>
          </p:cNvPr>
          <p:cNvSpPr txBox="1"/>
          <p:nvPr/>
        </p:nvSpPr>
        <p:spPr>
          <a:xfrm>
            <a:off x="4092316" y="1821306"/>
            <a:ext cx="7360170" cy="5078313"/>
          </a:xfrm>
          <a:prstGeom prst="rect">
            <a:avLst/>
          </a:prstGeom>
          <a:noFill/>
        </p:spPr>
        <p:txBody>
          <a:bodyPr wrap="square" rtlCol="0">
            <a:spAutoFit/>
          </a:bodyPr>
          <a:lstStyle/>
          <a:p>
            <a:r>
              <a:rPr lang="en-US" dirty="0"/>
              <a:t>‘</a:t>
            </a:r>
            <a:r>
              <a:rPr lang="en-GB" dirty="0"/>
              <a:t>The facts are really not at all like fish on the fishmonger’s slab. They are like fish swimming about in a vast and sometimes inaccessible ocean; and what the historian catches will depend, partly on chance, but mainly on what part of the ocean he chooses to fish in and what tackle he chooses to use – these two factors being, of course, determined by the kind of fish he wants to catch. By and large, the historian will get the kind of facts he wants.’</a:t>
            </a:r>
          </a:p>
          <a:p>
            <a:r>
              <a:rPr lang="en-GB" dirty="0"/>
              <a:t>‘History writing is a continuous process of interaction between the historian and his facts, an unending dialogue between the present and the past.”</a:t>
            </a:r>
          </a:p>
          <a:p>
            <a:endParaRPr lang="en-GB" dirty="0"/>
          </a:p>
          <a:p>
            <a:endParaRPr lang="en-GB" dirty="0"/>
          </a:p>
          <a:p>
            <a:r>
              <a:rPr lang="en-GB" dirty="0"/>
              <a:t>‘History writing is a continuous process of interaction between the historian and his facts, an unending dialogue between the present and the past.’</a:t>
            </a:r>
          </a:p>
          <a:p>
            <a:endParaRPr lang="en-US" dirty="0"/>
          </a:p>
          <a:p>
            <a:endParaRPr lang="en-US" dirty="0"/>
          </a:p>
          <a:p>
            <a:endParaRPr lang="en-US" dirty="0"/>
          </a:p>
        </p:txBody>
      </p:sp>
      <p:sp>
        <p:nvSpPr>
          <p:cNvPr id="11" name="TextBox 10">
            <a:extLst>
              <a:ext uri="{FF2B5EF4-FFF2-40B4-BE49-F238E27FC236}">
                <a16:creationId xmlns:a16="http://schemas.microsoft.com/office/drawing/2014/main" id="{6F77FFC3-EF58-0D74-2C86-5A89181026D8}"/>
              </a:ext>
            </a:extLst>
          </p:cNvPr>
          <p:cNvSpPr txBox="1"/>
          <p:nvPr/>
        </p:nvSpPr>
        <p:spPr>
          <a:xfrm>
            <a:off x="3867463" y="376204"/>
            <a:ext cx="7874834" cy="1200329"/>
          </a:xfrm>
          <a:prstGeom prst="rect">
            <a:avLst/>
          </a:prstGeom>
          <a:noFill/>
        </p:spPr>
        <p:txBody>
          <a:bodyPr wrap="square" rtlCol="0">
            <a:spAutoFit/>
          </a:bodyPr>
          <a:lstStyle/>
          <a:p>
            <a:r>
              <a:rPr lang="en-US" dirty="0"/>
              <a:t>‘</a:t>
            </a:r>
            <a:r>
              <a:rPr lang="en-GB" dirty="0"/>
              <a:t>History consists of a corpus ascertained facts. The facts are available to the historian in documents, inscriptions and so on, like fish in the fishmonger's slab. The historian collects them, takes them home, and cooks and serves them in whatever style appeals to him.’</a:t>
            </a:r>
            <a:endParaRPr lang="en-US" dirty="0"/>
          </a:p>
        </p:txBody>
      </p:sp>
    </p:spTree>
    <p:extLst>
      <p:ext uri="{BB962C8B-B14F-4D97-AF65-F5344CB8AC3E}">
        <p14:creationId xmlns:p14="http://schemas.microsoft.com/office/powerpoint/2010/main" val="91035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D9E76B-4577-D427-1DC2-3C40B9124DAB}"/>
              </a:ext>
            </a:extLst>
          </p:cNvPr>
          <p:cNvSpPr txBox="1"/>
          <p:nvPr/>
        </p:nvSpPr>
        <p:spPr>
          <a:xfrm>
            <a:off x="674557" y="2038662"/>
            <a:ext cx="10448145" cy="584775"/>
          </a:xfrm>
          <a:prstGeom prst="rect">
            <a:avLst/>
          </a:prstGeom>
          <a:noFill/>
        </p:spPr>
        <p:txBody>
          <a:bodyPr wrap="square" rtlCol="0">
            <a:spAutoFit/>
          </a:bodyPr>
          <a:lstStyle/>
          <a:p>
            <a:r>
              <a:rPr lang="en-GB" sz="3200" dirty="0"/>
              <a:t>‘Study the historian before you begin to study the facts.’</a:t>
            </a:r>
            <a:endParaRPr lang="en-US" sz="3200" dirty="0"/>
          </a:p>
        </p:txBody>
      </p:sp>
    </p:spTree>
    <p:extLst>
      <p:ext uri="{BB962C8B-B14F-4D97-AF65-F5344CB8AC3E}">
        <p14:creationId xmlns:p14="http://schemas.microsoft.com/office/powerpoint/2010/main" val="2063360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1073</TotalTime>
  <Words>2209</Words>
  <Application>Microsoft Macintosh PowerPoint</Application>
  <PresentationFormat>Widescreen</PresentationFormat>
  <Paragraphs>152</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Al Nile</vt:lpstr>
      <vt:lpstr>Aptos</vt:lpstr>
      <vt:lpstr>Aptos Display</vt:lpstr>
      <vt:lpstr>Arial</vt:lpstr>
      <vt:lpstr>Wingdings</vt:lpstr>
      <vt:lpstr>Office Theme</vt:lpstr>
      <vt:lpstr>Theory, Skills and Methods          Theory and Historical Practice in Anglo-American History Writing post WWII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Stein, Claudia</dc:creator>
  <cp:lastModifiedBy>Stein, Claudia</cp:lastModifiedBy>
  <cp:revision>2</cp:revision>
  <dcterms:created xsi:type="dcterms:W3CDTF">2025-10-12T08:54:32Z</dcterms:created>
  <dcterms:modified xsi:type="dcterms:W3CDTF">2026-10-04T20:03:54Z</dcterms:modified>
</cp:coreProperties>
</file>