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7" r:id="rId2"/>
    <p:sldId id="287" r:id="rId3"/>
    <p:sldId id="303" r:id="rId4"/>
    <p:sldId id="288" r:id="rId5"/>
    <p:sldId id="283" r:id="rId6"/>
    <p:sldId id="279" r:id="rId7"/>
    <p:sldId id="304" r:id="rId8"/>
    <p:sldId id="289" r:id="rId9"/>
    <p:sldId id="290" r:id="rId10"/>
    <p:sldId id="286" r:id="rId11"/>
    <p:sldId id="300" r:id="rId12"/>
    <p:sldId id="259" r:id="rId13"/>
    <p:sldId id="260" r:id="rId14"/>
    <p:sldId id="264" r:id="rId15"/>
    <p:sldId id="285" r:id="rId16"/>
    <p:sldId id="265" r:id="rId17"/>
    <p:sldId id="266" r:id="rId18"/>
    <p:sldId id="267" r:id="rId19"/>
    <p:sldId id="268" r:id="rId20"/>
    <p:sldId id="291" r:id="rId21"/>
    <p:sldId id="292" r:id="rId22"/>
    <p:sldId id="294" r:id="rId23"/>
    <p:sldId id="293" r:id="rId24"/>
    <p:sldId id="295" r:id="rId25"/>
    <p:sldId id="296" r:id="rId26"/>
    <p:sldId id="297" r:id="rId27"/>
    <p:sldId id="275" r:id="rId28"/>
    <p:sldId id="277" r:id="rId29"/>
    <p:sldId id="305"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5E0208-AE33-E949-B867-139C6B34508F}" v="1" dt="2026-10-13T15:20:29.8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607"/>
  </p:normalViewPr>
  <p:slideViewPr>
    <p:cSldViewPr snapToGrid="0" snapToObjects="1">
      <p:cViewPr varScale="1">
        <p:scale>
          <a:sx n="106" d="100"/>
          <a:sy n="106" d="100"/>
        </p:scale>
        <p:origin x="496"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891E5A-158D-354C-B109-289D4F0F296C}" type="datetimeFigureOut">
              <a:rPr lang="en-US" smtClean="0"/>
              <a:t>10/13/26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58A7D0-8A65-8D48-9684-2877D6029AB9}" type="slidenum">
              <a:rPr lang="en-US" smtClean="0"/>
              <a:t>‹#›</a:t>
            </a:fld>
            <a:endParaRPr lang="en-US"/>
          </a:p>
        </p:txBody>
      </p:sp>
    </p:spTree>
    <p:extLst>
      <p:ext uri="{BB962C8B-B14F-4D97-AF65-F5344CB8AC3E}">
        <p14:creationId xmlns:p14="http://schemas.microsoft.com/office/powerpoint/2010/main" val="151598509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81241B-D689-4F49-995A-9090E38D6901}" type="slidenum">
              <a:rPr lang="en-US" smtClean="0"/>
              <a:t>27</a:t>
            </a:fld>
            <a:endParaRPr lang="en-US"/>
          </a:p>
        </p:txBody>
      </p:sp>
    </p:spTree>
    <p:extLst>
      <p:ext uri="{BB962C8B-B14F-4D97-AF65-F5344CB8AC3E}">
        <p14:creationId xmlns:p14="http://schemas.microsoft.com/office/powerpoint/2010/main" val="461984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919FEB68-1923-1940-9BD8-0FE6B042F48E}"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DE012-F6EF-644D-A2AE-3B6E624B6AFF}" type="slidenum">
              <a:rPr lang="en-US" smtClean="0"/>
              <a:t>‹#›</a:t>
            </a:fld>
            <a:endParaRPr lang="en-US"/>
          </a:p>
        </p:txBody>
      </p:sp>
    </p:spTree>
    <p:extLst>
      <p:ext uri="{BB962C8B-B14F-4D97-AF65-F5344CB8AC3E}">
        <p14:creationId xmlns:p14="http://schemas.microsoft.com/office/powerpoint/2010/main" val="190471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19FEB68-1923-1940-9BD8-0FE6B042F48E}"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DE012-F6EF-644D-A2AE-3B6E624B6AFF}" type="slidenum">
              <a:rPr lang="en-US" smtClean="0"/>
              <a:t>‹#›</a:t>
            </a:fld>
            <a:endParaRPr lang="en-US"/>
          </a:p>
        </p:txBody>
      </p:sp>
    </p:spTree>
    <p:extLst>
      <p:ext uri="{BB962C8B-B14F-4D97-AF65-F5344CB8AC3E}">
        <p14:creationId xmlns:p14="http://schemas.microsoft.com/office/powerpoint/2010/main" val="1350908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19FEB68-1923-1940-9BD8-0FE6B042F48E}"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DE012-F6EF-644D-A2AE-3B6E624B6AFF}" type="slidenum">
              <a:rPr lang="en-US" smtClean="0"/>
              <a:t>‹#›</a:t>
            </a:fld>
            <a:endParaRPr lang="en-US"/>
          </a:p>
        </p:txBody>
      </p:sp>
    </p:spTree>
    <p:extLst>
      <p:ext uri="{BB962C8B-B14F-4D97-AF65-F5344CB8AC3E}">
        <p14:creationId xmlns:p14="http://schemas.microsoft.com/office/powerpoint/2010/main" val="228871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919FEB68-1923-1940-9BD8-0FE6B042F48E}" type="datetimeFigureOut">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DE012-F6EF-644D-A2AE-3B6E624B6AFF}" type="slidenum">
              <a:rPr lang="en-US" smtClean="0"/>
              <a:t>‹#›</a:t>
            </a:fld>
            <a:endParaRPr lang="en-US"/>
          </a:p>
        </p:txBody>
      </p:sp>
    </p:spTree>
    <p:extLst>
      <p:ext uri="{BB962C8B-B14F-4D97-AF65-F5344CB8AC3E}">
        <p14:creationId xmlns:p14="http://schemas.microsoft.com/office/powerpoint/2010/main" val="1044712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919FEB68-1923-1940-9BD8-0FE6B042F48E}" type="datetimeFigureOut">
              <a:rPr lang="en-US" smtClean="0"/>
              <a:t>10/13/26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ADE012-F6EF-644D-A2AE-3B6E624B6AFF}" type="slidenum">
              <a:rPr lang="en-US" smtClean="0"/>
              <a:t>‹#›</a:t>
            </a:fld>
            <a:endParaRPr lang="en-US"/>
          </a:p>
        </p:txBody>
      </p:sp>
    </p:spTree>
    <p:extLst>
      <p:ext uri="{BB962C8B-B14F-4D97-AF65-F5344CB8AC3E}">
        <p14:creationId xmlns:p14="http://schemas.microsoft.com/office/powerpoint/2010/main" val="492212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919FEB68-1923-1940-9BD8-0FE6B042F48E}" type="datetimeFigureOut">
              <a:rPr lang="en-US" smtClean="0"/>
              <a:t>10/13/26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ADE012-F6EF-644D-A2AE-3B6E624B6AFF}" type="slidenum">
              <a:rPr lang="en-US" smtClean="0"/>
              <a:t>‹#›</a:t>
            </a:fld>
            <a:endParaRPr lang="en-US"/>
          </a:p>
        </p:txBody>
      </p:sp>
    </p:spTree>
    <p:extLst>
      <p:ext uri="{BB962C8B-B14F-4D97-AF65-F5344CB8AC3E}">
        <p14:creationId xmlns:p14="http://schemas.microsoft.com/office/powerpoint/2010/main" val="4204263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9FEB68-1923-1940-9BD8-0FE6B042F48E}" type="datetimeFigureOut">
              <a:rPr lang="en-US" smtClean="0"/>
              <a:t>10/13/26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ADE012-F6EF-644D-A2AE-3B6E624B6AFF}" type="slidenum">
              <a:rPr lang="en-US" smtClean="0"/>
              <a:t>‹#›</a:t>
            </a:fld>
            <a:endParaRPr lang="en-US"/>
          </a:p>
        </p:txBody>
      </p:sp>
    </p:spTree>
    <p:extLst>
      <p:ext uri="{BB962C8B-B14F-4D97-AF65-F5344CB8AC3E}">
        <p14:creationId xmlns:p14="http://schemas.microsoft.com/office/powerpoint/2010/main" val="2829739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919FEB68-1923-1940-9BD8-0FE6B042F48E}" type="datetimeFigureOut">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DE012-F6EF-644D-A2AE-3B6E624B6AFF}" type="slidenum">
              <a:rPr lang="en-US" smtClean="0"/>
              <a:t>‹#›</a:t>
            </a:fld>
            <a:endParaRPr lang="en-US"/>
          </a:p>
        </p:txBody>
      </p:sp>
    </p:spTree>
    <p:extLst>
      <p:ext uri="{BB962C8B-B14F-4D97-AF65-F5344CB8AC3E}">
        <p14:creationId xmlns:p14="http://schemas.microsoft.com/office/powerpoint/2010/main" val="2516572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919FEB68-1923-1940-9BD8-0FE6B042F48E}" type="datetimeFigureOut">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DE012-F6EF-644D-A2AE-3B6E624B6AFF}" type="slidenum">
              <a:rPr lang="en-US" smtClean="0"/>
              <a:t>‹#›</a:t>
            </a:fld>
            <a:endParaRPr lang="en-US"/>
          </a:p>
        </p:txBody>
      </p:sp>
    </p:spTree>
    <p:extLst>
      <p:ext uri="{BB962C8B-B14F-4D97-AF65-F5344CB8AC3E}">
        <p14:creationId xmlns:p14="http://schemas.microsoft.com/office/powerpoint/2010/main" val="375822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19FEB68-1923-1940-9BD8-0FE6B042F48E}"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DE012-F6EF-644D-A2AE-3B6E624B6AFF}" type="slidenum">
              <a:rPr lang="en-US" smtClean="0"/>
              <a:t>‹#›</a:t>
            </a:fld>
            <a:endParaRPr lang="en-US"/>
          </a:p>
        </p:txBody>
      </p:sp>
    </p:spTree>
    <p:extLst>
      <p:ext uri="{BB962C8B-B14F-4D97-AF65-F5344CB8AC3E}">
        <p14:creationId xmlns:p14="http://schemas.microsoft.com/office/powerpoint/2010/main" val="1500690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919FEB68-1923-1940-9BD8-0FE6B042F48E}"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DE012-F6EF-644D-A2AE-3B6E624B6AFF}" type="slidenum">
              <a:rPr lang="en-US" smtClean="0"/>
              <a:t>‹#›</a:t>
            </a:fld>
            <a:endParaRPr lang="en-US"/>
          </a:p>
        </p:txBody>
      </p:sp>
    </p:spTree>
    <p:extLst>
      <p:ext uri="{BB962C8B-B14F-4D97-AF65-F5344CB8AC3E}">
        <p14:creationId xmlns:p14="http://schemas.microsoft.com/office/powerpoint/2010/main" val="3681795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9FEB68-1923-1940-9BD8-0FE6B042F48E}" type="datetimeFigureOut">
              <a:rPr lang="en-US" smtClean="0"/>
              <a:t>10/13/26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ADE012-F6EF-644D-A2AE-3B6E624B6AFF}" type="slidenum">
              <a:rPr lang="en-US" smtClean="0"/>
              <a:t>‹#›</a:t>
            </a:fld>
            <a:endParaRPr lang="en-US"/>
          </a:p>
        </p:txBody>
      </p:sp>
    </p:spTree>
    <p:extLst>
      <p:ext uri="{BB962C8B-B14F-4D97-AF65-F5344CB8AC3E}">
        <p14:creationId xmlns:p14="http://schemas.microsoft.com/office/powerpoint/2010/main" val="374317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 Id="rId5" Type="http://schemas.openxmlformats.org/officeDocument/2006/relationships/image" Target="../media/image22.jpg"/><Relationship Id="rId4" Type="http://schemas.openxmlformats.org/officeDocument/2006/relationships/image" Target="../media/image21.jpg"/></Relationships>
</file>

<file path=ppt/slides/_rels/slide2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03015" y="92845"/>
            <a:ext cx="6338752" cy="707886"/>
          </a:xfrm>
          <a:prstGeom prst="rect">
            <a:avLst/>
          </a:prstGeom>
          <a:noFill/>
        </p:spPr>
        <p:txBody>
          <a:bodyPr wrap="square" rtlCol="0">
            <a:spAutoFit/>
          </a:bodyPr>
          <a:lstStyle/>
          <a:p>
            <a:r>
              <a:rPr lang="en-US" sz="2000" b="1" dirty="0"/>
              <a:t>The Rise of ‘Experience’ in the Making of Medical Knowledge</a:t>
            </a:r>
          </a:p>
        </p:txBody>
      </p:sp>
      <p:pic>
        <p:nvPicPr>
          <p:cNvPr id="7" name="Picture 6" descr="2010-BODY-WORLDS---The-Story-of-the-Heart--83429445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00731"/>
            <a:ext cx="4484135" cy="4784169"/>
          </a:xfrm>
          <a:prstGeom prst="rect">
            <a:avLst/>
          </a:prstGeom>
        </p:spPr>
      </p:pic>
      <p:sp>
        <p:nvSpPr>
          <p:cNvPr id="3" name="TextBox 2"/>
          <p:cNvSpPr txBox="1"/>
          <p:nvPr/>
        </p:nvSpPr>
        <p:spPr>
          <a:xfrm>
            <a:off x="360948" y="6118824"/>
            <a:ext cx="4346454" cy="646331"/>
          </a:xfrm>
          <a:prstGeom prst="rect">
            <a:avLst/>
          </a:prstGeom>
          <a:noFill/>
        </p:spPr>
        <p:txBody>
          <a:bodyPr wrap="square" rtlCol="0">
            <a:spAutoFit/>
          </a:bodyPr>
          <a:lstStyle/>
          <a:p>
            <a:r>
              <a:rPr lang="en-US" dirty="0"/>
              <a:t>Gunther von Hagen, Body Worlds,</a:t>
            </a:r>
          </a:p>
          <a:p>
            <a:r>
              <a:rPr lang="en-US" dirty="0"/>
              <a:t>http://</a:t>
            </a:r>
            <a:r>
              <a:rPr lang="en-US" dirty="0" err="1"/>
              <a:t>www.bodyworlds.com</a:t>
            </a:r>
            <a:r>
              <a:rPr lang="en-US" dirty="0"/>
              <a:t>/</a:t>
            </a:r>
            <a:r>
              <a:rPr lang="en-US" dirty="0" err="1"/>
              <a:t>en.html</a:t>
            </a:r>
            <a:endParaRPr lang="en-US" dirty="0"/>
          </a:p>
        </p:txBody>
      </p:sp>
      <p:pic>
        <p:nvPicPr>
          <p:cNvPr id="6" name="Picture 5" descr="i-b-2-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2738" y="2386822"/>
            <a:ext cx="2447980" cy="3676050"/>
          </a:xfrm>
          <a:prstGeom prst="rect">
            <a:avLst/>
          </a:prstGeom>
        </p:spPr>
      </p:pic>
    </p:spTree>
    <p:extLst>
      <p:ext uri="{BB962C8B-B14F-4D97-AF65-F5344CB8AC3E}">
        <p14:creationId xmlns:p14="http://schemas.microsoft.com/office/powerpoint/2010/main" val="914309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A14B7F-A996-F14E-9696-F5F939ED1272}"/>
              </a:ext>
            </a:extLst>
          </p:cNvPr>
          <p:cNvSpPr txBox="1"/>
          <p:nvPr/>
        </p:nvSpPr>
        <p:spPr>
          <a:xfrm>
            <a:off x="517359" y="1732548"/>
            <a:ext cx="7430888" cy="3139321"/>
          </a:xfrm>
          <a:prstGeom prst="rect">
            <a:avLst/>
          </a:prstGeom>
          <a:noFill/>
        </p:spPr>
        <p:txBody>
          <a:bodyPr wrap="square" rtlCol="0">
            <a:spAutoFit/>
          </a:bodyPr>
          <a:lstStyle/>
          <a:p>
            <a:r>
              <a:rPr lang="en-GB" dirty="0"/>
              <a:t>The production of medical/scientific knowledge today is based on what we call scientific ‘empiricism’. </a:t>
            </a:r>
          </a:p>
          <a:p>
            <a:endParaRPr lang="en-GB" dirty="0"/>
          </a:p>
          <a:p>
            <a:r>
              <a:rPr lang="en-US" dirty="0"/>
              <a:t>	</a:t>
            </a:r>
            <a:r>
              <a:rPr lang="en-US" b="1" dirty="0"/>
              <a:t>Def.</a:t>
            </a:r>
            <a:r>
              <a:rPr lang="en-US" dirty="0"/>
              <a:t> Empiricism argues that all knowledge of the body (and nature in 	general) is rooted in the senses and the experience that they provide. </a:t>
            </a:r>
          </a:p>
          <a:p>
            <a:endParaRPr lang="en-GB" dirty="0"/>
          </a:p>
          <a:p>
            <a:endParaRPr lang="en-GB" dirty="0"/>
          </a:p>
          <a:p>
            <a:r>
              <a:rPr lang="en-GB" dirty="0"/>
              <a:t>Empiricism is a philosophy of knowledge that was first proposed in the 16</a:t>
            </a:r>
            <a:r>
              <a:rPr lang="en-GB" baseline="30000" dirty="0"/>
              <a:t>th</a:t>
            </a:r>
            <a:r>
              <a:rPr lang="en-GB" dirty="0"/>
              <a:t> century and really took off during the 17</a:t>
            </a:r>
            <a:r>
              <a:rPr lang="en-GB" baseline="30000" dirty="0"/>
              <a:t>th</a:t>
            </a:r>
            <a:r>
              <a:rPr lang="en-GB" dirty="0"/>
              <a:t> century. </a:t>
            </a:r>
          </a:p>
          <a:p>
            <a:endParaRPr lang="en-GB" dirty="0"/>
          </a:p>
          <a:p>
            <a:endParaRPr lang="en-GB" dirty="0"/>
          </a:p>
        </p:txBody>
      </p:sp>
      <p:sp>
        <p:nvSpPr>
          <p:cNvPr id="5" name="TextBox 4">
            <a:extLst>
              <a:ext uri="{FF2B5EF4-FFF2-40B4-BE49-F238E27FC236}">
                <a16:creationId xmlns:a16="http://schemas.microsoft.com/office/drawing/2014/main" id="{06E63605-1AA4-8A4F-B85E-072BCB170F91}"/>
              </a:ext>
            </a:extLst>
          </p:cNvPr>
          <p:cNvSpPr txBox="1"/>
          <p:nvPr/>
        </p:nvSpPr>
        <p:spPr>
          <a:xfrm>
            <a:off x="661737" y="481095"/>
            <a:ext cx="7016206" cy="830997"/>
          </a:xfrm>
          <a:prstGeom prst="rect">
            <a:avLst/>
          </a:prstGeom>
          <a:noFill/>
        </p:spPr>
        <p:txBody>
          <a:bodyPr wrap="square" rtlCol="0">
            <a:spAutoFit/>
          </a:bodyPr>
          <a:lstStyle/>
          <a:p>
            <a:pPr algn="ctr"/>
            <a:r>
              <a:rPr lang="en-US" sz="2400" b="1" dirty="0"/>
              <a:t>The role of ‘experience’ in the making medical knowledge</a:t>
            </a:r>
          </a:p>
        </p:txBody>
      </p:sp>
    </p:spTree>
    <p:extLst>
      <p:ext uri="{BB962C8B-B14F-4D97-AF65-F5344CB8AC3E}">
        <p14:creationId xmlns:p14="http://schemas.microsoft.com/office/powerpoint/2010/main" val="3495420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7E70C02-9BC9-10D9-23FF-0432D7E28FF0}"/>
              </a:ext>
            </a:extLst>
          </p:cNvPr>
          <p:cNvSpPr txBox="1"/>
          <p:nvPr/>
        </p:nvSpPr>
        <p:spPr>
          <a:xfrm>
            <a:off x="661737" y="1082842"/>
            <a:ext cx="7291137" cy="2492990"/>
          </a:xfrm>
          <a:prstGeom prst="rect">
            <a:avLst/>
          </a:prstGeom>
          <a:noFill/>
        </p:spPr>
        <p:txBody>
          <a:bodyPr wrap="square" rtlCol="0">
            <a:spAutoFit/>
          </a:bodyPr>
          <a:lstStyle/>
          <a:p>
            <a:r>
              <a:rPr lang="en-GB" sz="2400" b="1" dirty="0"/>
              <a:t>But what about medical/scientific knowledge before the rise of sense experience based on empiricism? </a:t>
            </a:r>
          </a:p>
          <a:p>
            <a:endParaRPr lang="en-GB" b="1" dirty="0"/>
          </a:p>
          <a:p>
            <a:endParaRPr lang="en-GB" dirty="0"/>
          </a:p>
          <a:p>
            <a:r>
              <a:rPr lang="en-GB" dirty="0"/>
              <a:t>For thousand of years physicians had no need for it because their knowledge was based on a radically different natural philosophy. </a:t>
            </a:r>
          </a:p>
          <a:p>
            <a:endParaRPr lang="en-GB" dirty="0"/>
          </a:p>
          <a:p>
            <a:endParaRPr lang="en-GB" b="1" dirty="0"/>
          </a:p>
        </p:txBody>
      </p:sp>
    </p:spTree>
    <p:extLst>
      <p:ext uri="{BB962C8B-B14F-4D97-AF65-F5344CB8AC3E}">
        <p14:creationId xmlns:p14="http://schemas.microsoft.com/office/powerpoint/2010/main" val="1060339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ristotle_Bust_White_Background_Transparent.png"/>
          <p:cNvPicPr>
            <a:picLocks noChangeAspect="1"/>
          </p:cNvPicPr>
          <p:nvPr/>
        </p:nvPicPr>
        <p:blipFill>
          <a:blip r:embed="rId2"/>
          <a:stretch>
            <a:fillRect/>
          </a:stretch>
        </p:blipFill>
        <p:spPr>
          <a:xfrm>
            <a:off x="-164139" y="-244341"/>
            <a:ext cx="4486989" cy="6138000"/>
          </a:xfrm>
          <a:prstGeom prst="rect">
            <a:avLst/>
          </a:prstGeom>
        </p:spPr>
      </p:pic>
      <p:sp>
        <p:nvSpPr>
          <p:cNvPr id="3" name="TextBox 2"/>
          <p:cNvSpPr txBox="1"/>
          <p:nvPr/>
        </p:nvSpPr>
        <p:spPr>
          <a:xfrm>
            <a:off x="4817864" y="1326807"/>
            <a:ext cx="4091554" cy="4801314"/>
          </a:xfrm>
          <a:prstGeom prst="rect">
            <a:avLst/>
          </a:prstGeom>
          <a:noFill/>
        </p:spPr>
        <p:txBody>
          <a:bodyPr wrap="square" rtlCol="0">
            <a:spAutoFit/>
          </a:bodyPr>
          <a:lstStyle/>
          <a:p>
            <a:r>
              <a:rPr lang="en-US" b="1" dirty="0"/>
              <a:t>Some of his writings:</a:t>
            </a:r>
          </a:p>
          <a:p>
            <a:endParaRPr lang="en-US" dirty="0"/>
          </a:p>
          <a:p>
            <a:r>
              <a:rPr lang="en-US" dirty="0"/>
              <a:t>On the heavens</a:t>
            </a:r>
          </a:p>
          <a:p>
            <a:r>
              <a:rPr lang="en-US" dirty="0"/>
              <a:t>On sleep and sleeplessness</a:t>
            </a:r>
          </a:p>
          <a:p>
            <a:r>
              <a:rPr lang="en-US" dirty="0"/>
              <a:t>On animals</a:t>
            </a:r>
          </a:p>
          <a:p>
            <a:r>
              <a:rPr lang="en-US" dirty="0"/>
              <a:t>On the soul</a:t>
            </a:r>
          </a:p>
          <a:p>
            <a:r>
              <a:rPr lang="en-US" dirty="0"/>
              <a:t>Virtues and vices</a:t>
            </a:r>
          </a:p>
          <a:p>
            <a:r>
              <a:rPr lang="en-US" dirty="0"/>
              <a:t>Meteorology</a:t>
            </a:r>
          </a:p>
          <a:p>
            <a:r>
              <a:rPr lang="en-US" dirty="0"/>
              <a:t>Metaphysics</a:t>
            </a:r>
          </a:p>
          <a:p>
            <a:r>
              <a:rPr lang="en-US" dirty="0"/>
              <a:t>On </a:t>
            </a:r>
            <a:r>
              <a:rPr lang="en-US" dirty="0" err="1"/>
              <a:t>Longlivity</a:t>
            </a:r>
            <a:r>
              <a:rPr lang="en-US" dirty="0"/>
              <a:t> and Shortness of Life</a:t>
            </a:r>
          </a:p>
          <a:p>
            <a:r>
              <a:rPr lang="en-US" dirty="0"/>
              <a:t>Poetics</a:t>
            </a:r>
          </a:p>
          <a:p>
            <a:r>
              <a:rPr lang="en-US" dirty="0"/>
              <a:t>Generation and Corruption</a:t>
            </a:r>
          </a:p>
          <a:p>
            <a:endParaRPr lang="en-US" dirty="0"/>
          </a:p>
          <a:p>
            <a:endParaRPr lang="en-US" dirty="0"/>
          </a:p>
          <a:p>
            <a:r>
              <a:rPr lang="en-US" dirty="0"/>
              <a:t>And many, many more …</a:t>
            </a:r>
          </a:p>
          <a:p>
            <a:endParaRPr lang="en-US" dirty="0"/>
          </a:p>
          <a:p>
            <a:endParaRPr lang="en-US" dirty="0"/>
          </a:p>
        </p:txBody>
      </p:sp>
      <p:sp>
        <p:nvSpPr>
          <p:cNvPr id="5" name="TextBox 4"/>
          <p:cNvSpPr txBox="1"/>
          <p:nvPr/>
        </p:nvSpPr>
        <p:spPr>
          <a:xfrm>
            <a:off x="410308" y="6128121"/>
            <a:ext cx="3284463" cy="646331"/>
          </a:xfrm>
          <a:prstGeom prst="rect">
            <a:avLst/>
          </a:prstGeom>
          <a:noFill/>
        </p:spPr>
        <p:txBody>
          <a:bodyPr wrap="square" rtlCol="0">
            <a:spAutoFit/>
          </a:bodyPr>
          <a:lstStyle/>
          <a:p>
            <a:r>
              <a:rPr lang="en-US" b="1" dirty="0"/>
              <a:t>Aristotle, 384 BC – 322 BC</a:t>
            </a:r>
          </a:p>
          <a:p>
            <a:endParaRPr lang="en-US" dirty="0"/>
          </a:p>
        </p:txBody>
      </p:sp>
      <p:sp>
        <p:nvSpPr>
          <p:cNvPr id="4" name="TextBox 3">
            <a:extLst>
              <a:ext uri="{FF2B5EF4-FFF2-40B4-BE49-F238E27FC236}">
                <a16:creationId xmlns:a16="http://schemas.microsoft.com/office/drawing/2014/main" id="{21AC7276-3E7D-2742-8377-52534ED0E965}"/>
              </a:ext>
            </a:extLst>
          </p:cNvPr>
          <p:cNvSpPr txBox="1"/>
          <p:nvPr/>
        </p:nvSpPr>
        <p:spPr>
          <a:xfrm>
            <a:off x="4489938" y="164123"/>
            <a:ext cx="4623936" cy="923330"/>
          </a:xfrm>
          <a:prstGeom prst="rect">
            <a:avLst/>
          </a:prstGeom>
          <a:noFill/>
        </p:spPr>
        <p:txBody>
          <a:bodyPr wrap="square" rtlCol="0">
            <a:spAutoFit/>
          </a:bodyPr>
          <a:lstStyle/>
          <a:p>
            <a:r>
              <a:rPr lang="en-US" b="1" dirty="0"/>
              <a:t>A philosopher who dominates the understanding of knowledge about the natural world for thousands of years....</a:t>
            </a:r>
          </a:p>
        </p:txBody>
      </p:sp>
      <p:sp>
        <p:nvSpPr>
          <p:cNvPr id="6" name="TextBox 5">
            <a:extLst>
              <a:ext uri="{FF2B5EF4-FFF2-40B4-BE49-F238E27FC236}">
                <a16:creationId xmlns:a16="http://schemas.microsoft.com/office/drawing/2014/main" id="{C029BB9D-5E56-844A-8C9F-A5AA5AD7444E}"/>
              </a:ext>
            </a:extLst>
          </p:cNvPr>
          <p:cNvSpPr txBox="1"/>
          <p:nvPr/>
        </p:nvSpPr>
        <p:spPr>
          <a:xfrm>
            <a:off x="3552092" y="5893659"/>
            <a:ext cx="5647028" cy="923330"/>
          </a:xfrm>
          <a:prstGeom prst="rect">
            <a:avLst/>
          </a:prstGeom>
          <a:noFill/>
        </p:spPr>
        <p:txBody>
          <a:bodyPr wrap="square" rtlCol="0">
            <a:spAutoFit/>
          </a:bodyPr>
          <a:lstStyle/>
          <a:p>
            <a:r>
              <a:rPr lang="en-US" dirty="0"/>
              <a:t>Note: Aristotle’s writings were ‘</a:t>
            </a:r>
            <a:r>
              <a:rPr lang="en-US" dirty="0" err="1"/>
              <a:t>christianised</a:t>
            </a:r>
            <a:r>
              <a:rPr lang="en-US" dirty="0"/>
              <a:t>’ throughout the centuries and came to represent the world of the Christian God</a:t>
            </a:r>
          </a:p>
        </p:txBody>
      </p:sp>
    </p:spTree>
    <p:extLst>
      <p:ext uri="{BB962C8B-B14F-4D97-AF65-F5344CB8AC3E}">
        <p14:creationId xmlns:p14="http://schemas.microsoft.com/office/powerpoint/2010/main" val="3758532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ristotelian_cosmo.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463" y="751166"/>
            <a:ext cx="4944521" cy="5507986"/>
          </a:xfrm>
          <a:prstGeom prst="rect">
            <a:avLst/>
          </a:prstGeom>
        </p:spPr>
      </p:pic>
      <p:sp>
        <p:nvSpPr>
          <p:cNvPr id="3" name="TextBox 2"/>
          <p:cNvSpPr txBox="1"/>
          <p:nvPr/>
        </p:nvSpPr>
        <p:spPr>
          <a:xfrm>
            <a:off x="7450667" y="1303867"/>
            <a:ext cx="184666" cy="369332"/>
          </a:xfrm>
          <a:prstGeom prst="rect">
            <a:avLst/>
          </a:prstGeom>
          <a:noFill/>
        </p:spPr>
        <p:txBody>
          <a:bodyPr wrap="none" rtlCol="0">
            <a:spAutoFit/>
          </a:bodyPr>
          <a:lstStyle/>
          <a:p>
            <a:endParaRPr lang="en-US" dirty="0"/>
          </a:p>
        </p:txBody>
      </p:sp>
      <p:sp>
        <p:nvSpPr>
          <p:cNvPr id="9" name="TextBox 8">
            <a:extLst>
              <a:ext uri="{FF2B5EF4-FFF2-40B4-BE49-F238E27FC236}">
                <a16:creationId xmlns:a16="http://schemas.microsoft.com/office/drawing/2014/main" id="{28FA8D82-CB2D-99AA-B160-5037CD5E9861}"/>
              </a:ext>
            </a:extLst>
          </p:cNvPr>
          <p:cNvSpPr txBox="1"/>
          <p:nvPr/>
        </p:nvSpPr>
        <p:spPr>
          <a:xfrm>
            <a:off x="1118937" y="324853"/>
            <a:ext cx="3864199" cy="369332"/>
          </a:xfrm>
          <a:prstGeom prst="rect">
            <a:avLst/>
          </a:prstGeom>
          <a:noFill/>
        </p:spPr>
        <p:txBody>
          <a:bodyPr wrap="none" rtlCol="0">
            <a:spAutoFit/>
          </a:bodyPr>
          <a:lstStyle/>
          <a:p>
            <a:r>
              <a:rPr lang="en-US" b="1" dirty="0"/>
              <a:t>Aristotle’s cosmos in a Christian world </a:t>
            </a:r>
          </a:p>
        </p:txBody>
      </p:sp>
      <p:sp>
        <p:nvSpPr>
          <p:cNvPr id="10" name="TextBox 9">
            <a:extLst>
              <a:ext uri="{FF2B5EF4-FFF2-40B4-BE49-F238E27FC236}">
                <a16:creationId xmlns:a16="http://schemas.microsoft.com/office/drawing/2014/main" id="{EA4C8A97-4F5C-C6F3-C1C3-A8C6623A089F}"/>
              </a:ext>
            </a:extLst>
          </p:cNvPr>
          <p:cNvSpPr txBox="1"/>
          <p:nvPr/>
        </p:nvSpPr>
        <p:spPr>
          <a:xfrm>
            <a:off x="5967664" y="1852864"/>
            <a:ext cx="3439486" cy="1200329"/>
          </a:xfrm>
          <a:prstGeom prst="rect">
            <a:avLst/>
          </a:prstGeom>
          <a:noFill/>
        </p:spPr>
        <p:txBody>
          <a:bodyPr wrap="square" rtlCol="0">
            <a:spAutoFit/>
          </a:bodyPr>
          <a:lstStyle/>
          <a:p>
            <a:r>
              <a:rPr lang="en-US" dirty="0"/>
              <a:t>By the 13</a:t>
            </a:r>
            <a:r>
              <a:rPr lang="en-US" baseline="30000" dirty="0"/>
              <a:t>th</a:t>
            </a:r>
            <a:r>
              <a:rPr lang="en-US" dirty="0"/>
              <a:t> century Aristotle’s</a:t>
            </a:r>
          </a:p>
          <a:p>
            <a:r>
              <a:rPr lang="en-US" dirty="0"/>
              <a:t>ideas about the natural world were aligned with the Bible by</a:t>
            </a:r>
          </a:p>
          <a:p>
            <a:r>
              <a:rPr lang="en-US" dirty="0"/>
              <a:t>Christian natural philosophers</a:t>
            </a:r>
          </a:p>
        </p:txBody>
      </p:sp>
    </p:spTree>
    <p:extLst>
      <p:ext uri="{BB962C8B-B14F-4D97-AF65-F5344CB8AC3E}">
        <p14:creationId xmlns:p14="http://schemas.microsoft.com/office/powerpoint/2010/main" val="1997046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DC4EF8-40A1-BB49-A860-A0F7A087E5EC}"/>
              </a:ext>
            </a:extLst>
          </p:cNvPr>
          <p:cNvPicPr>
            <a:picLocks noChangeAspect="1"/>
          </p:cNvPicPr>
          <p:nvPr/>
        </p:nvPicPr>
        <p:blipFill>
          <a:blip r:embed="rId2"/>
          <a:stretch>
            <a:fillRect/>
          </a:stretch>
        </p:blipFill>
        <p:spPr>
          <a:xfrm>
            <a:off x="489558" y="228601"/>
            <a:ext cx="4419326" cy="6436894"/>
          </a:xfrm>
          <a:prstGeom prst="rect">
            <a:avLst/>
          </a:prstGeom>
        </p:spPr>
      </p:pic>
      <p:sp>
        <p:nvSpPr>
          <p:cNvPr id="6" name="TextBox 5">
            <a:extLst>
              <a:ext uri="{FF2B5EF4-FFF2-40B4-BE49-F238E27FC236}">
                <a16:creationId xmlns:a16="http://schemas.microsoft.com/office/drawing/2014/main" id="{6731ABED-DDA8-5149-9DB6-40938E82E8E9}"/>
              </a:ext>
            </a:extLst>
          </p:cNvPr>
          <p:cNvSpPr txBox="1"/>
          <p:nvPr/>
        </p:nvSpPr>
        <p:spPr>
          <a:xfrm>
            <a:off x="5134709" y="1735015"/>
            <a:ext cx="4213700" cy="2308324"/>
          </a:xfrm>
          <a:prstGeom prst="rect">
            <a:avLst/>
          </a:prstGeom>
          <a:noFill/>
        </p:spPr>
        <p:txBody>
          <a:bodyPr wrap="square" rtlCol="0">
            <a:spAutoFit/>
          </a:bodyPr>
          <a:lstStyle/>
          <a:p>
            <a:r>
              <a:rPr lang="en-US" dirty="0"/>
              <a:t>In the ‘Great Chain of Being’ </a:t>
            </a:r>
          </a:p>
          <a:p>
            <a:r>
              <a:rPr lang="en-US" dirty="0"/>
              <a:t>the Aristotelian natural world and Christian spiritual worlds were intertwined</a:t>
            </a:r>
          </a:p>
          <a:p>
            <a:endParaRPr lang="en-US" dirty="0"/>
          </a:p>
          <a:p>
            <a:r>
              <a:rPr lang="en-US" dirty="0"/>
              <a:t>We today see them as separate but </a:t>
            </a:r>
          </a:p>
          <a:p>
            <a:r>
              <a:rPr lang="en-US" dirty="0"/>
              <a:t>for contemporaries they were one single </a:t>
            </a:r>
          </a:p>
          <a:p>
            <a:r>
              <a:rPr lang="en-US" dirty="0"/>
              <a:t>World. </a:t>
            </a:r>
          </a:p>
          <a:p>
            <a:endParaRPr lang="en-US" dirty="0"/>
          </a:p>
        </p:txBody>
      </p:sp>
      <p:sp>
        <p:nvSpPr>
          <p:cNvPr id="7" name="TextBox 6">
            <a:extLst>
              <a:ext uri="{FF2B5EF4-FFF2-40B4-BE49-F238E27FC236}">
                <a16:creationId xmlns:a16="http://schemas.microsoft.com/office/drawing/2014/main" id="{953D9DD5-75E9-7E41-8FE9-B83031E0AFCE}"/>
              </a:ext>
            </a:extLst>
          </p:cNvPr>
          <p:cNvSpPr txBox="1"/>
          <p:nvPr/>
        </p:nvSpPr>
        <p:spPr>
          <a:xfrm>
            <a:off x="5498123" y="550985"/>
            <a:ext cx="3284361" cy="461665"/>
          </a:xfrm>
          <a:prstGeom prst="rect">
            <a:avLst/>
          </a:prstGeom>
          <a:noFill/>
        </p:spPr>
        <p:txBody>
          <a:bodyPr wrap="none" rtlCol="0">
            <a:spAutoFit/>
          </a:bodyPr>
          <a:lstStyle/>
          <a:p>
            <a:r>
              <a:rPr lang="en-US" sz="2400" dirty="0"/>
              <a:t>The Great Chain of Being</a:t>
            </a:r>
          </a:p>
        </p:txBody>
      </p:sp>
    </p:spTree>
    <p:extLst>
      <p:ext uri="{BB962C8B-B14F-4D97-AF65-F5344CB8AC3E}">
        <p14:creationId xmlns:p14="http://schemas.microsoft.com/office/powerpoint/2010/main" val="1933833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Vitruvian_macrocosm.jpg">
            <a:extLst>
              <a:ext uri="{FF2B5EF4-FFF2-40B4-BE49-F238E27FC236}">
                <a16:creationId xmlns:a16="http://schemas.microsoft.com/office/drawing/2014/main" id="{199CA4DE-11A7-12D3-AB63-ACFA726419BF}"/>
              </a:ext>
            </a:extLst>
          </p:cNvPr>
          <p:cNvPicPr>
            <a:picLocks noChangeAspect="1"/>
          </p:cNvPicPr>
          <p:nvPr/>
        </p:nvPicPr>
        <p:blipFill>
          <a:blip r:embed="rId2"/>
          <a:stretch>
            <a:fillRect/>
          </a:stretch>
        </p:blipFill>
        <p:spPr>
          <a:xfrm>
            <a:off x="673768" y="1813386"/>
            <a:ext cx="4183708" cy="4175994"/>
          </a:xfrm>
          <a:prstGeom prst="rect">
            <a:avLst/>
          </a:prstGeom>
        </p:spPr>
      </p:pic>
      <p:sp>
        <p:nvSpPr>
          <p:cNvPr id="6" name="TextBox 5">
            <a:extLst>
              <a:ext uri="{FF2B5EF4-FFF2-40B4-BE49-F238E27FC236}">
                <a16:creationId xmlns:a16="http://schemas.microsoft.com/office/drawing/2014/main" id="{6D73749A-5565-CCFD-8B46-381BADEB35FD}"/>
              </a:ext>
            </a:extLst>
          </p:cNvPr>
          <p:cNvSpPr txBox="1"/>
          <p:nvPr/>
        </p:nvSpPr>
        <p:spPr>
          <a:xfrm>
            <a:off x="673768" y="481263"/>
            <a:ext cx="8336475" cy="1200329"/>
          </a:xfrm>
          <a:prstGeom prst="rect">
            <a:avLst/>
          </a:prstGeom>
          <a:noFill/>
        </p:spPr>
        <p:txBody>
          <a:bodyPr wrap="square" rtlCol="0">
            <a:spAutoFit/>
          </a:bodyPr>
          <a:lstStyle/>
          <a:p>
            <a:r>
              <a:rPr lang="en-US" sz="2400" b="1" dirty="0"/>
              <a:t>The human body was known as the microcosm. Everything in the body was mirrored within the wider macrocosm of God’s created world</a:t>
            </a:r>
          </a:p>
        </p:txBody>
      </p:sp>
      <p:sp>
        <p:nvSpPr>
          <p:cNvPr id="7" name="TextBox 6">
            <a:extLst>
              <a:ext uri="{FF2B5EF4-FFF2-40B4-BE49-F238E27FC236}">
                <a16:creationId xmlns:a16="http://schemas.microsoft.com/office/drawing/2014/main" id="{41C6D8A8-E35A-9A85-BCDA-C127FF68C491}"/>
              </a:ext>
            </a:extLst>
          </p:cNvPr>
          <p:cNvSpPr txBox="1"/>
          <p:nvPr/>
        </p:nvSpPr>
        <p:spPr>
          <a:xfrm>
            <a:off x="5185611" y="2334398"/>
            <a:ext cx="3981053" cy="923330"/>
          </a:xfrm>
          <a:prstGeom prst="rect">
            <a:avLst/>
          </a:prstGeom>
          <a:noFill/>
        </p:spPr>
        <p:txBody>
          <a:bodyPr wrap="square" rtlCol="0">
            <a:spAutoFit/>
          </a:bodyPr>
          <a:lstStyle/>
          <a:p>
            <a:r>
              <a:rPr lang="en-US" dirty="0"/>
              <a:t>This is why astrology was a central task of all academic physicians.</a:t>
            </a:r>
          </a:p>
          <a:p>
            <a:endParaRPr lang="en-US" dirty="0"/>
          </a:p>
        </p:txBody>
      </p:sp>
      <p:pic>
        <p:nvPicPr>
          <p:cNvPr id="8" name="Picture 7">
            <a:extLst>
              <a:ext uri="{FF2B5EF4-FFF2-40B4-BE49-F238E27FC236}">
                <a16:creationId xmlns:a16="http://schemas.microsoft.com/office/drawing/2014/main" id="{034023BD-2AF5-B3E3-543C-63A2E957147A}"/>
              </a:ext>
            </a:extLst>
          </p:cNvPr>
          <p:cNvPicPr>
            <a:picLocks noChangeAspect="1"/>
          </p:cNvPicPr>
          <p:nvPr/>
        </p:nvPicPr>
        <p:blipFill>
          <a:blip r:embed="rId3"/>
          <a:stretch>
            <a:fillRect/>
          </a:stretch>
        </p:blipFill>
        <p:spPr>
          <a:xfrm>
            <a:off x="5887398" y="3834000"/>
            <a:ext cx="3256602" cy="3024000"/>
          </a:xfrm>
          <a:prstGeom prst="rect">
            <a:avLst/>
          </a:prstGeom>
        </p:spPr>
      </p:pic>
    </p:spTree>
    <p:extLst>
      <p:ext uri="{BB962C8B-B14F-4D97-AF65-F5344CB8AC3E}">
        <p14:creationId xmlns:p14="http://schemas.microsoft.com/office/powerpoint/2010/main" val="527166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37846" y="1207477"/>
            <a:ext cx="6607183" cy="3693319"/>
          </a:xfrm>
          <a:prstGeom prst="rect">
            <a:avLst/>
          </a:prstGeom>
          <a:noFill/>
        </p:spPr>
        <p:txBody>
          <a:bodyPr wrap="square" rtlCol="0">
            <a:spAutoFit/>
          </a:bodyPr>
          <a:lstStyle/>
          <a:p>
            <a:endParaRPr lang="en-US" b="1" dirty="0"/>
          </a:p>
          <a:p>
            <a:endParaRPr lang="en-US" b="1" dirty="0"/>
          </a:p>
          <a:p>
            <a:r>
              <a:rPr lang="en-US" b="1" dirty="0"/>
              <a:t>Def. Natural philosophy</a:t>
            </a:r>
          </a:p>
          <a:p>
            <a:endParaRPr lang="en-US" dirty="0"/>
          </a:p>
          <a:p>
            <a:r>
              <a:rPr lang="en-US" dirty="0"/>
              <a:t>A category also known as ‘physics’. It refers to systematic </a:t>
            </a:r>
          </a:p>
          <a:p>
            <a:r>
              <a:rPr lang="en-US" dirty="0"/>
              <a:t>knowledge of all aspects of the physical world, including </a:t>
            </a:r>
          </a:p>
          <a:p>
            <a:r>
              <a:rPr lang="en-US" dirty="0"/>
              <a:t>living things (based on Aristotle’s philosophy).</a:t>
            </a:r>
          </a:p>
          <a:p>
            <a:endParaRPr lang="en-US" dirty="0"/>
          </a:p>
          <a:p>
            <a:r>
              <a:rPr lang="en-US" dirty="0"/>
              <a:t>As the natural world was understood as God’s creation, all natural philosophy was therefore understood as a theological enterprise. It was about understanding God’s world.</a:t>
            </a:r>
          </a:p>
          <a:p>
            <a:endParaRPr lang="en-US" dirty="0"/>
          </a:p>
          <a:p>
            <a:r>
              <a:rPr lang="en-US" dirty="0"/>
              <a:t>Natural philosopher understood their job to a form of worship. </a:t>
            </a:r>
          </a:p>
        </p:txBody>
      </p:sp>
      <p:sp>
        <p:nvSpPr>
          <p:cNvPr id="3" name="TextBox 2">
            <a:extLst>
              <a:ext uri="{FF2B5EF4-FFF2-40B4-BE49-F238E27FC236}">
                <a16:creationId xmlns:a16="http://schemas.microsoft.com/office/drawing/2014/main" id="{A1A544F3-F9FE-A647-A2C1-63187FC5DCAE}"/>
              </a:ext>
            </a:extLst>
          </p:cNvPr>
          <p:cNvSpPr txBox="1"/>
          <p:nvPr/>
        </p:nvSpPr>
        <p:spPr>
          <a:xfrm>
            <a:off x="234462" y="410309"/>
            <a:ext cx="9428233" cy="1200329"/>
          </a:xfrm>
          <a:prstGeom prst="rect">
            <a:avLst/>
          </a:prstGeom>
          <a:noFill/>
        </p:spPr>
        <p:txBody>
          <a:bodyPr wrap="square" rtlCol="0">
            <a:spAutoFit/>
          </a:bodyPr>
          <a:lstStyle/>
          <a:p>
            <a:endParaRPr lang="en-US" dirty="0"/>
          </a:p>
          <a:p>
            <a:endParaRPr lang="en-US" dirty="0"/>
          </a:p>
          <a:p>
            <a:r>
              <a:rPr lang="en-US" dirty="0"/>
              <a:t>Those who investigate nature, the cosmos and the human body called themselves ‘</a:t>
            </a:r>
            <a:r>
              <a:rPr lang="en-US" b="1" dirty="0"/>
              <a:t>natural philosophers</a:t>
            </a:r>
            <a:r>
              <a:rPr lang="en-US" dirty="0"/>
              <a:t>’ (all academic physicians are also always trained as natural philosophers)</a:t>
            </a:r>
          </a:p>
        </p:txBody>
      </p:sp>
      <p:sp>
        <p:nvSpPr>
          <p:cNvPr id="4" name="TextBox 3">
            <a:extLst>
              <a:ext uri="{FF2B5EF4-FFF2-40B4-BE49-F238E27FC236}">
                <a16:creationId xmlns:a16="http://schemas.microsoft.com/office/drawing/2014/main" id="{4763D3D4-41A0-0D4D-A62D-AE0F7994E61A}"/>
              </a:ext>
            </a:extLst>
          </p:cNvPr>
          <p:cNvSpPr txBox="1"/>
          <p:nvPr/>
        </p:nvSpPr>
        <p:spPr>
          <a:xfrm>
            <a:off x="234462" y="5065295"/>
            <a:ext cx="9080283" cy="923330"/>
          </a:xfrm>
          <a:prstGeom prst="rect">
            <a:avLst/>
          </a:prstGeom>
          <a:noFill/>
        </p:spPr>
        <p:txBody>
          <a:bodyPr wrap="square" rtlCol="0">
            <a:spAutoFit/>
          </a:bodyPr>
          <a:lstStyle/>
          <a:p>
            <a:endParaRPr lang="en-US" dirty="0"/>
          </a:p>
          <a:p>
            <a:r>
              <a:rPr lang="en-US" dirty="0"/>
              <a:t>Natural philosophers are not scientists! Their aim was to re-discover the all the knowledge of the lost world of Paradise and bring back human knowledge lost through the Fall.</a:t>
            </a:r>
          </a:p>
        </p:txBody>
      </p:sp>
      <p:sp>
        <p:nvSpPr>
          <p:cNvPr id="5" name="TextBox 4">
            <a:extLst>
              <a:ext uri="{FF2B5EF4-FFF2-40B4-BE49-F238E27FC236}">
                <a16:creationId xmlns:a16="http://schemas.microsoft.com/office/drawing/2014/main" id="{2CAF6860-DB71-31E7-A918-525D66607E96}"/>
              </a:ext>
            </a:extLst>
          </p:cNvPr>
          <p:cNvSpPr txBox="1"/>
          <p:nvPr/>
        </p:nvSpPr>
        <p:spPr>
          <a:xfrm>
            <a:off x="2261937" y="225643"/>
            <a:ext cx="3717877" cy="400110"/>
          </a:xfrm>
          <a:prstGeom prst="rect">
            <a:avLst/>
          </a:prstGeom>
          <a:noFill/>
        </p:spPr>
        <p:txBody>
          <a:bodyPr wrap="none" rtlCol="0">
            <a:spAutoFit/>
          </a:bodyPr>
          <a:lstStyle/>
          <a:p>
            <a:r>
              <a:rPr lang="en-US" sz="2000" b="1" dirty="0"/>
              <a:t>Natural philosophy and Medicine</a:t>
            </a:r>
          </a:p>
        </p:txBody>
      </p:sp>
    </p:spTree>
    <p:extLst>
      <p:ext uri="{BB962C8B-B14F-4D97-AF65-F5344CB8AC3E}">
        <p14:creationId xmlns:p14="http://schemas.microsoft.com/office/powerpoint/2010/main" val="2131495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263" y="1242646"/>
            <a:ext cx="8652802" cy="3970318"/>
          </a:xfrm>
          <a:prstGeom prst="rect">
            <a:avLst/>
          </a:prstGeom>
          <a:noFill/>
        </p:spPr>
        <p:txBody>
          <a:bodyPr wrap="square" rtlCol="0">
            <a:spAutoFit/>
          </a:bodyPr>
          <a:lstStyle/>
          <a:p>
            <a:endParaRPr lang="en-US" b="1" dirty="0"/>
          </a:p>
          <a:p>
            <a:endParaRPr lang="en-US" b="1" dirty="0"/>
          </a:p>
          <a:p>
            <a:r>
              <a:rPr lang="en-US" b="1" dirty="0"/>
              <a:t>What do natural philosophers do? They do not question God’s creation!</a:t>
            </a:r>
          </a:p>
          <a:p>
            <a:endParaRPr lang="en-US" dirty="0"/>
          </a:p>
          <a:p>
            <a:pPr marL="285750" indent="-285750">
              <a:buFont typeface="Arial"/>
              <a:buChar char="•"/>
            </a:pPr>
            <a:r>
              <a:rPr lang="en-US" dirty="0"/>
              <a:t>Collecting and cataloguing the wonders of God’s creation – all the things humans </a:t>
            </a:r>
          </a:p>
          <a:p>
            <a:r>
              <a:rPr lang="en-US" dirty="0"/>
              <a:t>      forgot due to the Fall</a:t>
            </a:r>
          </a:p>
          <a:p>
            <a:endParaRPr lang="en-US" dirty="0"/>
          </a:p>
          <a:p>
            <a:pPr marL="285750" indent="-285750">
              <a:buFont typeface="Arial"/>
              <a:buChar char="•"/>
            </a:pPr>
            <a:r>
              <a:rPr lang="en-US" dirty="0"/>
              <a:t>Explaining why things were the way they were</a:t>
            </a:r>
          </a:p>
          <a:p>
            <a:r>
              <a:rPr lang="en-US" dirty="0"/>
              <a:t>      They they were not about ‘discoveries’ but they tried to answer the question: Why did</a:t>
            </a:r>
          </a:p>
          <a:p>
            <a:r>
              <a:rPr lang="en-US" dirty="0"/>
              <a:t>      God make things the way they are? And how do we as humans (and sinners) can gain    </a:t>
            </a:r>
          </a:p>
          <a:p>
            <a:r>
              <a:rPr lang="en-US" dirty="0"/>
              <a:t>      back some of God’s knowledge?</a:t>
            </a:r>
          </a:p>
          <a:p>
            <a:endParaRPr lang="en-US" dirty="0"/>
          </a:p>
          <a:p>
            <a:endParaRPr lang="en-US" b="1" dirty="0"/>
          </a:p>
          <a:p>
            <a:endParaRPr lang="en-US" dirty="0"/>
          </a:p>
        </p:txBody>
      </p:sp>
      <p:sp>
        <p:nvSpPr>
          <p:cNvPr id="3" name="TextBox 2">
            <a:extLst>
              <a:ext uri="{FF2B5EF4-FFF2-40B4-BE49-F238E27FC236}">
                <a16:creationId xmlns:a16="http://schemas.microsoft.com/office/drawing/2014/main" id="{A69C5AB3-297B-9849-AA83-FE8E253425CB}"/>
              </a:ext>
            </a:extLst>
          </p:cNvPr>
          <p:cNvSpPr txBox="1"/>
          <p:nvPr/>
        </p:nvSpPr>
        <p:spPr>
          <a:xfrm>
            <a:off x="562708" y="422031"/>
            <a:ext cx="8097601" cy="738664"/>
          </a:xfrm>
          <a:prstGeom prst="rect">
            <a:avLst/>
          </a:prstGeom>
          <a:noFill/>
        </p:spPr>
        <p:txBody>
          <a:bodyPr wrap="none" rtlCol="0">
            <a:spAutoFit/>
          </a:bodyPr>
          <a:lstStyle/>
          <a:p>
            <a:endParaRPr lang="en-US" b="1" dirty="0"/>
          </a:p>
          <a:p>
            <a:r>
              <a:rPr lang="en-US" sz="2400" b="1" dirty="0"/>
              <a:t>How to investigate nature and the human body around 1500? </a:t>
            </a:r>
          </a:p>
        </p:txBody>
      </p:sp>
    </p:spTree>
    <p:extLst>
      <p:ext uri="{BB962C8B-B14F-4D97-AF65-F5344CB8AC3E}">
        <p14:creationId xmlns:p14="http://schemas.microsoft.com/office/powerpoint/2010/main" val="352362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1969" y="937847"/>
            <a:ext cx="7957967" cy="5109091"/>
          </a:xfrm>
          <a:prstGeom prst="rect">
            <a:avLst/>
          </a:prstGeom>
          <a:noFill/>
        </p:spPr>
        <p:txBody>
          <a:bodyPr wrap="square" rtlCol="0">
            <a:spAutoFit/>
          </a:bodyPr>
          <a:lstStyle/>
          <a:p>
            <a:r>
              <a:rPr lang="en-US" sz="2000" b="1" dirty="0"/>
              <a:t>The role of sense ‘Experience’ for an Aristotelian natural philosopher:</a:t>
            </a:r>
          </a:p>
          <a:p>
            <a:endParaRPr lang="en-US" b="1" dirty="0"/>
          </a:p>
          <a:p>
            <a:endParaRPr lang="en-US" dirty="0"/>
          </a:p>
          <a:p>
            <a:r>
              <a:rPr lang="en-US" dirty="0"/>
              <a:t>Thinking about nature starts from sense experience, they agreed.</a:t>
            </a:r>
          </a:p>
          <a:p>
            <a:endParaRPr lang="en-US" dirty="0"/>
          </a:p>
          <a:p>
            <a:r>
              <a:rPr lang="en-US" dirty="0"/>
              <a:t>However, that is not the knowledge natural philosophers are after: </a:t>
            </a:r>
          </a:p>
          <a:p>
            <a:endParaRPr lang="en-US" dirty="0"/>
          </a:p>
          <a:p>
            <a:r>
              <a:rPr lang="en-US" dirty="0"/>
              <a:t>	They aim to achieve ‘universally’ true knowledge. </a:t>
            </a:r>
          </a:p>
          <a:p>
            <a:endParaRPr lang="en-US" dirty="0"/>
          </a:p>
          <a:p>
            <a:r>
              <a:rPr lang="en-US" dirty="0"/>
              <a:t>Their aim is to discuss why things are the way they are! The way God had made the world and the human body.</a:t>
            </a:r>
          </a:p>
          <a:p>
            <a:endParaRPr lang="en-US" dirty="0"/>
          </a:p>
          <a:p>
            <a:r>
              <a:rPr lang="en-US" dirty="0"/>
              <a:t>Practical knowledge, based on sense experience, was therefore not true knowledge, they believed.</a:t>
            </a:r>
          </a:p>
          <a:p>
            <a:endParaRPr lang="en-US" dirty="0"/>
          </a:p>
          <a:p>
            <a:r>
              <a:rPr lang="en-US" dirty="0"/>
              <a:t>In this thinking there is no room for ‘novelty’ or ‘discoveries’ (as we </a:t>
            </a:r>
          </a:p>
          <a:p>
            <a:r>
              <a:rPr lang="en-US" dirty="0"/>
              <a:t>celebrate in modern science)</a:t>
            </a:r>
          </a:p>
          <a:p>
            <a:endParaRPr lang="en-US" dirty="0"/>
          </a:p>
        </p:txBody>
      </p:sp>
    </p:spTree>
    <p:extLst>
      <p:ext uri="{BB962C8B-B14F-4D97-AF65-F5344CB8AC3E}">
        <p14:creationId xmlns:p14="http://schemas.microsoft.com/office/powerpoint/2010/main" val="1035760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354" y="760329"/>
            <a:ext cx="7837770" cy="1200329"/>
          </a:xfrm>
          <a:prstGeom prst="rect">
            <a:avLst/>
          </a:prstGeom>
          <a:noFill/>
        </p:spPr>
        <p:txBody>
          <a:bodyPr wrap="square" rtlCol="0">
            <a:spAutoFit/>
          </a:bodyPr>
          <a:lstStyle/>
          <a:p>
            <a:r>
              <a:rPr lang="en-US" b="1" dirty="0"/>
              <a:t>Scholasticism; scholastic</a:t>
            </a:r>
            <a:r>
              <a:rPr lang="en-US" dirty="0"/>
              <a:t>: Scholasticism is a term applied to the intellectual and academic style of the medieval universities, a style stressing debate, disputation,  and the effective use of canonical texts (such as those of Aristotle) in the making  of arguments. A ‘scholastic’ is a practitioner of that style of thinking. </a:t>
            </a:r>
          </a:p>
        </p:txBody>
      </p:sp>
      <p:sp>
        <p:nvSpPr>
          <p:cNvPr id="3" name="TextBox 2"/>
          <p:cNvSpPr txBox="1"/>
          <p:nvPr/>
        </p:nvSpPr>
        <p:spPr>
          <a:xfrm>
            <a:off x="1043354" y="2297724"/>
            <a:ext cx="8350461" cy="1200329"/>
          </a:xfrm>
          <a:prstGeom prst="rect">
            <a:avLst/>
          </a:prstGeom>
          <a:noFill/>
        </p:spPr>
        <p:txBody>
          <a:bodyPr wrap="square" rtlCol="0">
            <a:spAutoFit/>
          </a:bodyPr>
          <a:lstStyle/>
          <a:p>
            <a:r>
              <a:rPr lang="en-US" b="1" dirty="0"/>
              <a:t>Syllogism</a:t>
            </a:r>
            <a:r>
              <a:rPr lang="en-US" dirty="0"/>
              <a:t>: The central technical device in formal logic in the universities of the </a:t>
            </a:r>
          </a:p>
          <a:p>
            <a:r>
              <a:rPr lang="en-US" dirty="0"/>
              <a:t>Middle Ages and early modern period, derived from Aristotle’s writings on </a:t>
            </a:r>
          </a:p>
          <a:p>
            <a:r>
              <a:rPr lang="en-US" dirty="0"/>
              <a:t>logic, and consisting of a ‘major premises’ (all As are B), a ‘minor premise’ (C is A),</a:t>
            </a:r>
          </a:p>
          <a:p>
            <a:r>
              <a:rPr lang="en-US" dirty="0"/>
              <a:t>And a ‘conclusion’ (therefore C is B)</a:t>
            </a:r>
          </a:p>
        </p:txBody>
      </p:sp>
      <p:sp>
        <p:nvSpPr>
          <p:cNvPr id="4" name="TextBox 3"/>
          <p:cNvSpPr txBox="1"/>
          <p:nvPr/>
        </p:nvSpPr>
        <p:spPr>
          <a:xfrm>
            <a:off x="2719754" y="3835119"/>
            <a:ext cx="3222899" cy="1754326"/>
          </a:xfrm>
          <a:prstGeom prst="rect">
            <a:avLst/>
          </a:prstGeom>
          <a:noFill/>
        </p:spPr>
        <p:txBody>
          <a:bodyPr wrap="square" rtlCol="0">
            <a:spAutoFit/>
          </a:bodyPr>
          <a:lstStyle/>
          <a:p>
            <a:r>
              <a:rPr lang="en-US" dirty="0"/>
              <a:t>a. All men are mortal (major premises)</a:t>
            </a:r>
          </a:p>
          <a:p>
            <a:r>
              <a:rPr lang="en-US" dirty="0"/>
              <a:t>b. Socrates is a man (minor premises)</a:t>
            </a:r>
          </a:p>
          <a:p>
            <a:r>
              <a:rPr lang="en-US" dirty="0"/>
              <a:t>c. Therefore Socrates is mortal (conclusion)</a:t>
            </a:r>
          </a:p>
        </p:txBody>
      </p:sp>
      <p:sp>
        <p:nvSpPr>
          <p:cNvPr id="5" name="TextBox 4"/>
          <p:cNvSpPr txBox="1"/>
          <p:nvPr/>
        </p:nvSpPr>
        <p:spPr>
          <a:xfrm>
            <a:off x="1207477" y="3835119"/>
            <a:ext cx="1286583" cy="369332"/>
          </a:xfrm>
          <a:prstGeom prst="rect">
            <a:avLst/>
          </a:prstGeom>
          <a:noFill/>
        </p:spPr>
        <p:txBody>
          <a:bodyPr wrap="square" rtlCol="0">
            <a:spAutoFit/>
          </a:bodyPr>
          <a:lstStyle/>
          <a:p>
            <a:r>
              <a:rPr lang="en-US" dirty="0"/>
              <a:t>Example: </a:t>
            </a:r>
          </a:p>
        </p:txBody>
      </p:sp>
      <p:sp>
        <p:nvSpPr>
          <p:cNvPr id="6" name="TextBox 5">
            <a:extLst>
              <a:ext uri="{FF2B5EF4-FFF2-40B4-BE49-F238E27FC236}">
                <a16:creationId xmlns:a16="http://schemas.microsoft.com/office/drawing/2014/main" id="{FD9C75E8-DBEF-064B-8916-C9FD800A25FE}"/>
              </a:ext>
            </a:extLst>
          </p:cNvPr>
          <p:cNvSpPr txBox="1"/>
          <p:nvPr/>
        </p:nvSpPr>
        <p:spPr>
          <a:xfrm>
            <a:off x="750277" y="175846"/>
            <a:ext cx="8373269" cy="400110"/>
          </a:xfrm>
          <a:prstGeom prst="rect">
            <a:avLst/>
          </a:prstGeom>
          <a:noFill/>
        </p:spPr>
        <p:txBody>
          <a:bodyPr wrap="square" rtlCol="0">
            <a:spAutoFit/>
          </a:bodyPr>
          <a:lstStyle/>
          <a:p>
            <a:r>
              <a:rPr lang="en-US" sz="2000" b="1" dirty="0"/>
              <a:t>Due to their way (style) of thinking, their endeavor was called:</a:t>
            </a:r>
          </a:p>
        </p:txBody>
      </p:sp>
      <p:sp>
        <p:nvSpPr>
          <p:cNvPr id="7" name="TextBox 6">
            <a:extLst>
              <a:ext uri="{FF2B5EF4-FFF2-40B4-BE49-F238E27FC236}">
                <a16:creationId xmlns:a16="http://schemas.microsoft.com/office/drawing/2014/main" id="{1C8FC067-B700-704D-A636-3B266FBBAFE2}"/>
              </a:ext>
            </a:extLst>
          </p:cNvPr>
          <p:cNvSpPr txBox="1"/>
          <p:nvPr/>
        </p:nvSpPr>
        <p:spPr>
          <a:xfrm>
            <a:off x="128954" y="5744308"/>
            <a:ext cx="9015047" cy="2031325"/>
          </a:xfrm>
          <a:prstGeom prst="rect">
            <a:avLst/>
          </a:prstGeom>
          <a:noFill/>
        </p:spPr>
        <p:txBody>
          <a:bodyPr wrap="square" rtlCol="0">
            <a:spAutoFit/>
          </a:bodyPr>
          <a:lstStyle/>
          <a:p>
            <a:r>
              <a:rPr lang="en-US" dirty="0"/>
              <a:t>The method is ‘</a:t>
            </a:r>
            <a:r>
              <a:rPr lang="en-US" b="1" dirty="0"/>
              <a:t>deductive</a:t>
            </a:r>
            <a:r>
              <a:rPr lang="en-US" dirty="0"/>
              <a:t>’ – they move from what they know as truth to why it is the way it is. (God is truth – and why is it so?) – our own thinking is </a:t>
            </a:r>
            <a:r>
              <a:rPr lang="en-US" b="1" dirty="0"/>
              <a:t>‘inductive</a:t>
            </a:r>
            <a:r>
              <a:rPr lang="en-US" dirty="0"/>
              <a:t>’ and moves the other way round! </a:t>
            </a:r>
          </a:p>
          <a:p>
            <a:endParaRPr lang="en-US" dirty="0"/>
          </a:p>
          <a:p>
            <a:endParaRPr lang="en-US" dirty="0"/>
          </a:p>
          <a:p>
            <a:endParaRPr lang="en-US" dirty="0"/>
          </a:p>
          <a:p>
            <a:endParaRPr lang="en-US" dirty="0"/>
          </a:p>
        </p:txBody>
      </p:sp>
      <p:sp>
        <p:nvSpPr>
          <p:cNvPr id="8" name="TextBox 7">
            <a:extLst>
              <a:ext uri="{FF2B5EF4-FFF2-40B4-BE49-F238E27FC236}">
                <a16:creationId xmlns:a16="http://schemas.microsoft.com/office/drawing/2014/main" id="{D838EA5C-6621-9645-ABA9-541BF6BF4E68}"/>
              </a:ext>
            </a:extLst>
          </p:cNvPr>
          <p:cNvSpPr txBox="1"/>
          <p:nvPr/>
        </p:nvSpPr>
        <p:spPr>
          <a:xfrm flipV="1">
            <a:off x="1910862" y="8108234"/>
            <a:ext cx="28408222" cy="2031325"/>
          </a:xfrm>
          <a:prstGeom prst="rect">
            <a:avLst/>
          </a:prstGeom>
          <a:noFill/>
        </p:spPr>
        <p:txBody>
          <a:bodyPr wrap="square" rtlCol="0">
            <a:spAutoFit/>
          </a:bodyPr>
          <a:lstStyle/>
          <a:p>
            <a:r>
              <a:rPr lang="en-US" dirty="0"/>
              <a:t>The method is ‘</a:t>
            </a:r>
            <a:r>
              <a:rPr lang="en-US" b="1" dirty="0"/>
              <a:t>deductive</a:t>
            </a:r>
            <a:r>
              <a:rPr lang="en-US" dirty="0"/>
              <a:t>’ – they move from what they know as truth to why it is the way it is. (God is truth – and why is it so?)</a:t>
            </a:r>
          </a:p>
          <a:p>
            <a:endParaRPr lang="en-US" dirty="0"/>
          </a:p>
          <a:p>
            <a:r>
              <a:rPr lang="en-US" dirty="0"/>
              <a:t>They follow a particular logic called </a:t>
            </a:r>
            <a:r>
              <a:rPr lang="en-US" b="1" dirty="0"/>
              <a:t>syllogism</a:t>
            </a:r>
            <a:r>
              <a:rPr lang="en-US" dirty="0"/>
              <a:t> - This takes the form of a logical deductive structure derived from incontestable basic statements or ‘premises’. It is derived from Aristotle’s writings on logic - consisting of a ‘major premises’ (all As are B), a ‘minor premise’ (C is A), and a ‘conclusion’ (therefore C is B)/</a:t>
            </a:r>
          </a:p>
          <a:p>
            <a:endParaRPr lang="en-US" dirty="0"/>
          </a:p>
          <a:p>
            <a:r>
              <a:rPr lang="en-US" dirty="0"/>
              <a:t>Example: All men are mortal, Socrates is a man, therefore Socrates is mortal.</a:t>
            </a:r>
            <a:endParaRPr lang="en-GB" dirty="0"/>
          </a:p>
          <a:p>
            <a:endParaRPr lang="en-US" dirty="0"/>
          </a:p>
        </p:txBody>
      </p:sp>
    </p:spTree>
    <p:extLst>
      <p:ext uri="{BB962C8B-B14F-4D97-AF65-F5344CB8AC3E}">
        <p14:creationId xmlns:p14="http://schemas.microsoft.com/office/powerpoint/2010/main" val="1601385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aurentius_de_Voltolina_0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5720"/>
            <a:ext cx="6489391" cy="5075962"/>
          </a:xfrm>
          <a:prstGeom prst="rect">
            <a:avLst/>
          </a:prstGeom>
        </p:spPr>
      </p:pic>
      <p:sp>
        <p:nvSpPr>
          <p:cNvPr id="3" name="TextBox 2"/>
          <p:cNvSpPr txBox="1"/>
          <p:nvPr/>
        </p:nvSpPr>
        <p:spPr>
          <a:xfrm>
            <a:off x="156568" y="5566417"/>
            <a:ext cx="8228513" cy="923330"/>
          </a:xfrm>
          <a:prstGeom prst="rect">
            <a:avLst/>
          </a:prstGeom>
          <a:noFill/>
        </p:spPr>
        <p:txBody>
          <a:bodyPr wrap="square" rtlCol="0">
            <a:spAutoFit/>
          </a:bodyPr>
          <a:lstStyle/>
          <a:p>
            <a:r>
              <a:rPr lang="en-US" dirty="0"/>
              <a:t>Production of knowledge is based on the interpretation of ancient texts; personal sensual experience is not valued as important in the production of academic medical knowledge; physicians are masters of texts</a:t>
            </a:r>
          </a:p>
        </p:txBody>
      </p:sp>
      <p:sp>
        <p:nvSpPr>
          <p:cNvPr id="5" name="TextBox 4"/>
          <p:cNvSpPr txBox="1"/>
          <p:nvPr/>
        </p:nvSpPr>
        <p:spPr>
          <a:xfrm>
            <a:off x="6489391" y="295721"/>
            <a:ext cx="2859146" cy="1714174"/>
          </a:xfrm>
          <a:prstGeom prst="rect">
            <a:avLst/>
          </a:prstGeom>
          <a:noFill/>
        </p:spPr>
        <p:txBody>
          <a:bodyPr wrap="square" rtlCol="0">
            <a:spAutoFit/>
          </a:bodyPr>
          <a:lstStyle/>
          <a:p>
            <a:r>
              <a:rPr lang="en-US" sz="2400" b="1" dirty="0"/>
              <a:t>How to learn medicine</a:t>
            </a:r>
            <a:endParaRPr lang="en-US" b="1" dirty="0"/>
          </a:p>
          <a:p>
            <a:endParaRPr lang="en-US" b="1" dirty="0"/>
          </a:p>
          <a:p>
            <a:endParaRPr lang="en-US" b="1" dirty="0"/>
          </a:p>
          <a:p>
            <a:r>
              <a:rPr lang="en-US" b="1" dirty="0"/>
              <a:t>1. Academic medicine</a:t>
            </a:r>
          </a:p>
        </p:txBody>
      </p:sp>
      <p:sp>
        <p:nvSpPr>
          <p:cNvPr id="4" name="TextBox 3">
            <a:extLst>
              <a:ext uri="{FF2B5EF4-FFF2-40B4-BE49-F238E27FC236}">
                <a16:creationId xmlns:a16="http://schemas.microsoft.com/office/drawing/2014/main" id="{7F528C3E-0664-F946-B7D2-72F59FF3168E}"/>
              </a:ext>
            </a:extLst>
          </p:cNvPr>
          <p:cNvSpPr txBox="1"/>
          <p:nvPr/>
        </p:nvSpPr>
        <p:spPr>
          <a:xfrm>
            <a:off x="6693877" y="3059723"/>
            <a:ext cx="2075183" cy="646331"/>
          </a:xfrm>
          <a:prstGeom prst="rect">
            <a:avLst/>
          </a:prstGeom>
          <a:noFill/>
        </p:spPr>
        <p:txBody>
          <a:bodyPr wrap="none" rtlCol="0">
            <a:spAutoFit/>
          </a:bodyPr>
          <a:lstStyle/>
          <a:p>
            <a:r>
              <a:rPr lang="en-US" dirty="0"/>
              <a:t>The highest form of </a:t>
            </a:r>
          </a:p>
          <a:p>
            <a:r>
              <a:rPr lang="en-US" dirty="0"/>
              <a:t>gaining knowledge</a:t>
            </a:r>
          </a:p>
        </p:txBody>
      </p:sp>
    </p:spTree>
    <p:extLst>
      <p:ext uri="{BB962C8B-B14F-4D97-AF65-F5344CB8AC3E}">
        <p14:creationId xmlns:p14="http://schemas.microsoft.com/office/powerpoint/2010/main" val="526800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11478" y="2555016"/>
            <a:ext cx="6980882" cy="4247317"/>
          </a:xfrm>
          <a:prstGeom prst="rect">
            <a:avLst/>
          </a:prstGeom>
          <a:noFill/>
        </p:spPr>
        <p:txBody>
          <a:bodyPr wrap="square" rtlCol="0">
            <a:spAutoFit/>
          </a:bodyPr>
          <a:lstStyle/>
          <a:p>
            <a:endParaRPr lang="en-US" dirty="0"/>
          </a:p>
          <a:p>
            <a:r>
              <a:rPr lang="en-US" dirty="0"/>
              <a:t>							</a:t>
            </a:r>
          </a:p>
          <a:p>
            <a:r>
              <a:rPr lang="en-US" dirty="0"/>
              <a:t>							Avicenna (Latinate form of </a:t>
            </a:r>
            <a:r>
              <a:rPr lang="en-US" dirty="0" err="1"/>
              <a:t>Ibn-Sīnā</a:t>
            </a:r>
            <a:r>
              <a:rPr lang="en-US" b="1" dirty="0"/>
              <a:t>)</a:t>
            </a:r>
            <a:r>
              <a:rPr lang="en-US" dirty="0"/>
              <a:t>,  </a:t>
            </a:r>
          </a:p>
          <a:p>
            <a:r>
              <a:rPr lang="en-US" dirty="0"/>
              <a:t>										c. 980 AD – 1037 AD </a:t>
            </a:r>
          </a:p>
          <a:p>
            <a:endParaRPr lang="en-US" dirty="0"/>
          </a:p>
          <a:p>
            <a:endParaRPr lang="en-US" dirty="0"/>
          </a:p>
          <a:p>
            <a:r>
              <a:rPr lang="en-US" dirty="0"/>
              <a:t>			</a:t>
            </a:r>
          </a:p>
          <a:p>
            <a:endParaRPr lang="en-US" dirty="0"/>
          </a:p>
          <a:p>
            <a:r>
              <a:rPr lang="en-US" dirty="0"/>
              <a:t>	</a:t>
            </a:r>
          </a:p>
          <a:p>
            <a:r>
              <a:rPr lang="en-US" dirty="0"/>
              <a:t>		</a:t>
            </a:r>
          </a:p>
          <a:p>
            <a:endParaRPr lang="en-US" dirty="0"/>
          </a:p>
          <a:p>
            <a:endParaRPr lang="en-US" dirty="0"/>
          </a:p>
          <a:p>
            <a:endParaRPr lang="en-US" dirty="0"/>
          </a:p>
          <a:p>
            <a:r>
              <a:rPr lang="en-US" dirty="0"/>
              <a:t>	</a:t>
            </a:r>
            <a:r>
              <a:rPr lang="en-US" dirty="0" err="1"/>
              <a:t>Rhazes</a:t>
            </a:r>
            <a:r>
              <a:rPr lang="en-US" dirty="0"/>
              <a:t>, 854 AD – 925 AD</a:t>
            </a:r>
          </a:p>
          <a:p>
            <a:endParaRPr lang="en-US" dirty="0"/>
          </a:p>
        </p:txBody>
      </p:sp>
      <p:pic>
        <p:nvPicPr>
          <p:cNvPr id="3" name="Picture 2"/>
          <p:cNvPicPr>
            <a:picLocks noChangeAspect="1"/>
          </p:cNvPicPr>
          <p:nvPr/>
        </p:nvPicPr>
        <p:blipFill>
          <a:blip r:embed="rId2"/>
          <a:stretch>
            <a:fillRect/>
          </a:stretch>
        </p:blipFill>
        <p:spPr>
          <a:xfrm>
            <a:off x="0" y="3429000"/>
            <a:ext cx="2501900" cy="3238500"/>
          </a:xfrm>
          <a:prstGeom prst="rect">
            <a:avLst/>
          </a:prstGeom>
        </p:spPr>
      </p:pic>
      <p:pic>
        <p:nvPicPr>
          <p:cNvPr id="4" name="Picture 3"/>
          <p:cNvPicPr>
            <a:picLocks noChangeAspect="1"/>
          </p:cNvPicPr>
          <p:nvPr/>
        </p:nvPicPr>
        <p:blipFill>
          <a:blip r:embed="rId3"/>
          <a:stretch>
            <a:fillRect/>
          </a:stretch>
        </p:blipFill>
        <p:spPr>
          <a:xfrm>
            <a:off x="5778500" y="3759200"/>
            <a:ext cx="2540000" cy="3098800"/>
          </a:xfrm>
          <a:prstGeom prst="rect">
            <a:avLst/>
          </a:prstGeom>
        </p:spPr>
      </p:pic>
      <p:sp>
        <p:nvSpPr>
          <p:cNvPr id="5" name="TextBox 4"/>
          <p:cNvSpPr txBox="1"/>
          <p:nvPr/>
        </p:nvSpPr>
        <p:spPr>
          <a:xfrm>
            <a:off x="275481" y="1"/>
            <a:ext cx="5339826" cy="2308324"/>
          </a:xfrm>
          <a:prstGeom prst="rect">
            <a:avLst/>
          </a:prstGeom>
          <a:noFill/>
        </p:spPr>
        <p:txBody>
          <a:bodyPr wrap="square" rtlCol="0">
            <a:spAutoFit/>
          </a:bodyPr>
          <a:lstStyle/>
          <a:p>
            <a:r>
              <a:rPr lang="en-US" b="1" dirty="0"/>
              <a:t>A celebration of classical knowledge</a:t>
            </a:r>
          </a:p>
          <a:p>
            <a:endParaRPr lang="en-US" dirty="0"/>
          </a:p>
          <a:p>
            <a:r>
              <a:rPr lang="en-US" dirty="0"/>
              <a:t>				</a:t>
            </a:r>
          </a:p>
          <a:p>
            <a:endParaRPr lang="en-US" dirty="0"/>
          </a:p>
          <a:p>
            <a:endParaRPr lang="en-US" dirty="0"/>
          </a:p>
          <a:p>
            <a:r>
              <a:rPr lang="en-US" dirty="0"/>
              <a:t>				Hippocrates of Cos, c. 460 – c. 370 BC</a:t>
            </a:r>
          </a:p>
          <a:p>
            <a:endParaRPr lang="en-US" dirty="0"/>
          </a:p>
        </p:txBody>
      </p:sp>
      <p:sp>
        <p:nvSpPr>
          <p:cNvPr id="6" name="Rectangle 5"/>
          <p:cNvSpPr/>
          <p:nvPr/>
        </p:nvSpPr>
        <p:spPr>
          <a:xfrm>
            <a:off x="4762500" y="27672"/>
            <a:ext cx="2286000" cy="923330"/>
          </a:xfrm>
          <a:prstGeom prst="rect">
            <a:avLst/>
          </a:prstGeom>
        </p:spPr>
        <p:txBody>
          <a:bodyPr>
            <a:spAutoFit/>
          </a:bodyPr>
          <a:lstStyle/>
          <a:p>
            <a:pPr lvl="0"/>
            <a:endParaRPr lang="en-US" dirty="0">
              <a:solidFill>
                <a:prstClr val="black"/>
              </a:solidFill>
            </a:endParaRPr>
          </a:p>
          <a:p>
            <a:pPr lvl="0"/>
            <a:r>
              <a:rPr lang="en-US" dirty="0">
                <a:solidFill>
                  <a:prstClr val="black"/>
                </a:solidFill>
              </a:rPr>
              <a:t>Galen of </a:t>
            </a:r>
            <a:r>
              <a:rPr lang="en-US" dirty="0" err="1">
                <a:solidFill>
                  <a:prstClr val="black"/>
                </a:solidFill>
              </a:rPr>
              <a:t>Pergamon</a:t>
            </a:r>
            <a:r>
              <a:rPr lang="en-US" dirty="0">
                <a:solidFill>
                  <a:prstClr val="black"/>
                </a:solidFill>
              </a:rPr>
              <a:t>, 130 AD – 200 AD</a:t>
            </a:r>
          </a:p>
        </p:txBody>
      </p:sp>
      <p:pic>
        <p:nvPicPr>
          <p:cNvPr id="8" name="Picture 7" descr="001a959e.124320647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480" y="674003"/>
            <a:ext cx="1835998" cy="2448007"/>
          </a:xfrm>
          <a:prstGeom prst="rect">
            <a:avLst/>
          </a:prstGeom>
        </p:spPr>
      </p:pic>
      <p:pic>
        <p:nvPicPr>
          <p:cNvPr id="9" name="Picture 8" descr="gale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0219" y="260091"/>
            <a:ext cx="2052000" cy="2508998"/>
          </a:xfrm>
          <a:prstGeom prst="rect">
            <a:avLst/>
          </a:prstGeom>
        </p:spPr>
      </p:pic>
    </p:spTree>
    <p:extLst>
      <p:ext uri="{BB962C8B-B14F-4D97-AF65-F5344CB8AC3E}">
        <p14:creationId xmlns:p14="http://schemas.microsoft.com/office/powerpoint/2010/main" val="1306819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oscorid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733" y="863395"/>
            <a:ext cx="3898900" cy="4699000"/>
          </a:xfrm>
          <a:prstGeom prst="rect">
            <a:avLst/>
          </a:prstGeom>
        </p:spPr>
      </p:pic>
      <p:sp>
        <p:nvSpPr>
          <p:cNvPr id="3" name="TextBox 2"/>
          <p:cNvSpPr txBox="1"/>
          <p:nvPr/>
        </p:nvSpPr>
        <p:spPr>
          <a:xfrm>
            <a:off x="4513667" y="1315757"/>
            <a:ext cx="4797031" cy="646331"/>
          </a:xfrm>
          <a:prstGeom prst="rect">
            <a:avLst/>
          </a:prstGeom>
          <a:noFill/>
        </p:spPr>
        <p:txBody>
          <a:bodyPr wrap="square" rtlCol="0">
            <a:spAutoFit/>
          </a:bodyPr>
          <a:lstStyle/>
          <a:p>
            <a:r>
              <a:rPr lang="en-US" dirty="0" err="1"/>
              <a:t>materia</a:t>
            </a:r>
            <a:r>
              <a:rPr lang="en-US" dirty="0"/>
              <a:t> </a:t>
            </a:r>
            <a:r>
              <a:rPr lang="en-US" dirty="0" err="1"/>
              <a:t>medica</a:t>
            </a:r>
            <a:r>
              <a:rPr lang="en-US" dirty="0"/>
              <a:t>: something from which medical</a:t>
            </a:r>
          </a:p>
          <a:p>
            <a:r>
              <a:rPr lang="en-US" dirty="0"/>
              <a:t>remedies can be prepared </a:t>
            </a:r>
          </a:p>
        </p:txBody>
      </p:sp>
      <p:sp>
        <p:nvSpPr>
          <p:cNvPr id="5" name="TextBox 4"/>
          <p:cNvSpPr txBox="1"/>
          <p:nvPr/>
        </p:nvSpPr>
        <p:spPr>
          <a:xfrm>
            <a:off x="673225" y="6242195"/>
            <a:ext cx="3228419" cy="646331"/>
          </a:xfrm>
          <a:prstGeom prst="rect">
            <a:avLst/>
          </a:prstGeom>
          <a:noFill/>
        </p:spPr>
        <p:txBody>
          <a:bodyPr wrap="square" rtlCol="0">
            <a:spAutoFit/>
          </a:bodyPr>
          <a:lstStyle/>
          <a:p>
            <a:r>
              <a:rPr lang="en-US" dirty="0" err="1"/>
              <a:t>Dioscorides</a:t>
            </a:r>
            <a:r>
              <a:rPr lang="en-US" dirty="0"/>
              <a:t>, 40 AD - 90 AD</a:t>
            </a:r>
          </a:p>
          <a:p>
            <a:endParaRPr lang="en-US" dirty="0"/>
          </a:p>
        </p:txBody>
      </p:sp>
      <p:sp>
        <p:nvSpPr>
          <p:cNvPr id="6" name="TextBox 5"/>
          <p:cNvSpPr txBox="1"/>
          <p:nvPr/>
        </p:nvSpPr>
        <p:spPr>
          <a:xfrm>
            <a:off x="4911482" y="2325524"/>
            <a:ext cx="3108930" cy="369332"/>
          </a:xfrm>
          <a:prstGeom prst="rect">
            <a:avLst/>
          </a:prstGeom>
          <a:noFill/>
        </p:spPr>
        <p:txBody>
          <a:bodyPr wrap="square" rtlCol="0">
            <a:spAutoFit/>
          </a:bodyPr>
          <a:lstStyle/>
          <a:p>
            <a:r>
              <a:rPr lang="en-US" dirty="0"/>
              <a:t>De </a:t>
            </a:r>
            <a:r>
              <a:rPr lang="en-US" dirty="0" err="1"/>
              <a:t>materia</a:t>
            </a:r>
            <a:r>
              <a:rPr lang="en-US" dirty="0"/>
              <a:t> </a:t>
            </a:r>
            <a:r>
              <a:rPr lang="en-US" dirty="0" err="1"/>
              <a:t>medica</a:t>
            </a:r>
            <a:r>
              <a:rPr lang="en-US" dirty="0"/>
              <a:t>, 5 vols.</a:t>
            </a:r>
          </a:p>
        </p:txBody>
      </p:sp>
      <p:pic>
        <p:nvPicPr>
          <p:cNvPr id="7" name="Picture 6" descr="kentaure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1482" y="2862017"/>
            <a:ext cx="3335788" cy="3995983"/>
          </a:xfrm>
          <a:prstGeom prst="rect">
            <a:avLst/>
          </a:prstGeom>
        </p:spPr>
      </p:pic>
      <p:sp>
        <p:nvSpPr>
          <p:cNvPr id="4" name="TextBox 3">
            <a:extLst>
              <a:ext uri="{FF2B5EF4-FFF2-40B4-BE49-F238E27FC236}">
                <a16:creationId xmlns:a16="http://schemas.microsoft.com/office/drawing/2014/main" id="{78DA8D04-FDD5-9198-1F20-77D939A13FB7}"/>
              </a:ext>
            </a:extLst>
          </p:cNvPr>
          <p:cNvSpPr txBox="1"/>
          <p:nvPr/>
        </p:nvSpPr>
        <p:spPr>
          <a:xfrm>
            <a:off x="938463" y="324853"/>
            <a:ext cx="2225161" cy="369332"/>
          </a:xfrm>
          <a:prstGeom prst="rect">
            <a:avLst/>
          </a:prstGeom>
          <a:noFill/>
        </p:spPr>
        <p:txBody>
          <a:bodyPr wrap="none" rtlCol="0">
            <a:spAutoFit/>
          </a:bodyPr>
          <a:lstStyle/>
          <a:p>
            <a:r>
              <a:rPr lang="en-US" b="1" dirty="0"/>
              <a:t>Botanical knowledge </a:t>
            </a:r>
          </a:p>
        </p:txBody>
      </p:sp>
    </p:spTree>
    <p:extLst>
      <p:ext uri="{BB962C8B-B14F-4D97-AF65-F5344CB8AC3E}">
        <p14:creationId xmlns:p14="http://schemas.microsoft.com/office/powerpoint/2010/main" val="949980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1893" y="504457"/>
            <a:ext cx="3232435" cy="923330"/>
          </a:xfrm>
          <a:prstGeom prst="rect">
            <a:avLst/>
          </a:prstGeom>
          <a:noFill/>
        </p:spPr>
        <p:txBody>
          <a:bodyPr wrap="square" rtlCol="0">
            <a:spAutoFit/>
          </a:bodyPr>
          <a:lstStyle/>
          <a:p>
            <a:r>
              <a:rPr lang="en-US" dirty="0"/>
              <a:t>2</a:t>
            </a:r>
            <a:r>
              <a:rPr lang="en-US" b="1" dirty="0"/>
              <a:t>. Non-academic medicine</a:t>
            </a:r>
          </a:p>
          <a:p>
            <a:endParaRPr lang="en-US" dirty="0"/>
          </a:p>
          <a:p>
            <a:endParaRPr lang="en-US" dirty="0"/>
          </a:p>
        </p:txBody>
      </p:sp>
      <p:pic>
        <p:nvPicPr>
          <p:cNvPr id="3" name="Picture 2" descr="983b48b6ba49de53f320fed38a7bd94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218" y="1758293"/>
            <a:ext cx="2997200" cy="3975100"/>
          </a:xfrm>
          <a:prstGeom prst="rect">
            <a:avLst/>
          </a:prstGeom>
        </p:spPr>
      </p:pic>
      <p:sp>
        <p:nvSpPr>
          <p:cNvPr id="4" name="TextBox 3"/>
          <p:cNvSpPr txBox="1"/>
          <p:nvPr/>
        </p:nvSpPr>
        <p:spPr>
          <a:xfrm>
            <a:off x="3754328" y="5566417"/>
            <a:ext cx="5517869" cy="923330"/>
          </a:xfrm>
          <a:prstGeom prst="rect">
            <a:avLst/>
          </a:prstGeom>
          <a:noFill/>
        </p:spPr>
        <p:txBody>
          <a:bodyPr wrap="square" rtlCol="0">
            <a:spAutoFit/>
          </a:bodyPr>
          <a:lstStyle/>
          <a:p>
            <a:r>
              <a:rPr lang="en-US" dirty="0"/>
              <a:t>BUT practical knowledge is considered ‘lower’, or</a:t>
            </a:r>
          </a:p>
          <a:p>
            <a:r>
              <a:rPr lang="en-US" dirty="0"/>
              <a:t>less ‘noble’ knowledge because it deals with practical </a:t>
            </a:r>
          </a:p>
          <a:p>
            <a:r>
              <a:rPr lang="en-US" dirty="0"/>
              <a:t>ends'</a:t>
            </a:r>
          </a:p>
        </p:txBody>
      </p:sp>
      <p:pic>
        <p:nvPicPr>
          <p:cNvPr id="5" name="Picture 4" descr="a392_clysters-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4113" y="399764"/>
            <a:ext cx="4572000" cy="5080000"/>
          </a:xfrm>
          <a:prstGeom prst="rect">
            <a:avLst/>
          </a:prstGeom>
        </p:spPr>
      </p:pic>
      <p:sp>
        <p:nvSpPr>
          <p:cNvPr id="6" name="TextBox 5"/>
          <p:cNvSpPr txBox="1"/>
          <p:nvPr/>
        </p:nvSpPr>
        <p:spPr>
          <a:xfrm>
            <a:off x="382722" y="6192639"/>
            <a:ext cx="1428596" cy="369332"/>
          </a:xfrm>
          <a:prstGeom prst="rect">
            <a:avLst/>
          </a:prstGeom>
          <a:noFill/>
        </p:spPr>
        <p:txBody>
          <a:bodyPr wrap="none" rtlCol="0">
            <a:spAutoFit/>
          </a:bodyPr>
          <a:lstStyle/>
          <a:p>
            <a:r>
              <a:rPr lang="en-US" dirty="0"/>
              <a:t>Surgical texts </a:t>
            </a:r>
          </a:p>
        </p:txBody>
      </p:sp>
    </p:spTree>
    <p:extLst>
      <p:ext uri="{BB962C8B-B14F-4D97-AF65-F5344CB8AC3E}">
        <p14:creationId xmlns:p14="http://schemas.microsoft.com/office/powerpoint/2010/main" val="1377829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umblr_lqbywrESFx1qgssgqo1_4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284" y="1208660"/>
            <a:ext cx="3299734" cy="5003999"/>
          </a:xfrm>
          <a:prstGeom prst="rect">
            <a:avLst/>
          </a:prstGeom>
        </p:spPr>
      </p:pic>
      <p:sp>
        <p:nvSpPr>
          <p:cNvPr id="4" name="Rectangle 3"/>
          <p:cNvSpPr/>
          <p:nvPr/>
        </p:nvSpPr>
        <p:spPr>
          <a:xfrm>
            <a:off x="3809840" y="1208660"/>
            <a:ext cx="3993447" cy="1477328"/>
          </a:xfrm>
          <a:prstGeom prst="rect">
            <a:avLst/>
          </a:prstGeom>
        </p:spPr>
        <p:txBody>
          <a:bodyPr wrap="square">
            <a:spAutoFit/>
          </a:bodyPr>
          <a:lstStyle/>
          <a:p>
            <a:r>
              <a:rPr lang="en-US" dirty="0" err="1"/>
              <a:t>Mondino</a:t>
            </a:r>
            <a:r>
              <a:rPr lang="en-US" dirty="0"/>
              <a:t> de’ </a:t>
            </a:r>
            <a:r>
              <a:rPr lang="en-US" dirty="0" err="1"/>
              <a:t>Luzzi</a:t>
            </a:r>
            <a:r>
              <a:rPr lang="en-US" dirty="0"/>
              <a:t>, also called </a:t>
            </a:r>
            <a:r>
              <a:rPr lang="en-US" dirty="0" err="1"/>
              <a:t>Mondino</a:t>
            </a:r>
            <a:r>
              <a:rPr lang="en-US" dirty="0"/>
              <a:t>, ca.1270-1326</a:t>
            </a:r>
          </a:p>
          <a:p>
            <a:endParaRPr lang="en-US" dirty="0"/>
          </a:p>
          <a:p>
            <a:endParaRPr lang="en-US" dirty="0"/>
          </a:p>
          <a:p>
            <a:r>
              <a:rPr lang="en-US" i="1" dirty="0" err="1"/>
              <a:t>Anathomia</a:t>
            </a:r>
            <a:r>
              <a:rPr lang="en-US" i="1" dirty="0"/>
              <a:t> </a:t>
            </a:r>
            <a:r>
              <a:rPr lang="en-US" i="1" dirty="0" err="1"/>
              <a:t>corporis</a:t>
            </a:r>
            <a:r>
              <a:rPr lang="en-US" i="1" dirty="0"/>
              <a:t> </a:t>
            </a:r>
            <a:r>
              <a:rPr lang="en-US" i="1" dirty="0" err="1"/>
              <a:t>humani</a:t>
            </a:r>
            <a:r>
              <a:rPr lang="en-US" dirty="0"/>
              <a:t>, 1316</a:t>
            </a:r>
          </a:p>
        </p:txBody>
      </p:sp>
      <p:sp>
        <p:nvSpPr>
          <p:cNvPr id="6" name="Rectangle 5"/>
          <p:cNvSpPr/>
          <p:nvPr/>
        </p:nvSpPr>
        <p:spPr>
          <a:xfrm>
            <a:off x="3932245" y="2828836"/>
            <a:ext cx="4483065" cy="1754327"/>
          </a:xfrm>
          <a:prstGeom prst="rect">
            <a:avLst/>
          </a:prstGeom>
        </p:spPr>
        <p:txBody>
          <a:bodyPr wrap="square">
            <a:spAutoFit/>
          </a:bodyPr>
          <a:lstStyle/>
          <a:p>
            <a:endParaRPr lang="en-US" dirty="0"/>
          </a:p>
          <a:p>
            <a:r>
              <a:rPr lang="en-US" dirty="0"/>
              <a:t>His way of describing body parts becomes hegemonic for two centuries: </a:t>
            </a:r>
          </a:p>
          <a:p>
            <a:pPr marL="285750" indent="-285750">
              <a:buFont typeface="Arial"/>
              <a:buChar char="•"/>
            </a:pPr>
            <a:r>
              <a:rPr lang="en-US" dirty="0"/>
              <a:t>One begins those of the abdominal cavity</a:t>
            </a:r>
          </a:p>
          <a:p>
            <a:pPr marL="285750" indent="-285750">
              <a:buFont typeface="Arial"/>
              <a:buChar char="•"/>
            </a:pPr>
            <a:r>
              <a:rPr lang="en-US" dirty="0"/>
              <a:t> then proceeds via the thorax to the head and extremities</a:t>
            </a:r>
            <a:r>
              <a:rPr lang="en-GB" dirty="0">
                <a:effectLst/>
              </a:rPr>
              <a:t> </a:t>
            </a:r>
            <a:endParaRPr lang="en-US" dirty="0"/>
          </a:p>
        </p:txBody>
      </p:sp>
      <p:sp>
        <p:nvSpPr>
          <p:cNvPr id="3" name="TextBox 2"/>
          <p:cNvSpPr txBox="1"/>
          <p:nvPr/>
        </p:nvSpPr>
        <p:spPr>
          <a:xfrm>
            <a:off x="1356922" y="400086"/>
            <a:ext cx="4306243" cy="369332"/>
          </a:xfrm>
          <a:prstGeom prst="rect">
            <a:avLst/>
          </a:prstGeom>
          <a:noFill/>
        </p:spPr>
        <p:txBody>
          <a:bodyPr wrap="none" rtlCol="0">
            <a:spAutoFit/>
          </a:bodyPr>
          <a:lstStyle/>
          <a:p>
            <a:r>
              <a:rPr lang="en-US" b="1" dirty="0"/>
              <a:t>The rise of practical knowledge in medicine</a:t>
            </a:r>
          </a:p>
        </p:txBody>
      </p:sp>
      <p:sp>
        <p:nvSpPr>
          <p:cNvPr id="5" name="TextBox 4">
            <a:extLst>
              <a:ext uri="{FF2B5EF4-FFF2-40B4-BE49-F238E27FC236}">
                <a16:creationId xmlns:a16="http://schemas.microsoft.com/office/drawing/2014/main" id="{55DB75B3-FC88-B04E-80C8-ABEF8FEEC95A}"/>
              </a:ext>
            </a:extLst>
          </p:cNvPr>
          <p:cNvSpPr txBox="1"/>
          <p:nvPr/>
        </p:nvSpPr>
        <p:spPr>
          <a:xfrm>
            <a:off x="4067908" y="5369169"/>
            <a:ext cx="5078313" cy="923330"/>
          </a:xfrm>
          <a:prstGeom prst="rect">
            <a:avLst/>
          </a:prstGeom>
          <a:noFill/>
        </p:spPr>
        <p:txBody>
          <a:bodyPr wrap="none" rtlCol="0">
            <a:spAutoFit/>
          </a:bodyPr>
          <a:lstStyle/>
          <a:p>
            <a:r>
              <a:rPr lang="en-US" dirty="0"/>
              <a:t>Anatomy was taught from books; the practical work </a:t>
            </a:r>
          </a:p>
          <a:p>
            <a:r>
              <a:rPr lang="en-US" dirty="0"/>
              <a:t>was done by a surgeon; however anatomy was </a:t>
            </a:r>
          </a:p>
          <a:p>
            <a:r>
              <a:rPr lang="en-US" dirty="0"/>
              <a:t>practice at universities</a:t>
            </a:r>
          </a:p>
        </p:txBody>
      </p:sp>
    </p:spTree>
    <p:extLst>
      <p:ext uri="{BB962C8B-B14F-4D97-AF65-F5344CB8AC3E}">
        <p14:creationId xmlns:p14="http://schemas.microsoft.com/office/powerpoint/2010/main" val="4265235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2_38.5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1413" y="920345"/>
            <a:ext cx="3473966" cy="5292000"/>
          </a:xfrm>
          <a:prstGeom prst="rect">
            <a:avLst/>
          </a:prstGeom>
        </p:spPr>
      </p:pic>
      <p:sp>
        <p:nvSpPr>
          <p:cNvPr id="5" name="TextBox 4"/>
          <p:cNvSpPr txBox="1"/>
          <p:nvPr/>
        </p:nvSpPr>
        <p:spPr>
          <a:xfrm>
            <a:off x="1661833" y="6366043"/>
            <a:ext cx="2748168" cy="646331"/>
          </a:xfrm>
          <a:prstGeom prst="rect">
            <a:avLst/>
          </a:prstGeom>
          <a:noFill/>
        </p:spPr>
        <p:txBody>
          <a:bodyPr wrap="none" rtlCol="0">
            <a:spAutoFit/>
          </a:bodyPr>
          <a:lstStyle/>
          <a:p>
            <a:r>
              <a:rPr lang="en-US" dirty="0" err="1"/>
              <a:t>Joannes</a:t>
            </a:r>
            <a:r>
              <a:rPr lang="en-US" dirty="0"/>
              <a:t> von  </a:t>
            </a:r>
            <a:r>
              <a:rPr lang="en-US" dirty="0" err="1"/>
              <a:t>Ketham</a:t>
            </a:r>
            <a:r>
              <a:rPr lang="en-US" dirty="0"/>
              <a:t>, 1493</a:t>
            </a:r>
          </a:p>
          <a:p>
            <a:endParaRPr lang="en-US" dirty="0"/>
          </a:p>
        </p:txBody>
      </p:sp>
      <p:sp>
        <p:nvSpPr>
          <p:cNvPr id="4" name="TextBox 3">
            <a:extLst>
              <a:ext uri="{FF2B5EF4-FFF2-40B4-BE49-F238E27FC236}">
                <a16:creationId xmlns:a16="http://schemas.microsoft.com/office/drawing/2014/main" id="{29C55E4E-4561-EADD-64A2-17B5942848FE}"/>
              </a:ext>
            </a:extLst>
          </p:cNvPr>
          <p:cNvSpPr txBox="1"/>
          <p:nvPr/>
        </p:nvSpPr>
        <p:spPr>
          <a:xfrm>
            <a:off x="1082842" y="120316"/>
            <a:ext cx="6412832" cy="646331"/>
          </a:xfrm>
          <a:prstGeom prst="rect">
            <a:avLst/>
          </a:prstGeom>
          <a:noFill/>
        </p:spPr>
        <p:txBody>
          <a:bodyPr wrap="square" rtlCol="0">
            <a:spAutoFit/>
          </a:bodyPr>
          <a:lstStyle/>
          <a:p>
            <a:r>
              <a:rPr lang="en-US" b="1" dirty="0"/>
              <a:t>		Teaching of anatomy before the 16</a:t>
            </a:r>
            <a:r>
              <a:rPr lang="en-US" b="1" baseline="30000" dirty="0"/>
              <a:t>th </a:t>
            </a:r>
            <a:r>
              <a:rPr lang="en-US" b="1" dirty="0"/>
              <a:t>century</a:t>
            </a:r>
          </a:p>
          <a:p>
            <a:endParaRPr lang="en-US" dirty="0"/>
          </a:p>
        </p:txBody>
      </p:sp>
    </p:spTree>
    <p:extLst>
      <p:ext uri="{BB962C8B-B14F-4D97-AF65-F5344CB8AC3E}">
        <p14:creationId xmlns:p14="http://schemas.microsoft.com/office/powerpoint/2010/main" val="3641691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6723" y="1079500"/>
            <a:ext cx="8695656" cy="1477328"/>
          </a:xfrm>
          <a:prstGeom prst="rect">
            <a:avLst/>
          </a:prstGeom>
          <a:noFill/>
        </p:spPr>
        <p:txBody>
          <a:bodyPr wrap="square" rtlCol="0">
            <a:spAutoFit/>
          </a:bodyPr>
          <a:lstStyle/>
          <a:p>
            <a:endParaRPr lang="en-US" b="1" dirty="0"/>
          </a:p>
          <a:p>
            <a:r>
              <a:rPr lang="en-US" b="1" dirty="0"/>
              <a:t>Humanism:</a:t>
            </a:r>
            <a:r>
              <a:rPr lang="en-US" dirty="0"/>
              <a:t> a cultural movement originating in Italy in the late fourteenth Century and the fifteenth century. It consisted of a reverence for and close study of the writings </a:t>
            </a:r>
          </a:p>
          <a:p>
            <a:r>
              <a:rPr lang="en-US" dirty="0"/>
              <a:t>of Greek and Roman antiquity and promoted attempts at the emulation of ancient </a:t>
            </a:r>
          </a:p>
          <a:p>
            <a:r>
              <a:rPr lang="en-US" dirty="0"/>
              <a:t>cultural achievements.</a:t>
            </a:r>
          </a:p>
        </p:txBody>
      </p:sp>
      <p:sp>
        <p:nvSpPr>
          <p:cNvPr id="3" name="TextBox 2"/>
          <p:cNvSpPr txBox="1"/>
          <p:nvPr/>
        </p:nvSpPr>
        <p:spPr>
          <a:xfrm>
            <a:off x="367361" y="2435309"/>
            <a:ext cx="8087305" cy="1754326"/>
          </a:xfrm>
          <a:prstGeom prst="rect">
            <a:avLst/>
          </a:prstGeom>
          <a:noFill/>
        </p:spPr>
        <p:txBody>
          <a:bodyPr wrap="square" rtlCol="0">
            <a:spAutoFit/>
          </a:bodyPr>
          <a:lstStyle/>
          <a:p>
            <a:endParaRPr lang="en-US" b="1" dirty="0"/>
          </a:p>
          <a:p>
            <a:r>
              <a:rPr lang="en-US" b="1" dirty="0"/>
              <a:t>The rise of Galen as a medical ‘superstar’ of 15</a:t>
            </a:r>
            <a:r>
              <a:rPr lang="en-US" b="1" baseline="30000" dirty="0"/>
              <a:t>th</a:t>
            </a:r>
            <a:r>
              <a:rPr lang="en-US" b="1" dirty="0"/>
              <a:t> and 16</a:t>
            </a:r>
            <a:r>
              <a:rPr lang="en-US" b="1" baseline="30000" dirty="0"/>
              <a:t>th</a:t>
            </a:r>
            <a:r>
              <a:rPr lang="en-US" b="1" dirty="0"/>
              <a:t> century medicine:</a:t>
            </a:r>
          </a:p>
          <a:p>
            <a:r>
              <a:rPr lang="en-US" b="1" dirty="0"/>
              <a:t>Physicians aim to ‘re-discover his anatomical practice</a:t>
            </a:r>
          </a:p>
          <a:p>
            <a:endParaRPr lang="en-US" b="1" dirty="0"/>
          </a:p>
          <a:p>
            <a:r>
              <a:rPr lang="en-US" b="1" dirty="0"/>
              <a:t>Thomas Linacre </a:t>
            </a:r>
            <a:r>
              <a:rPr lang="en-US" dirty="0"/>
              <a:t>(1460-1524</a:t>
            </a:r>
            <a:r>
              <a:rPr lang="en-GB" dirty="0"/>
              <a:t>) translates Galen’s </a:t>
            </a:r>
            <a:r>
              <a:rPr lang="en-US" i="1" dirty="0"/>
              <a:t>On the Natural Faculties </a:t>
            </a:r>
            <a:r>
              <a:rPr lang="en-US" dirty="0"/>
              <a:t>(1523) </a:t>
            </a:r>
          </a:p>
          <a:p>
            <a:r>
              <a:rPr lang="en-GB" dirty="0"/>
              <a:t> </a:t>
            </a:r>
            <a:endParaRPr lang="en-US" dirty="0"/>
          </a:p>
        </p:txBody>
      </p:sp>
      <p:sp>
        <p:nvSpPr>
          <p:cNvPr id="4" name="TextBox 3"/>
          <p:cNvSpPr txBox="1"/>
          <p:nvPr/>
        </p:nvSpPr>
        <p:spPr>
          <a:xfrm>
            <a:off x="381001" y="4000500"/>
            <a:ext cx="8395638" cy="923330"/>
          </a:xfrm>
          <a:prstGeom prst="rect">
            <a:avLst/>
          </a:prstGeom>
          <a:noFill/>
        </p:spPr>
        <p:txBody>
          <a:bodyPr wrap="square" rtlCol="0">
            <a:spAutoFit/>
          </a:bodyPr>
          <a:lstStyle/>
          <a:p>
            <a:r>
              <a:rPr lang="en-US" b="1" dirty="0"/>
              <a:t>Johannes </a:t>
            </a:r>
            <a:r>
              <a:rPr lang="en-US" b="1" dirty="0" err="1"/>
              <a:t>Guinter</a:t>
            </a:r>
            <a:r>
              <a:rPr lang="en-US" b="1" dirty="0"/>
              <a:t> of </a:t>
            </a:r>
            <a:r>
              <a:rPr lang="en-US" b="1" dirty="0" err="1"/>
              <a:t>Andernach</a:t>
            </a:r>
            <a:r>
              <a:rPr lang="en-US" b="1" dirty="0"/>
              <a:t> </a:t>
            </a:r>
            <a:r>
              <a:rPr lang="en-US" dirty="0"/>
              <a:t>(1487-1574), professor in Paris, translated the newly </a:t>
            </a:r>
          </a:p>
          <a:p>
            <a:r>
              <a:rPr lang="en-US" dirty="0"/>
              <a:t>discovered and most important text of Galen</a:t>
            </a:r>
            <a:r>
              <a:rPr lang="en-US" i="1" dirty="0"/>
              <a:t>, On Anatomical Procedures</a:t>
            </a:r>
            <a:r>
              <a:rPr lang="en-US" dirty="0"/>
              <a:t>, 1531. Vesalius was one of his students and admired his work</a:t>
            </a:r>
          </a:p>
        </p:txBody>
      </p:sp>
      <p:sp>
        <p:nvSpPr>
          <p:cNvPr id="6" name="TextBox 5"/>
          <p:cNvSpPr txBox="1"/>
          <p:nvPr/>
        </p:nvSpPr>
        <p:spPr>
          <a:xfrm>
            <a:off x="661064" y="591432"/>
            <a:ext cx="7254422" cy="707886"/>
          </a:xfrm>
          <a:prstGeom prst="rect">
            <a:avLst/>
          </a:prstGeom>
          <a:noFill/>
        </p:spPr>
        <p:txBody>
          <a:bodyPr wrap="none" rtlCol="0">
            <a:spAutoFit/>
          </a:bodyPr>
          <a:lstStyle/>
          <a:p>
            <a:r>
              <a:rPr lang="en-US" sz="2000" b="1" dirty="0"/>
              <a:t>Important for the rise of ‘practice’ in anatomy i16th/16th century: </a:t>
            </a:r>
          </a:p>
          <a:p>
            <a:r>
              <a:rPr lang="en-US" sz="2000" b="1" dirty="0"/>
              <a:t>							Humanism</a:t>
            </a:r>
          </a:p>
        </p:txBody>
      </p:sp>
    </p:spTree>
    <p:extLst>
      <p:ext uri="{BB962C8B-B14F-4D97-AF65-F5344CB8AC3E}">
        <p14:creationId xmlns:p14="http://schemas.microsoft.com/office/powerpoint/2010/main" val="3576356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le_anatom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68974"/>
            <a:ext cx="3707991" cy="5580526"/>
          </a:xfrm>
          <a:prstGeom prst="rect">
            <a:avLst/>
          </a:prstGeom>
        </p:spPr>
      </p:pic>
      <p:pic>
        <p:nvPicPr>
          <p:cNvPr id="4" name="Picture 3" descr="open-uri20140611-4305-1j1whn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0445" y="3355848"/>
            <a:ext cx="2462784" cy="3502152"/>
          </a:xfrm>
          <a:prstGeom prst="rect">
            <a:avLst/>
          </a:prstGeom>
        </p:spPr>
      </p:pic>
      <p:pic>
        <p:nvPicPr>
          <p:cNvPr id="7" name="Picture 6" descr="c1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9156" y="3622073"/>
            <a:ext cx="2879973" cy="2966373"/>
          </a:xfrm>
          <a:prstGeom prst="rect">
            <a:avLst/>
          </a:prstGeom>
        </p:spPr>
      </p:pic>
      <p:sp>
        <p:nvSpPr>
          <p:cNvPr id="3" name="TextBox 2"/>
          <p:cNvSpPr txBox="1"/>
          <p:nvPr/>
        </p:nvSpPr>
        <p:spPr>
          <a:xfrm>
            <a:off x="-1" y="206248"/>
            <a:ext cx="3581130" cy="1477328"/>
          </a:xfrm>
          <a:prstGeom prst="rect">
            <a:avLst/>
          </a:prstGeom>
          <a:noFill/>
        </p:spPr>
        <p:txBody>
          <a:bodyPr wrap="square" rtlCol="0">
            <a:spAutoFit/>
          </a:bodyPr>
          <a:lstStyle/>
          <a:p>
            <a:endParaRPr lang="en-US" dirty="0"/>
          </a:p>
          <a:p>
            <a:endParaRPr lang="en-US" dirty="0"/>
          </a:p>
          <a:p>
            <a:endParaRPr lang="en-US" dirty="0"/>
          </a:p>
          <a:p>
            <a:endParaRPr lang="en-US" dirty="0"/>
          </a:p>
          <a:p>
            <a:r>
              <a:rPr lang="en-US" dirty="0"/>
              <a:t>Leonardo da Vinci, 1452-1519</a:t>
            </a:r>
          </a:p>
        </p:txBody>
      </p:sp>
      <p:pic>
        <p:nvPicPr>
          <p:cNvPr id="5" name="Picture 4" descr="da-vinci-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81129" y="206248"/>
            <a:ext cx="5588000" cy="3149600"/>
          </a:xfrm>
          <a:prstGeom prst="rect">
            <a:avLst/>
          </a:prstGeom>
        </p:spPr>
      </p:pic>
      <p:sp>
        <p:nvSpPr>
          <p:cNvPr id="6" name="TextBox 5"/>
          <p:cNvSpPr txBox="1"/>
          <p:nvPr/>
        </p:nvSpPr>
        <p:spPr>
          <a:xfrm>
            <a:off x="1" y="206248"/>
            <a:ext cx="3444494" cy="923330"/>
          </a:xfrm>
          <a:prstGeom prst="rect">
            <a:avLst/>
          </a:prstGeom>
          <a:noFill/>
        </p:spPr>
        <p:txBody>
          <a:bodyPr wrap="square" rtlCol="0">
            <a:spAutoFit/>
          </a:bodyPr>
          <a:lstStyle/>
          <a:p>
            <a:r>
              <a:rPr lang="en-US" b="1" dirty="0"/>
              <a:t>The rise of ‘naturalistic’ representation of human bodies in art</a:t>
            </a:r>
          </a:p>
        </p:txBody>
      </p:sp>
    </p:spTree>
    <p:extLst>
      <p:ext uri="{BB962C8B-B14F-4D97-AF65-F5344CB8AC3E}">
        <p14:creationId xmlns:p14="http://schemas.microsoft.com/office/powerpoint/2010/main" val="1270928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abrica_color_l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933" y="0"/>
            <a:ext cx="4592897" cy="6858000"/>
          </a:xfrm>
          <a:prstGeom prst="rect">
            <a:avLst/>
          </a:prstGeom>
        </p:spPr>
      </p:pic>
      <p:sp>
        <p:nvSpPr>
          <p:cNvPr id="4" name="Rectangle 3"/>
          <p:cNvSpPr/>
          <p:nvPr/>
        </p:nvSpPr>
        <p:spPr>
          <a:xfrm>
            <a:off x="4863830" y="297918"/>
            <a:ext cx="4280170" cy="5909310"/>
          </a:xfrm>
          <a:prstGeom prst="rect">
            <a:avLst/>
          </a:prstGeom>
        </p:spPr>
        <p:txBody>
          <a:bodyPr wrap="square">
            <a:spAutoFit/>
          </a:bodyPr>
          <a:lstStyle/>
          <a:p>
            <a:r>
              <a:rPr lang="en-US" b="1" dirty="0"/>
              <a:t>Vesalius brings two forms of experience together: knowledge of the ancient physicians and practical experience of dissections</a:t>
            </a:r>
          </a:p>
          <a:p>
            <a:endParaRPr lang="en-US" dirty="0"/>
          </a:p>
          <a:p>
            <a:endParaRPr lang="en-US" dirty="0"/>
          </a:p>
          <a:p>
            <a:endParaRPr lang="en-US" dirty="0"/>
          </a:p>
          <a:p>
            <a:endParaRPr lang="en-US" dirty="0"/>
          </a:p>
          <a:p>
            <a:r>
              <a:rPr lang="en-US" dirty="0"/>
              <a:t>‘I decided that this branch of natural philosophy ought to be recalled from the region of the dead. If it does not attain a fuller development among us then ever before or elsewhere among the early professors of dissection, at least it may reach such a point that one can assert without shame that the present science of anatomy is comparable to that of the ancients, and that in our age noting has been so degraded and then wholly restored as anatomy.’ </a:t>
            </a:r>
          </a:p>
          <a:p>
            <a:r>
              <a:rPr lang="en-US" dirty="0"/>
              <a:t>(De </a:t>
            </a:r>
            <a:r>
              <a:rPr lang="en-US" dirty="0" err="1"/>
              <a:t>Fabrica</a:t>
            </a:r>
            <a:r>
              <a:rPr lang="en-US" dirty="0"/>
              <a:t>, Preface,  in Dear, p. 38)</a:t>
            </a:r>
            <a:endParaRPr lang="en-GB" dirty="0"/>
          </a:p>
        </p:txBody>
      </p:sp>
    </p:spTree>
    <p:extLst>
      <p:ext uri="{BB962C8B-B14F-4D97-AF65-F5344CB8AC3E}">
        <p14:creationId xmlns:p14="http://schemas.microsoft.com/office/powerpoint/2010/main" val="1938938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dreas_vesalius_portrai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936" y="0"/>
            <a:ext cx="4933709" cy="6858000"/>
          </a:xfrm>
          <a:prstGeom prst="rect">
            <a:avLst/>
          </a:prstGeom>
        </p:spPr>
      </p:pic>
      <p:sp>
        <p:nvSpPr>
          <p:cNvPr id="3" name="TextBox 2"/>
          <p:cNvSpPr txBox="1"/>
          <p:nvPr/>
        </p:nvSpPr>
        <p:spPr>
          <a:xfrm>
            <a:off x="5698464" y="2197816"/>
            <a:ext cx="7747872" cy="923330"/>
          </a:xfrm>
          <a:prstGeom prst="rect">
            <a:avLst/>
          </a:prstGeom>
          <a:noFill/>
        </p:spPr>
        <p:txBody>
          <a:bodyPr wrap="square" rtlCol="0">
            <a:spAutoFit/>
          </a:bodyPr>
          <a:lstStyle/>
          <a:p>
            <a:r>
              <a:rPr lang="en-US" dirty="0"/>
              <a:t>‘Let them use their hands…as the </a:t>
            </a:r>
          </a:p>
          <a:p>
            <a:r>
              <a:rPr lang="en-US" dirty="0"/>
              <a:t>Greeks did and as the essence of</a:t>
            </a:r>
          </a:p>
          <a:p>
            <a:r>
              <a:rPr lang="en-US" dirty="0"/>
              <a:t> the art demands’</a:t>
            </a:r>
            <a:r>
              <a:rPr lang="en-GB" dirty="0"/>
              <a:t> </a:t>
            </a:r>
            <a:endParaRPr lang="en-US" dirty="0"/>
          </a:p>
        </p:txBody>
      </p:sp>
      <p:sp>
        <p:nvSpPr>
          <p:cNvPr id="5" name="Rectangle 4"/>
          <p:cNvSpPr/>
          <p:nvPr/>
        </p:nvSpPr>
        <p:spPr>
          <a:xfrm>
            <a:off x="5698464" y="3500226"/>
            <a:ext cx="3305109" cy="2862323"/>
          </a:xfrm>
          <a:prstGeom prst="rect">
            <a:avLst/>
          </a:prstGeom>
        </p:spPr>
        <p:txBody>
          <a:bodyPr wrap="square">
            <a:spAutoFit/>
          </a:bodyPr>
          <a:lstStyle/>
          <a:p>
            <a:r>
              <a:rPr lang="en-US" dirty="0"/>
              <a:t>Book 1: skeleton</a:t>
            </a:r>
          </a:p>
          <a:p>
            <a:r>
              <a:rPr lang="en-US" dirty="0"/>
              <a:t>Book 2: myology, all the muscles and their relations</a:t>
            </a:r>
          </a:p>
          <a:p>
            <a:r>
              <a:rPr lang="en-US" dirty="0"/>
              <a:t>Books 3 and 4: venous, arterial and nervous systems</a:t>
            </a:r>
          </a:p>
          <a:p>
            <a:r>
              <a:rPr lang="en-US" dirty="0"/>
              <a:t>Books 5-6:  organs of the abdominal and thoracic cavities and the brain </a:t>
            </a:r>
          </a:p>
          <a:p>
            <a:r>
              <a:rPr lang="en-US" dirty="0"/>
              <a:t>Book 7: he reports own experiments and vivisections</a:t>
            </a:r>
            <a:endParaRPr lang="en-GB" dirty="0"/>
          </a:p>
        </p:txBody>
      </p:sp>
      <p:sp>
        <p:nvSpPr>
          <p:cNvPr id="4" name="TextBox 3">
            <a:extLst>
              <a:ext uri="{FF2B5EF4-FFF2-40B4-BE49-F238E27FC236}">
                <a16:creationId xmlns:a16="http://schemas.microsoft.com/office/drawing/2014/main" id="{4DE10225-6860-1E4E-8386-03DB88DFBC2E}"/>
              </a:ext>
            </a:extLst>
          </p:cNvPr>
          <p:cNvSpPr txBox="1"/>
          <p:nvPr/>
        </p:nvSpPr>
        <p:spPr>
          <a:xfrm>
            <a:off x="5580185" y="785447"/>
            <a:ext cx="4057877" cy="646331"/>
          </a:xfrm>
          <a:prstGeom prst="rect">
            <a:avLst/>
          </a:prstGeom>
          <a:noFill/>
        </p:spPr>
        <p:txBody>
          <a:bodyPr wrap="square" rtlCol="0">
            <a:spAutoFit/>
          </a:bodyPr>
          <a:lstStyle/>
          <a:p>
            <a:r>
              <a:rPr lang="en-US" b="1" dirty="0"/>
              <a:t>Vesalius aims to ‘purify’ medicine</a:t>
            </a:r>
          </a:p>
          <a:p>
            <a:r>
              <a:rPr lang="en-US" b="1" dirty="0"/>
              <a:t>and bring back Galen’s ‘true’ medicine</a:t>
            </a:r>
          </a:p>
        </p:txBody>
      </p:sp>
    </p:spTree>
    <p:extLst>
      <p:ext uri="{BB962C8B-B14F-4D97-AF65-F5344CB8AC3E}">
        <p14:creationId xmlns:p14="http://schemas.microsoft.com/office/powerpoint/2010/main" val="843559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8059" y="495977"/>
            <a:ext cx="3782020" cy="5652500"/>
          </a:xfrm>
          <a:prstGeom prst="rect">
            <a:avLst/>
          </a:prstGeom>
        </p:spPr>
      </p:pic>
      <p:pic>
        <p:nvPicPr>
          <p:cNvPr id="3" name="Picture 2" descr="QM21_V418_1555_p244_bi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01" y="0"/>
            <a:ext cx="4983518" cy="6858000"/>
          </a:xfrm>
          <a:prstGeom prst="rect">
            <a:avLst/>
          </a:prstGeom>
        </p:spPr>
      </p:pic>
    </p:spTree>
    <p:extLst>
      <p:ext uri="{BB962C8B-B14F-4D97-AF65-F5344CB8AC3E}">
        <p14:creationId xmlns:p14="http://schemas.microsoft.com/office/powerpoint/2010/main" val="3364921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1.2_Fig04_Vesalius_Table_900x600px.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6799"/>
            <a:ext cx="9144000" cy="5862320"/>
          </a:xfrm>
          <a:prstGeom prst="rect">
            <a:avLst/>
          </a:prstGeom>
        </p:spPr>
      </p:pic>
    </p:spTree>
    <p:extLst>
      <p:ext uri="{BB962C8B-B14F-4D97-AF65-F5344CB8AC3E}">
        <p14:creationId xmlns:p14="http://schemas.microsoft.com/office/powerpoint/2010/main" val="4138717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esalius_Pg_47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3220" y="0"/>
            <a:ext cx="5140287" cy="6858000"/>
          </a:xfrm>
          <a:prstGeom prst="rect">
            <a:avLst/>
          </a:prstGeom>
        </p:spPr>
      </p:pic>
      <p:pic>
        <p:nvPicPr>
          <p:cNvPr id="3" name="Picture 2" descr="Vesalius_Fabrica_p37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7068" y="501761"/>
            <a:ext cx="5219997" cy="5214349"/>
          </a:xfrm>
          <a:prstGeom prst="rect">
            <a:avLst/>
          </a:prstGeom>
        </p:spPr>
      </p:pic>
    </p:spTree>
    <p:extLst>
      <p:ext uri="{BB962C8B-B14F-4D97-AF65-F5344CB8AC3E}">
        <p14:creationId xmlns:p14="http://schemas.microsoft.com/office/powerpoint/2010/main" val="1355145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esalius+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3618" y="0"/>
            <a:ext cx="4164212" cy="6858000"/>
          </a:xfrm>
          <a:prstGeom prst="rect">
            <a:avLst/>
          </a:prstGeom>
        </p:spPr>
      </p:pic>
    </p:spTree>
    <p:extLst>
      <p:ext uri="{BB962C8B-B14F-4D97-AF65-F5344CB8AC3E}">
        <p14:creationId xmlns:p14="http://schemas.microsoft.com/office/powerpoint/2010/main" val="19593285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esalius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984" y="553560"/>
            <a:ext cx="3304290" cy="4931994"/>
          </a:xfrm>
          <a:prstGeom prst="rect">
            <a:avLst/>
          </a:prstGeom>
        </p:spPr>
      </p:pic>
      <p:sp>
        <p:nvSpPr>
          <p:cNvPr id="3" name="TextBox 2">
            <a:extLst>
              <a:ext uri="{FF2B5EF4-FFF2-40B4-BE49-F238E27FC236}">
                <a16:creationId xmlns:a16="http://schemas.microsoft.com/office/drawing/2014/main" id="{1EF4D3B3-5D14-BB4D-A94E-5BC4673251B5}"/>
              </a:ext>
            </a:extLst>
          </p:cNvPr>
          <p:cNvSpPr txBox="1"/>
          <p:nvPr/>
        </p:nvSpPr>
        <p:spPr>
          <a:xfrm>
            <a:off x="4865077" y="1606062"/>
            <a:ext cx="4466381" cy="3416320"/>
          </a:xfrm>
          <a:prstGeom prst="rect">
            <a:avLst/>
          </a:prstGeom>
          <a:noFill/>
        </p:spPr>
        <p:txBody>
          <a:bodyPr wrap="square" rtlCol="0">
            <a:spAutoFit/>
          </a:bodyPr>
          <a:lstStyle/>
          <a:p>
            <a:r>
              <a:rPr lang="en-US" dirty="0"/>
              <a:t>Vesalius introduces ‘practice’ in the making</a:t>
            </a:r>
          </a:p>
          <a:p>
            <a:r>
              <a:rPr lang="en-US" dirty="0"/>
              <a:t>of anatomical knowledge </a:t>
            </a:r>
          </a:p>
          <a:p>
            <a:endParaRPr lang="en-US" dirty="0"/>
          </a:p>
          <a:p>
            <a:r>
              <a:rPr lang="en-US" dirty="0"/>
              <a:t>BUT</a:t>
            </a:r>
          </a:p>
          <a:p>
            <a:endParaRPr lang="en-US" dirty="0"/>
          </a:p>
          <a:p>
            <a:r>
              <a:rPr lang="en-US" dirty="0"/>
              <a:t>But he aims to reform medicine and bring it back to the classical time. He wanted to be the new Galen.</a:t>
            </a:r>
          </a:p>
          <a:p>
            <a:endParaRPr lang="en-US" dirty="0"/>
          </a:p>
          <a:p>
            <a:r>
              <a:rPr lang="en-US" dirty="0"/>
              <a:t>He is a reformer NOT a revolutionary! He doesn’t break with classical authors. </a:t>
            </a:r>
          </a:p>
          <a:p>
            <a:endParaRPr lang="en-US" dirty="0"/>
          </a:p>
        </p:txBody>
      </p:sp>
    </p:spTree>
    <p:extLst>
      <p:ext uri="{BB962C8B-B14F-4D97-AF65-F5344CB8AC3E}">
        <p14:creationId xmlns:p14="http://schemas.microsoft.com/office/powerpoint/2010/main" val="16928068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rancis_Bacon,_Viscount_St_Alban_from_NPG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263" y="187569"/>
            <a:ext cx="4572000" cy="5701664"/>
          </a:xfrm>
          <a:prstGeom prst="rect">
            <a:avLst/>
          </a:prstGeom>
        </p:spPr>
      </p:pic>
      <p:sp>
        <p:nvSpPr>
          <p:cNvPr id="5" name="Rectangle 4">
            <a:extLst>
              <a:ext uri="{FF2B5EF4-FFF2-40B4-BE49-F238E27FC236}">
                <a16:creationId xmlns:a16="http://schemas.microsoft.com/office/drawing/2014/main" id="{DEE07ECF-068E-5443-91D7-58AA032A0BF3}"/>
              </a:ext>
            </a:extLst>
          </p:cNvPr>
          <p:cNvSpPr/>
          <p:nvPr/>
        </p:nvSpPr>
        <p:spPr>
          <a:xfrm>
            <a:off x="5262165" y="1503948"/>
            <a:ext cx="3541866" cy="2585323"/>
          </a:xfrm>
          <a:prstGeom prst="rect">
            <a:avLst/>
          </a:prstGeom>
        </p:spPr>
        <p:txBody>
          <a:bodyPr wrap="square">
            <a:spAutoFit/>
          </a:bodyPr>
          <a:lstStyle/>
          <a:p>
            <a:r>
              <a:rPr lang="en-US" dirty="0"/>
              <a:t>He is celebrated as the ‘father’ of the modern scientific method: empiricism</a:t>
            </a:r>
          </a:p>
          <a:p>
            <a:endParaRPr lang="en-US" dirty="0"/>
          </a:p>
          <a:p>
            <a:r>
              <a:rPr lang="en-US" dirty="0"/>
              <a:t>Empiricism argues that all knowledge is rooted in the </a:t>
            </a:r>
          </a:p>
          <a:p>
            <a:r>
              <a:rPr lang="en-US" dirty="0"/>
              <a:t>senses and the experience that they provide.</a:t>
            </a:r>
          </a:p>
          <a:p>
            <a:endParaRPr lang="en-US" dirty="0"/>
          </a:p>
        </p:txBody>
      </p:sp>
      <p:sp>
        <p:nvSpPr>
          <p:cNvPr id="6" name="TextBox 5">
            <a:extLst>
              <a:ext uri="{FF2B5EF4-FFF2-40B4-BE49-F238E27FC236}">
                <a16:creationId xmlns:a16="http://schemas.microsoft.com/office/drawing/2014/main" id="{3F78EB15-AC74-5D40-B653-743E63C8908A}"/>
              </a:ext>
            </a:extLst>
          </p:cNvPr>
          <p:cNvSpPr txBox="1"/>
          <p:nvPr/>
        </p:nvSpPr>
        <p:spPr>
          <a:xfrm>
            <a:off x="5474677" y="187569"/>
            <a:ext cx="2289409" cy="369332"/>
          </a:xfrm>
          <a:prstGeom prst="rect">
            <a:avLst/>
          </a:prstGeom>
          <a:noFill/>
        </p:spPr>
        <p:txBody>
          <a:bodyPr wrap="none" rtlCol="0">
            <a:spAutoFit/>
          </a:bodyPr>
          <a:lstStyle/>
          <a:p>
            <a:r>
              <a:rPr lang="en-US" b="1" dirty="0"/>
              <a:t>The rise of empiricism</a:t>
            </a:r>
          </a:p>
        </p:txBody>
      </p:sp>
      <p:sp>
        <p:nvSpPr>
          <p:cNvPr id="7" name="TextBox 6">
            <a:extLst>
              <a:ext uri="{FF2B5EF4-FFF2-40B4-BE49-F238E27FC236}">
                <a16:creationId xmlns:a16="http://schemas.microsoft.com/office/drawing/2014/main" id="{5E9D3DB3-FAED-B94A-8D36-2BCCE2905805}"/>
              </a:ext>
            </a:extLst>
          </p:cNvPr>
          <p:cNvSpPr txBox="1"/>
          <p:nvPr/>
        </p:nvSpPr>
        <p:spPr>
          <a:xfrm>
            <a:off x="855785" y="6189785"/>
            <a:ext cx="3563815" cy="646331"/>
          </a:xfrm>
          <a:prstGeom prst="rect">
            <a:avLst/>
          </a:prstGeom>
          <a:noFill/>
        </p:spPr>
        <p:txBody>
          <a:bodyPr wrap="square" rtlCol="0">
            <a:spAutoFit/>
          </a:bodyPr>
          <a:lstStyle/>
          <a:p>
            <a:r>
              <a:rPr lang="en-US" dirty="0"/>
              <a:t>Francis Bacon (1561 – 1626), Lord Chancellor under Queen Elisabeth I</a:t>
            </a:r>
          </a:p>
        </p:txBody>
      </p:sp>
    </p:spTree>
    <p:extLst>
      <p:ext uri="{BB962C8B-B14F-4D97-AF65-F5344CB8AC3E}">
        <p14:creationId xmlns:p14="http://schemas.microsoft.com/office/powerpoint/2010/main" val="61574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ourbus_Francis_Bacon.jpg"/>
          <p:cNvPicPr>
            <a:picLocks noChangeAspect="1"/>
          </p:cNvPicPr>
          <p:nvPr/>
        </p:nvPicPr>
        <p:blipFill>
          <a:blip r:embed="rId2"/>
          <a:stretch>
            <a:fillRect/>
          </a:stretch>
        </p:blipFill>
        <p:spPr>
          <a:xfrm>
            <a:off x="0" y="1764322"/>
            <a:ext cx="3990975" cy="4800601"/>
          </a:xfrm>
          <a:prstGeom prst="rect">
            <a:avLst/>
          </a:prstGeom>
        </p:spPr>
      </p:pic>
      <p:sp>
        <p:nvSpPr>
          <p:cNvPr id="8" name="TextBox 7"/>
          <p:cNvSpPr txBox="1"/>
          <p:nvPr/>
        </p:nvSpPr>
        <p:spPr>
          <a:xfrm>
            <a:off x="5287818" y="3071092"/>
            <a:ext cx="3377459" cy="646331"/>
          </a:xfrm>
          <a:prstGeom prst="rect">
            <a:avLst/>
          </a:prstGeom>
          <a:noFill/>
        </p:spPr>
        <p:txBody>
          <a:bodyPr wrap="square" rtlCol="0">
            <a:spAutoFit/>
          </a:bodyPr>
          <a:lstStyle/>
          <a:p>
            <a:endParaRPr lang="en-US" dirty="0"/>
          </a:p>
          <a:p>
            <a:endParaRPr lang="en-US" dirty="0"/>
          </a:p>
        </p:txBody>
      </p:sp>
      <p:sp>
        <p:nvSpPr>
          <p:cNvPr id="6" name="TextBox 5"/>
          <p:cNvSpPr txBox="1"/>
          <p:nvPr/>
        </p:nvSpPr>
        <p:spPr>
          <a:xfrm>
            <a:off x="3990975" y="1"/>
            <a:ext cx="4932892" cy="2862322"/>
          </a:xfrm>
          <a:prstGeom prst="rect">
            <a:avLst/>
          </a:prstGeom>
          <a:noFill/>
        </p:spPr>
        <p:txBody>
          <a:bodyPr wrap="square" rtlCol="0">
            <a:spAutoFit/>
          </a:bodyPr>
          <a:lstStyle/>
          <a:p>
            <a:endParaRPr lang="en-GB" dirty="0"/>
          </a:p>
          <a:p>
            <a:endParaRPr lang="en-GB" dirty="0"/>
          </a:p>
          <a:p>
            <a:endParaRPr lang="en-GB" dirty="0"/>
          </a:p>
          <a:p>
            <a:r>
              <a:rPr lang="en-GB" b="1" dirty="0"/>
              <a:t>‘Nature, to be commanded, must be obeyed.’</a:t>
            </a:r>
          </a:p>
          <a:p>
            <a:r>
              <a:rPr lang="en-GB" dirty="0"/>
              <a:t>(To use science/medicine to human benefit, we must first study and submit to how nature actually works rather than relying on pure speculation.)</a:t>
            </a:r>
          </a:p>
          <a:p>
            <a:endParaRPr lang="en-GB" dirty="0"/>
          </a:p>
          <a:p>
            <a:endParaRPr lang="en-GB" dirty="0"/>
          </a:p>
          <a:p>
            <a:endParaRPr lang="en-US" dirty="0"/>
          </a:p>
        </p:txBody>
      </p:sp>
      <p:sp>
        <p:nvSpPr>
          <p:cNvPr id="2" name="TextBox 1">
            <a:extLst>
              <a:ext uri="{FF2B5EF4-FFF2-40B4-BE49-F238E27FC236}">
                <a16:creationId xmlns:a16="http://schemas.microsoft.com/office/drawing/2014/main" id="{DA682D2D-61F8-F442-91CB-F68A5C922C62}"/>
              </a:ext>
            </a:extLst>
          </p:cNvPr>
          <p:cNvSpPr txBox="1"/>
          <p:nvPr/>
        </p:nvSpPr>
        <p:spPr>
          <a:xfrm>
            <a:off x="0" y="204640"/>
            <a:ext cx="10673919" cy="646331"/>
          </a:xfrm>
          <a:prstGeom prst="rect">
            <a:avLst/>
          </a:prstGeom>
          <a:noFill/>
        </p:spPr>
        <p:txBody>
          <a:bodyPr wrap="square" rtlCol="0">
            <a:spAutoFit/>
          </a:bodyPr>
          <a:lstStyle/>
          <a:p>
            <a:r>
              <a:rPr lang="en-US" b="1" dirty="0"/>
              <a:t>Bacon’s aim was to get rid of Aristotle and scholasticism and introduced  a radical new way of </a:t>
            </a:r>
          </a:p>
          <a:p>
            <a:r>
              <a:rPr lang="en-US" b="1" dirty="0"/>
              <a:t>producing knowledge: ‘empiricism’</a:t>
            </a:r>
          </a:p>
        </p:txBody>
      </p:sp>
      <p:sp>
        <p:nvSpPr>
          <p:cNvPr id="5" name="TextBox 4">
            <a:extLst>
              <a:ext uri="{FF2B5EF4-FFF2-40B4-BE49-F238E27FC236}">
                <a16:creationId xmlns:a16="http://schemas.microsoft.com/office/drawing/2014/main" id="{49711842-E70A-9740-9D21-7132D754E9E0}"/>
              </a:ext>
            </a:extLst>
          </p:cNvPr>
          <p:cNvSpPr txBox="1"/>
          <p:nvPr/>
        </p:nvSpPr>
        <p:spPr>
          <a:xfrm>
            <a:off x="4174958" y="2406316"/>
            <a:ext cx="4748910" cy="4524315"/>
          </a:xfrm>
          <a:prstGeom prst="rect">
            <a:avLst/>
          </a:prstGeom>
          <a:noFill/>
        </p:spPr>
        <p:txBody>
          <a:bodyPr wrap="square" rtlCol="0">
            <a:spAutoFit/>
          </a:bodyPr>
          <a:lstStyle/>
          <a:p>
            <a:r>
              <a:rPr lang="en-US" dirty="0"/>
              <a:t>Empiricism is based on ‘</a:t>
            </a:r>
            <a:r>
              <a:rPr lang="en-US" b="1" dirty="0"/>
              <a:t>inductive reasoning</a:t>
            </a:r>
            <a:r>
              <a:rPr lang="en-US" dirty="0"/>
              <a:t>’</a:t>
            </a:r>
          </a:p>
          <a:p>
            <a:endParaRPr lang="en-US" dirty="0"/>
          </a:p>
          <a:p>
            <a:r>
              <a:rPr lang="en-GB" dirty="0"/>
              <a:t>	Def. a bottom-up mental process where you 	start with specific observations, collect 	data, look for patterns, and draw broad 	general conclusions or build new 	hypotheses.</a:t>
            </a:r>
          </a:p>
          <a:p>
            <a:endParaRPr lang="en-GB" dirty="0"/>
          </a:p>
          <a:p>
            <a:r>
              <a:rPr lang="en-GB" dirty="0"/>
              <a:t>He himself started to do ‘experimentations’ (to collect experience (or data)). </a:t>
            </a:r>
            <a:r>
              <a:rPr lang="en-US" dirty="0"/>
              <a:t>Allegedly he died due to one of his experimentations with a frozen chickens in order to understand food preservation. </a:t>
            </a:r>
          </a:p>
          <a:p>
            <a:r>
              <a:rPr lang="en-US" dirty="0"/>
              <a:t>He also entertained the idea to freeze himself to live forever! Well, it didn’t work…</a:t>
            </a:r>
          </a:p>
          <a:p>
            <a:endParaRPr lang="en-US" dirty="0"/>
          </a:p>
        </p:txBody>
      </p:sp>
    </p:spTree>
    <p:extLst>
      <p:ext uri="{BB962C8B-B14F-4D97-AF65-F5344CB8AC3E}">
        <p14:creationId xmlns:p14="http://schemas.microsoft.com/office/powerpoint/2010/main" val="14638961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B6B84B-E6A0-F172-0A80-EED78EF510EF}"/>
              </a:ext>
            </a:extLst>
          </p:cNvPr>
          <p:cNvSpPr>
            <a:spLocks noGrp="1"/>
          </p:cNvSpPr>
          <p:nvPr>
            <p:ph idx="1"/>
          </p:nvPr>
        </p:nvSpPr>
        <p:spPr/>
        <p:txBody>
          <a:bodyPr/>
          <a:lstStyle/>
          <a:p>
            <a:pPr marL="0" indent="0">
              <a:buNone/>
            </a:pPr>
            <a:r>
              <a:rPr lang="en-US" dirty="0"/>
              <a:t>							</a:t>
            </a:r>
          </a:p>
          <a:p>
            <a:pPr marL="0" indent="0">
              <a:buNone/>
            </a:pPr>
            <a:endParaRPr lang="en-US" sz="4000" dirty="0"/>
          </a:p>
          <a:p>
            <a:pPr marL="0" indent="0" algn="ctr">
              <a:buNone/>
            </a:pPr>
            <a:r>
              <a:rPr lang="en-US" sz="4000" dirty="0"/>
              <a:t>The End</a:t>
            </a:r>
          </a:p>
        </p:txBody>
      </p:sp>
    </p:spTree>
    <p:extLst>
      <p:ext uri="{BB962C8B-B14F-4D97-AF65-F5344CB8AC3E}">
        <p14:creationId xmlns:p14="http://schemas.microsoft.com/office/powerpoint/2010/main" val="36578132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1218</TotalTime>
  <Words>1930</Words>
  <Application>Microsoft Macintosh PowerPoint</Application>
  <PresentationFormat>On-screen Show (4:3)</PresentationFormat>
  <Paragraphs>231</Paragraphs>
  <Slides>29</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claudiastein</dc:creator>
  <cp:lastModifiedBy>Stein, Claudia</cp:lastModifiedBy>
  <cp:revision>19</cp:revision>
  <dcterms:created xsi:type="dcterms:W3CDTF">2014-10-21T19:37:02Z</dcterms:created>
  <dcterms:modified xsi:type="dcterms:W3CDTF">2026-10-13T15:20:58Z</dcterms:modified>
</cp:coreProperties>
</file>