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56" r:id="rId2"/>
    <p:sldId id="257" r:id="rId3"/>
    <p:sldId id="258" r:id="rId4"/>
    <p:sldId id="297" r:id="rId5"/>
    <p:sldId id="298" r:id="rId6"/>
    <p:sldId id="299" r:id="rId7"/>
    <p:sldId id="300" r:id="rId8"/>
    <p:sldId id="304" r:id="rId9"/>
    <p:sldId id="302" r:id="rId10"/>
    <p:sldId id="303" r:id="rId11"/>
    <p:sldId id="307" r:id="rId12"/>
    <p:sldId id="306" r:id="rId13"/>
    <p:sldId id="301" r:id="rId14"/>
    <p:sldId id="308" r:id="rId15"/>
    <p:sldId id="305"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B4635F3-4B25-8F41-B962-27D7A50F76DA}" v="31" dt="2019-01-21T14:12:30.34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81"/>
  </p:normalViewPr>
  <p:slideViewPr>
    <p:cSldViewPr snapToGrid="0" snapToObjects="1">
      <p:cViewPr varScale="1">
        <p:scale>
          <a:sx n="107" d="100"/>
          <a:sy n="107" d="100"/>
        </p:scale>
        <p:origin x="73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262D2A-9171-9C47-A12F-C86FC00F0BD9}" type="datetimeFigureOut">
              <a:rPr lang="en-US" smtClean="0"/>
              <a:t>1/22/19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EF16D2-B585-F642-9E5B-EE09BBE8EB2A}" type="slidenum">
              <a:rPr lang="en-US" smtClean="0"/>
              <a:t>‹#›</a:t>
            </a:fld>
            <a:endParaRPr lang="en-US"/>
          </a:p>
        </p:txBody>
      </p:sp>
    </p:spTree>
    <p:extLst>
      <p:ext uri="{BB962C8B-B14F-4D97-AF65-F5344CB8AC3E}">
        <p14:creationId xmlns:p14="http://schemas.microsoft.com/office/powerpoint/2010/main" val="39479396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37A6B80-4908-4209-9E47-AC881EC594E3}" type="slidenum">
              <a:rPr lang="en-GB" smtClean="0"/>
              <a:pPr/>
              <a:t>4</a:t>
            </a:fld>
            <a:endParaRPr lang="en-GB"/>
          </a:p>
        </p:txBody>
      </p:sp>
    </p:spTree>
    <p:extLst>
      <p:ext uri="{BB962C8B-B14F-4D97-AF65-F5344CB8AC3E}">
        <p14:creationId xmlns:p14="http://schemas.microsoft.com/office/powerpoint/2010/main" val="27253975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5259EAE-DB2A-43B1-BE3A-E63555AC72F0}" type="slidenum">
              <a:rPr lang="en-GB" smtClean="0"/>
              <a:pPr/>
              <a:t>14</a:t>
            </a:fld>
            <a:endParaRPr lang="en-GB"/>
          </a:p>
        </p:txBody>
      </p:sp>
    </p:spTree>
    <p:extLst>
      <p:ext uri="{BB962C8B-B14F-4D97-AF65-F5344CB8AC3E}">
        <p14:creationId xmlns:p14="http://schemas.microsoft.com/office/powerpoint/2010/main" val="38600498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053E5F81-6025-DD40-BDC8-936A763A14A0}" type="datetimeFigureOut">
              <a:rPr lang="en-US" smtClean="0"/>
              <a:t>1/22/19</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55BF81FB-AA36-1548-955B-F46331C2F2E8}"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837549264"/>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53E5F81-6025-DD40-BDC8-936A763A14A0}" type="datetimeFigureOut">
              <a:rPr lang="en-US" smtClean="0"/>
              <a:t>1/22/19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BF81FB-AA36-1548-955B-F46331C2F2E8}" type="slidenum">
              <a:rPr lang="en-US" smtClean="0"/>
              <a:t>‹#›</a:t>
            </a:fld>
            <a:endParaRPr lang="en-US"/>
          </a:p>
        </p:txBody>
      </p:sp>
    </p:spTree>
    <p:extLst>
      <p:ext uri="{BB962C8B-B14F-4D97-AF65-F5344CB8AC3E}">
        <p14:creationId xmlns:p14="http://schemas.microsoft.com/office/powerpoint/2010/main" val="22773634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53E5F81-6025-DD40-BDC8-936A763A14A0}" type="datetimeFigureOut">
              <a:rPr lang="en-US" smtClean="0"/>
              <a:t>1/22/19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BF81FB-AA36-1548-955B-F46331C2F2E8}" type="slidenum">
              <a:rPr lang="en-US" smtClean="0"/>
              <a:t>‹#›</a:t>
            </a:fld>
            <a:endParaRPr lang="en-US"/>
          </a:p>
        </p:txBody>
      </p:sp>
    </p:spTree>
    <p:extLst>
      <p:ext uri="{BB962C8B-B14F-4D97-AF65-F5344CB8AC3E}">
        <p14:creationId xmlns:p14="http://schemas.microsoft.com/office/powerpoint/2010/main" val="744871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53E5F81-6025-DD40-BDC8-936A763A14A0}" type="datetimeFigureOut">
              <a:rPr lang="en-US" smtClean="0"/>
              <a:t>1/22/19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BF81FB-AA36-1548-955B-F46331C2F2E8}" type="slidenum">
              <a:rPr lang="en-US" smtClean="0"/>
              <a:t>‹#›</a:t>
            </a:fld>
            <a:endParaRPr lang="en-US"/>
          </a:p>
        </p:txBody>
      </p:sp>
    </p:spTree>
    <p:extLst>
      <p:ext uri="{BB962C8B-B14F-4D97-AF65-F5344CB8AC3E}">
        <p14:creationId xmlns:p14="http://schemas.microsoft.com/office/powerpoint/2010/main" val="3487072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053E5F81-6025-DD40-BDC8-936A763A14A0}" type="datetimeFigureOut">
              <a:rPr lang="en-US" smtClean="0"/>
              <a:t>1/22/19</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55BF81FB-AA36-1548-955B-F46331C2F2E8}"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52576061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53E5F81-6025-DD40-BDC8-936A763A14A0}" type="datetimeFigureOut">
              <a:rPr lang="en-US" smtClean="0"/>
              <a:t>1/22/19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BF81FB-AA36-1548-955B-F46331C2F2E8}" type="slidenum">
              <a:rPr lang="en-US" smtClean="0"/>
              <a:t>‹#›</a:t>
            </a:fld>
            <a:endParaRPr lang="en-US"/>
          </a:p>
        </p:txBody>
      </p:sp>
    </p:spTree>
    <p:extLst>
      <p:ext uri="{BB962C8B-B14F-4D97-AF65-F5344CB8AC3E}">
        <p14:creationId xmlns:p14="http://schemas.microsoft.com/office/powerpoint/2010/main" val="32543839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53E5F81-6025-DD40-BDC8-936A763A14A0}" type="datetimeFigureOut">
              <a:rPr lang="en-US" smtClean="0"/>
              <a:t>1/22/19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BF81FB-AA36-1548-955B-F46331C2F2E8}" type="slidenum">
              <a:rPr lang="en-US" smtClean="0"/>
              <a:t>‹#›</a:t>
            </a:fld>
            <a:endParaRPr lang="en-US"/>
          </a:p>
        </p:txBody>
      </p:sp>
    </p:spTree>
    <p:extLst>
      <p:ext uri="{BB962C8B-B14F-4D97-AF65-F5344CB8AC3E}">
        <p14:creationId xmlns:p14="http://schemas.microsoft.com/office/powerpoint/2010/main" val="3314469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53E5F81-6025-DD40-BDC8-936A763A14A0}" type="datetimeFigureOut">
              <a:rPr lang="en-US" smtClean="0"/>
              <a:t>1/22/19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BF81FB-AA36-1548-955B-F46331C2F2E8}" type="slidenum">
              <a:rPr lang="en-US" smtClean="0"/>
              <a:t>‹#›</a:t>
            </a:fld>
            <a:endParaRPr lang="en-US"/>
          </a:p>
        </p:txBody>
      </p:sp>
    </p:spTree>
    <p:extLst>
      <p:ext uri="{BB962C8B-B14F-4D97-AF65-F5344CB8AC3E}">
        <p14:creationId xmlns:p14="http://schemas.microsoft.com/office/powerpoint/2010/main" val="6029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3E5F81-6025-DD40-BDC8-936A763A14A0}" type="datetimeFigureOut">
              <a:rPr lang="en-US" smtClean="0"/>
              <a:t>1/22/19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BF81FB-AA36-1548-955B-F46331C2F2E8}" type="slidenum">
              <a:rPr lang="en-US" smtClean="0"/>
              <a:t>‹#›</a:t>
            </a:fld>
            <a:endParaRPr lang="en-US"/>
          </a:p>
        </p:txBody>
      </p:sp>
    </p:spTree>
    <p:extLst>
      <p:ext uri="{BB962C8B-B14F-4D97-AF65-F5344CB8AC3E}">
        <p14:creationId xmlns:p14="http://schemas.microsoft.com/office/powerpoint/2010/main" val="135941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053E5F81-6025-DD40-BDC8-936A763A14A0}" type="datetimeFigureOut">
              <a:rPr lang="en-US" smtClean="0"/>
              <a:t>1/22/19</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55BF81FB-AA36-1548-955B-F46331C2F2E8}"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13903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053E5F81-6025-DD40-BDC8-936A763A14A0}" type="datetimeFigureOut">
              <a:rPr lang="en-US" smtClean="0"/>
              <a:t>1/22/19</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55BF81FB-AA36-1548-955B-F46331C2F2E8}"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18480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053E5F81-6025-DD40-BDC8-936A763A14A0}" type="datetimeFigureOut">
              <a:rPr lang="en-US" smtClean="0"/>
              <a:t>1/22/19</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55BF81FB-AA36-1548-955B-F46331C2F2E8}"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81725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5F1D72-94B0-934C-9DB8-D789A54C34D7}"/>
              </a:ext>
            </a:extLst>
          </p:cNvPr>
          <p:cNvSpPr>
            <a:spLocks noGrp="1"/>
          </p:cNvSpPr>
          <p:nvPr>
            <p:ph type="ctrTitle"/>
          </p:nvPr>
        </p:nvSpPr>
        <p:spPr>
          <a:xfrm>
            <a:off x="1915128" y="1788454"/>
            <a:ext cx="8361229" cy="2098226"/>
          </a:xfrm>
        </p:spPr>
        <p:txBody>
          <a:bodyPr/>
          <a:lstStyle/>
          <a:p>
            <a:r>
              <a:rPr lang="en-US"/>
              <a:t>Socialist medicine</a:t>
            </a:r>
          </a:p>
        </p:txBody>
      </p:sp>
      <p:sp>
        <p:nvSpPr>
          <p:cNvPr id="3" name="Subtitle 2">
            <a:extLst>
              <a:ext uri="{FF2B5EF4-FFF2-40B4-BE49-F238E27FC236}">
                <a16:creationId xmlns:a16="http://schemas.microsoft.com/office/drawing/2014/main" id="{39B88A6F-5230-8D4C-89DA-380F767401D2}"/>
              </a:ext>
            </a:extLst>
          </p:cNvPr>
          <p:cNvSpPr>
            <a:spLocks noGrp="1"/>
          </p:cNvSpPr>
          <p:nvPr>
            <p:ph type="subTitle" idx="1"/>
          </p:nvPr>
        </p:nvSpPr>
        <p:spPr>
          <a:xfrm>
            <a:off x="2679906" y="3956279"/>
            <a:ext cx="6831673" cy="1086237"/>
          </a:xfrm>
        </p:spPr>
        <p:txBody>
          <a:bodyPr/>
          <a:lstStyle/>
          <a:p>
            <a:r>
              <a:rPr lang="en-US"/>
              <a:t>Dr Claire Shaw</a:t>
            </a:r>
          </a:p>
        </p:txBody>
      </p:sp>
    </p:spTree>
    <p:extLst>
      <p:ext uri="{BB962C8B-B14F-4D97-AF65-F5344CB8AC3E}">
        <p14:creationId xmlns:p14="http://schemas.microsoft.com/office/powerpoint/2010/main" val="4912265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sitting at a dining room table&#10;&#10;Description automatically generated">
            <a:extLst>
              <a:ext uri="{FF2B5EF4-FFF2-40B4-BE49-F238E27FC236}">
                <a16:creationId xmlns:a16="http://schemas.microsoft.com/office/drawing/2014/main" id="{F5FA376F-E3D8-754F-AF15-8EFAF05D5352}"/>
              </a:ext>
            </a:extLst>
          </p:cNvPr>
          <p:cNvPicPr>
            <a:picLocks noChangeAspect="1"/>
          </p:cNvPicPr>
          <p:nvPr/>
        </p:nvPicPr>
        <p:blipFill>
          <a:blip r:embed="rId2"/>
          <a:stretch>
            <a:fillRect/>
          </a:stretch>
        </p:blipFill>
        <p:spPr>
          <a:xfrm>
            <a:off x="1464733" y="134535"/>
            <a:ext cx="9863667" cy="6588930"/>
          </a:xfrm>
          <a:prstGeom prst="rect">
            <a:avLst/>
          </a:prstGeom>
        </p:spPr>
      </p:pic>
    </p:spTree>
    <p:extLst>
      <p:ext uri="{BB962C8B-B14F-4D97-AF65-F5344CB8AC3E}">
        <p14:creationId xmlns:p14="http://schemas.microsoft.com/office/powerpoint/2010/main" val="33644885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piece of paper&#10;&#10;Description automatically generated">
            <a:extLst>
              <a:ext uri="{FF2B5EF4-FFF2-40B4-BE49-F238E27FC236}">
                <a16:creationId xmlns:a16="http://schemas.microsoft.com/office/drawing/2014/main" id="{42B41F99-0741-1648-A68E-ECFA8C75B80E}"/>
              </a:ext>
            </a:extLst>
          </p:cNvPr>
          <p:cNvPicPr>
            <a:picLocks noChangeAspect="1"/>
          </p:cNvPicPr>
          <p:nvPr/>
        </p:nvPicPr>
        <p:blipFill>
          <a:blip r:embed="rId2"/>
          <a:stretch>
            <a:fillRect/>
          </a:stretch>
        </p:blipFill>
        <p:spPr>
          <a:xfrm rot="5400000">
            <a:off x="3729648" y="-1001265"/>
            <a:ext cx="5249171" cy="7950200"/>
          </a:xfrm>
          <a:prstGeom prst="rect">
            <a:avLst/>
          </a:prstGeom>
        </p:spPr>
      </p:pic>
      <p:sp>
        <p:nvSpPr>
          <p:cNvPr id="6" name="TextBox 5">
            <a:extLst>
              <a:ext uri="{FF2B5EF4-FFF2-40B4-BE49-F238E27FC236}">
                <a16:creationId xmlns:a16="http://schemas.microsoft.com/office/drawing/2014/main" id="{776CBDD0-420E-A44A-9E7D-01253491D8C9}"/>
              </a:ext>
            </a:extLst>
          </p:cNvPr>
          <p:cNvSpPr txBox="1"/>
          <p:nvPr/>
        </p:nvSpPr>
        <p:spPr>
          <a:xfrm>
            <a:off x="2597572" y="5851928"/>
            <a:ext cx="7509595" cy="707886"/>
          </a:xfrm>
          <a:prstGeom prst="rect">
            <a:avLst/>
          </a:prstGeom>
          <a:noFill/>
        </p:spPr>
        <p:txBody>
          <a:bodyPr wrap="square" rtlCol="0">
            <a:spAutoFit/>
          </a:bodyPr>
          <a:lstStyle/>
          <a:p>
            <a:pPr algn="ctr"/>
            <a:r>
              <a:rPr lang="en-US" sz="2000"/>
              <a:t>‘8 Hours for Leisure – 8 Hours for Sleep – 8 Hours for Work’ </a:t>
            </a:r>
          </a:p>
          <a:p>
            <a:pPr algn="ctr"/>
            <a:r>
              <a:rPr lang="en-US" sz="2000"/>
              <a:t>Moscow: MOZ, 1927</a:t>
            </a:r>
          </a:p>
        </p:txBody>
      </p:sp>
    </p:spTree>
    <p:extLst>
      <p:ext uri="{BB962C8B-B14F-4D97-AF65-F5344CB8AC3E}">
        <p14:creationId xmlns:p14="http://schemas.microsoft.com/office/powerpoint/2010/main" val="20133699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8DD00E-3C14-DA48-AAA2-F5403A29F797}"/>
              </a:ext>
            </a:extLst>
          </p:cNvPr>
          <p:cNvSpPr/>
          <p:nvPr/>
        </p:nvSpPr>
        <p:spPr>
          <a:xfrm>
            <a:off x="2170176" y="877825"/>
            <a:ext cx="8400288" cy="5114221"/>
          </a:xfrm>
          <a:prstGeom prst="rect">
            <a:avLst/>
          </a:prstGeom>
        </p:spPr>
        <p:txBody>
          <a:bodyPr wrap="square">
            <a:spAutoFit/>
          </a:bodyPr>
          <a:lstStyle/>
          <a:p>
            <a:pPr>
              <a:lnSpc>
                <a:spcPct val="150000"/>
              </a:lnSpc>
              <a:spcAft>
                <a:spcPts val="0"/>
              </a:spcAft>
            </a:pPr>
            <a:r>
              <a:rPr lang="en-GB" sz="2000">
                <a:ea typeface="Calibri" panose="020F0502020204030204" pitchFamily="34" charset="0"/>
                <a:cs typeface="Times New Roman" panose="02020603050405020304" pitchFamily="18" charset="0"/>
              </a:rPr>
              <a:t>‘Wherever I went, there they were. Pictures or charts relating to every conceivable type of thing – cooking, washing, exercising, cleaning the house, getting rid of fleas and dirt, packing fruits or vegetables for shipment or preservation; mixing different kinds of grain or vegetables for animal or human food; pruning trees; running the automobile or caring for the house; making the right sort of roof for the winter; arranging the right sort of ventilation in summer; showing the right sort of clothing for baby or school child; showing the proper arrangement of a new town; showing methods of building a cellar or silo – a thousand and one things in connection with the life of the people’.</a:t>
            </a:r>
          </a:p>
          <a:p>
            <a:pPr algn="r">
              <a:lnSpc>
                <a:spcPct val="150000"/>
              </a:lnSpc>
              <a:spcAft>
                <a:spcPts val="0"/>
              </a:spcAft>
            </a:pPr>
            <a:r>
              <a:rPr lang="en-GB" sz="2000">
                <a:ea typeface="Calibri" panose="020F0502020204030204" pitchFamily="34" charset="0"/>
                <a:cs typeface="Times New Roman" panose="02020603050405020304" pitchFamily="18" charset="0"/>
              </a:rPr>
              <a:t>Theodore Dreiser, 1929</a:t>
            </a:r>
          </a:p>
        </p:txBody>
      </p:sp>
    </p:spTree>
    <p:extLst>
      <p:ext uri="{BB962C8B-B14F-4D97-AF65-F5344CB8AC3E}">
        <p14:creationId xmlns:p14="http://schemas.microsoft.com/office/powerpoint/2010/main" val="41492934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BA03A33-64CC-1D45-A64F-50A19B222098}"/>
              </a:ext>
            </a:extLst>
          </p:cNvPr>
          <p:cNvPicPr>
            <a:picLocks noChangeAspect="1"/>
          </p:cNvPicPr>
          <p:nvPr/>
        </p:nvPicPr>
        <p:blipFill>
          <a:blip r:embed="rId2"/>
          <a:stretch>
            <a:fillRect/>
          </a:stretch>
        </p:blipFill>
        <p:spPr>
          <a:xfrm>
            <a:off x="2082799" y="216407"/>
            <a:ext cx="4199467" cy="6425185"/>
          </a:xfrm>
          <a:prstGeom prst="rect">
            <a:avLst/>
          </a:prstGeom>
        </p:spPr>
      </p:pic>
      <p:sp>
        <p:nvSpPr>
          <p:cNvPr id="3" name="TextBox 2">
            <a:extLst>
              <a:ext uri="{FF2B5EF4-FFF2-40B4-BE49-F238E27FC236}">
                <a16:creationId xmlns:a16="http://schemas.microsoft.com/office/drawing/2014/main" id="{9DB49DBE-A4B7-B146-98E2-15D9EB38DF6F}"/>
              </a:ext>
            </a:extLst>
          </p:cNvPr>
          <p:cNvSpPr txBox="1"/>
          <p:nvPr/>
        </p:nvSpPr>
        <p:spPr>
          <a:xfrm>
            <a:off x="6729307" y="6077712"/>
            <a:ext cx="3657600" cy="400110"/>
          </a:xfrm>
          <a:prstGeom prst="rect">
            <a:avLst/>
          </a:prstGeom>
          <a:noFill/>
        </p:spPr>
        <p:txBody>
          <a:bodyPr wrap="square" rtlCol="0">
            <a:spAutoFit/>
          </a:bodyPr>
          <a:lstStyle/>
          <a:p>
            <a:r>
              <a:rPr lang="en-US" sz="2000"/>
              <a:t>Nikolai </a:t>
            </a:r>
            <a:r>
              <a:rPr lang="en-US" sz="2000" err="1"/>
              <a:t>Semashko</a:t>
            </a:r>
            <a:r>
              <a:rPr lang="en-US" sz="2000"/>
              <a:t>, 1874 - 1949</a:t>
            </a:r>
          </a:p>
        </p:txBody>
      </p:sp>
    </p:spTree>
    <p:extLst>
      <p:ext uri="{BB962C8B-B14F-4D97-AF65-F5344CB8AC3E}">
        <p14:creationId xmlns:p14="http://schemas.microsoft.com/office/powerpoint/2010/main" val="878269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enin Cleanses the World.jpg"/>
          <p:cNvPicPr>
            <a:picLocks noChangeAspect="1"/>
          </p:cNvPicPr>
          <p:nvPr/>
        </p:nvPicPr>
        <p:blipFill>
          <a:blip r:embed="rId3" cstate="print"/>
          <a:stretch>
            <a:fillRect/>
          </a:stretch>
        </p:blipFill>
        <p:spPr>
          <a:xfrm>
            <a:off x="1671837" y="-1"/>
            <a:ext cx="4792463" cy="6881485"/>
          </a:xfrm>
          <a:prstGeom prst="rect">
            <a:avLst/>
          </a:prstGeom>
          <a:ln w="28575">
            <a:noFill/>
          </a:ln>
        </p:spPr>
      </p:pic>
      <p:sp>
        <p:nvSpPr>
          <p:cNvPr id="4" name="Title 3"/>
          <p:cNvSpPr>
            <a:spLocks noGrp="1"/>
          </p:cNvSpPr>
          <p:nvPr>
            <p:ph type="title" idx="4294967295"/>
          </p:nvPr>
        </p:nvSpPr>
        <p:spPr>
          <a:xfrm>
            <a:off x="6959600" y="5832147"/>
            <a:ext cx="3492500" cy="1049337"/>
          </a:xfrm>
        </p:spPr>
        <p:txBody>
          <a:bodyPr>
            <a:noAutofit/>
          </a:bodyPr>
          <a:lstStyle/>
          <a:p>
            <a:r>
              <a:rPr lang="en-GB" sz="1800"/>
              <a:t>‘Comrade Lenin Cleanses the World of Filth’</a:t>
            </a:r>
            <a:br>
              <a:rPr lang="en-GB" sz="1800"/>
            </a:br>
            <a:r>
              <a:rPr lang="en-GB" sz="1800"/>
              <a:t>Viktor Deni, 1920</a:t>
            </a:r>
            <a:br>
              <a:rPr lang="en-GB" sz="1800"/>
            </a:br>
            <a:endParaRPr lang="en-GB" sz="1800"/>
          </a:p>
        </p:txBody>
      </p:sp>
    </p:spTree>
    <p:extLst>
      <p:ext uri="{BB962C8B-B14F-4D97-AF65-F5344CB8AC3E}">
        <p14:creationId xmlns:p14="http://schemas.microsoft.com/office/powerpoint/2010/main" val="26729795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A49F969-24AA-4044-B61D-B6BD3D5EC883}"/>
              </a:ext>
            </a:extLst>
          </p:cNvPr>
          <p:cNvPicPr>
            <a:picLocks noChangeAspect="1"/>
          </p:cNvPicPr>
          <p:nvPr/>
        </p:nvPicPr>
        <p:blipFill>
          <a:blip r:embed="rId2"/>
          <a:stretch>
            <a:fillRect/>
          </a:stretch>
        </p:blipFill>
        <p:spPr>
          <a:xfrm>
            <a:off x="1593849" y="458115"/>
            <a:ext cx="4129617" cy="5941770"/>
          </a:xfrm>
          <a:prstGeom prst="rect">
            <a:avLst/>
          </a:prstGeom>
        </p:spPr>
      </p:pic>
      <p:sp>
        <p:nvSpPr>
          <p:cNvPr id="3" name="Rectangle 2">
            <a:extLst>
              <a:ext uri="{FF2B5EF4-FFF2-40B4-BE49-F238E27FC236}">
                <a16:creationId xmlns:a16="http://schemas.microsoft.com/office/drawing/2014/main" id="{28CB47D7-2226-7243-B394-C17DB8712E8F}"/>
              </a:ext>
            </a:extLst>
          </p:cNvPr>
          <p:cNvSpPr/>
          <p:nvPr/>
        </p:nvSpPr>
        <p:spPr>
          <a:xfrm>
            <a:off x="6096000" y="4658941"/>
            <a:ext cx="4230624" cy="1631216"/>
          </a:xfrm>
          <a:prstGeom prst="rect">
            <a:avLst/>
          </a:prstGeom>
        </p:spPr>
        <p:txBody>
          <a:bodyPr wrap="square">
            <a:spAutoFit/>
          </a:bodyPr>
          <a:lstStyle/>
          <a:p>
            <a:r>
              <a:rPr lang="en-GB" sz="2000">
                <a:solidFill>
                  <a:srgbClr val="333333"/>
                </a:solidFill>
              </a:rPr>
              <a:t>The Red Army has crushed the White Guard parasites – </a:t>
            </a:r>
            <a:r>
              <a:rPr lang="en-GB" sz="2000" err="1">
                <a:solidFill>
                  <a:srgbClr val="333333"/>
                </a:solidFill>
              </a:rPr>
              <a:t>Yudenich</a:t>
            </a:r>
            <a:r>
              <a:rPr lang="en-GB" sz="2000">
                <a:solidFill>
                  <a:srgbClr val="333333"/>
                </a:solidFill>
              </a:rPr>
              <a:t>, </a:t>
            </a:r>
            <a:r>
              <a:rPr lang="en-GB" sz="2000" err="1">
                <a:solidFill>
                  <a:srgbClr val="333333"/>
                </a:solidFill>
              </a:rPr>
              <a:t>Denikin</a:t>
            </a:r>
            <a:r>
              <a:rPr lang="en-GB" sz="2000">
                <a:solidFill>
                  <a:srgbClr val="333333"/>
                </a:solidFill>
              </a:rPr>
              <a:t>, and Kolchak. </a:t>
            </a:r>
          </a:p>
          <a:p>
            <a:r>
              <a:rPr lang="en-GB" sz="2000">
                <a:solidFill>
                  <a:srgbClr val="333333"/>
                </a:solidFill>
              </a:rPr>
              <a:t>Fight now against infection! </a:t>
            </a:r>
          </a:p>
          <a:p>
            <a:r>
              <a:rPr lang="en-GB" sz="2000">
                <a:solidFill>
                  <a:srgbClr val="333333"/>
                </a:solidFill>
              </a:rPr>
              <a:t>Annihilate the Typhus-bearing louse!</a:t>
            </a:r>
            <a:endParaRPr lang="en-US" sz="2000"/>
          </a:p>
        </p:txBody>
      </p:sp>
    </p:spTree>
    <p:extLst>
      <p:ext uri="{BB962C8B-B14F-4D97-AF65-F5344CB8AC3E}">
        <p14:creationId xmlns:p14="http://schemas.microsoft.com/office/powerpoint/2010/main" val="3052322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77CBF23-7FC7-1C45-9282-534706428F7D}"/>
              </a:ext>
            </a:extLst>
          </p:cNvPr>
          <p:cNvPicPr>
            <a:picLocks noChangeAspect="1"/>
          </p:cNvPicPr>
          <p:nvPr/>
        </p:nvPicPr>
        <p:blipFill>
          <a:blip r:embed="rId2"/>
          <a:stretch>
            <a:fillRect/>
          </a:stretch>
        </p:blipFill>
        <p:spPr>
          <a:xfrm>
            <a:off x="3883223" y="0"/>
            <a:ext cx="4425553" cy="6858000"/>
          </a:xfrm>
          <a:prstGeom prst="rect">
            <a:avLst/>
          </a:prstGeom>
        </p:spPr>
      </p:pic>
    </p:spTree>
    <p:extLst>
      <p:ext uri="{BB962C8B-B14F-4D97-AF65-F5344CB8AC3E}">
        <p14:creationId xmlns:p14="http://schemas.microsoft.com/office/powerpoint/2010/main" val="13042026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472A3D3-94B5-8B4D-8269-1F95B8DBDE9E}"/>
              </a:ext>
            </a:extLst>
          </p:cNvPr>
          <p:cNvPicPr>
            <a:picLocks noChangeAspect="1"/>
          </p:cNvPicPr>
          <p:nvPr/>
        </p:nvPicPr>
        <p:blipFill rotWithShape="1">
          <a:blip r:embed="rId2"/>
          <a:srcRect l="25111" r="16223"/>
          <a:stretch/>
        </p:blipFill>
        <p:spPr>
          <a:xfrm>
            <a:off x="1828800" y="584200"/>
            <a:ext cx="5006848" cy="5689600"/>
          </a:xfrm>
          <a:prstGeom prst="rect">
            <a:avLst/>
          </a:prstGeom>
        </p:spPr>
      </p:pic>
      <p:sp>
        <p:nvSpPr>
          <p:cNvPr id="3" name="TextBox 2">
            <a:extLst>
              <a:ext uri="{FF2B5EF4-FFF2-40B4-BE49-F238E27FC236}">
                <a16:creationId xmlns:a16="http://schemas.microsoft.com/office/drawing/2014/main" id="{A66EF2E7-C60D-B944-96D1-5EA02AC4E8E3}"/>
              </a:ext>
            </a:extLst>
          </p:cNvPr>
          <p:cNvSpPr txBox="1"/>
          <p:nvPr/>
        </p:nvSpPr>
        <p:spPr>
          <a:xfrm>
            <a:off x="7200731" y="5873690"/>
            <a:ext cx="4165600" cy="400110"/>
          </a:xfrm>
          <a:prstGeom prst="rect">
            <a:avLst/>
          </a:prstGeom>
          <a:noFill/>
        </p:spPr>
        <p:txBody>
          <a:bodyPr wrap="square" rtlCol="0">
            <a:spAutoFit/>
          </a:bodyPr>
          <a:lstStyle/>
          <a:p>
            <a:r>
              <a:rPr lang="en-US" sz="2000"/>
              <a:t>Karl Marx, 1818 – 1883</a:t>
            </a:r>
          </a:p>
        </p:txBody>
      </p:sp>
    </p:spTree>
    <p:extLst>
      <p:ext uri="{BB962C8B-B14F-4D97-AF65-F5344CB8AC3E}">
        <p14:creationId xmlns:p14="http://schemas.microsoft.com/office/powerpoint/2010/main" val="3787590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1812032" y="1484785"/>
          <a:ext cx="8604449" cy="3168352"/>
        </p:xfrm>
        <a:graphic>
          <a:graphicData uri="http://schemas.openxmlformats.org/drawingml/2006/table">
            <a:tbl>
              <a:tblPr/>
              <a:tblGrid>
                <a:gridCol w="803144">
                  <a:extLst>
                    <a:ext uri="{9D8B030D-6E8A-4147-A177-3AD203B41FA5}">
                      <a16:colId xmlns:a16="http://schemas.microsoft.com/office/drawing/2014/main" val="20000"/>
                    </a:ext>
                  </a:extLst>
                </a:gridCol>
                <a:gridCol w="1018733">
                  <a:extLst>
                    <a:ext uri="{9D8B030D-6E8A-4147-A177-3AD203B41FA5}">
                      <a16:colId xmlns:a16="http://schemas.microsoft.com/office/drawing/2014/main" val="20001"/>
                    </a:ext>
                  </a:extLst>
                </a:gridCol>
                <a:gridCol w="364375">
                  <a:extLst>
                    <a:ext uri="{9D8B030D-6E8A-4147-A177-3AD203B41FA5}">
                      <a16:colId xmlns:a16="http://schemas.microsoft.com/office/drawing/2014/main" val="20002"/>
                    </a:ext>
                  </a:extLst>
                </a:gridCol>
                <a:gridCol w="1020251">
                  <a:extLst>
                    <a:ext uri="{9D8B030D-6E8A-4147-A177-3AD203B41FA5}">
                      <a16:colId xmlns:a16="http://schemas.microsoft.com/office/drawing/2014/main" val="20003"/>
                    </a:ext>
                  </a:extLst>
                </a:gridCol>
                <a:gridCol w="364375">
                  <a:extLst>
                    <a:ext uri="{9D8B030D-6E8A-4147-A177-3AD203B41FA5}">
                      <a16:colId xmlns:a16="http://schemas.microsoft.com/office/drawing/2014/main" val="20004"/>
                    </a:ext>
                  </a:extLst>
                </a:gridCol>
                <a:gridCol w="1001483">
                  <a:extLst>
                    <a:ext uri="{9D8B030D-6E8A-4147-A177-3AD203B41FA5}">
                      <a16:colId xmlns:a16="http://schemas.microsoft.com/office/drawing/2014/main" val="20005"/>
                    </a:ext>
                  </a:extLst>
                </a:gridCol>
                <a:gridCol w="383142">
                  <a:extLst>
                    <a:ext uri="{9D8B030D-6E8A-4147-A177-3AD203B41FA5}">
                      <a16:colId xmlns:a16="http://schemas.microsoft.com/office/drawing/2014/main" val="20006"/>
                    </a:ext>
                  </a:extLst>
                </a:gridCol>
                <a:gridCol w="1001483">
                  <a:extLst>
                    <a:ext uri="{9D8B030D-6E8A-4147-A177-3AD203B41FA5}">
                      <a16:colId xmlns:a16="http://schemas.microsoft.com/office/drawing/2014/main" val="20007"/>
                    </a:ext>
                  </a:extLst>
                </a:gridCol>
                <a:gridCol w="310267">
                  <a:extLst>
                    <a:ext uri="{9D8B030D-6E8A-4147-A177-3AD203B41FA5}">
                      <a16:colId xmlns:a16="http://schemas.microsoft.com/office/drawing/2014/main" val="20008"/>
                    </a:ext>
                  </a:extLst>
                </a:gridCol>
                <a:gridCol w="947375">
                  <a:extLst>
                    <a:ext uri="{9D8B030D-6E8A-4147-A177-3AD203B41FA5}">
                      <a16:colId xmlns:a16="http://schemas.microsoft.com/office/drawing/2014/main" val="20009"/>
                    </a:ext>
                  </a:extLst>
                </a:gridCol>
                <a:gridCol w="309701">
                  <a:extLst>
                    <a:ext uri="{9D8B030D-6E8A-4147-A177-3AD203B41FA5}">
                      <a16:colId xmlns:a16="http://schemas.microsoft.com/office/drawing/2014/main" val="20010"/>
                    </a:ext>
                  </a:extLst>
                </a:gridCol>
                <a:gridCol w="1080120">
                  <a:extLst>
                    <a:ext uri="{9D8B030D-6E8A-4147-A177-3AD203B41FA5}">
                      <a16:colId xmlns:a16="http://schemas.microsoft.com/office/drawing/2014/main" val="20011"/>
                    </a:ext>
                  </a:extLst>
                </a:gridCol>
              </a:tblGrid>
              <a:tr h="2480266">
                <a:tc>
                  <a:txBody>
                    <a:bodyPr/>
                    <a:lstStyle/>
                    <a:p>
                      <a:pPr>
                        <a:lnSpc>
                          <a:spcPct val="115000"/>
                        </a:lnSpc>
                        <a:spcAft>
                          <a:spcPts val="0"/>
                        </a:spcAft>
                      </a:pPr>
                      <a:endParaRPr lang="en-GB" sz="1400" b="1">
                        <a:solidFill>
                          <a:schemeClr val="tx1"/>
                        </a:solidFill>
                        <a:latin typeface="Times New Roman"/>
                        <a:ea typeface="Calibri"/>
                      </a:endParaRPr>
                    </a:p>
                    <a:p>
                      <a:pPr>
                        <a:lnSpc>
                          <a:spcPct val="115000"/>
                        </a:lnSpc>
                        <a:spcAft>
                          <a:spcPts val="0"/>
                        </a:spcAft>
                      </a:pPr>
                      <a:r>
                        <a:rPr lang="en-GB" sz="1400" b="1">
                          <a:solidFill>
                            <a:schemeClr val="tx1"/>
                          </a:solidFill>
                          <a:latin typeface="Times New Roman"/>
                          <a:ea typeface="Calibri"/>
                        </a:rPr>
                        <a:t>         Modes of Production</a:t>
                      </a:r>
                    </a:p>
                  </a:txBody>
                  <a:tcPr marL="68580" marR="68580" marT="0" marB="0" vert="vert270">
                    <a:lnL>
                      <a:noFill/>
                    </a:lnL>
                    <a:lnR w="12700" cap="flat" cmpd="sng" algn="ctr">
                      <a:solidFill>
                        <a:schemeClr val="tx1"/>
                      </a:solidFill>
                      <a:prstDash val="solid"/>
                      <a:round/>
                      <a:headEnd type="none" w="med" len="med"/>
                      <a:tailEnd type="none" w="med" len="med"/>
                    </a:lnR>
                    <a:lnT>
                      <a:noFill/>
                    </a:lnT>
                    <a:lnB>
                      <a:noFill/>
                    </a:lnB>
                    <a:noFill/>
                  </a:tcPr>
                </a:tc>
                <a:tc>
                  <a:txBody>
                    <a:bodyPr/>
                    <a:lstStyle/>
                    <a:p>
                      <a:pPr>
                        <a:lnSpc>
                          <a:spcPct val="115000"/>
                        </a:lnSpc>
                        <a:spcAft>
                          <a:spcPts val="0"/>
                        </a:spcAft>
                      </a:pPr>
                      <a:endParaRPr lang="en-GB" sz="1400" b="1">
                        <a:solidFill>
                          <a:schemeClr val="tx1"/>
                        </a:solidFill>
                        <a:latin typeface="Times New Roman"/>
                        <a:ea typeface="Calibri"/>
                      </a:endParaRPr>
                    </a:p>
                    <a:p>
                      <a:pPr>
                        <a:lnSpc>
                          <a:spcPct val="115000"/>
                        </a:lnSpc>
                        <a:spcAft>
                          <a:spcPts val="0"/>
                        </a:spcAft>
                      </a:pPr>
                      <a:r>
                        <a:rPr lang="en-GB" sz="1400" b="1">
                          <a:solidFill>
                            <a:schemeClr val="tx1"/>
                          </a:solidFill>
                          <a:latin typeface="Times New Roman"/>
                          <a:ea typeface="Calibri"/>
                        </a:rPr>
                        <a:t>Primitive communist</a:t>
                      </a:r>
                    </a:p>
                    <a:p>
                      <a:pPr>
                        <a:lnSpc>
                          <a:spcPct val="115000"/>
                        </a:lnSpc>
                        <a:spcAft>
                          <a:spcPts val="0"/>
                        </a:spcAft>
                      </a:pPr>
                      <a:r>
                        <a:rPr lang="en-GB" sz="1400" b="1">
                          <a:solidFill>
                            <a:schemeClr val="tx1"/>
                          </a:solidFill>
                          <a:latin typeface="Times New Roman"/>
                          <a:ea typeface="Calibri"/>
                        </a:rPr>
                        <a:t>Hunter-gatherer</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15000"/>
                        </a:lnSpc>
                        <a:spcAft>
                          <a:spcPts val="0"/>
                        </a:spcAft>
                      </a:pPr>
                      <a:endParaRPr lang="en-GB" sz="1400" b="1">
                        <a:solidFill>
                          <a:schemeClr val="tx1"/>
                        </a:solidFill>
                        <a:latin typeface="Times New Roman"/>
                        <a:ea typeface="Calibri"/>
                      </a:endParaRPr>
                    </a:p>
                  </a:txBody>
                  <a:tcPr marL="68580" marR="68580" marT="0" marB="0"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0"/>
                        </a:spcAft>
                      </a:pPr>
                      <a:endParaRPr lang="en-GB" sz="1400" b="1">
                        <a:solidFill>
                          <a:schemeClr val="tx1"/>
                        </a:solidFill>
                        <a:latin typeface="Times New Roman"/>
                        <a:ea typeface="Calibri"/>
                      </a:endParaRPr>
                    </a:p>
                    <a:p>
                      <a:pPr>
                        <a:lnSpc>
                          <a:spcPct val="115000"/>
                        </a:lnSpc>
                        <a:spcAft>
                          <a:spcPts val="0"/>
                        </a:spcAft>
                      </a:pPr>
                      <a:r>
                        <a:rPr lang="en-GB" sz="1400" b="1">
                          <a:solidFill>
                            <a:schemeClr val="tx1"/>
                          </a:solidFill>
                          <a:latin typeface="Times New Roman"/>
                          <a:ea typeface="Calibri"/>
                        </a:rPr>
                        <a:t>Settled agriculture in river valleys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0"/>
                        </a:spcAft>
                      </a:pPr>
                      <a:endParaRPr lang="en-GB" sz="1400" b="1">
                        <a:solidFill>
                          <a:schemeClr val="tx1"/>
                        </a:solidFill>
                        <a:latin typeface="Times New Roman"/>
                        <a:ea typeface="Calibri"/>
                      </a:endParaRPr>
                    </a:p>
                  </a:txBody>
                  <a:tcPr marL="68580" marR="68580" marT="0" marB="0"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0"/>
                        </a:spcAft>
                      </a:pPr>
                      <a:endParaRPr lang="en-GB" sz="1400" b="1">
                        <a:solidFill>
                          <a:schemeClr val="tx1"/>
                        </a:solidFill>
                        <a:latin typeface="Times New Roman"/>
                        <a:ea typeface="Calibri"/>
                      </a:endParaRPr>
                    </a:p>
                    <a:p>
                      <a:pPr>
                        <a:lnSpc>
                          <a:spcPct val="115000"/>
                        </a:lnSpc>
                        <a:spcAft>
                          <a:spcPts val="0"/>
                        </a:spcAft>
                      </a:pPr>
                      <a:r>
                        <a:rPr lang="en-GB" sz="1400" b="1">
                          <a:solidFill>
                            <a:schemeClr val="tx1"/>
                          </a:solidFill>
                          <a:latin typeface="Times New Roman"/>
                          <a:ea typeface="Calibri"/>
                        </a:rPr>
                        <a:t>Feudal</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0"/>
                        </a:spcAft>
                      </a:pPr>
                      <a:endParaRPr lang="en-GB" sz="1400" b="1">
                        <a:solidFill>
                          <a:schemeClr val="tx1"/>
                        </a:solidFill>
                        <a:latin typeface="Times New Roman"/>
                        <a:ea typeface="Calibri"/>
                      </a:endParaRPr>
                    </a:p>
                  </a:txBody>
                  <a:tcPr marL="68580" marR="68580" marT="0" marB="0"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0"/>
                        </a:spcAft>
                      </a:pPr>
                      <a:endParaRPr lang="en-GB" sz="1400" b="1">
                        <a:solidFill>
                          <a:schemeClr val="tx1"/>
                        </a:solidFill>
                        <a:latin typeface="Times New Roman"/>
                        <a:ea typeface="Calibri"/>
                      </a:endParaRPr>
                    </a:p>
                    <a:p>
                      <a:pPr>
                        <a:lnSpc>
                          <a:spcPct val="115000"/>
                        </a:lnSpc>
                        <a:spcAft>
                          <a:spcPts val="0"/>
                        </a:spcAft>
                      </a:pPr>
                      <a:r>
                        <a:rPr lang="en-GB" sz="1400" b="1">
                          <a:solidFill>
                            <a:schemeClr val="tx1"/>
                          </a:solidFill>
                          <a:latin typeface="Times New Roman"/>
                          <a:ea typeface="Calibri"/>
                        </a:rPr>
                        <a:t>Bourgeois-democratic</a:t>
                      </a:r>
                    </a:p>
                    <a:p>
                      <a:pPr>
                        <a:lnSpc>
                          <a:spcPct val="115000"/>
                        </a:lnSpc>
                        <a:spcAft>
                          <a:spcPts val="0"/>
                        </a:spcAft>
                      </a:pPr>
                      <a:r>
                        <a:rPr lang="en-GB" sz="1400" b="1">
                          <a:solidFill>
                            <a:schemeClr val="tx1"/>
                          </a:solidFill>
                          <a:latin typeface="Times New Roman"/>
                          <a:ea typeface="Calibri"/>
                        </a:rPr>
                        <a:t>Capitalist</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0"/>
                        </a:spcAft>
                      </a:pPr>
                      <a:endParaRPr lang="en-GB" sz="1400" b="1">
                        <a:solidFill>
                          <a:schemeClr val="tx1"/>
                        </a:solidFill>
                        <a:latin typeface="Times New Roman"/>
                        <a:ea typeface="Calibri"/>
                      </a:endParaRPr>
                    </a:p>
                  </a:txBody>
                  <a:tcPr marL="68580" marR="68580" marT="0" marB="0"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0"/>
                        </a:spcAft>
                      </a:pPr>
                      <a:endParaRPr lang="en-GB" sz="1400" b="1">
                        <a:solidFill>
                          <a:schemeClr val="tx1"/>
                        </a:solidFill>
                        <a:latin typeface="Times New Roman"/>
                        <a:ea typeface="Calibri"/>
                      </a:endParaRPr>
                    </a:p>
                    <a:p>
                      <a:pPr>
                        <a:lnSpc>
                          <a:spcPct val="115000"/>
                        </a:lnSpc>
                        <a:spcAft>
                          <a:spcPts val="0"/>
                        </a:spcAft>
                      </a:pPr>
                      <a:r>
                        <a:rPr lang="en-GB" sz="1400" b="1">
                          <a:solidFill>
                            <a:schemeClr val="tx1"/>
                          </a:solidFill>
                          <a:latin typeface="Times New Roman"/>
                          <a:ea typeface="Calibri"/>
                        </a:rPr>
                        <a:t>Socialist</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0"/>
                        </a:spcAft>
                      </a:pPr>
                      <a:endParaRPr lang="en-GB" sz="1400" b="1">
                        <a:solidFill>
                          <a:schemeClr val="tx1"/>
                        </a:solidFill>
                        <a:latin typeface="Times New Roman"/>
                        <a:ea typeface="Calibri"/>
                      </a:endParaRPr>
                    </a:p>
                  </a:txBody>
                  <a:tcPr marL="68580" marR="68580" marT="0" marB="0"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0"/>
                        </a:spcAft>
                      </a:pPr>
                      <a:endParaRPr lang="en-GB" sz="1400" b="1">
                        <a:solidFill>
                          <a:schemeClr val="tx1"/>
                        </a:solidFill>
                        <a:latin typeface="Times New Roman"/>
                        <a:ea typeface="Calibri"/>
                      </a:endParaRPr>
                    </a:p>
                    <a:p>
                      <a:pPr>
                        <a:lnSpc>
                          <a:spcPct val="115000"/>
                        </a:lnSpc>
                        <a:spcAft>
                          <a:spcPts val="0"/>
                        </a:spcAft>
                      </a:pPr>
                      <a:r>
                        <a:rPr lang="en-GB" sz="1400" b="1">
                          <a:solidFill>
                            <a:schemeClr val="tx1"/>
                          </a:solidFill>
                          <a:latin typeface="Times New Roman"/>
                          <a:ea typeface="Calibri"/>
                        </a:rPr>
                        <a:t>Communist</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88086">
                <a:tc>
                  <a:txBody>
                    <a:bodyPr/>
                    <a:lstStyle/>
                    <a:p>
                      <a:pPr>
                        <a:lnSpc>
                          <a:spcPct val="115000"/>
                        </a:lnSpc>
                        <a:spcAft>
                          <a:spcPts val="0"/>
                        </a:spcAft>
                      </a:pPr>
                      <a:endParaRPr lang="en-GB" sz="1400" b="1">
                        <a:solidFill>
                          <a:schemeClr val="tx1"/>
                        </a:solidFill>
                        <a:latin typeface="Times New Roman"/>
                        <a:ea typeface="Calibri"/>
                      </a:endParaRPr>
                    </a:p>
                  </a:txBody>
                  <a:tcPr marL="68580" marR="68580" marT="0" marB="0" vert="vert270">
                    <a:lnL>
                      <a:noFill/>
                    </a:lnL>
                    <a:lnR>
                      <a:noFill/>
                    </a:lnR>
                    <a:lnT>
                      <a:noFill/>
                    </a:lnT>
                    <a:lnB>
                      <a:noFill/>
                    </a:lnB>
                    <a:noFill/>
                  </a:tcPr>
                </a:tc>
                <a:tc>
                  <a:txBody>
                    <a:bodyPr/>
                    <a:lstStyle/>
                    <a:p>
                      <a:pPr>
                        <a:lnSpc>
                          <a:spcPct val="115000"/>
                        </a:lnSpc>
                        <a:spcAft>
                          <a:spcPts val="0"/>
                        </a:spcAft>
                      </a:pPr>
                      <a:r>
                        <a:rPr lang="en-GB" sz="1400" b="1">
                          <a:solidFill>
                            <a:schemeClr val="tx1"/>
                          </a:solidFill>
                          <a:latin typeface="Times New Roman"/>
                          <a:ea typeface="Calibri"/>
                        </a:rPr>
                        <a:t>Pre-History</a:t>
                      </a:r>
                    </a:p>
                  </a:txBody>
                  <a:tcPr marL="68580" marR="68580" marT="0" marB="0">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nSpc>
                          <a:spcPct val="115000"/>
                        </a:lnSpc>
                        <a:spcAft>
                          <a:spcPts val="0"/>
                        </a:spcAft>
                      </a:pPr>
                      <a:endParaRPr lang="en-GB" sz="1400" b="1">
                        <a:solidFill>
                          <a:schemeClr val="tx1"/>
                        </a:solidFill>
                        <a:latin typeface="Times New Roman"/>
                        <a:ea typeface="Calibri"/>
                      </a:endParaRPr>
                    </a:p>
                  </a:txBody>
                  <a:tcPr marL="68580" marR="68580" marT="0" marB="0" vert="vert27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nSpc>
                          <a:spcPct val="115000"/>
                        </a:lnSpc>
                        <a:spcAft>
                          <a:spcPts val="0"/>
                        </a:spcAft>
                      </a:pPr>
                      <a:r>
                        <a:rPr lang="en-GB" sz="1400" b="1">
                          <a:solidFill>
                            <a:schemeClr val="tx1"/>
                          </a:solidFill>
                          <a:latin typeface="Times New Roman"/>
                          <a:ea typeface="Calibri"/>
                        </a:rPr>
                        <a:t>Antiquity</a:t>
                      </a:r>
                    </a:p>
                  </a:txBody>
                  <a:tcPr marL="68580" marR="68580" marT="0" marB="0">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nSpc>
                          <a:spcPct val="115000"/>
                        </a:lnSpc>
                        <a:spcAft>
                          <a:spcPts val="0"/>
                        </a:spcAft>
                      </a:pPr>
                      <a:endParaRPr lang="en-GB" sz="1400" b="1">
                        <a:solidFill>
                          <a:schemeClr val="tx1"/>
                        </a:solidFill>
                        <a:latin typeface="Times New Roman"/>
                        <a:ea typeface="Calibri"/>
                      </a:endParaRPr>
                    </a:p>
                  </a:txBody>
                  <a:tcPr marL="68580" marR="68580" marT="0" marB="0" vert="vert27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nSpc>
                          <a:spcPct val="115000"/>
                        </a:lnSpc>
                        <a:spcAft>
                          <a:spcPts val="0"/>
                        </a:spcAft>
                      </a:pPr>
                      <a:r>
                        <a:rPr lang="en-GB" sz="1400" b="1">
                          <a:solidFill>
                            <a:schemeClr val="tx1"/>
                          </a:solidFill>
                          <a:latin typeface="Times New Roman"/>
                          <a:ea typeface="Calibri"/>
                        </a:rPr>
                        <a:t>Middle Ages</a:t>
                      </a:r>
                    </a:p>
                  </a:txBody>
                  <a:tcPr marL="68580" marR="68580" marT="0" marB="0">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nSpc>
                          <a:spcPct val="115000"/>
                        </a:lnSpc>
                        <a:spcAft>
                          <a:spcPts val="0"/>
                        </a:spcAft>
                      </a:pPr>
                      <a:endParaRPr lang="en-GB" sz="1400" b="1">
                        <a:solidFill>
                          <a:schemeClr val="tx1"/>
                        </a:solidFill>
                        <a:latin typeface="Times New Roman"/>
                        <a:ea typeface="Calibri"/>
                      </a:endParaRPr>
                    </a:p>
                  </a:txBody>
                  <a:tcPr marL="68580" marR="68580" marT="0" marB="0" vert="vert27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nSpc>
                          <a:spcPct val="115000"/>
                        </a:lnSpc>
                        <a:spcAft>
                          <a:spcPts val="0"/>
                        </a:spcAft>
                      </a:pPr>
                      <a:r>
                        <a:rPr lang="en-GB" sz="1400" b="1">
                          <a:solidFill>
                            <a:schemeClr val="tx1"/>
                          </a:solidFill>
                          <a:latin typeface="Times New Roman"/>
                          <a:ea typeface="Calibri"/>
                        </a:rPr>
                        <a:t>19</a:t>
                      </a:r>
                      <a:r>
                        <a:rPr lang="en-GB" sz="1400" b="1" baseline="30000">
                          <a:solidFill>
                            <a:schemeClr val="tx1"/>
                          </a:solidFill>
                          <a:latin typeface="Times New Roman"/>
                          <a:ea typeface="Calibri"/>
                        </a:rPr>
                        <a:t>th</a:t>
                      </a:r>
                      <a:r>
                        <a:rPr lang="en-GB" sz="1400" b="1">
                          <a:solidFill>
                            <a:schemeClr val="tx1"/>
                          </a:solidFill>
                          <a:latin typeface="Times New Roman"/>
                          <a:ea typeface="Calibri"/>
                        </a:rPr>
                        <a:t> Century</a:t>
                      </a:r>
                    </a:p>
                  </a:txBody>
                  <a:tcPr marL="68580" marR="68580" marT="0" marB="0">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nSpc>
                          <a:spcPct val="115000"/>
                        </a:lnSpc>
                        <a:spcAft>
                          <a:spcPts val="0"/>
                        </a:spcAft>
                      </a:pPr>
                      <a:endParaRPr lang="en-GB" sz="1400" b="1">
                        <a:solidFill>
                          <a:schemeClr val="tx1"/>
                        </a:solidFill>
                        <a:latin typeface="Times New Roman"/>
                        <a:ea typeface="Calibri"/>
                      </a:endParaRPr>
                    </a:p>
                  </a:txBody>
                  <a:tcPr marL="68580" marR="68580" marT="0" marB="0" vert="vert27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ctr">
                        <a:lnSpc>
                          <a:spcPct val="115000"/>
                        </a:lnSpc>
                        <a:spcAft>
                          <a:spcPts val="0"/>
                        </a:spcAft>
                      </a:pPr>
                      <a:r>
                        <a:rPr lang="en-GB" sz="1400" b="1">
                          <a:solidFill>
                            <a:schemeClr val="tx1"/>
                          </a:solidFill>
                          <a:latin typeface="Times New Roman"/>
                          <a:ea typeface="Calibri"/>
                        </a:rPr>
                        <a:t>?</a:t>
                      </a:r>
                    </a:p>
                  </a:txBody>
                  <a:tcPr marL="68580" marR="68580" marT="0" marB="0">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ctr">
                        <a:lnSpc>
                          <a:spcPct val="115000"/>
                        </a:lnSpc>
                        <a:spcAft>
                          <a:spcPts val="0"/>
                        </a:spcAft>
                      </a:pPr>
                      <a:endParaRPr lang="en-GB" sz="1400" b="1">
                        <a:solidFill>
                          <a:schemeClr val="tx1"/>
                        </a:solidFill>
                        <a:latin typeface="Times New Roman"/>
                        <a:ea typeface="Calibri"/>
                      </a:endParaRPr>
                    </a:p>
                  </a:txBody>
                  <a:tcPr marL="68580" marR="68580" marT="0" marB="0" vert="vert27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ctr">
                        <a:lnSpc>
                          <a:spcPct val="115000"/>
                        </a:lnSpc>
                        <a:spcAft>
                          <a:spcPts val="0"/>
                        </a:spcAft>
                      </a:pPr>
                      <a:r>
                        <a:rPr lang="en-GB" sz="1400" b="1">
                          <a:solidFill>
                            <a:schemeClr val="tx1"/>
                          </a:solidFill>
                          <a:latin typeface="Times New Roman"/>
                          <a:ea typeface="Calibri"/>
                        </a:rPr>
                        <a:t>?</a:t>
                      </a:r>
                    </a:p>
                  </a:txBody>
                  <a:tcPr marL="68580" marR="68580" marT="0" marB="0">
                    <a:lnL>
                      <a:noFill/>
                    </a:lnL>
                    <a:lnR>
                      <a:noFill/>
                    </a:lnR>
                    <a:lnT w="12700" cap="flat" cmpd="sng" algn="ctr">
                      <a:solidFill>
                        <a:schemeClr val="tx1"/>
                      </a:solidFill>
                      <a:prstDash val="solid"/>
                      <a:round/>
                      <a:headEnd type="none" w="med" len="med"/>
                      <a:tailEnd type="none" w="med" len="med"/>
                    </a:lnT>
                    <a:lnB>
                      <a:noFill/>
                    </a:lnB>
                    <a:noFill/>
                  </a:tcPr>
                </a:tc>
                <a:extLst>
                  <a:ext uri="{0D108BD9-81ED-4DB2-BD59-A6C34878D82A}">
                    <a16:rowId xmlns:a16="http://schemas.microsoft.com/office/drawing/2014/main" val="10001"/>
                  </a:ext>
                </a:extLst>
              </a:tr>
            </a:tbl>
          </a:graphicData>
        </a:graphic>
      </p:graphicFrame>
      <p:sp>
        <p:nvSpPr>
          <p:cNvPr id="4" name="Curved Down Arrow 3"/>
          <p:cNvSpPr/>
          <p:nvPr/>
        </p:nvSpPr>
        <p:spPr>
          <a:xfrm>
            <a:off x="3359696" y="1052736"/>
            <a:ext cx="1008112" cy="36004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 name="Curved Down Arrow 4"/>
          <p:cNvSpPr/>
          <p:nvPr/>
        </p:nvSpPr>
        <p:spPr>
          <a:xfrm>
            <a:off x="7464152" y="1052736"/>
            <a:ext cx="1008112" cy="36004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Curved Down Arrow 5"/>
          <p:cNvSpPr/>
          <p:nvPr/>
        </p:nvSpPr>
        <p:spPr>
          <a:xfrm>
            <a:off x="6168008" y="1052736"/>
            <a:ext cx="1008112" cy="36004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 name="Curved Down Arrow 6"/>
          <p:cNvSpPr/>
          <p:nvPr/>
        </p:nvSpPr>
        <p:spPr>
          <a:xfrm>
            <a:off x="8760296" y="1052736"/>
            <a:ext cx="1008112" cy="36004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8" name="TextBox 7"/>
          <p:cNvSpPr txBox="1"/>
          <p:nvPr/>
        </p:nvSpPr>
        <p:spPr>
          <a:xfrm>
            <a:off x="3359696" y="764705"/>
            <a:ext cx="1080120" cy="307777"/>
          </a:xfrm>
          <a:prstGeom prst="rect">
            <a:avLst/>
          </a:prstGeom>
          <a:noFill/>
        </p:spPr>
        <p:txBody>
          <a:bodyPr wrap="square" rtlCol="0">
            <a:spAutoFit/>
          </a:bodyPr>
          <a:lstStyle/>
          <a:p>
            <a:r>
              <a:rPr lang="en-GB" sz="1400" b="1">
                <a:latin typeface="Times New Roman" pitchFamily="18" charset="0"/>
                <a:cs typeface="Times New Roman" pitchFamily="18" charset="0"/>
              </a:rPr>
              <a:t>Revolution</a:t>
            </a:r>
          </a:p>
        </p:txBody>
      </p:sp>
      <p:sp>
        <p:nvSpPr>
          <p:cNvPr id="9" name="TextBox 8"/>
          <p:cNvSpPr txBox="1"/>
          <p:nvPr/>
        </p:nvSpPr>
        <p:spPr>
          <a:xfrm>
            <a:off x="7392144" y="764705"/>
            <a:ext cx="1080120" cy="307777"/>
          </a:xfrm>
          <a:prstGeom prst="rect">
            <a:avLst/>
          </a:prstGeom>
          <a:noFill/>
        </p:spPr>
        <p:txBody>
          <a:bodyPr wrap="square" rtlCol="0">
            <a:spAutoFit/>
          </a:bodyPr>
          <a:lstStyle/>
          <a:p>
            <a:r>
              <a:rPr lang="en-GB" sz="1400" b="1">
                <a:latin typeface="Times New Roman" pitchFamily="18" charset="0"/>
                <a:cs typeface="Times New Roman" pitchFamily="18" charset="0"/>
              </a:rPr>
              <a:t>Revolution</a:t>
            </a:r>
          </a:p>
        </p:txBody>
      </p:sp>
      <p:sp>
        <p:nvSpPr>
          <p:cNvPr id="11" name="TextBox 10"/>
          <p:cNvSpPr txBox="1"/>
          <p:nvPr/>
        </p:nvSpPr>
        <p:spPr>
          <a:xfrm>
            <a:off x="8760296" y="332656"/>
            <a:ext cx="1080120" cy="738664"/>
          </a:xfrm>
          <a:prstGeom prst="rect">
            <a:avLst/>
          </a:prstGeom>
          <a:noFill/>
        </p:spPr>
        <p:txBody>
          <a:bodyPr wrap="square" rtlCol="0">
            <a:spAutoFit/>
          </a:bodyPr>
          <a:lstStyle/>
          <a:p>
            <a:r>
              <a:rPr lang="en-GB" sz="1400" b="1">
                <a:latin typeface="Times New Roman" pitchFamily="18" charset="0"/>
                <a:cs typeface="Times New Roman" pitchFamily="18" charset="0"/>
              </a:rPr>
              <a:t>Withering away of the state</a:t>
            </a:r>
          </a:p>
        </p:txBody>
      </p:sp>
      <p:sp>
        <p:nvSpPr>
          <p:cNvPr id="12" name="TextBox 11"/>
          <p:cNvSpPr txBox="1"/>
          <p:nvPr/>
        </p:nvSpPr>
        <p:spPr>
          <a:xfrm>
            <a:off x="6096000" y="764705"/>
            <a:ext cx="1080120" cy="307777"/>
          </a:xfrm>
          <a:prstGeom prst="rect">
            <a:avLst/>
          </a:prstGeom>
          <a:noFill/>
        </p:spPr>
        <p:txBody>
          <a:bodyPr wrap="square" rtlCol="0">
            <a:spAutoFit/>
          </a:bodyPr>
          <a:lstStyle/>
          <a:p>
            <a:r>
              <a:rPr lang="en-GB" sz="1400" b="1">
                <a:latin typeface="Times New Roman" pitchFamily="18" charset="0"/>
                <a:cs typeface="Times New Roman" pitchFamily="18" charset="0"/>
              </a:rPr>
              <a:t>Revolution</a:t>
            </a:r>
          </a:p>
        </p:txBody>
      </p:sp>
      <p:sp>
        <p:nvSpPr>
          <p:cNvPr id="13" name="TextBox 12"/>
          <p:cNvSpPr txBox="1"/>
          <p:nvPr/>
        </p:nvSpPr>
        <p:spPr>
          <a:xfrm>
            <a:off x="2855640" y="5517232"/>
            <a:ext cx="6408712" cy="400110"/>
          </a:xfrm>
          <a:prstGeom prst="rect">
            <a:avLst/>
          </a:prstGeom>
          <a:noFill/>
        </p:spPr>
        <p:txBody>
          <a:bodyPr wrap="square" rtlCol="0">
            <a:spAutoFit/>
          </a:bodyPr>
          <a:lstStyle/>
          <a:p>
            <a:pPr algn="ctr"/>
            <a:r>
              <a:rPr lang="en-GB" sz="2000" b="1">
                <a:latin typeface="Times New Roman" pitchFamily="18" charset="0"/>
                <a:cs typeface="Times New Roman" pitchFamily="18" charset="0"/>
              </a:rPr>
              <a:t>Marx’s Stages of History </a:t>
            </a:r>
          </a:p>
        </p:txBody>
      </p:sp>
      <p:sp>
        <p:nvSpPr>
          <p:cNvPr id="14" name="Curved Down Arrow 13"/>
          <p:cNvSpPr/>
          <p:nvPr/>
        </p:nvSpPr>
        <p:spPr>
          <a:xfrm>
            <a:off x="4727848" y="1052736"/>
            <a:ext cx="1008112" cy="36004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 name="TextBox 14"/>
          <p:cNvSpPr txBox="1"/>
          <p:nvPr/>
        </p:nvSpPr>
        <p:spPr>
          <a:xfrm>
            <a:off x="4655840" y="764705"/>
            <a:ext cx="1080120" cy="307777"/>
          </a:xfrm>
          <a:prstGeom prst="rect">
            <a:avLst/>
          </a:prstGeom>
          <a:noFill/>
        </p:spPr>
        <p:txBody>
          <a:bodyPr wrap="square" rtlCol="0">
            <a:spAutoFit/>
          </a:bodyPr>
          <a:lstStyle/>
          <a:p>
            <a:r>
              <a:rPr lang="en-GB" sz="1400" b="1">
                <a:latin typeface="Times New Roman" pitchFamily="18" charset="0"/>
                <a:cs typeface="Times New Roman" pitchFamily="18" charset="0"/>
              </a:rPr>
              <a:t>Revolution</a:t>
            </a:r>
          </a:p>
        </p:txBody>
      </p:sp>
    </p:spTree>
    <p:extLst>
      <p:ext uri="{BB962C8B-B14F-4D97-AF65-F5344CB8AC3E}">
        <p14:creationId xmlns:p14="http://schemas.microsoft.com/office/powerpoint/2010/main" val="2224435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3313F00-C2C2-6343-A20B-5CEC3089F763}"/>
              </a:ext>
            </a:extLst>
          </p:cNvPr>
          <p:cNvSpPr/>
          <p:nvPr/>
        </p:nvSpPr>
        <p:spPr>
          <a:xfrm>
            <a:off x="2255520" y="1645920"/>
            <a:ext cx="7973568" cy="2950038"/>
          </a:xfrm>
          <a:prstGeom prst="rect">
            <a:avLst/>
          </a:prstGeom>
        </p:spPr>
        <p:txBody>
          <a:bodyPr wrap="square">
            <a:spAutoFit/>
          </a:bodyPr>
          <a:lstStyle/>
          <a:p>
            <a:pPr marL="457200">
              <a:lnSpc>
                <a:spcPct val="150000"/>
              </a:lnSpc>
              <a:spcAft>
                <a:spcPts val="0"/>
              </a:spcAft>
            </a:pPr>
            <a:r>
              <a:rPr lang="en-GB">
                <a:ea typeface="Calibri" panose="020F0502020204030204" pitchFamily="34" charset="0"/>
                <a:cs typeface="Times New Roman" panose="02020603050405020304" pitchFamily="18" charset="0"/>
              </a:rPr>
              <a:t>‘</a:t>
            </a:r>
            <a:r>
              <a:rPr lang="en-US">
                <a:ea typeface="Calibri" panose="020F0502020204030204" pitchFamily="34" charset="0"/>
                <a:cs typeface="Times New Roman" panose="02020603050405020304" pitchFamily="18" charset="0"/>
              </a:rPr>
              <a:t>Man will become immeasurably stronger, wiser, and subtler; his body will become more harmonized, his movements more rhythmic, his voice more musical. The forms of life will become dynamically dramatic. The average human type will rise to the heights of an Aristotle, a Goethe, or a Marx. And above this ridge new peaks will rise.’</a:t>
            </a:r>
          </a:p>
          <a:p>
            <a:pPr marL="457200" algn="r">
              <a:lnSpc>
                <a:spcPct val="150000"/>
              </a:lnSpc>
              <a:spcAft>
                <a:spcPts val="0"/>
              </a:spcAft>
            </a:pPr>
            <a:endParaRPr lang="en-US">
              <a:ea typeface="Calibri" panose="020F0502020204030204" pitchFamily="34" charset="0"/>
              <a:cs typeface="Times New Roman" panose="02020603050405020304" pitchFamily="18" charset="0"/>
            </a:endParaRPr>
          </a:p>
          <a:p>
            <a:pPr marL="457200" algn="r">
              <a:lnSpc>
                <a:spcPct val="150000"/>
              </a:lnSpc>
              <a:spcAft>
                <a:spcPts val="0"/>
              </a:spcAft>
            </a:pPr>
            <a:r>
              <a:rPr lang="en-US">
                <a:ea typeface="Calibri" panose="020F0502020204030204" pitchFamily="34" charset="0"/>
                <a:cs typeface="Times New Roman" panose="02020603050405020304" pitchFamily="18" charset="0"/>
              </a:rPr>
              <a:t>Lev Trotsky, </a:t>
            </a:r>
            <a:r>
              <a:rPr lang="en-US" i="1">
                <a:ea typeface="Calibri" panose="020F0502020204030204" pitchFamily="34" charset="0"/>
                <a:cs typeface="Times New Roman" panose="02020603050405020304" pitchFamily="18" charset="0"/>
              </a:rPr>
              <a:t>Literature and Revolution</a:t>
            </a:r>
            <a:r>
              <a:rPr lang="en-US">
                <a:ea typeface="Calibri" panose="020F0502020204030204" pitchFamily="34" charset="0"/>
                <a:cs typeface="Times New Roman" panose="02020603050405020304" pitchFamily="18" charset="0"/>
              </a:rPr>
              <a:t>, 1923</a:t>
            </a:r>
            <a:endParaRPr lang="en-GB">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646478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29C3012-FE55-9D4B-A020-B4CA99020EED}"/>
              </a:ext>
            </a:extLst>
          </p:cNvPr>
          <p:cNvPicPr>
            <a:picLocks noChangeAspect="1"/>
          </p:cNvPicPr>
          <p:nvPr/>
        </p:nvPicPr>
        <p:blipFill>
          <a:blip r:embed="rId2"/>
          <a:stretch>
            <a:fillRect/>
          </a:stretch>
        </p:blipFill>
        <p:spPr>
          <a:xfrm>
            <a:off x="2268558" y="374715"/>
            <a:ext cx="8230108" cy="6108569"/>
          </a:xfrm>
          <a:prstGeom prst="rect">
            <a:avLst/>
          </a:prstGeom>
        </p:spPr>
      </p:pic>
    </p:spTree>
    <p:extLst>
      <p:ext uri="{BB962C8B-B14F-4D97-AF65-F5344CB8AC3E}">
        <p14:creationId xmlns:p14="http://schemas.microsoft.com/office/powerpoint/2010/main" val="1007822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55C1B10-AD83-D542-B2A1-4C52CC0583EC}"/>
              </a:ext>
            </a:extLst>
          </p:cNvPr>
          <p:cNvPicPr>
            <a:picLocks noChangeAspect="1"/>
          </p:cNvPicPr>
          <p:nvPr/>
        </p:nvPicPr>
        <p:blipFill>
          <a:blip r:embed="rId2"/>
          <a:stretch>
            <a:fillRect/>
          </a:stretch>
        </p:blipFill>
        <p:spPr>
          <a:xfrm>
            <a:off x="1960033" y="0"/>
            <a:ext cx="4559300" cy="6857484"/>
          </a:xfrm>
          <a:prstGeom prst="rect">
            <a:avLst/>
          </a:prstGeom>
        </p:spPr>
      </p:pic>
      <p:sp>
        <p:nvSpPr>
          <p:cNvPr id="3" name="TextBox 2">
            <a:extLst>
              <a:ext uri="{FF2B5EF4-FFF2-40B4-BE49-F238E27FC236}">
                <a16:creationId xmlns:a16="http://schemas.microsoft.com/office/drawing/2014/main" id="{B9C5053A-58AA-D348-9AA7-ACA12026FCF3}"/>
              </a:ext>
            </a:extLst>
          </p:cNvPr>
          <p:cNvSpPr txBox="1"/>
          <p:nvPr/>
        </p:nvSpPr>
        <p:spPr>
          <a:xfrm>
            <a:off x="7518400" y="1964268"/>
            <a:ext cx="3759200" cy="2862322"/>
          </a:xfrm>
          <a:prstGeom prst="rect">
            <a:avLst/>
          </a:prstGeom>
          <a:noFill/>
        </p:spPr>
        <p:txBody>
          <a:bodyPr wrap="square" rtlCol="0">
            <a:spAutoFit/>
          </a:bodyPr>
          <a:lstStyle/>
          <a:p>
            <a:r>
              <a:rPr lang="en-GB" sz="2000"/>
              <a:t>NARKOMZDRAV (People’s Commissariat of Health)</a:t>
            </a:r>
          </a:p>
          <a:p>
            <a:endParaRPr lang="en-GB" sz="2000"/>
          </a:p>
          <a:p>
            <a:r>
              <a:rPr lang="en-GB" sz="2000"/>
              <a:t>It/He watches over you</a:t>
            </a:r>
          </a:p>
          <a:p>
            <a:r>
              <a:rPr lang="en-GB" sz="2000"/>
              <a:t>At home and in the street,</a:t>
            </a:r>
          </a:p>
          <a:p>
            <a:r>
              <a:rPr lang="en-GB" sz="2000"/>
              <a:t>So you will be a healthy little boy,</a:t>
            </a:r>
          </a:p>
          <a:p>
            <a:r>
              <a:rPr lang="en-GB" sz="2000"/>
              <a:t>And not a wet hen.</a:t>
            </a:r>
          </a:p>
          <a:p>
            <a:endParaRPr lang="en-GB" sz="2000"/>
          </a:p>
          <a:p>
            <a:endParaRPr lang="en-US" sz="2000"/>
          </a:p>
        </p:txBody>
      </p:sp>
    </p:spTree>
    <p:extLst>
      <p:ext uri="{BB962C8B-B14F-4D97-AF65-F5344CB8AC3E}">
        <p14:creationId xmlns:p14="http://schemas.microsoft.com/office/powerpoint/2010/main" val="30958812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7F6ECD5-3D31-4C45-9E72-2831329AA215}"/>
              </a:ext>
            </a:extLst>
          </p:cNvPr>
          <p:cNvPicPr>
            <a:picLocks noChangeAspect="1"/>
          </p:cNvPicPr>
          <p:nvPr/>
        </p:nvPicPr>
        <p:blipFill>
          <a:blip r:embed="rId2"/>
          <a:stretch>
            <a:fillRect/>
          </a:stretch>
        </p:blipFill>
        <p:spPr>
          <a:xfrm>
            <a:off x="1951228" y="258061"/>
            <a:ext cx="4461763" cy="6341877"/>
          </a:xfrm>
          <a:prstGeom prst="rect">
            <a:avLst/>
          </a:prstGeom>
        </p:spPr>
      </p:pic>
      <p:sp>
        <p:nvSpPr>
          <p:cNvPr id="3" name="TextBox 2">
            <a:extLst>
              <a:ext uri="{FF2B5EF4-FFF2-40B4-BE49-F238E27FC236}">
                <a16:creationId xmlns:a16="http://schemas.microsoft.com/office/drawing/2014/main" id="{79D7A5A2-9549-6B42-91B3-B5BB9DB9448B}"/>
              </a:ext>
            </a:extLst>
          </p:cNvPr>
          <p:cNvSpPr txBox="1"/>
          <p:nvPr/>
        </p:nvSpPr>
        <p:spPr>
          <a:xfrm>
            <a:off x="6758432" y="5356352"/>
            <a:ext cx="2421467" cy="707886"/>
          </a:xfrm>
          <a:prstGeom prst="rect">
            <a:avLst/>
          </a:prstGeom>
          <a:noFill/>
        </p:spPr>
        <p:txBody>
          <a:bodyPr wrap="square" rtlCol="0">
            <a:spAutoFit/>
          </a:bodyPr>
          <a:lstStyle/>
          <a:p>
            <a:r>
              <a:rPr lang="en-US" sz="2000"/>
              <a:t>‘Don’t Drink, Dad!’</a:t>
            </a:r>
          </a:p>
          <a:p>
            <a:r>
              <a:rPr lang="en-US" sz="2000"/>
              <a:t>D. Bulanov, 1929</a:t>
            </a:r>
          </a:p>
        </p:txBody>
      </p:sp>
    </p:spTree>
    <p:extLst>
      <p:ext uri="{BB962C8B-B14F-4D97-AF65-F5344CB8AC3E}">
        <p14:creationId xmlns:p14="http://schemas.microsoft.com/office/powerpoint/2010/main" val="6007290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D2611C-E165-2B4A-84E0-1287AEB25AA4}"/>
              </a:ext>
            </a:extLst>
          </p:cNvPr>
          <p:cNvPicPr>
            <a:picLocks noChangeAspect="1"/>
          </p:cNvPicPr>
          <p:nvPr/>
        </p:nvPicPr>
        <p:blipFill rotWithShape="1">
          <a:blip r:embed="rId2"/>
          <a:srcRect t="3665" b="1"/>
          <a:stretch/>
        </p:blipFill>
        <p:spPr>
          <a:xfrm>
            <a:off x="1036321" y="321732"/>
            <a:ext cx="10833946" cy="6131653"/>
          </a:xfrm>
          <a:prstGeom prst="rect">
            <a:avLst/>
          </a:prstGeom>
        </p:spPr>
      </p:pic>
    </p:spTree>
    <p:extLst>
      <p:ext uri="{BB962C8B-B14F-4D97-AF65-F5344CB8AC3E}">
        <p14:creationId xmlns:p14="http://schemas.microsoft.com/office/powerpoint/2010/main" val="1192290423"/>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373</Words>
  <Application>Microsoft Macintosh PowerPoint</Application>
  <PresentationFormat>Widescreen</PresentationFormat>
  <Paragraphs>53</Paragraphs>
  <Slides>15</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Calibri</vt:lpstr>
      <vt:lpstr>Franklin Gothic Book</vt:lpstr>
      <vt:lpstr>Times New Roman</vt:lpstr>
      <vt:lpstr>Crop</vt:lpstr>
      <vt:lpstr>Socialist medicine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‘Comrade Lenin Cleanses the World of Filth’ Viktor Deni, 1920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Socialist medicine</dc:title>
  <dc:creator>Shaw, Claire</dc:creator>
  <cp:lastModifiedBy>Smith, Elise</cp:lastModifiedBy>
  <cp:revision>1</cp:revision>
  <dcterms:created xsi:type="dcterms:W3CDTF">2019-01-21T12:21:46Z</dcterms:created>
  <dcterms:modified xsi:type="dcterms:W3CDTF">2019-01-22T13:22:28Z</dcterms:modified>
</cp:coreProperties>
</file>