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9" r:id="rId4"/>
    <p:sldId id="260" r:id="rId5"/>
    <p:sldId id="261" r:id="rId6"/>
    <p:sldId id="266" r:id="rId7"/>
    <p:sldId id="262" r:id="rId8"/>
    <p:sldId id="265" r:id="rId9"/>
    <p:sldId id="264" r:id="rId10"/>
    <p:sldId id="263" r:id="rId11"/>
    <p:sldId id="258"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48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4C0E06AF-F1A0-47A4-BF7B-C1CDEB104FED}" type="datetimeFigureOut">
              <a:rPr lang="en-US"/>
              <a:pPr/>
              <a:t>3/5/2009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E08D71AC-23AC-47F1-B277-0DBBB658B32A}" type="slidenum">
              <a:rPr lang="en-GB"/>
              <a:pPr/>
              <a:t>‹#›</a:t>
            </a:fld>
            <a:endParaRPr lang="en-GB"/>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a:lstStyle/>
          <a:p>
            <a:pPr>
              <a:spcBef>
                <a:spcPct val="0"/>
              </a:spcBef>
            </a:pPr>
            <a:endParaRPr lang="en-GB" smtClean="0"/>
          </a:p>
          <a:p>
            <a:pPr>
              <a:spcBef>
                <a:spcPct val="0"/>
              </a:spcBef>
            </a:pPr>
            <a:endParaRPr lang="en-GB" smtClean="0"/>
          </a:p>
        </p:txBody>
      </p:sp>
      <p:sp>
        <p:nvSpPr>
          <p:cNvPr id="14340" name="Slide Number Placeholder 3"/>
          <p:cNvSpPr>
            <a:spLocks noGrp="1"/>
          </p:cNvSpPr>
          <p:nvPr>
            <p:ph type="sldNum" sz="quarter" idx="5"/>
          </p:nvPr>
        </p:nvSpPr>
        <p:spPr bwMode="auto">
          <a:noFill/>
          <a:ln>
            <a:miter lim="800000"/>
            <a:headEnd/>
            <a:tailEnd/>
          </a:ln>
        </p:spPr>
        <p:txBody>
          <a:bodyPr/>
          <a:lstStyle/>
          <a:p>
            <a:fld id="{65D29316-1128-4F09-A166-07FC0F857634}" type="slidenum">
              <a:rPr lang="en-GB"/>
              <a:pPr/>
              <a:t>4</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fld id="{4EEBA0C3-E3EC-4619-AF06-341039C4536B}" type="datetimeFigureOut">
              <a:rPr lang="en-US"/>
              <a:pPr/>
              <a:t>3/5/2009</a:t>
            </a:fld>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8E43DF5C-A76A-4381-AAD2-BA362D559A49}"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7C9DEA30-DF43-4ECB-8B2B-98EBEF782CED}" type="datetimeFigureOut">
              <a:rPr lang="en-US"/>
              <a:pPr/>
              <a:t>3/5/2009</a:t>
            </a:fld>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946FA466-315A-4318-AF3F-0EA74DB44772}"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C869BC08-A7EE-4DA2-A215-70B42E1EFB3E}" type="datetimeFigureOut">
              <a:rPr lang="en-US"/>
              <a:pPr/>
              <a:t>3/5/2009</a:t>
            </a:fld>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D1D4EFE5-8610-4791-9787-6559DCFE8B60}"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0D83CB9F-A37D-461E-8EEC-A23FFA4540FE}" type="datetimeFigureOut">
              <a:rPr lang="en-US"/>
              <a:pPr/>
              <a:t>3/5/2009</a:t>
            </a:fld>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A594253F-07F4-4A67-8A5E-FC1090CB83C0}"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70FE4E82-133D-459F-9C14-41F75D66452F}" type="datetimeFigureOut">
              <a:rPr lang="en-US"/>
              <a:pPr/>
              <a:t>3/5/2009</a:t>
            </a:fld>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903DFCE7-DD8E-4BDD-9A21-E76C630BF3D6}"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fld id="{92091FBD-E93C-42D6-BEEE-AFD6AA45BB85}" type="datetimeFigureOut">
              <a:rPr lang="en-US"/>
              <a:pPr/>
              <a:t>3/5/2009</a:t>
            </a:fld>
            <a:endParaRPr lang="en-GB"/>
          </a:p>
        </p:txBody>
      </p:sp>
      <p:sp>
        <p:nvSpPr>
          <p:cNvPr id="6" name="Footer Placeholder 4"/>
          <p:cNvSpPr>
            <a:spLocks noGrp="1"/>
          </p:cNvSpPr>
          <p:nvPr>
            <p:ph type="ftr" sz="quarter" idx="11"/>
          </p:nvPr>
        </p:nvSpPr>
        <p:spPr/>
        <p:txBody>
          <a:bodyPr/>
          <a:lstStyle>
            <a:lvl1pPr>
              <a:defRPr/>
            </a:lvl1pPr>
          </a:lstStyle>
          <a:p>
            <a:endParaRPr lang="en-GB"/>
          </a:p>
        </p:txBody>
      </p:sp>
      <p:sp>
        <p:nvSpPr>
          <p:cNvPr id="7" name="Slide Number Placeholder 5"/>
          <p:cNvSpPr>
            <a:spLocks noGrp="1"/>
          </p:cNvSpPr>
          <p:nvPr>
            <p:ph type="sldNum" sz="quarter" idx="12"/>
          </p:nvPr>
        </p:nvSpPr>
        <p:spPr/>
        <p:txBody>
          <a:bodyPr/>
          <a:lstStyle>
            <a:lvl1pPr>
              <a:defRPr/>
            </a:lvl1pPr>
          </a:lstStyle>
          <a:p>
            <a:fld id="{DFECDC31-1650-483A-8D48-57CE020FB296}"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fld id="{43FE0D55-5CDE-4962-A701-444A42B088C6}" type="datetimeFigureOut">
              <a:rPr lang="en-US"/>
              <a:pPr/>
              <a:t>3/5/2009</a:t>
            </a:fld>
            <a:endParaRPr lang="en-GB"/>
          </a:p>
        </p:txBody>
      </p:sp>
      <p:sp>
        <p:nvSpPr>
          <p:cNvPr id="8" name="Footer Placeholder 4"/>
          <p:cNvSpPr>
            <a:spLocks noGrp="1"/>
          </p:cNvSpPr>
          <p:nvPr>
            <p:ph type="ftr" sz="quarter" idx="11"/>
          </p:nvPr>
        </p:nvSpPr>
        <p:spPr/>
        <p:txBody>
          <a:bodyPr/>
          <a:lstStyle>
            <a:lvl1pPr>
              <a:defRPr/>
            </a:lvl1pPr>
          </a:lstStyle>
          <a:p>
            <a:endParaRPr lang="en-GB"/>
          </a:p>
        </p:txBody>
      </p:sp>
      <p:sp>
        <p:nvSpPr>
          <p:cNvPr id="9" name="Slide Number Placeholder 5"/>
          <p:cNvSpPr>
            <a:spLocks noGrp="1"/>
          </p:cNvSpPr>
          <p:nvPr>
            <p:ph type="sldNum" sz="quarter" idx="12"/>
          </p:nvPr>
        </p:nvSpPr>
        <p:spPr/>
        <p:txBody>
          <a:bodyPr/>
          <a:lstStyle>
            <a:lvl1pPr>
              <a:defRPr/>
            </a:lvl1pPr>
          </a:lstStyle>
          <a:p>
            <a:fld id="{12113E5F-AA88-4D5B-8849-0F243DCD37C3}"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fld id="{25C86313-6AC2-4660-A381-9082E3AFF57B}" type="datetimeFigureOut">
              <a:rPr lang="en-US"/>
              <a:pPr/>
              <a:t>3/5/2009</a:t>
            </a:fld>
            <a:endParaRPr lang="en-GB"/>
          </a:p>
        </p:txBody>
      </p:sp>
      <p:sp>
        <p:nvSpPr>
          <p:cNvPr id="4" name="Footer Placeholder 4"/>
          <p:cNvSpPr>
            <a:spLocks noGrp="1"/>
          </p:cNvSpPr>
          <p:nvPr>
            <p:ph type="ftr" sz="quarter" idx="11"/>
          </p:nvPr>
        </p:nvSpPr>
        <p:spPr/>
        <p:txBody>
          <a:bodyPr/>
          <a:lstStyle>
            <a:lvl1pPr>
              <a:defRPr/>
            </a:lvl1pPr>
          </a:lstStyle>
          <a:p>
            <a:endParaRPr lang="en-GB"/>
          </a:p>
        </p:txBody>
      </p:sp>
      <p:sp>
        <p:nvSpPr>
          <p:cNvPr id="5" name="Slide Number Placeholder 5"/>
          <p:cNvSpPr>
            <a:spLocks noGrp="1"/>
          </p:cNvSpPr>
          <p:nvPr>
            <p:ph type="sldNum" sz="quarter" idx="12"/>
          </p:nvPr>
        </p:nvSpPr>
        <p:spPr/>
        <p:txBody>
          <a:bodyPr/>
          <a:lstStyle>
            <a:lvl1pPr>
              <a:defRPr/>
            </a:lvl1pPr>
          </a:lstStyle>
          <a:p>
            <a:fld id="{4C32A1F3-8E47-47ED-AC61-D55240DB7D2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221ACC26-490D-4C0C-8882-0C79B37058D7}" type="datetimeFigureOut">
              <a:rPr lang="en-US"/>
              <a:pPr/>
              <a:t>3/5/2009</a:t>
            </a:fld>
            <a:endParaRPr lang="en-GB"/>
          </a:p>
        </p:txBody>
      </p:sp>
      <p:sp>
        <p:nvSpPr>
          <p:cNvPr id="3" name="Footer Placeholder 4"/>
          <p:cNvSpPr>
            <a:spLocks noGrp="1"/>
          </p:cNvSpPr>
          <p:nvPr>
            <p:ph type="ftr" sz="quarter" idx="11"/>
          </p:nvPr>
        </p:nvSpPr>
        <p:spPr/>
        <p:txBody>
          <a:bodyPr/>
          <a:lstStyle>
            <a:lvl1pPr>
              <a:defRPr/>
            </a:lvl1pPr>
          </a:lstStyle>
          <a:p>
            <a:endParaRPr lang="en-GB"/>
          </a:p>
        </p:txBody>
      </p:sp>
      <p:sp>
        <p:nvSpPr>
          <p:cNvPr id="4" name="Slide Number Placeholder 5"/>
          <p:cNvSpPr>
            <a:spLocks noGrp="1"/>
          </p:cNvSpPr>
          <p:nvPr>
            <p:ph type="sldNum" sz="quarter" idx="12"/>
          </p:nvPr>
        </p:nvSpPr>
        <p:spPr/>
        <p:txBody>
          <a:bodyPr/>
          <a:lstStyle>
            <a:lvl1pPr>
              <a:defRPr/>
            </a:lvl1pPr>
          </a:lstStyle>
          <a:p>
            <a:fld id="{3C56DE2A-CD92-4624-A675-80624B268492}"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4FC66931-5E1A-4A9F-B332-E7AE0B5BF498}" type="datetimeFigureOut">
              <a:rPr lang="en-US"/>
              <a:pPr/>
              <a:t>3/5/2009</a:t>
            </a:fld>
            <a:endParaRPr lang="en-GB"/>
          </a:p>
        </p:txBody>
      </p:sp>
      <p:sp>
        <p:nvSpPr>
          <p:cNvPr id="6" name="Footer Placeholder 4"/>
          <p:cNvSpPr>
            <a:spLocks noGrp="1"/>
          </p:cNvSpPr>
          <p:nvPr>
            <p:ph type="ftr" sz="quarter" idx="11"/>
          </p:nvPr>
        </p:nvSpPr>
        <p:spPr/>
        <p:txBody>
          <a:bodyPr/>
          <a:lstStyle>
            <a:lvl1pPr>
              <a:defRPr/>
            </a:lvl1pPr>
          </a:lstStyle>
          <a:p>
            <a:endParaRPr lang="en-GB"/>
          </a:p>
        </p:txBody>
      </p:sp>
      <p:sp>
        <p:nvSpPr>
          <p:cNvPr id="7" name="Slide Number Placeholder 5"/>
          <p:cNvSpPr>
            <a:spLocks noGrp="1"/>
          </p:cNvSpPr>
          <p:nvPr>
            <p:ph type="sldNum" sz="quarter" idx="12"/>
          </p:nvPr>
        </p:nvSpPr>
        <p:spPr/>
        <p:txBody>
          <a:bodyPr/>
          <a:lstStyle>
            <a:lvl1pPr>
              <a:defRPr/>
            </a:lvl1pPr>
          </a:lstStyle>
          <a:p>
            <a:fld id="{3AEBA9B9-BFDD-4903-9853-487A424C25F1}"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F8C723AC-4BBF-43C8-BD66-2A19BC03979A}" type="datetimeFigureOut">
              <a:rPr lang="en-US"/>
              <a:pPr/>
              <a:t>3/5/2009</a:t>
            </a:fld>
            <a:endParaRPr lang="en-GB"/>
          </a:p>
        </p:txBody>
      </p:sp>
      <p:sp>
        <p:nvSpPr>
          <p:cNvPr id="6" name="Footer Placeholder 4"/>
          <p:cNvSpPr>
            <a:spLocks noGrp="1"/>
          </p:cNvSpPr>
          <p:nvPr>
            <p:ph type="ftr" sz="quarter" idx="11"/>
          </p:nvPr>
        </p:nvSpPr>
        <p:spPr/>
        <p:txBody>
          <a:bodyPr/>
          <a:lstStyle>
            <a:lvl1pPr>
              <a:defRPr/>
            </a:lvl1pPr>
          </a:lstStyle>
          <a:p>
            <a:endParaRPr lang="en-GB"/>
          </a:p>
        </p:txBody>
      </p:sp>
      <p:sp>
        <p:nvSpPr>
          <p:cNvPr id="7" name="Slide Number Placeholder 5"/>
          <p:cNvSpPr>
            <a:spLocks noGrp="1"/>
          </p:cNvSpPr>
          <p:nvPr>
            <p:ph type="sldNum" sz="quarter" idx="12"/>
          </p:nvPr>
        </p:nvSpPr>
        <p:spPr/>
        <p:txBody>
          <a:bodyPr/>
          <a:lstStyle>
            <a:lvl1pPr>
              <a:defRPr/>
            </a:lvl1pPr>
          </a:lstStyle>
          <a:p>
            <a:fld id="{BEE9E708-0313-4688-8E03-E8A80242A3B9}"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FFFFFF"/>
                </a:solidFill>
                <a:latin typeface="Calibri" pitchFamily="34" charset="0"/>
              </a:defRPr>
            </a:lvl1pPr>
          </a:lstStyle>
          <a:p>
            <a:fld id="{4EF7EDC0-6B08-4E45-8B9C-4E451BD98BA9}" type="datetimeFigureOut">
              <a:rPr lang="en-US"/>
              <a:pPr/>
              <a:t>3/5/2009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FFFFFF"/>
                </a:solidFill>
                <a:latin typeface="Calibri" pitchFamily="34" charset="0"/>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latin typeface="Calibri" pitchFamily="34" charset="0"/>
              </a:defRPr>
            </a:lvl1pPr>
          </a:lstStyle>
          <a:p>
            <a:fld id="{53386A83-3E68-45FC-9E94-430A013A7226}" type="slidenum">
              <a:rPr lang="en-GB"/>
              <a:pPr/>
              <a:t>‹#›</a:t>
            </a:fld>
            <a:endParaRPr lang="en-GB"/>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571500" y="2857500"/>
            <a:ext cx="7772400" cy="1470025"/>
          </a:xfrm>
        </p:spPr>
        <p:txBody>
          <a:bodyPr/>
          <a:lstStyle/>
          <a:p>
            <a:r>
              <a:rPr lang="en-GB" smtClean="0"/>
              <a:t>The French East India Company</a:t>
            </a:r>
          </a:p>
        </p:txBody>
      </p:sp>
      <p:pic>
        <p:nvPicPr>
          <p:cNvPr id="2051" name="Picture 3" descr="FICArms.gif"/>
          <p:cNvPicPr>
            <a:picLocks noChangeAspect="1"/>
          </p:cNvPicPr>
          <p:nvPr/>
        </p:nvPicPr>
        <p:blipFill>
          <a:blip r:embed="rId2"/>
          <a:srcRect/>
          <a:stretch>
            <a:fillRect/>
          </a:stretch>
        </p:blipFill>
        <p:spPr bwMode="auto">
          <a:xfrm>
            <a:off x="857250" y="500063"/>
            <a:ext cx="2038350" cy="2532062"/>
          </a:xfrm>
          <a:prstGeom prst="rect">
            <a:avLst/>
          </a:prstGeom>
          <a:noFill/>
          <a:ln w="9525">
            <a:noFill/>
            <a:miter lim="800000"/>
            <a:headEnd/>
            <a:tailEnd/>
          </a:ln>
        </p:spPr>
      </p:pic>
      <p:pic>
        <p:nvPicPr>
          <p:cNvPr id="2052" name="Picture 4" descr="http://www.gourcez.com/images/Armoiries_de_la_Compagnie_des_Indes_Orientales.jpg"/>
          <p:cNvPicPr>
            <a:picLocks noChangeAspect="1" noChangeArrowheads="1"/>
          </p:cNvPicPr>
          <p:nvPr/>
        </p:nvPicPr>
        <p:blipFill>
          <a:blip r:embed="rId3"/>
          <a:srcRect/>
          <a:stretch>
            <a:fillRect/>
          </a:stretch>
        </p:blipFill>
        <p:spPr bwMode="auto">
          <a:xfrm>
            <a:off x="5572125" y="214313"/>
            <a:ext cx="2857500" cy="2828925"/>
          </a:xfrm>
          <a:prstGeom prst="rect">
            <a:avLst/>
          </a:prstGeom>
          <a:noFill/>
          <a:ln w="9525">
            <a:noFill/>
            <a:miter lim="800000"/>
            <a:headEnd/>
            <a:tailEnd/>
          </a:ln>
        </p:spPr>
      </p:pic>
      <p:pic>
        <p:nvPicPr>
          <p:cNvPr id="2053" name="Picture 6" descr="http://www.gourcez.com/images/palais-pondichery.jpg"/>
          <p:cNvPicPr>
            <a:picLocks noChangeAspect="1" noChangeArrowheads="1"/>
          </p:cNvPicPr>
          <p:nvPr/>
        </p:nvPicPr>
        <p:blipFill>
          <a:blip r:embed="rId4"/>
          <a:srcRect/>
          <a:stretch>
            <a:fillRect/>
          </a:stretch>
        </p:blipFill>
        <p:spPr bwMode="auto">
          <a:xfrm>
            <a:off x="1428750" y="4214813"/>
            <a:ext cx="6267450" cy="194310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274638"/>
            <a:ext cx="8229600" cy="1011237"/>
          </a:xfrm>
        </p:spPr>
        <p:txBody>
          <a:bodyPr/>
          <a:lstStyle/>
          <a:p>
            <a:r>
              <a:rPr lang="en-GB" smtClean="0"/>
              <a:t>Private Trade</a:t>
            </a:r>
          </a:p>
        </p:txBody>
      </p:sp>
      <p:sp>
        <p:nvSpPr>
          <p:cNvPr id="11267" name="Content Placeholder 2"/>
          <p:cNvSpPr>
            <a:spLocks noGrp="1"/>
          </p:cNvSpPr>
          <p:nvPr>
            <p:ph sz="half" idx="1"/>
          </p:nvPr>
        </p:nvSpPr>
        <p:spPr>
          <a:xfrm>
            <a:off x="500063" y="1357313"/>
            <a:ext cx="8258175" cy="1214437"/>
          </a:xfrm>
        </p:spPr>
        <p:txBody>
          <a:bodyPr/>
          <a:lstStyle/>
          <a:p>
            <a:r>
              <a:rPr lang="en-GB" sz="1800" smtClean="0"/>
              <a:t>Company privileges leased to private traders in St Malo to help financial situation</a:t>
            </a:r>
          </a:p>
          <a:p>
            <a:r>
              <a:rPr lang="en-GB" sz="1800" smtClean="0"/>
              <a:t>Inter-Asian trading out of Pondicherry with private companies from 1719</a:t>
            </a:r>
          </a:p>
          <a:p>
            <a:r>
              <a:rPr lang="en-GB" sz="1800" smtClean="0"/>
              <a:t>Jourdan de Grouée’s successful Compagnie de Chine</a:t>
            </a:r>
          </a:p>
        </p:txBody>
      </p:sp>
      <p:pic>
        <p:nvPicPr>
          <p:cNvPr id="11268" name="Picture 5" descr="800px-Voyage_aux_Indes_Orientales_et_%C3%A0_la_Chine_T2_Planche_83.jpg"/>
          <p:cNvPicPr>
            <a:picLocks noChangeAspect="1"/>
          </p:cNvPicPr>
          <p:nvPr/>
        </p:nvPicPr>
        <p:blipFill>
          <a:blip r:embed="rId2"/>
          <a:srcRect r="13867"/>
          <a:stretch>
            <a:fillRect/>
          </a:stretch>
        </p:blipFill>
        <p:spPr bwMode="auto">
          <a:xfrm>
            <a:off x="1571625" y="2500313"/>
            <a:ext cx="5816600" cy="4144962"/>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GB" smtClean="0"/>
              <a:t>Bibliography</a:t>
            </a:r>
          </a:p>
        </p:txBody>
      </p:sp>
      <p:sp>
        <p:nvSpPr>
          <p:cNvPr id="12291" name="Content Placeholder 2"/>
          <p:cNvSpPr>
            <a:spLocks noGrp="1"/>
          </p:cNvSpPr>
          <p:nvPr>
            <p:ph idx="1"/>
          </p:nvPr>
        </p:nvSpPr>
        <p:spPr/>
        <p:txBody>
          <a:bodyPr/>
          <a:lstStyle/>
          <a:p>
            <a:r>
              <a:rPr lang="en-GB" sz="1800" smtClean="0"/>
              <a:t>Holden Furber, </a:t>
            </a:r>
            <a:r>
              <a:rPr lang="en-GB" sz="1800" u="sng" smtClean="0"/>
              <a:t>Rival Empires of Trade in the Orient: 1600-1800 </a:t>
            </a:r>
            <a:r>
              <a:rPr lang="en-GB" sz="1800" smtClean="0"/>
              <a:t>(Minneapolis, 1976)</a:t>
            </a:r>
          </a:p>
          <a:p>
            <a:endParaRPr lang="en-GB" sz="1800" smtClean="0"/>
          </a:p>
          <a:p>
            <a:r>
              <a:rPr lang="en-GB" sz="1800" smtClean="0"/>
              <a:t>Catherine Manning, </a:t>
            </a:r>
            <a:r>
              <a:rPr lang="en-GB" sz="1800" u="sng" smtClean="0"/>
              <a:t>Fortunes à Faire: The French in Asian Trade 1719-48</a:t>
            </a:r>
            <a:r>
              <a:rPr lang="en-GB" sz="1800" smtClean="0"/>
              <a:t> (Aldershot, 1996)</a:t>
            </a:r>
          </a:p>
          <a:p>
            <a:endParaRPr lang="en-GB" sz="1800" smtClean="0"/>
          </a:p>
          <a:p>
            <a:r>
              <a:rPr lang="en-GB" sz="1800" smtClean="0"/>
              <a:t>Catherine Manning, ‘French Country Trade on Coromandel, 1720-50’ in Om Prakash (ed.), </a:t>
            </a:r>
            <a:r>
              <a:rPr lang="en-GB" sz="1800" u="sng" smtClean="0"/>
              <a:t>European Commercial Expansion in Early Modern Asia </a:t>
            </a:r>
            <a:r>
              <a:rPr lang="en-GB" sz="1800" smtClean="0"/>
              <a:t>(Aldershot, 1997)</a:t>
            </a:r>
          </a:p>
          <a:p>
            <a:endParaRPr lang="en-GB" sz="1800" smtClean="0"/>
          </a:p>
          <a:p>
            <a:r>
              <a:rPr lang="en-GB" sz="1800" smtClean="0"/>
              <a:t>J.F. Price and K. Rangachari (eds.), </a:t>
            </a:r>
            <a:r>
              <a:rPr lang="en-GB" sz="1800" u="sng" smtClean="0"/>
              <a:t>The Private Diary of Ananda Ranga Pillai </a:t>
            </a:r>
            <a:r>
              <a:rPr lang="en-GB" sz="1800" smtClean="0"/>
              <a:t>(Chennai, 1985)</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content.answers.com/main/content/wp/en/thumb/c/c4/400px-European_settlements_in_India_1498-1739.PNG"/>
          <p:cNvPicPr>
            <a:picLocks noGrp="1" noChangeAspect="1" noChangeArrowheads="1"/>
          </p:cNvPicPr>
          <p:nvPr>
            <p:ph idx="1"/>
          </p:nvPr>
        </p:nvPicPr>
        <p:blipFill>
          <a:blip r:embed="rId2"/>
          <a:srcRect/>
          <a:stretch>
            <a:fillRect/>
          </a:stretch>
        </p:blipFill>
        <p:spPr>
          <a:xfrm>
            <a:off x="214313" y="714375"/>
            <a:ext cx="8613775" cy="5297488"/>
          </a:xfr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GB" smtClean="0"/>
              <a:t>Background</a:t>
            </a:r>
          </a:p>
        </p:txBody>
      </p:sp>
      <p:sp>
        <p:nvSpPr>
          <p:cNvPr id="3" name="Content Placeholder 2"/>
          <p:cNvSpPr>
            <a:spLocks noGrp="1"/>
          </p:cNvSpPr>
          <p:nvPr>
            <p:ph idx="1"/>
          </p:nvPr>
        </p:nvSpPr>
        <p:spPr>
          <a:xfrm>
            <a:off x="457200" y="1428750"/>
            <a:ext cx="6043613" cy="3000375"/>
          </a:xfrm>
        </p:spPr>
        <p:txBody>
          <a:bodyPr>
            <a:normAutofit/>
          </a:bodyPr>
          <a:lstStyle/>
          <a:p>
            <a:pPr>
              <a:lnSpc>
                <a:spcPct val="80000"/>
              </a:lnSpc>
            </a:pPr>
            <a:r>
              <a:rPr lang="en-GB" sz="1700" smtClean="0"/>
              <a:t>La Compagnie des Indes Orientales established by Colbert in September 1664. </a:t>
            </a:r>
          </a:p>
          <a:p>
            <a:pPr>
              <a:lnSpc>
                <a:spcPct val="80000"/>
              </a:lnSpc>
            </a:pPr>
            <a:r>
              <a:rPr lang="en-GB" sz="1700" smtClean="0"/>
              <a:t>Started with 2,500,000 livres, which was wasted on attempts to colonise Madagascar.</a:t>
            </a:r>
          </a:p>
          <a:p>
            <a:pPr>
              <a:lnSpc>
                <a:spcPct val="80000"/>
              </a:lnSpc>
            </a:pPr>
            <a:r>
              <a:rPr lang="en-GB" sz="1700" smtClean="0"/>
              <a:t>Frequent loans from the King of France.</a:t>
            </a:r>
            <a:r>
              <a:rPr lang="en-US" sz="1700" smtClean="0"/>
              <a:t> Its capital mainly provided by the French royal family.</a:t>
            </a:r>
          </a:p>
          <a:p>
            <a:pPr>
              <a:lnSpc>
                <a:spcPct val="80000"/>
              </a:lnSpc>
            </a:pPr>
            <a:r>
              <a:rPr lang="en-GB" sz="1700" smtClean="0"/>
              <a:t>Reorganisation 1684-85 (after Colbert’s death) placed it more directly under the king’s control.</a:t>
            </a:r>
          </a:p>
          <a:p>
            <a:pPr>
              <a:lnSpc>
                <a:spcPct val="80000"/>
              </a:lnSpc>
            </a:pPr>
            <a:r>
              <a:rPr lang="en-US" sz="1700" smtClean="0"/>
              <a:t>1719  - formed as a legal body by the French crown. Portuguese and Dutch companies were influenced by shareholders, but the French company  was influenced by the crown. </a:t>
            </a:r>
          </a:p>
          <a:p>
            <a:pPr>
              <a:lnSpc>
                <a:spcPct val="80000"/>
              </a:lnSpc>
            </a:pPr>
            <a:endParaRPr lang="en-US" sz="1300" smtClean="0"/>
          </a:p>
          <a:p>
            <a:pPr>
              <a:lnSpc>
                <a:spcPct val="80000"/>
              </a:lnSpc>
            </a:pPr>
            <a:endParaRPr lang="en-GB" sz="1300" smtClean="0"/>
          </a:p>
          <a:p>
            <a:pPr>
              <a:lnSpc>
                <a:spcPct val="80000"/>
              </a:lnSpc>
            </a:pPr>
            <a:endParaRPr lang="en-GB" sz="1300" smtClean="0"/>
          </a:p>
        </p:txBody>
      </p:sp>
      <p:pic>
        <p:nvPicPr>
          <p:cNvPr id="4100" name="Picture 2" descr="http://www.memoires-de-siam.com/illustrations/Colbert.gif"/>
          <p:cNvPicPr>
            <a:picLocks noChangeAspect="1" noChangeArrowheads="1"/>
          </p:cNvPicPr>
          <p:nvPr/>
        </p:nvPicPr>
        <p:blipFill>
          <a:blip r:embed="rId2"/>
          <a:srcRect/>
          <a:stretch>
            <a:fillRect/>
          </a:stretch>
        </p:blipFill>
        <p:spPr bwMode="auto">
          <a:xfrm>
            <a:off x="6715125" y="928688"/>
            <a:ext cx="1943100" cy="2876550"/>
          </a:xfrm>
          <a:prstGeom prst="rect">
            <a:avLst/>
          </a:prstGeom>
          <a:noFill/>
          <a:ln w="9525">
            <a:noFill/>
            <a:miter lim="800000"/>
            <a:headEnd/>
            <a:tailEnd/>
          </a:ln>
        </p:spPr>
      </p:pic>
      <p:sp>
        <p:nvSpPr>
          <p:cNvPr id="4101" name="TextBox 5"/>
          <p:cNvSpPr txBox="1">
            <a:spLocks noChangeArrowheads="1"/>
          </p:cNvSpPr>
          <p:nvPr/>
        </p:nvSpPr>
        <p:spPr bwMode="auto">
          <a:xfrm>
            <a:off x="428625" y="4214813"/>
            <a:ext cx="8358188" cy="2185987"/>
          </a:xfrm>
          <a:prstGeom prst="rect">
            <a:avLst/>
          </a:prstGeom>
          <a:noFill/>
          <a:ln w="9525">
            <a:noFill/>
            <a:miter lim="800000"/>
            <a:headEnd/>
            <a:tailEnd/>
          </a:ln>
        </p:spPr>
        <p:txBody>
          <a:bodyPr>
            <a:spAutoFit/>
          </a:bodyPr>
          <a:lstStyle/>
          <a:p>
            <a:pPr>
              <a:buFont typeface="Arial" charset="0"/>
              <a:buChar char="•"/>
            </a:pPr>
            <a:r>
              <a:rPr lang="en-US" sz="1700">
                <a:latin typeface="Calibri" pitchFamily="34" charset="0"/>
              </a:rPr>
              <a:t>     Merchants in France reluctant to invest in a company over which they had no control – </a:t>
            </a:r>
          </a:p>
          <a:p>
            <a:r>
              <a:rPr lang="en-US" sz="1700">
                <a:latin typeface="Calibri" pitchFamily="34" charset="0"/>
              </a:rPr>
              <a:t>       Financial difficulties</a:t>
            </a:r>
          </a:p>
          <a:p>
            <a:pPr>
              <a:buFont typeface="Arial" charset="0"/>
              <a:buChar char="•"/>
            </a:pPr>
            <a:r>
              <a:rPr lang="en-US" sz="1700">
                <a:latin typeface="Calibri" pitchFamily="34" charset="0"/>
              </a:rPr>
              <a:t>     Administrative centre – Paris, not a port. Company HQ - Port Louis on the Atlantic, later at      </a:t>
            </a:r>
          </a:p>
          <a:p>
            <a:r>
              <a:rPr lang="en-US" sz="1700">
                <a:latin typeface="Calibri" pitchFamily="34" charset="0"/>
              </a:rPr>
              <a:t>       Lorient in Brittany.</a:t>
            </a:r>
          </a:p>
          <a:p>
            <a:pPr>
              <a:buFont typeface="Arial" charset="0"/>
              <a:buChar char="•"/>
            </a:pPr>
            <a:r>
              <a:rPr lang="en-US" sz="1700">
                <a:latin typeface="Calibri" pitchFamily="34" charset="0"/>
              </a:rPr>
              <a:t>     India also seen as an opportunity for Christian missionaries and visitors to study religious  </a:t>
            </a:r>
          </a:p>
          <a:p>
            <a:r>
              <a:rPr lang="en-US" sz="1700">
                <a:latin typeface="Calibri" pitchFamily="34" charset="0"/>
              </a:rPr>
              <a:t>       practices, language and technology i.e. printing and dyeing of textiles.</a:t>
            </a:r>
          </a:p>
          <a:p>
            <a:pPr>
              <a:buFont typeface="Arial" charset="0"/>
              <a:buChar char="•"/>
            </a:pPr>
            <a:r>
              <a:rPr lang="en-GB" sz="1700">
                <a:latin typeface="Calibri" pitchFamily="34" charset="0"/>
              </a:rPr>
              <a:t>     Dutch merchants were naturalised in order to get enough qualified personnel e.g.   </a:t>
            </a:r>
          </a:p>
          <a:p>
            <a:r>
              <a:rPr lang="en-GB" sz="1700">
                <a:latin typeface="Calibri" pitchFamily="34" charset="0"/>
              </a:rPr>
              <a:t>       Francois Caron</a:t>
            </a:r>
            <a:endParaRPr lang="en-US" sz="1700">
              <a:latin typeface="Calibri"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GB" smtClean="0"/>
              <a:t>	Merchandise</a:t>
            </a:r>
          </a:p>
        </p:txBody>
      </p:sp>
      <p:sp>
        <p:nvSpPr>
          <p:cNvPr id="3" name="Content Placeholder 2"/>
          <p:cNvSpPr>
            <a:spLocks noGrp="1"/>
          </p:cNvSpPr>
          <p:nvPr>
            <p:ph idx="1"/>
          </p:nvPr>
        </p:nvSpPr>
        <p:spPr>
          <a:xfrm>
            <a:off x="3071813" y="1357313"/>
            <a:ext cx="5643562" cy="4768850"/>
          </a:xfrm>
        </p:spPr>
        <p:txBody>
          <a:bodyPr>
            <a:normAutofit/>
          </a:bodyPr>
          <a:lstStyle/>
          <a:p>
            <a:pPr>
              <a:lnSpc>
                <a:spcPct val="80000"/>
              </a:lnSpc>
            </a:pPr>
            <a:r>
              <a:rPr lang="en-GB" sz="2200" smtClean="0"/>
              <a:t>Coffee</a:t>
            </a:r>
          </a:p>
          <a:p>
            <a:pPr>
              <a:lnSpc>
                <a:spcPct val="80000"/>
              </a:lnSpc>
            </a:pPr>
            <a:r>
              <a:rPr lang="en-GB" sz="2200" smtClean="0"/>
              <a:t>Textiles (basic French trading item)</a:t>
            </a:r>
          </a:p>
          <a:p>
            <a:pPr>
              <a:lnSpc>
                <a:spcPct val="80000"/>
              </a:lnSpc>
            </a:pPr>
            <a:r>
              <a:rPr lang="en-GB" sz="2200" smtClean="0"/>
              <a:t>Silver from Manila</a:t>
            </a:r>
          </a:p>
          <a:p>
            <a:pPr>
              <a:lnSpc>
                <a:spcPct val="80000"/>
              </a:lnSpc>
            </a:pPr>
            <a:r>
              <a:rPr lang="en-GB" sz="2200" smtClean="0"/>
              <a:t>Spices, timber, rice, horses and elephants from SE Asia and Bengal, exchanged for textiles from S. India</a:t>
            </a:r>
          </a:p>
          <a:p>
            <a:pPr>
              <a:lnSpc>
                <a:spcPct val="80000"/>
              </a:lnSpc>
            </a:pPr>
            <a:r>
              <a:rPr lang="en-GB" sz="2200" smtClean="0"/>
              <a:t>Canton – source of tin, porcelain, tea and silk and profitable place to exchange silver for gold (used as currency in S. India).</a:t>
            </a:r>
          </a:p>
          <a:p>
            <a:pPr>
              <a:lnSpc>
                <a:spcPct val="80000"/>
              </a:lnSpc>
            </a:pPr>
            <a:r>
              <a:rPr lang="en-GB" sz="2200" smtClean="0"/>
              <a:t>French ships exchanged cloth and freight from Pondicherry with rice, timber and rope for building and marine repairs. This basic supply trade was important and fairly profitable for the impoverished French traders.</a:t>
            </a:r>
          </a:p>
          <a:p>
            <a:pPr>
              <a:lnSpc>
                <a:spcPct val="80000"/>
              </a:lnSpc>
            </a:pPr>
            <a:endParaRPr lang="en-GB" sz="1500" smtClean="0"/>
          </a:p>
          <a:p>
            <a:pPr>
              <a:lnSpc>
                <a:spcPct val="80000"/>
              </a:lnSpc>
            </a:pPr>
            <a:endParaRPr lang="en-GB" sz="1500" smtClean="0"/>
          </a:p>
        </p:txBody>
      </p:sp>
      <p:pic>
        <p:nvPicPr>
          <p:cNvPr id="5124" name="Picture 6" descr="Musée de la Compagnie des Indes"/>
          <p:cNvPicPr>
            <a:picLocks noChangeAspect="1" noChangeArrowheads="1"/>
          </p:cNvPicPr>
          <p:nvPr/>
        </p:nvPicPr>
        <p:blipFill>
          <a:blip r:embed="rId3"/>
          <a:srcRect/>
          <a:stretch>
            <a:fillRect/>
          </a:stretch>
        </p:blipFill>
        <p:spPr bwMode="auto">
          <a:xfrm>
            <a:off x="285750" y="1071563"/>
            <a:ext cx="2667000" cy="2000250"/>
          </a:xfrm>
          <a:prstGeom prst="rect">
            <a:avLst/>
          </a:prstGeom>
          <a:noFill/>
          <a:ln w="9525">
            <a:noFill/>
            <a:miter lim="800000"/>
            <a:headEnd/>
            <a:tailEnd/>
          </a:ln>
        </p:spPr>
      </p:pic>
      <p:pic>
        <p:nvPicPr>
          <p:cNvPr id="5125" name="Picture 6" descr="pal-poissons-Internet_01.jpg"/>
          <p:cNvPicPr>
            <a:picLocks noChangeAspect="1"/>
          </p:cNvPicPr>
          <p:nvPr/>
        </p:nvPicPr>
        <p:blipFill>
          <a:blip r:embed="rId4"/>
          <a:srcRect/>
          <a:stretch>
            <a:fillRect/>
          </a:stretch>
        </p:blipFill>
        <p:spPr bwMode="auto">
          <a:xfrm>
            <a:off x="214313" y="3643313"/>
            <a:ext cx="2824162" cy="2714625"/>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GB" smtClean="0"/>
              <a:t>Trading Routes</a:t>
            </a:r>
          </a:p>
        </p:txBody>
      </p:sp>
      <p:sp>
        <p:nvSpPr>
          <p:cNvPr id="3" name="Content Placeholder 2"/>
          <p:cNvSpPr>
            <a:spLocks noGrp="1"/>
          </p:cNvSpPr>
          <p:nvPr>
            <p:ph sz="half" idx="1"/>
          </p:nvPr>
        </p:nvSpPr>
        <p:spPr/>
        <p:txBody>
          <a:bodyPr>
            <a:normAutofit/>
          </a:bodyPr>
          <a:lstStyle/>
          <a:p>
            <a:pPr>
              <a:lnSpc>
                <a:spcPct val="80000"/>
              </a:lnSpc>
            </a:pPr>
            <a:r>
              <a:rPr lang="en-US" sz="2000" smtClean="0"/>
              <a:t>Surat - starting point for French commerce in India</a:t>
            </a:r>
            <a:endParaRPr lang="en-GB" sz="2000" smtClean="0"/>
          </a:p>
          <a:p>
            <a:pPr>
              <a:lnSpc>
                <a:spcPct val="80000"/>
              </a:lnSpc>
            </a:pPr>
            <a:r>
              <a:rPr lang="en-US" sz="2000" smtClean="0"/>
              <a:t>Based on 4 ports: Chandanagore in Bengal, Pondicherry on the Coromandel Coast (administrative centre), Mahe on Malabar, and Surat in Gujarat</a:t>
            </a:r>
            <a:endParaRPr lang="en-GB" sz="2000" smtClean="0"/>
          </a:p>
          <a:p>
            <a:pPr>
              <a:lnSpc>
                <a:spcPct val="80000"/>
              </a:lnSpc>
            </a:pPr>
            <a:r>
              <a:rPr lang="en-GB" sz="2000" smtClean="0"/>
              <a:t>French entered the inter-Asian trade routes from Coromandel in 1719. Before then, no private trade allowed to Company employees and concentrated its efforts on trade with Europe.</a:t>
            </a:r>
          </a:p>
          <a:p>
            <a:pPr>
              <a:lnSpc>
                <a:spcPct val="80000"/>
              </a:lnSpc>
            </a:pPr>
            <a:r>
              <a:rPr lang="en-GB" sz="2000" smtClean="0"/>
              <a:t>French developed the route to Mokha, based on Company’s annual demand for 500, 000 pounds of coffee to Europe. </a:t>
            </a:r>
          </a:p>
          <a:p>
            <a:pPr>
              <a:lnSpc>
                <a:spcPct val="80000"/>
              </a:lnSpc>
            </a:pPr>
            <a:endParaRPr lang="en-GB" sz="2000" smtClean="0"/>
          </a:p>
          <a:p>
            <a:pPr>
              <a:lnSpc>
                <a:spcPct val="80000"/>
              </a:lnSpc>
            </a:pPr>
            <a:endParaRPr lang="en-GB" sz="1300" smtClean="0"/>
          </a:p>
          <a:p>
            <a:pPr>
              <a:lnSpc>
                <a:spcPct val="80000"/>
              </a:lnSpc>
            </a:pPr>
            <a:endParaRPr lang="en-GB" sz="1300" smtClean="0"/>
          </a:p>
          <a:p>
            <a:pPr>
              <a:lnSpc>
                <a:spcPct val="80000"/>
              </a:lnSpc>
            </a:pPr>
            <a:endParaRPr lang="en-GB" sz="2000" smtClean="0"/>
          </a:p>
        </p:txBody>
      </p:sp>
      <p:sp>
        <p:nvSpPr>
          <p:cNvPr id="5" name="Content Placeholder 4"/>
          <p:cNvSpPr>
            <a:spLocks noGrp="1"/>
          </p:cNvSpPr>
          <p:nvPr>
            <p:ph sz="half" idx="2"/>
          </p:nvPr>
        </p:nvSpPr>
        <p:spPr/>
        <p:txBody>
          <a:bodyPr>
            <a:normAutofit/>
          </a:bodyPr>
          <a:lstStyle/>
          <a:p>
            <a:pPr>
              <a:lnSpc>
                <a:spcPct val="80000"/>
              </a:lnSpc>
            </a:pPr>
            <a:r>
              <a:rPr lang="en-GB" sz="2000" smtClean="0"/>
              <a:t>Manilla important for French traders on inter-Asian routes</a:t>
            </a:r>
          </a:p>
          <a:p>
            <a:pPr>
              <a:lnSpc>
                <a:spcPct val="80000"/>
              </a:lnSpc>
            </a:pPr>
            <a:r>
              <a:rPr lang="en-GB" sz="2000" smtClean="0"/>
              <a:t>Ports of Aceh, Merqui and Pegu very important to French – less prestigious than Manilla or Canton but less demanding of capital</a:t>
            </a:r>
          </a:p>
          <a:p>
            <a:pPr>
              <a:lnSpc>
                <a:spcPct val="80000"/>
              </a:lnSpc>
            </a:pPr>
            <a:r>
              <a:rPr lang="en-GB" sz="2000" smtClean="0"/>
              <a:t>Some goods exported to Persian markets</a:t>
            </a:r>
          </a:p>
          <a:p>
            <a:pPr>
              <a:lnSpc>
                <a:spcPct val="80000"/>
              </a:lnSpc>
            </a:pPr>
            <a:r>
              <a:rPr lang="en-GB" sz="2000" smtClean="0"/>
              <a:t>An account manager recommended that the chief trade should be at Pondicherry, “because piece goods and other wares can be got there at first hand and cheaper than anywhere else in India.”</a:t>
            </a:r>
          </a:p>
          <a:p>
            <a:pPr>
              <a:lnSpc>
                <a:spcPct val="80000"/>
              </a:lnSpc>
            </a:pPr>
            <a:endParaRPr lang="en-GB" sz="200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endParaRPr lang="en-GB"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274638"/>
            <a:ext cx="8229600" cy="939800"/>
          </a:xfrm>
        </p:spPr>
        <p:txBody>
          <a:bodyPr/>
          <a:lstStyle/>
          <a:p>
            <a:r>
              <a:rPr lang="en-GB" smtClean="0"/>
              <a:t>War and Battles</a:t>
            </a:r>
          </a:p>
        </p:txBody>
      </p:sp>
      <p:sp>
        <p:nvSpPr>
          <p:cNvPr id="3" name="Content Placeholder 2"/>
          <p:cNvSpPr>
            <a:spLocks noGrp="1"/>
          </p:cNvSpPr>
          <p:nvPr>
            <p:ph idx="1"/>
          </p:nvPr>
        </p:nvSpPr>
        <p:spPr>
          <a:xfrm>
            <a:off x="457200" y="1214438"/>
            <a:ext cx="8229600" cy="5286375"/>
          </a:xfrm>
        </p:spPr>
        <p:txBody>
          <a:bodyPr>
            <a:normAutofit/>
          </a:bodyPr>
          <a:lstStyle/>
          <a:p>
            <a:r>
              <a:rPr lang="en-US" sz="1900" smtClean="0"/>
              <a:t>Political disruption in Asia during 1720-30 created many inconveniences for traders. Between the Marathas and the Mughal Emperor. </a:t>
            </a:r>
          </a:p>
          <a:p>
            <a:r>
              <a:rPr lang="en-US" sz="1900" smtClean="0"/>
              <a:t>European wars affected French operations –lack of capital, bankruptcy,  Pondicherry briefly occupied by Dutch in 1693,  French company’s trading monopoly leased to group of merchants who paid a percentage of voyages.</a:t>
            </a:r>
          </a:p>
          <a:p>
            <a:r>
              <a:rPr lang="en-GB" sz="1900" smtClean="0"/>
              <a:t>The renewal of maritime warfare in Europe, starting with the entry of England into the War of Spanish Succession in May 1702, meant the rapid decline of the company for financial reasons.</a:t>
            </a:r>
            <a:endParaRPr lang="en-GB" sz="2600" smtClean="0"/>
          </a:p>
          <a:p>
            <a:r>
              <a:rPr lang="en-US" sz="1900" smtClean="0"/>
              <a:t>1744-45 disastrous  year for company when French entered war of Austrian Succession, declaring war on Britain.  Trade suspended with India and China for time being.  No ships arrive from France or return from Pondicherry.</a:t>
            </a:r>
          </a:p>
          <a:p>
            <a:r>
              <a:rPr lang="en-US" sz="1900" smtClean="0"/>
              <a:t>1746 – French capture Madras. English invade Pondicherry.</a:t>
            </a:r>
          </a:p>
          <a:p>
            <a:r>
              <a:rPr lang="en-US" sz="1900" smtClean="0"/>
              <a:t>1748 – Siege of Pondicherry by Admiral Boscawen (English). Unsuccessful.</a:t>
            </a:r>
          </a:p>
          <a:p>
            <a:r>
              <a:rPr lang="en-US" sz="1900" smtClean="0"/>
              <a:t>1761 –  Colonel Coote takes Pondicherry after it barricades itself. Exodus of Indians.</a:t>
            </a:r>
          </a:p>
          <a:p>
            <a:r>
              <a:rPr lang="en-US" sz="1900" smtClean="0"/>
              <a:t>1763 – Pondicherry restored to the French</a:t>
            </a:r>
          </a:p>
          <a:p>
            <a:endParaRPr lang="en-GB" sz="1900" smtClean="0"/>
          </a:p>
          <a:p>
            <a:endParaRPr lang="en-GB" sz="1900" smtClean="0"/>
          </a:p>
          <a:p>
            <a:endParaRPr lang="en-GB" sz="300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GB" sz="3200" smtClean="0"/>
              <a:t>Lifting of the siege of Pondicherry, 1748</a:t>
            </a:r>
          </a:p>
        </p:txBody>
      </p:sp>
      <p:pic>
        <p:nvPicPr>
          <p:cNvPr id="9219" name="Picture 4" descr="Lifting of the Seige of Pondicherry 1748.jpg"/>
          <p:cNvPicPr>
            <a:picLocks noChangeAspect="1"/>
          </p:cNvPicPr>
          <p:nvPr/>
        </p:nvPicPr>
        <p:blipFill>
          <a:blip r:embed="rId2"/>
          <a:srcRect/>
          <a:stretch>
            <a:fillRect/>
          </a:stretch>
        </p:blipFill>
        <p:spPr bwMode="auto">
          <a:xfrm>
            <a:off x="857250" y="1214438"/>
            <a:ext cx="7185025" cy="539432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smtClean="0"/>
              <a:t>Problems</a:t>
            </a:r>
          </a:p>
        </p:txBody>
      </p:sp>
      <p:sp>
        <p:nvSpPr>
          <p:cNvPr id="4" name="Content Placeholder 3"/>
          <p:cNvSpPr>
            <a:spLocks noGrp="1"/>
          </p:cNvSpPr>
          <p:nvPr>
            <p:ph sz="half" idx="2"/>
          </p:nvPr>
        </p:nvSpPr>
        <p:spPr>
          <a:xfrm>
            <a:off x="457200" y="1357313"/>
            <a:ext cx="4040188" cy="5286375"/>
          </a:xfrm>
        </p:spPr>
        <p:txBody>
          <a:bodyPr>
            <a:normAutofit/>
          </a:bodyPr>
          <a:lstStyle/>
          <a:p>
            <a:pPr>
              <a:lnSpc>
                <a:spcPct val="90000"/>
              </a:lnSpc>
            </a:pPr>
            <a:r>
              <a:rPr lang="en-GB" sz="1600" smtClean="0"/>
              <a:t>Small factors that disadvantaged Pondicherry in comparison with English, Dutch and Indian ports:</a:t>
            </a:r>
          </a:p>
          <a:p>
            <a:pPr>
              <a:lnSpc>
                <a:spcPct val="90000"/>
              </a:lnSpc>
              <a:buFont typeface="Arial" charset="0"/>
              <a:buNone/>
            </a:pPr>
            <a:r>
              <a:rPr lang="en-GB" sz="1600" smtClean="0"/>
              <a:t>	1) The English and Dutch Asian networks established themselves in the previous century, when Asian maritime economy was generally expanding.</a:t>
            </a:r>
          </a:p>
          <a:p>
            <a:pPr>
              <a:lnSpc>
                <a:spcPct val="90000"/>
              </a:lnSpc>
              <a:buFont typeface="Arial" charset="0"/>
              <a:buNone/>
            </a:pPr>
            <a:r>
              <a:rPr lang="en-GB" sz="1600" smtClean="0"/>
              <a:t>	2) The strength of Madras, San Thomé and Porto Novo were a challenge Pondicherry could not meet – handicapped by reputation for poor credit and religious intolerance. </a:t>
            </a:r>
          </a:p>
          <a:p>
            <a:pPr>
              <a:lnSpc>
                <a:spcPct val="90000"/>
              </a:lnSpc>
            </a:pPr>
            <a:r>
              <a:rPr lang="en-GB" sz="1600" smtClean="0"/>
              <a:t>Comparing the French company with the English, the Abbé Carré said the French “never have been able to send a ship to India up to time nor arrange for her prompt return whereas the English are never out more than fifteen days or three weeks in [knowing] the time for their ships’ arrival…and make considerable progress and wonderful profits.”</a:t>
            </a:r>
          </a:p>
          <a:p>
            <a:pPr>
              <a:lnSpc>
                <a:spcPct val="90000"/>
              </a:lnSpc>
              <a:buFont typeface="Arial" charset="0"/>
              <a:buNone/>
            </a:pPr>
            <a:endParaRPr lang="en-GB" sz="1500" smtClean="0"/>
          </a:p>
        </p:txBody>
      </p:sp>
      <p:sp>
        <p:nvSpPr>
          <p:cNvPr id="6" name="Content Placeholder 5"/>
          <p:cNvSpPr>
            <a:spLocks noGrp="1"/>
          </p:cNvSpPr>
          <p:nvPr>
            <p:ph sz="quarter" idx="4"/>
          </p:nvPr>
        </p:nvSpPr>
        <p:spPr>
          <a:xfrm>
            <a:off x="4645025" y="1357313"/>
            <a:ext cx="4041775" cy="4768850"/>
          </a:xfrm>
        </p:spPr>
        <p:txBody>
          <a:bodyPr>
            <a:normAutofit/>
          </a:bodyPr>
          <a:lstStyle/>
          <a:p>
            <a:pPr>
              <a:lnSpc>
                <a:spcPct val="80000"/>
              </a:lnSpc>
            </a:pPr>
            <a:r>
              <a:rPr lang="en-GB" sz="1800" smtClean="0"/>
              <a:t>The failure of France to achieve more in the East Indies in the age of Colbert and Louis XIV is explained chiefly by the lack of a sufficiently strong mercantile marine and the priorities given at Versailles to central Europe and the Med.</a:t>
            </a:r>
          </a:p>
          <a:p>
            <a:pPr>
              <a:lnSpc>
                <a:spcPct val="80000"/>
              </a:lnSpc>
            </a:pPr>
            <a:r>
              <a:rPr lang="en-GB" sz="1800" smtClean="0"/>
              <a:t>De la Haye’s failure to get a suitable winter resting base for ships in Ceylon and in Siam in the 1680s. Every fleet had to avoid battle or rush home with their missions half accomplished. </a:t>
            </a:r>
          </a:p>
          <a:p>
            <a:pPr>
              <a:lnSpc>
                <a:spcPct val="80000"/>
              </a:lnSpc>
            </a:pPr>
            <a:r>
              <a:rPr lang="en-GB" sz="1800" smtClean="0"/>
              <a:t>Constant friction between the Navy and the company. </a:t>
            </a:r>
          </a:p>
          <a:p>
            <a:pPr>
              <a:lnSpc>
                <a:spcPct val="80000"/>
              </a:lnSpc>
            </a:pPr>
            <a:r>
              <a:rPr lang="en-GB" sz="1800" smtClean="0"/>
              <a:t>Whenever the French company seemed to be recovering from financial difficulties, war broke out in Europe.</a:t>
            </a:r>
          </a:p>
          <a:p>
            <a:pPr>
              <a:lnSpc>
                <a:spcPct val="80000"/>
              </a:lnSpc>
            </a:pPr>
            <a:endParaRPr lang="en-GB" sz="1500"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860</TotalTime>
  <Words>876</Words>
  <Application>Microsoft Office PowerPoint</Application>
  <PresentationFormat>On-screen Show (4:3)</PresentationFormat>
  <Paragraphs>67</Paragraphs>
  <Slides>11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Calibri</vt:lpstr>
      <vt:lpstr>Arial</vt:lpstr>
      <vt:lpstr>Office Theme</vt:lpstr>
      <vt:lpstr>The French East India Company</vt:lpstr>
      <vt:lpstr>Slide 2</vt:lpstr>
      <vt:lpstr>Background</vt:lpstr>
      <vt:lpstr> Merchandise</vt:lpstr>
      <vt:lpstr>Trading Routes</vt:lpstr>
      <vt:lpstr>Slide 6</vt:lpstr>
      <vt:lpstr>War and Battles</vt:lpstr>
      <vt:lpstr>Lifting of the siege of Pondicherry, 1748</vt:lpstr>
      <vt:lpstr>Problems</vt:lpstr>
      <vt:lpstr>Private Trade</vt:lpstr>
      <vt:lpstr>Bibliography</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French East India Company</dc:title>
  <dc:creator>Lucinda</dc:creator>
  <cp:lastModifiedBy>hyseat</cp:lastModifiedBy>
  <cp:revision>46</cp:revision>
  <dcterms:created xsi:type="dcterms:W3CDTF">2008-12-03T11:36:56Z</dcterms:created>
  <dcterms:modified xsi:type="dcterms:W3CDTF">2009-03-05T11:55:47Z</dcterms:modified>
</cp:coreProperties>
</file>