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58" r:id="rId5"/>
    <p:sldId id="260" r:id="rId6"/>
    <p:sldId id="272" r:id="rId7"/>
    <p:sldId id="259" r:id="rId8"/>
    <p:sldId id="261" r:id="rId9"/>
    <p:sldId id="271" r:id="rId10"/>
    <p:sldId id="262" r:id="rId11"/>
    <p:sldId id="269" r:id="rId12"/>
    <p:sldId id="267" r:id="rId13"/>
    <p:sldId id="265" r:id="rId14"/>
    <p:sldId id="264" r:id="rId15"/>
    <p:sldId id="266" r:id="rId16"/>
    <p:sldId id="273" r:id="rId17"/>
    <p:sldId id="26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9" d="100"/>
          <a:sy n="79" d="100"/>
        </p:scale>
        <p:origin x="120"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83F154E5-E100-46E5-B4A3-6575F4453810}"/>
    <pc:docChg chg="custSel modSld">
      <pc:chgData name="Knights, Mark" userId="737c7493-aa0a-4f00-a241-b230210f794f" providerId="ADAL" clId="{83F154E5-E100-46E5-B4A3-6575F4453810}" dt="2021-10-07T14:00:27.452" v="16" actId="20577"/>
      <pc:docMkLst>
        <pc:docMk/>
      </pc:docMkLst>
      <pc:sldChg chg="modSp mod">
        <pc:chgData name="Knights, Mark" userId="737c7493-aa0a-4f00-a241-b230210f794f" providerId="ADAL" clId="{83F154E5-E100-46E5-B4A3-6575F4453810}" dt="2021-10-07T13:59:35.789" v="14" actId="20577"/>
        <pc:sldMkLst>
          <pc:docMk/>
          <pc:sldMk cId="1702103393" sldId="257"/>
        </pc:sldMkLst>
        <pc:spChg chg="mod">
          <ac:chgData name="Knights, Mark" userId="737c7493-aa0a-4f00-a241-b230210f794f" providerId="ADAL" clId="{83F154E5-E100-46E5-B4A3-6575F4453810}" dt="2021-10-07T13:59:35.789" v="14" actId="20577"/>
          <ac:spMkLst>
            <pc:docMk/>
            <pc:sldMk cId="1702103393" sldId="257"/>
            <ac:spMk id="3" creationId="{9C582983-B096-48D9-8BFC-1157B6645C5C}"/>
          </ac:spMkLst>
        </pc:spChg>
      </pc:sldChg>
      <pc:sldChg chg="modSp mod">
        <pc:chgData name="Knights, Mark" userId="737c7493-aa0a-4f00-a241-b230210f794f" providerId="ADAL" clId="{83F154E5-E100-46E5-B4A3-6575F4453810}" dt="2021-10-07T14:00:27.452" v="16" actId="20577"/>
        <pc:sldMkLst>
          <pc:docMk/>
          <pc:sldMk cId="1331356712" sldId="264"/>
        </pc:sldMkLst>
        <pc:spChg chg="mod">
          <ac:chgData name="Knights, Mark" userId="737c7493-aa0a-4f00-a241-b230210f794f" providerId="ADAL" clId="{83F154E5-E100-46E5-B4A3-6575F4453810}" dt="2021-10-07T14:00:27.452" v="16" actId="20577"/>
          <ac:spMkLst>
            <pc:docMk/>
            <pc:sldMk cId="1331356712" sldId="264"/>
            <ac:spMk id="3" creationId="{19C23CA5-8CA3-4B07-B61D-AC41E5311901}"/>
          </ac:spMkLst>
        </pc:spChg>
      </pc:sldChg>
      <pc:sldChg chg="modSp mod">
        <pc:chgData name="Knights, Mark" userId="737c7493-aa0a-4f00-a241-b230210f794f" providerId="ADAL" clId="{83F154E5-E100-46E5-B4A3-6575F4453810}" dt="2021-10-07T13:58:45.999" v="1" actId="1076"/>
        <pc:sldMkLst>
          <pc:docMk/>
          <pc:sldMk cId="1182012754" sldId="272"/>
        </pc:sldMkLst>
        <pc:spChg chg="mod">
          <ac:chgData name="Knights, Mark" userId="737c7493-aa0a-4f00-a241-b230210f794f" providerId="ADAL" clId="{83F154E5-E100-46E5-B4A3-6575F4453810}" dt="2021-10-07T13:58:45.999" v="1" actId="1076"/>
          <ac:spMkLst>
            <pc:docMk/>
            <pc:sldMk cId="1182012754" sldId="272"/>
            <ac:spMk id="3" creationId="{000DC87A-F825-48BA-A62D-8776776FB24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0320D-2B81-4D2D-8A2B-EF20429882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E4A648-B123-4196-9DE3-878F92BE4A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E8F53B-7C8C-4DDE-B1A6-C9D593245A72}"/>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5" name="Footer Placeholder 4">
            <a:extLst>
              <a:ext uri="{FF2B5EF4-FFF2-40B4-BE49-F238E27FC236}">
                <a16:creationId xmlns:a16="http://schemas.microsoft.com/office/drawing/2014/main" id="{9EAEA7B4-DF55-4459-8247-DB043F4967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8CEBFC-B944-4799-9595-48412879610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198662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A9D29-E48A-40ED-8C7F-C041A1D5EBB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50F3485-0A60-48CF-A4AF-485E3E83B0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D6818A-6CA5-4736-BDC3-D182FFDBBC0A}"/>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5" name="Footer Placeholder 4">
            <a:extLst>
              <a:ext uri="{FF2B5EF4-FFF2-40B4-BE49-F238E27FC236}">
                <a16:creationId xmlns:a16="http://schemas.microsoft.com/office/drawing/2014/main" id="{5220783F-4D19-48D1-99FC-8D004F048F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1C3049-5DFE-4A7E-A930-527F6DCBFFF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44242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C5DE6E-BAE6-472E-AE5E-2A2E981336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7B55A7-A56D-46DE-AF59-F0F66AA2EE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FEA7CA-5C64-4507-B5B6-45BFB28CF3CE}"/>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5" name="Footer Placeholder 4">
            <a:extLst>
              <a:ext uri="{FF2B5EF4-FFF2-40B4-BE49-F238E27FC236}">
                <a16:creationId xmlns:a16="http://schemas.microsoft.com/office/drawing/2014/main" id="{7AC8837E-558C-4B14-BEE3-BE67D09C90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A71035-CFD0-40C4-B55C-89D2D4151AFA}"/>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273403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F860A-E84F-47FC-962F-BF3DBB4CD5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35147C-8742-4DCF-AB55-5DB497DC52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1CEB9B-FDF1-45E8-9E0A-81230D1BB2D6}"/>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5" name="Footer Placeholder 4">
            <a:extLst>
              <a:ext uri="{FF2B5EF4-FFF2-40B4-BE49-F238E27FC236}">
                <a16:creationId xmlns:a16="http://schemas.microsoft.com/office/drawing/2014/main" id="{601C758D-2964-4B30-8F71-EEB46AB38D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E8322D-917E-4D9E-B529-A556F1B95ED5}"/>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42440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CD1E8-F33F-4967-B4F3-A41D602EC2C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FDFF71-E830-4FB5-B8F1-3D32C49ECD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9FF21E-568C-437A-8505-33B1A161DDA7}"/>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5" name="Footer Placeholder 4">
            <a:extLst>
              <a:ext uri="{FF2B5EF4-FFF2-40B4-BE49-F238E27FC236}">
                <a16:creationId xmlns:a16="http://schemas.microsoft.com/office/drawing/2014/main" id="{8D78EAA5-261B-4E9C-80C3-55E6D7F9123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950FD3-92FC-4622-B324-5C03AA8A4F5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156993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ECD2C-2FB5-4808-96D4-6A5D5CF743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0EC54E-B048-4D28-BCD6-D2EB36548E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B08C3BD-C342-4085-8F36-15C1EACC2E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B776AAC-04AD-4396-8F3B-CD072DA147A6}"/>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6" name="Footer Placeholder 5">
            <a:extLst>
              <a:ext uri="{FF2B5EF4-FFF2-40B4-BE49-F238E27FC236}">
                <a16:creationId xmlns:a16="http://schemas.microsoft.com/office/drawing/2014/main" id="{0990A715-06C9-4436-BB99-CAC222CD4D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C9B1541-9636-4C71-B042-96519B8833D9}"/>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937281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7E92-D8E4-4ACB-800D-64821597D4A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3FB0A0-0130-46BB-81F5-A05FF98199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D1C6C03-C786-4B04-8815-6FBE120569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8DEDCE-124F-42C9-BA07-1AF34136DF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08A79E-E314-44AB-9C1F-D179279010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46814D1-6A2B-4DB3-9397-F4C505EBF597}"/>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8" name="Footer Placeholder 7">
            <a:extLst>
              <a:ext uri="{FF2B5EF4-FFF2-40B4-BE49-F238E27FC236}">
                <a16:creationId xmlns:a16="http://schemas.microsoft.com/office/drawing/2014/main" id="{914EEDF6-9F5D-4673-AE15-04264675F94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FF1D610-BFB6-4BAA-8B79-120BD4D49D23}"/>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144466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922D1-9382-4F6F-A721-F852DF52D09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F2D4300-7461-4E63-883B-B580150194B0}"/>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4" name="Footer Placeholder 3">
            <a:extLst>
              <a:ext uri="{FF2B5EF4-FFF2-40B4-BE49-F238E27FC236}">
                <a16:creationId xmlns:a16="http://schemas.microsoft.com/office/drawing/2014/main" id="{BFC3C981-B9FD-4ED8-A7B7-3D5068959B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6FD3C5-E818-4A93-9432-2F21B3D30366}"/>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604471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474F99-BAB2-491B-960D-8E18C1069185}"/>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3" name="Footer Placeholder 2">
            <a:extLst>
              <a:ext uri="{FF2B5EF4-FFF2-40B4-BE49-F238E27FC236}">
                <a16:creationId xmlns:a16="http://schemas.microsoft.com/office/drawing/2014/main" id="{84D9E929-2C62-4055-A2E8-E222069820C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AA9A0B-391D-47FF-9E71-7E524078E39C}"/>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46545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7CDD8-98D2-4E67-8325-363F6FC8A8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C5C8F9-8E58-4005-905C-C914A6EFD9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14D0B3C-00E2-4F45-9B02-ABD974B795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73829F-9013-4C87-9368-C19169A4D231}"/>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6" name="Footer Placeholder 5">
            <a:extLst>
              <a:ext uri="{FF2B5EF4-FFF2-40B4-BE49-F238E27FC236}">
                <a16:creationId xmlns:a16="http://schemas.microsoft.com/office/drawing/2014/main" id="{A77A2CCB-BE16-4C2B-AC78-EB0B606A08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CB1F89-6396-4A66-A2E2-B846921AE279}"/>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077501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C7E10-62F6-48E4-A8EB-6BFC2ED6CA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05BFCDE-2700-4ED7-946E-7992D67BED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FC1F865-E760-42F9-A7FF-554836FE94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009F52-B405-4AEC-9875-EAD1D1BA553B}"/>
              </a:ext>
            </a:extLst>
          </p:cNvPr>
          <p:cNvSpPr>
            <a:spLocks noGrp="1"/>
          </p:cNvSpPr>
          <p:nvPr>
            <p:ph type="dt" sz="half" idx="10"/>
          </p:nvPr>
        </p:nvSpPr>
        <p:spPr/>
        <p:txBody>
          <a:bodyPr/>
          <a:lstStyle/>
          <a:p>
            <a:fld id="{C84973D6-5D01-4581-BA68-AE7C87BD5B7D}" type="datetimeFigureOut">
              <a:rPr lang="en-GB" smtClean="0"/>
              <a:t>07/10/2021</a:t>
            </a:fld>
            <a:endParaRPr lang="en-GB"/>
          </a:p>
        </p:txBody>
      </p:sp>
      <p:sp>
        <p:nvSpPr>
          <p:cNvPr id="6" name="Footer Placeholder 5">
            <a:extLst>
              <a:ext uri="{FF2B5EF4-FFF2-40B4-BE49-F238E27FC236}">
                <a16:creationId xmlns:a16="http://schemas.microsoft.com/office/drawing/2014/main" id="{A4C9F0A6-7FD7-40B6-A319-0CA63A47D6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88EC0A-254C-4DD0-AAA8-1FDADBA413E5}"/>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316592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74DD63-84E6-424B-8A30-C4EA0C7A4D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E9234D-E36A-4DDA-B35F-0534B2EF23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E08672-B2CC-412B-B9DE-ACD46FDE29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73D6-5D01-4581-BA68-AE7C87BD5B7D}" type="datetimeFigureOut">
              <a:rPr lang="en-GB" smtClean="0"/>
              <a:t>07/10/2021</a:t>
            </a:fld>
            <a:endParaRPr lang="en-GB"/>
          </a:p>
        </p:txBody>
      </p:sp>
      <p:sp>
        <p:nvSpPr>
          <p:cNvPr id="5" name="Footer Placeholder 4">
            <a:extLst>
              <a:ext uri="{FF2B5EF4-FFF2-40B4-BE49-F238E27FC236}">
                <a16:creationId xmlns:a16="http://schemas.microsoft.com/office/drawing/2014/main" id="{46B9686E-14E3-4708-A34D-706F30E7FB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F77FDD8-F343-4C5B-BCD9-8726790D21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42510-70FD-47A5-881E-5E2FF9B52EA2}" type="slidenum">
              <a:rPr lang="en-GB" smtClean="0"/>
              <a:t>‹#›</a:t>
            </a:fld>
            <a:endParaRPr lang="en-GB"/>
          </a:p>
        </p:txBody>
      </p:sp>
    </p:spTree>
    <p:extLst>
      <p:ext uri="{BB962C8B-B14F-4D97-AF65-F5344CB8AC3E}">
        <p14:creationId xmlns:p14="http://schemas.microsoft.com/office/powerpoint/2010/main" val="3028367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mailto:PGHistoryOffice@warwick.ac.u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fac/arts/history/students/eportfolios" TargetMode="External"/><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hyperlink" Target="https://warwick.ac.uk/fac/arts/history/students/eportfolios/requestfor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mailto:Jane.Mallin@warwick.ac.uk"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ampus-cms.warwick.ac.uk/share/97e4e7988a31f5c0033c57327ceb9284" TargetMode="External"/><Relationship Id="rId2" Type="http://schemas.openxmlformats.org/officeDocument/2006/relationships/hyperlink" Target="https://warwick.ac.uk/services/dc/eventsandopps/welcome/"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reportandsupport.warwick.ac.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arwick.ac.uk/fac/arts/history/students/pg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45B1D5C-0827-4AF0-8186-11FC5A8B8B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916DF7E-2F03-4F06-889E-00C5C614425F}"/>
              </a:ext>
            </a:extLst>
          </p:cNvPr>
          <p:cNvSpPr>
            <a:spLocks noGrp="1"/>
          </p:cNvSpPr>
          <p:nvPr>
            <p:ph type="ctrTitle"/>
          </p:nvPr>
        </p:nvSpPr>
        <p:spPr>
          <a:xfrm>
            <a:off x="9267909" y="2023110"/>
            <a:ext cx="2469624" cy="2846070"/>
          </a:xfrm>
        </p:spPr>
        <p:txBody>
          <a:bodyPr anchor="ctr">
            <a:normAutofit/>
          </a:bodyPr>
          <a:lstStyle/>
          <a:p>
            <a:pPr algn="l"/>
            <a:r>
              <a:rPr lang="en-GB" sz="4800" b="1" dirty="0"/>
              <a:t>PGR Induction</a:t>
            </a:r>
          </a:p>
        </p:txBody>
      </p:sp>
      <p:sp>
        <p:nvSpPr>
          <p:cNvPr id="3" name="Subtitle 2">
            <a:extLst>
              <a:ext uri="{FF2B5EF4-FFF2-40B4-BE49-F238E27FC236}">
                <a16:creationId xmlns:a16="http://schemas.microsoft.com/office/drawing/2014/main" id="{9630A360-2476-4CDC-952E-674647C99F87}"/>
              </a:ext>
            </a:extLst>
          </p:cNvPr>
          <p:cNvSpPr>
            <a:spLocks noGrp="1"/>
          </p:cNvSpPr>
          <p:nvPr>
            <p:ph type="subTitle" idx="1"/>
          </p:nvPr>
        </p:nvSpPr>
        <p:spPr>
          <a:xfrm>
            <a:off x="9267908" y="5086350"/>
            <a:ext cx="2446465" cy="1178298"/>
          </a:xfrm>
        </p:spPr>
        <p:txBody>
          <a:bodyPr>
            <a:noAutofit/>
          </a:bodyPr>
          <a:lstStyle/>
          <a:p>
            <a:r>
              <a:rPr lang="en-GB" sz="4000" dirty="0"/>
              <a:t>Mark Knights</a:t>
            </a:r>
          </a:p>
        </p:txBody>
      </p:sp>
      <p:sp>
        <p:nvSpPr>
          <p:cNvPr id="73" name="Rectangle 7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University of Warwick, Postgraduate Diploma in Diabetes – Distance  Education - Among Doctors">
            <a:extLst>
              <a:ext uri="{FF2B5EF4-FFF2-40B4-BE49-F238E27FC236}">
                <a16:creationId xmlns:a16="http://schemas.microsoft.com/office/drawing/2014/main" id="{D855CF46-A3BF-4DDF-9EE8-4FDF5C0EE7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663" r="1" b="1"/>
          <a:stretch/>
        </p:blipFill>
        <p:spPr bwMode="auto">
          <a:xfrm>
            <a:off x="545238" y="858525"/>
            <a:ext cx="7608304" cy="5211906"/>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4894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852AAF7-1F8F-45E2-92F3-2B4F3108DA50}"/>
              </a:ext>
            </a:extLst>
          </p:cNvPr>
          <p:cNvSpPr>
            <a:spLocks noGrp="1"/>
          </p:cNvSpPr>
          <p:nvPr>
            <p:ph type="title"/>
          </p:nvPr>
        </p:nvSpPr>
        <p:spPr>
          <a:xfrm>
            <a:off x="643467" y="321734"/>
            <a:ext cx="10905066" cy="1135737"/>
          </a:xfrm>
        </p:spPr>
        <p:txBody>
          <a:bodyPr>
            <a:normAutofit/>
          </a:bodyPr>
          <a:lstStyle/>
          <a:p>
            <a:r>
              <a:rPr lang="en-GB" sz="3600" dirty="0">
                <a:latin typeface="Calibri" panose="020F0502020204030204" pitchFamily="34" charset="0"/>
              </a:rPr>
              <a:t>My role </a:t>
            </a:r>
            <a:endParaRPr lang="en-GB" sz="3600" dirty="0"/>
          </a:p>
        </p:txBody>
      </p:sp>
      <p:sp>
        <p:nvSpPr>
          <p:cNvPr id="3" name="Content Placeholder 2">
            <a:extLst>
              <a:ext uri="{FF2B5EF4-FFF2-40B4-BE49-F238E27FC236}">
                <a16:creationId xmlns:a16="http://schemas.microsoft.com/office/drawing/2014/main" id="{76CEBA28-2D35-453F-8478-B5BFD729A452}"/>
              </a:ext>
            </a:extLst>
          </p:cNvPr>
          <p:cNvSpPr>
            <a:spLocks noGrp="1"/>
          </p:cNvSpPr>
          <p:nvPr>
            <p:ph idx="1"/>
          </p:nvPr>
        </p:nvSpPr>
        <p:spPr>
          <a:xfrm>
            <a:off x="643467" y="1457471"/>
            <a:ext cx="10905066" cy="5161606"/>
          </a:xfrm>
        </p:spPr>
        <p:txBody>
          <a:bodyPr>
            <a:normAutofit/>
          </a:bodyPr>
          <a:lstStyle/>
          <a:p>
            <a:r>
              <a:rPr lang="en-GB" sz="2000" dirty="0"/>
              <a:t>Run the </a:t>
            </a:r>
            <a:r>
              <a:rPr lang="en-GB" sz="2000" b="1" dirty="0"/>
              <a:t>Graduate Research Forum </a:t>
            </a:r>
            <a:r>
              <a:rPr lang="en-GB" sz="2000" dirty="0"/>
              <a:t>(GRF) – Thursdays 5-6.30 </a:t>
            </a:r>
            <a:r>
              <a:rPr lang="en-GB" sz="2000" dirty="0" err="1"/>
              <a:t>Ramphal</a:t>
            </a:r>
            <a:r>
              <a:rPr lang="en-GB" sz="2000" dirty="0"/>
              <a:t> 3.25. </a:t>
            </a:r>
          </a:p>
          <a:p>
            <a:r>
              <a:rPr lang="en-US" sz="2000" b="0" i="0" dirty="0">
                <a:effectLst/>
              </a:rPr>
              <a:t>Week 2 Project </a:t>
            </a:r>
            <a:r>
              <a:rPr lang="en-US" sz="2000" dirty="0"/>
              <a:t>D</a:t>
            </a:r>
            <a:r>
              <a:rPr lang="en-US" sz="2000" b="0" i="0" dirty="0">
                <a:effectLst/>
              </a:rPr>
              <a:t>esign, The Upgrade and Ethics</a:t>
            </a:r>
          </a:p>
          <a:p>
            <a:r>
              <a:rPr lang="en-US" sz="2000" b="0" i="0" dirty="0">
                <a:effectLst/>
              </a:rPr>
              <a:t>Week 3 ‘PhD Survival Guide’ (CADRE event) </a:t>
            </a:r>
            <a:r>
              <a:rPr lang="en-US" sz="2000" b="1" i="0" dirty="0">
                <a:effectLst/>
              </a:rPr>
              <a:t>NB Wed 20th October 11-12.30</a:t>
            </a:r>
            <a:endParaRPr lang="en-US" sz="2000" b="0" i="0" dirty="0">
              <a:effectLst/>
            </a:endParaRPr>
          </a:p>
          <a:p>
            <a:r>
              <a:rPr lang="en-US" sz="2000" b="0" i="0" dirty="0">
                <a:effectLst/>
              </a:rPr>
              <a:t>Week 4 Warwick’s Modern Records Centre – the session will cover what the MRC holds but also, more broadly, how to find and use materials in archives.</a:t>
            </a:r>
          </a:p>
          <a:p>
            <a:r>
              <a:rPr lang="en-US" sz="2000" b="0" i="0" dirty="0">
                <a:effectLst/>
              </a:rPr>
              <a:t>Week 5 </a:t>
            </a:r>
            <a:r>
              <a:rPr lang="en-US" sz="2000" dirty="0"/>
              <a:t>O</a:t>
            </a:r>
            <a:r>
              <a:rPr lang="en-US" sz="2000" b="0" i="0" dirty="0">
                <a:effectLst/>
              </a:rPr>
              <a:t>ral History - with Rosie Doyle from the Warwick Oral History Network </a:t>
            </a:r>
          </a:p>
          <a:p>
            <a:r>
              <a:rPr lang="en-US" sz="2000" b="0" i="0" dirty="0">
                <a:effectLst/>
              </a:rPr>
              <a:t>Week 6 ---------- </a:t>
            </a:r>
            <a:r>
              <a:rPr lang="en-US" sz="2000" b="0" i="1" dirty="0">
                <a:effectLst/>
              </a:rPr>
              <a:t>Reading Week - No GRF session</a:t>
            </a:r>
            <a:endParaRPr lang="en-US" sz="2000" b="0" i="0" dirty="0">
              <a:effectLst/>
            </a:endParaRPr>
          </a:p>
          <a:p>
            <a:r>
              <a:rPr lang="en-US" sz="2000" b="0" i="0" dirty="0">
                <a:effectLst/>
              </a:rPr>
              <a:t>Week 7 Public Engagement - a joint, online session with Birmingham university and with Angela McShane (formerly of V&amp;A and Head of Research Development, </a:t>
            </a:r>
            <a:r>
              <a:rPr lang="en-US" sz="2000" b="0" i="0" dirty="0" err="1">
                <a:effectLst/>
              </a:rPr>
              <a:t>Wellcome</a:t>
            </a:r>
            <a:r>
              <a:rPr lang="en-US" sz="2000" b="0" i="0" dirty="0">
                <a:effectLst/>
              </a:rPr>
              <a:t> Trust). NB this session will be held online.</a:t>
            </a:r>
          </a:p>
          <a:p>
            <a:r>
              <a:rPr lang="en-US" sz="2000" b="0" i="0" dirty="0">
                <a:effectLst/>
              </a:rPr>
              <a:t>Week 8 Digital Humanities - with Steve Ranford.</a:t>
            </a:r>
          </a:p>
          <a:p>
            <a:r>
              <a:rPr lang="en-US" sz="2000" b="0" i="0" dirty="0">
                <a:effectLst/>
              </a:rPr>
              <a:t>Week 9 </a:t>
            </a:r>
            <a:r>
              <a:rPr lang="en-US" sz="2000" b="0" i="1" dirty="0">
                <a:effectLst/>
              </a:rPr>
              <a:t>Research Journeys:</a:t>
            </a:r>
            <a:r>
              <a:rPr lang="en-US" sz="2000" b="0" i="0" dirty="0">
                <a:effectLst/>
              </a:rPr>
              <a:t> Naomi Pullin.</a:t>
            </a:r>
          </a:p>
          <a:p>
            <a:r>
              <a:rPr lang="en-US" sz="2000" b="0" i="0" dirty="0">
                <a:effectLst/>
              </a:rPr>
              <a:t>Week 10 Postdoctoral Projects and Applications - a joint session with existing postdocs, facilitated by Mark Philp</a:t>
            </a:r>
            <a:endParaRPr lang="en-GB" sz="2000" dirty="0"/>
          </a:p>
          <a:p>
            <a:endParaRPr lang="en-GB" sz="1700" dirty="0">
              <a:latin typeface="Calibri" panose="020F0502020204030204" pitchFamily="34" charset="0"/>
              <a:ea typeface="MS Mincho" panose="02020609040205080304" pitchFamily="49" charset="-128"/>
              <a:cs typeface="Times New Roman" panose="02020603050405020304" pitchFamily="18" charset="0"/>
            </a:endParaRPr>
          </a:p>
        </p:txBody>
      </p:sp>
      <p:sp>
        <p:nvSpPr>
          <p:cNvPr id="32" name="Rectangle 3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Isosceles Triangle 3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654688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397F-6E37-4736-B351-1637A3B6A5CE}"/>
              </a:ext>
            </a:extLst>
          </p:cNvPr>
          <p:cNvSpPr>
            <a:spLocks noGrp="1"/>
          </p:cNvSpPr>
          <p:nvPr>
            <p:ph type="title"/>
          </p:nvPr>
        </p:nvSpPr>
        <p:spPr>
          <a:xfrm>
            <a:off x="838200" y="0"/>
            <a:ext cx="10515600" cy="1325563"/>
          </a:xfrm>
        </p:spPr>
        <p:txBody>
          <a:bodyPr/>
          <a:lstStyle/>
          <a:p>
            <a:r>
              <a:rPr lang="en-GB" dirty="0"/>
              <a:t>And…</a:t>
            </a:r>
          </a:p>
        </p:txBody>
      </p:sp>
      <p:sp>
        <p:nvSpPr>
          <p:cNvPr id="3" name="Content Placeholder 2">
            <a:extLst>
              <a:ext uri="{FF2B5EF4-FFF2-40B4-BE49-F238E27FC236}">
                <a16:creationId xmlns:a16="http://schemas.microsoft.com/office/drawing/2014/main" id="{5A9241BC-9EAF-4982-B9FC-5E4DF8372319}"/>
              </a:ext>
            </a:extLst>
          </p:cNvPr>
          <p:cNvSpPr>
            <a:spLocks noGrp="1"/>
          </p:cNvSpPr>
          <p:nvPr>
            <p:ph idx="1"/>
          </p:nvPr>
        </p:nvSpPr>
        <p:spPr>
          <a:xfrm>
            <a:off x="838200" y="1675331"/>
            <a:ext cx="6064405" cy="5147783"/>
          </a:xfrm>
        </p:spPr>
        <p:txBody>
          <a:bodyPr>
            <a:normAutofit/>
          </a:bodyPr>
          <a:lstStyle/>
          <a:p>
            <a:r>
              <a:rPr lang="en-GB" sz="2800" dirty="0">
                <a:latin typeface="Calibri" panose="020F0502020204030204" pitchFamily="34" charset="0"/>
              </a:rPr>
              <a:t>Oversee the </a:t>
            </a:r>
            <a:r>
              <a:rPr lang="en-GB" sz="2800" dirty="0" err="1">
                <a:latin typeface="Calibri" panose="020F0502020204030204" pitchFamily="34" charset="0"/>
              </a:rPr>
              <a:t>pgr</a:t>
            </a:r>
            <a:r>
              <a:rPr lang="en-GB" sz="2800" dirty="0">
                <a:latin typeface="Calibri" panose="020F0502020204030204" pitchFamily="34" charset="0"/>
              </a:rPr>
              <a:t> community’s progress </a:t>
            </a:r>
          </a:p>
          <a:p>
            <a:r>
              <a:rPr lang="en-GB" sz="2800" dirty="0">
                <a:latin typeface="Calibri" panose="020F0502020204030204" pitchFamily="34" charset="0"/>
              </a:rPr>
              <a:t>Troubleshoot where necessary</a:t>
            </a:r>
          </a:p>
          <a:p>
            <a:r>
              <a:rPr lang="en-GB" sz="2800" dirty="0">
                <a:latin typeface="Calibri" panose="020F0502020204030204" pitchFamily="34" charset="0"/>
              </a:rPr>
              <a:t>My ‘office hours’ are Mondays (2-3pm) and Thursdays 4-5</a:t>
            </a:r>
          </a:p>
          <a:p>
            <a:r>
              <a:rPr lang="en-GB" dirty="0">
                <a:latin typeface="Calibri" panose="020F0502020204030204" pitchFamily="34" charset="0"/>
              </a:rPr>
              <a:t>Liaise with your rep (Niels </a:t>
            </a:r>
            <a:r>
              <a:rPr lang="en-GB" dirty="0" err="1">
                <a:latin typeface="Calibri" panose="020F0502020204030204" pitchFamily="34" charset="0"/>
              </a:rPr>
              <a:t>Boender</a:t>
            </a:r>
            <a:r>
              <a:rPr lang="en-GB" dirty="0">
                <a:latin typeface="Calibri" panose="020F0502020204030204" pitchFamily="34" charset="0"/>
              </a:rPr>
              <a:t>)</a:t>
            </a:r>
            <a:endParaRPr lang="en-GB" sz="2800" dirty="0">
              <a:latin typeface="Calibri" panose="020F0502020204030204" pitchFamily="34" charset="0"/>
            </a:endParaRPr>
          </a:p>
          <a:p>
            <a:r>
              <a:rPr lang="en-GB" sz="2800" dirty="0">
                <a:latin typeface="Calibri" panose="020F0502020204030204" pitchFamily="34" charset="0"/>
              </a:rPr>
              <a:t>Run an annual review process (usually in May) – again this is different for M4C funded students</a:t>
            </a:r>
          </a:p>
          <a:p>
            <a:r>
              <a:rPr lang="en-GB" dirty="0">
                <a:latin typeface="Calibri" panose="020F0502020204030204" pitchFamily="34" charset="0"/>
              </a:rPr>
              <a:t>Help facilitate the annual postgraduate conference</a:t>
            </a:r>
            <a:endParaRPr lang="en-GB" sz="2800" dirty="0">
              <a:latin typeface="Calibri" panose="020F0502020204030204" pitchFamily="34" charset="0"/>
            </a:endParaRPr>
          </a:p>
          <a:p>
            <a:endParaRPr lang="en-GB" dirty="0"/>
          </a:p>
        </p:txBody>
      </p:sp>
      <p:pic>
        <p:nvPicPr>
          <p:cNvPr id="5" name="Picture 4" descr="A picture containing text, posing, newspaper&#10;&#10;Description automatically generated">
            <a:extLst>
              <a:ext uri="{FF2B5EF4-FFF2-40B4-BE49-F238E27FC236}">
                <a16:creationId xmlns:a16="http://schemas.microsoft.com/office/drawing/2014/main" id="{703DAD0B-3ED4-4FCC-9B97-7824A92417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8186" y="1027906"/>
            <a:ext cx="4953814" cy="4852716"/>
          </a:xfrm>
          <a:prstGeom prst="rect">
            <a:avLst/>
          </a:prstGeom>
        </p:spPr>
      </p:pic>
    </p:spTree>
    <p:extLst>
      <p:ext uri="{BB962C8B-B14F-4D97-AF65-F5344CB8AC3E}">
        <p14:creationId xmlns:p14="http://schemas.microsoft.com/office/powerpoint/2010/main" val="1460745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48"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Warwick History Department Postgraduate Conference 2016 - News in the  Department of History - University of Warwick">
            <a:extLst>
              <a:ext uri="{FF2B5EF4-FFF2-40B4-BE49-F238E27FC236}">
                <a16:creationId xmlns:a16="http://schemas.microsoft.com/office/drawing/2014/main" id="{01DF9F96-2224-4941-A88F-99BF4C95C5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3818" b="909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6BC6888-71D0-494B-A593-1CC3526C55A0}"/>
              </a:ext>
            </a:extLst>
          </p:cNvPr>
          <p:cNvSpPr>
            <a:spLocks noGrp="1"/>
          </p:cNvSpPr>
          <p:nvPr>
            <p:ph type="title"/>
          </p:nvPr>
        </p:nvSpPr>
        <p:spPr>
          <a:xfrm>
            <a:off x="1058797" y="-69778"/>
            <a:ext cx="3438144" cy="1124712"/>
          </a:xfrm>
        </p:spPr>
        <p:txBody>
          <a:bodyPr anchor="b">
            <a:normAutofit/>
          </a:bodyPr>
          <a:lstStyle/>
          <a:p>
            <a:r>
              <a:rPr lang="en-GB" sz="2800" b="1" dirty="0">
                <a:effectLst/>
                <a:latin typeface="Calibri" panose="020F0502020204030204" pitchFamily="34" charset="0"/>
                <a:ea typeface="Yu Mincho" panose="020B0400000000000000" pitchFamily="18" charset="-128"/>
                <a:cs typeface="Calibri" panose="020F0502020204030204" pitchFamily="34" charset="0"/>
              </a:rPr>
              <a:t>POSTGRADUATE CONFERENCE</a:t>
            </a:r>
            <a:endParaRPr lang="en-GB" sz="2800" dirty="0"/>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5763415-17BF-4487-A11D-333DCE744A1C}"/>
              </a:ext>
            </a:extLst>
          </p:cNvPr>
          <p:cNvSpPr>
            <a:spLocks noGrp="1"/>
          </p:cNvSpPr>
          <p:nvPr>
            <p:ph idx="1"/>
          </p:nvPr>
        </p:nvSpPr>
        <p:spPr>
          <a:xfrm>
            <a:off x="424815" y="1439370"/>
            <a:ext cx="5460994" cy="5488408"/>
          </a:xfrm>
        </p:spPr>
        <p:txBody>
          <a:bodyPr anchor="t">
            <a:noAutofit/>
          </a:bodyPr>
          <a:lstStyle/>
          <a:p>
            <a:r>
              <a:rPr lang="en-GB" sz="1800" dirty="0">
                <a:effectLst/>
                <a:latin typeface="Calibri" panose="020F0502020204030204" pitchFamily="34" charset="0"/>
                <a:ea typeface="Yu Mincho" panose="020B0400000000000000" pitchFamily="18" charset="-128"/>
                <a:cs typeface="Calibri" panose="020F0502020204030204" pitchFamily="34" charset="0"/>
              </a:rPr>
              <a:t>Excellent event in May</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Yu Mincho" panose="020B0400000000000000" pitchFamily="18" charset="-128"/>
                <a:cs typeface="Calibri" panose="020F0502020204030204" pitchFamily="34" charset="0"/>
              </a:rPr>
              <a:t>Predominantly a PGR event; expect you all to present AT LEAST once or twice in your career; first year is a good opportunity to get more feedback on general shape of your project</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Yu Mincho" panose="020B0400000000000000" pitchFamily="18" charset="-128"/>
                <a:cs typeface="Calibri" panose="020F0502020204030204" pitchFamily="34" charset="0"/>
              </a:rPr>
              <a:t>Some MA students will also present on their work, but this is really YOUR SHOW</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Yu Mincho" panose="020B0400000000000000" pitchFamily="18" charset="-128"/>
                <a:cs typeface="Calibri" panose="020F0502020204030204" pitchFamily="34" charset="0"/>
              </a:rPr>
              <a:t>Panels organised by PGRs; ORGANISING COMMITTEE IS COMPOSED OF STUDENTS, W/ ADVICE FROM DIRECTOR OF PGR. Many First years take advantage of this opportunity.</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Yu Mincho" panose="020B0400000000000000" pitchFamily="18" charset="-128"/>
                <a:cs typeface="Calibri" panose="020F0502020204030204" pitchFamily="34" charset="0"/>
              </a:rPr>
              <a:t>Conference: Staff v. happy to come along and chair / commentary / audience</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Yu Mincho" panose="020B0400000000000000" pitchFamily="18" charset="-128"/>
                <a:cs typeface="Calibri" panose="020F0502020204030204" pitchFamily="34" charset="0"/>
              </a:rPr>
              <a:t>Very enjoyable, social end to the academic year</a:t>
            </a:r>
            <a:endParaRPr lang="en-GB" sz="1800" dirty="0"/>
          </a:p>
        </p:txBody>
      </p:sp>
    </p:spTree>
    <p:extLst>
      <p:ext uri="{BB962C8B-B14F-4D97-AF65-F5344CB8AC3E}">
        <p14:creationId xmlns:p14="http://schemas.microsoft.com/office/powerpoint/2010/main" val="556498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2175FD-C0B4-4006-B68D-379853AA736F}"/>
              </a:ext>
            </a:extLst>
          </p:cNvPr>
          <p:cNvSpPr>
            <a:spLocks noGrp="1"/>
          </p:cNvSpPr>
          <p:nvPr>
            <p:ph type="title"/>
          </p:nvPr>
        </p:nvSpPr>
        <p:spPr>
          <a:xfrm>
            <a:off x="6701515" y="-54464"/>
            <a:ext cx="3055516" cy="853818"/>
          </a:xfrm>
        </p:spPr>
        <p:txBody>
          <a:bodyPr anchor="ctr">
            <a:normAutofit/>
          </a:bodyPr>
          <a:lstStyle/>
          <a:p>
            <a:r>
              <a:rPr lang="en-GB" sz="3400" dirty="0"/>
              <a:t>Useful to know!</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4105"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B8089A-498A-45EB-AC9A-63B56AB4FF6E}"/>
              </a:ext>
            </a:extLst>
          </p:cNvPr>
          <p:cNvSpPr>
            <a:spLocks noGrp="1"/>
          </p:cNvSpPr>
          <p:nvPr>
            <p:ph idx="1"/>
          </p:nvPr>
        </p:nvSpPr>
        <p:spPr>
          <a:xfrm>
            <a:off x="606874" y="372445"/>
            <a:ext cx="4559425" cy="6310090"/>
          </a:xfrm>
        </p:spPr>
        <p:txBody>
          <a:bodyPr anchor="ctr">
            <a:normAutofit fontScale="92500" lnSpcReduction="10000"/>
          </a:bodyPr>
          <a:lstStyle/>
          <a:p>
            <a:r>
              <a:rPr lang="en-GB" sz="1800" dirty="0">
                <a:latin typeface="Lato"/>
              </a:rPr>
              <a:t>Monica Dinu, </a:t>
            </a:r>
            <a:r>
              <a:rPr lang="en-GB" sz="1800" b="0" i="0" dirty="0">
                <a:effectLst/>
                <a:latin typeface="Lato"/>
              </a:rPr>
              <a:t>Postgraduate Coordinator</a:t>
            </a:r>
            <a:endParaRPr lang="en-GB" sz="1800" dirty="0"/>
          </a:p>
          <a:p>
            <a:r>
              <a:rPr lang="en-US" sz="1800" b="0" i="0" dirty="0">
                <a:effectLst/>
                <a:latin typeface="Lato"/>
                <a:hlinkClick r:id="rId2"/>
              </a:rPr>
              <a:t>PGHistoryOffice@warwick.ac.uk</a:t>
            </a:r>
            <a:endParaRPr lang="en-US" sz="1800" b="0" i="0" dirty="0">
              <a:effectLst/>
              <a:latin typeface="Lato"/>
            </a:endParaRPr>
          </a:p>
          <a:p>
            <a:r>
              <a:rPr lang="en-US" sz="1800" dirty="0">
                <a:latin typeface="Calibri" panose="020F0502020204030204" pitchFamily="34" charset="0"/>
                <a:ea typeface="Yu Mincho" panose="020B0400000000000000" pitchFamily="18" charset="-128"/>
                <a:cs typeface="Calibri" panose="020F0502020204030204" pitchFamily="34" charset="0"/>
              </a:rPr>
              <a:t>Tel 50495</a:t>
            </a:r>
          </a:p>
          <a:p>
            <a:r>
              <a:rPr lang="en-US" sz="1800" dirty="0">
                <a:latin typeface="Calibri" panose="020F0502020204030204" pitchFamily="34" charset="0"/>
                <a:ea typeface="Yu Mincho" panose="020B0400000000000000" pitchFamily="18" charset="-128"/>
                <a:cs typeface="Calibri" panose="020F0502020204030204" pitchFamily="34" charset="0"/>
              </a:rPr>
              <a:t>Office: H3.41, third floor of the Humanities Building but more routinely </a:t>
            </a:r>
            <a:r>
              <a:rPr lang="en-US" sz="1800" b="1" dirty="0">
                <a:latin typeface="Calibri" panose="020F0502020204030204" pitchFamily="34" charset="0"/>
                <a:ea typeface="Yu Mincho" panose="020B0400000000000000" pitchFamily="18" charset="-128"/>
                <a:cs typeface="Calibri" panose="020F0502020204030204" pitchFamily="34" charset="0"/>
              </a:rPr>
              <a:t>online</a:t>
            </a:r>
          </a:p>
          <a:p>
            <a:endParaRPr lang="en-US" sz="1800" b="1" dirty="0">
              <a:latin typeface="Lato"/>
            </a:endParaRPr>
          </a:p>
          <a:p>
            <a:r>
              <a:rPr lang="en-US" sz="1900" b="1" dirty="0"/>
              <a:t>Temporary withdrawals [TWD]:</a:t>
            </a:r>
          </a:p>
          <a:p>
            <a:r>
              <a:rPr lang="en-GB" sz="1900" dirty="0">
                <a:effectLst/>
                <a:latin typeface="Calibri" panose="020F0502020204030204" pitchFamily="34" charset="0"/>
                <a:ea typeface="Yu Mincho" panose="020B0400000000000000" pitchFamily="18" charset="-128"/>
                <a:cs typeface="Calibri" panose="020F0502020204030204" pitchFamily="34" charset="0"/>
              </a:rPr>
              <a:t>You must discuss with your supervisor and me first. This is an online form process to the Graduate Office, but be aware of implications:</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If you’re funded, funding stops</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Lose library card</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lose contact w/ supervisor until you re-register</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900" dirty="0">
                <a:effectLst/>
                <a:latin typeface="Calibri" panose="020F0502020204030204" pitchFamily="34" charset="0"/>
                <a:ea typeface="Yu Mincho" panose="020B0400000000000000" pitchFamily="18" charset="-128"/>
                <a:cs typeface="Calibri" panose="020F0502020204030204" pitchFamily="34" charset="0"/>
              </a:rPr>
              <a:t>So if you’re thinking about it you must speak with supervisor and myself.</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900" dirty="0">
                <a:effectLst/>
                <a:latin typeface="Calibri" panose="020F0502020204030204" pitchFamily="34" charset="0"/>
                <a:ea typeface="Yu Mincho" panose="020B0400000000000000" pitchFamily="18" charset="-128"/>
                <a:cs typeface="Calibri" panose="020F0502020204030204" pitchFamily="34" charset="0"/>
              </a:rPr>
              <a:t>Similarly for changing between FT and PT – how that change happens also depends on how you are funded, so talk to us at earliest opportunity.</a:t>
            </a:r>
            <a:endParaRPr lang="en-US" sz="1900" b="1" dirty="0">
              <a:latin typeface="Lato"/>
            </a:endParaRPr>
          </a:p>
          <a:p>
            <a:endParaRPr lang="en-GB" sz="1100" b="1" dirty="0"/>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How To Work Well With Your PhD Supervisor">
            <a:extLst>
              <a:ext uri="{FF2B5EF4-FFF2-40B4-BE49-F238E27FC236}">
                <a16:creationId xmlns:a16="http://schemas.microsoft.com/office/drawing/2014/main" id="{B9333B0A-FCAE-4512-AF84-4E1E588C9C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596" r="16805" b="1"/>
          <a:stretch/>
        </p:blipFill>
        <p:spPr bwMode="auto">
          <a:xfrm>
            <a:off x="5977787" y="853818"/>
            <a:ext cx="5369223" cy="5204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152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 name="Rectangle 19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B31CA36-8310-4EF2-A7ED-8ADB5E0A726F}"/>
              </a:ext>
            </a:extLst>
          </p:cNvPr>
          <p:cNvSpPr>
            <a:spLocks noGrp="1"/>
          </p:cNvSpPr>
          <p:nvPr>
            <p:ph type="title"/>
          </p:nvPr>
        </p:nvSpPr>
        <p:spPr>
          <a:xfrm>
            <a:off x="8657691" y="1061931"/>
            <a:ext cx="3173967" cy="1135737"/>
          </a:xfrm>
        </p:spPr>
        <p:txBody>
          <a:bodyPr>
            <a:normAutofit/>
          </a:bodyPr>
          <a:lstStyle/>
          <a:p>
            <a:r>
              <a:rPr lang="en-GB" sz="3600" dirty="0"/>
              <a:t>Money </a:t>
            </a:r>
            <a:br>
              <a:rPr lang="en-GB" sz="3600" dirty="0"/>
            </a:br>
            <a:r>
              <a:rPr lang="en-GB" sz="3600" dirty="0"/>
              <a:t>Matters</a:t>
            </a:r>
          </a:p>
        </p:txBody>
      </p:sp>
      <p:sp>
        <p:nvSpPr>
          <p:cNvPr id="3" name="Content Placeholder 2">
            <a:extLst>
              <a:ext uri="{FF2B5EF4-FFF2-40B4-BE49-F238E27FC236}">
                <a16:creationId xmlns:a16="http://schemas.microsoft.com/office/drawing/2014/main" id="{19C23CA5-8CA3-4B07-B61D-AC41E5311901}"/>
              </a:ext>
            </a:extLst>
          </p:cNvPr>
          <p:cNvSpPr>
            <a:spLocks noGrp="1"/>
          </p:cNvSpPr>
          <p:nvPr>
            <p:ph idx="1"/>
          </p:nvPr>
        </p:nvSpPr>
        <p:spPr>
          <a:xfrm>
            <a:off x="360341" y="446049"/>
            <a:ext cx="7653883" cy="6077414"/>
          </a:xfrm>
        </p:spPr>
        <p:txBody>
          <a:bodyPr>
            <a:normAutofit lnSpcReduction="10000"/>
          </a:bodyPr>
          <a:lstStyle/>
          <a:p>
            <a:r>
              <a:rPr lang="en-GB" sz="1800" dirty="0"/>
              <a:t>Different funding councils have different arrangements</a:t>
            </a:r>
          </a:p>
          <a:p>
            <a:r>
              <a:rPr lang="en-GB" sz="1800" dirty="0">
                <a:effectLst/>
                <a:ea typeface="Yu Mincho" panose="020B0400000000000000" pitchFamily="18" charset="-128"/>
                <a:cs typeface="Calibri" panose="020F0502020204030204" pitchFamily="34" charset="0"/>
              </a:rPr>
              <a:t>many of you are on FUNDED PhDs - these have expense and travel and research allowances built into them, and you should use those </a:t>
            </a:r>
            <a:r>
              <a:rPr lang="en-GB" sz="1800" b="1" u="sng" dirty="0">
                <a:effectLst/>
                <a:ea typeface="Yu Mincho" panose="020B0400000000000000" pitchFamily="18" charset="-128"/>
                <a:cs typeface="Calibri" panose="020F0502020204030204" pitchFamily="34" charset="0"/>
              </a:rPr>
              <a:t>first</a:t>
            </a:r>
            <a:r>
              <a:rPr lang="en-GB" sz="1800" dirty="0">
                <a:effectLst/>
                <a:ea typeface="Yu Mincho" panose="020B0400000000000000" pitchFamily="18" charset="-128"/>
                <a:cs typeface="Calibri" panose="020F0502020204030204" pitchFamily="34" charset="0"/>
              </a:rPr>
              <a:t> [NB PLAN AHEAD] </a:t>
            </a:r>
            <a:r>
              <a:rPr lang="en-GB" sz="1800" dirty="0">
                <a:ea typeface="Yu Mincho" panose="020B0400000000000000" pitchFamily="18" charset="-128"/>
                <a:cs typeface="Calibri" panose="020F0502020204030204" pitchFamily="34" charset="0"/>
              </a:rPr>
              <a:t>but there is some</a:t>
            </a:r>
            <a:endParaRPr lang="en-GB" sz="1800" dirty="0"/>
          </a:p>
          <a:p>
            <a:r>
              <a:rPr lang="en-GB" sz="1800" dirty="0">
                <a:effectLst/>
                <a:latin typeface="Calibri" panose="020F0502020204030204" pitchFamily="34" charset="0"/>
                <a:ea typeface="Yu Mincho" panose="020B0400000000000000" pitchFamily="18" charset="-128"/>
              </a:rPr>
              <a:t>Departmental support: I administer a personal research grant for every student in History – about £2</a:t>
            </a:r>
            <a:r>
              <a:rPr lang="en-GB" sz="1800" dirty="0">
                <a:latin typeface="Calibri" panose="020F0502020204030204" pitchFamily="34" charset="0"/>
                <a:ea typeface="Yu Mincho" panose="020B0400000000000000" pitchFamily="18" charset="-128"/>
              </a:rPr>
              <a:t>50</a:t>
            </a:r>
            <a:r>
              <a:rPr lang="en-GB" sz="1800" dirty="0">
                <a:effectLst/>
                <a:latin typeface="Calibri" panose="020F0502020204030204" pitchFamily="34" charset="0"/>
                <a:ea typeface="Yu Mincho" panose="020B0400000000000000" pitchFamily="18" charset="-128"/>
              </a:rPr>
              <a:t> per student per year to support your research activities. This is yours to use – online form through which you can reimburse. No deadline. </a:t>
            </a:r>
          </a:p>
          <a:p>
            <a:r>
              <a:rPr lang="en-GB" sz="1800" dirty="0">
                <a:effectLst/>
                <a:latin typeface="Calibri" panose="020F0502020204030204" pitchFamily="34" charset="0"/>
                <a:ea typeface="Yu Mincho" panose="020B0400000000000000" pitchFamily="18" charset="-128"/>
                <a:cs typeface="Calibri" panose="020F0502020204030204" pitchFamily="34" charset="0"/>
              </a:rPr>
              <a:t>This needs to be </a:t>
            </a:r>
            <a:r>
              <a:rPr lang="en-GB" sz="1800" b="1" dirty="0">
                <a:effectLst/>
                <a:latin typeface="Calibri" panose="020F0502020204030204" pitchFamily="34" charset="0"/>
                <a:ea typeface="Yu Mincho" panose="020B0400000000000000" pitchFamily="18" charset="-128"/>
                <a:cs typeface="Calibri" panose="020F0502020204030204" pitchFamily="34" charset="0"/>
              </a:rPr>
              <a:t>precise amounts and receipts</a:t>
            </a:r>
            <a:r>
              <a:rPr lang="en-GB" sz="1800" dirty="0">
                <a:effectLst/>
                <a:latin typeface="Calibri" panose="020F0502020204030204" pitchFamily="34" charset="0"/>
                <a:ea typeface="Yu Mincho" panose="020B0400000000000000" pitchFamily="18" charset="-128"/>
                <a:cs typeface="Calibri" panose="020F0502020204030204" pitchFamily="34" charset="0"/>
              </a:rPr>
              <a:t> – get you in the practice of being a history researcher, where this occupies much of your time. (worth stressing this - some students had been very lax in the past).</a:t>
            </a:r>
          </a:p>
          <a:p>
            <a:r>
              <a:rPr lang="en-GB" sz="1800" dirty="0">
                <a:effectLst/>
                <a:latin typeface="Calibri" panose="020F0502020204030204" pitchFamily="34" charset="0"/>
                <a:ea typeface="Yu Mincho" panose="020B0400000000000000" pitchFamily="18" charset="-128"/>
              </a:rPr>
              <a:t>IF YOU NEED MORE – let’s say there’s an overseas conference you really want to present at, or an archive you desperately need to visit – GET IN TOUCH. Write an application with full costs, also indicating where else you are trying to get money from. I can make discretionary allocations.</a:t>
            </a:r>
          </a:p>
          <a:p>
            <a:r>
              <a:rPr lang="en-GB" sz="1800" dirty="0">
                <a:effectLst/>
                <a:latin typeface="Calibri" panose="020F0502020204030204" pitchFamily="34" charset="0"/>
                <a:ea typeface="Yu Mincho" panose="020B0400000000000000" pitchFamily="18" charset="-128"/>
                <a:cs typeface="Calibri" panose="020F0502020204030204" pitchFamily="34" charset="0"/>
              </a:rPr>
              <a:t>I’m encouraging you not to be selfish, to think of the cohort! </a:t>
            </a:r>
          </a:p>
          <a:p>
            <a:r>
              <a:rPr lang="en-GB" sz="1800" dirty="0">
                <a:effectLst/>
                <a:latin typeface="Calibri" panose="020F0502020204030204" pitchFamily="34" charset="0"/>
                <a:ea typeface="Yu Mincho" panose="020B0400000000000000" pitchFamily="18" charset="-128"/>
                <a:cs typeface="Calibri" panose="020F0502020204030204" pitchFamily="34" charset="0"/>
              </a:rPr>
              <a:t>OTHER PLACES offering funding – </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800" dirty="0">
                <a:effectLst/>
                <a:latin typeface="Calibri" panose="020F0502020204030204" pitchFamily="34" charset="0"/>
                <a:ea typeface="Yu Mincho" panose="020B0400000000000000" pitchFamily="18" charset="-128"/>
                <a:cs typeface="Calibri" panose="020F0502020204030204" pitchFamily="34" charset="0"/>
              </a:rPr>
              <a:t>Humanities Research Committee</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800" dirty="0">
                <a:effectLst/>
                <a:latin typeface="Calibri" panose="020F0502020204030204" pitchFamily="34" charset="0"/>
                <a:ea typeface="Yu Mincho" panose="020B0400000000000000" pitchFamily="18" charset="-128"/>
                <a:cs typeface="Calibri" panose="020F0502020204030204" pitchFamily="34" charset="0"/>
              </a:rPr>
              <a:t>Institute of Advanced Study</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800" dirty="0">
                <a:effectLst/>
                <a:latin typeface="Calibri" panose="020F0502020204030204" pitchFamily="34" charset="0"/>
                <a:ea typeface="Yu Mincho" panose="020B0400000000000000" pitchFamily="18" charset="-128"/>
                <a:cs typeface="Calibri" panose="020F0502020204030204" pitchFamily="34" charset="0"/>
              </a:rPr>
              <a:t>Royal Historical Society has small grants</a:t>
            </a:r>
          </a:p>
          <a:p>
            <a:pPr marL="342900" lvl="0" indent="-342900">
              <a:buFont typeface="Calibri" panose="020F0502020204030204" pitchFamily="34" charset="0"/>
              <a:buChar char="-"/>
            </a:pPr>
            <a:r>
              <a:rPr lang="en-GB" sz="1800" dirty="0">
                <a:effectLst/>
                <a:latin typeface="Calibri" panose="020F0502020204030204" pitchFamily="34" charset="0"/>
                <a:ea typeface="Yu Mincho" panose="020B0400000000000000" pitchFamily="18" charset="-128"/>
              </a:rPr>
              <a:t>Economic History Society, likewise</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endParaRPr lang="en-GB" sz="1100" dirty="0">
              <a:effectLst/>
              <a:latin typeface="Calibri" panose="020F0502020204030204" pitchFamily="34" charset="0"/>
              <a:ea typeface="Yu Mincho" panose="020B0400000000000000" pitchFamily="18" charset="-128"/>
              <a:cs typeface="Times New Roman" panose="02020603050405020304" pitchFamily="18" charset="0"/>
            </a:endParaRPr>
          </a:p>
          <a:p>
            <a:endParaRPr lang="en-GB" sz="1100" dirty="0"/>
          </a:p>
        </p:txBody>
      </p:sp>
      <p:pic>
        <p:nvPicPr>
          <p:cNvPr id="5126" name="Picture 6" descr="The 4 ways postgraduate students can fund an MBA degree | The Independent">
            <a:extLst>
              <a:ext uri="{FF2B5EF4-FFF2-40B4-BE49-F238E27FC236}">
                <a16:creationId xmlns:a16="http://schemas.microsoft.com/office/drawing/2014/main" id="{19BEA63B-F0C6-42D7-995F-7620D8BE68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09" r="27364" b="2"/>
          <a:stretch/>
        </p:blipFill>
        <p:spPr bwMode="auto">
          <a:xfrm>
            <a:off x="7777393" y="1976277"/>
            <a:ext cx="4414606" cy="4881723"/>
          </a:xfrm>
          <a:custGeom>
            <a:avLst/>
            <a:gdLst/>
            <a:ahLst/>
            <a:cxnLst/>
            <a:rect l="l" t="t" r="r" b="b"/>
            <a:pathLst>
              <a:path w="4414606" h="4881723">
                <a:moveTo>
                  <a:pt x="3151661" y="0"/>
                </a:moveTo>
                <a:lnTo>
                  <a:pt x="4414606" y="1262946"/>
                </a:lnTo>
                <a:lnTo>
                  <a:pt x="4414606" y="4881723"/>
                </a:lnTo>
                <a:lnTo>
                  <a:pt x="1730061" y="4881723"/>
                </a:lnTo>
                <a:lnTo>
                  <a:pt x="0" y="3151662"/>
                </a:lnTo>
                <a:close/>
              </a:path>
            </a:pathLst>
          </a:custGeom>
          <a:noFill/>
          <a:extLst>
            <a:ext uri="{909E8E84-426E-40DD-AFC4-6F175D3DCCD1}">
              <a14:hiddenFill xmlns:a14="http://schemas.microsoft.com/office/drawing/2010/main">
                <a:solidFill>
                  <a:srgbClr val="FFFFFF"/>
                </a:solidFill>
              </a14:hiddenFill>
            </a:ext>
          </a:extLst>
        </p:spPr>
      </p:pic>
      <p:sp>
        <p:nvSpPr>
          <p:cNvPr id="193" name="Rectangle 19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Isosceles Triangle 19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Isosceles Triangle 19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19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1356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94EB040-B8FE-4C52-A95A-CBA84705A3CD}"/>
              </a:ext>
            </a:extLst>
          </p:cNvPr>
          <p:cNvSpPr>
            <a:spLocks noGrp="1"/>
          </p:cNvSpPr>
          <p:nvPr>
            <p:ph type="title"/>
          </p:nvPr>
        </p:nvSpPr>
        <p:spPr>
          <a:xfrm>
            <a:off x="6090176" y="170602"/>
            <a:ext cx="4977976" cy="1454051"/>
          </a:xfrm>
        </p:spPr>
        <p:txBody>
          <a:bodyPr>
            <a:normAutofit fontScale="90000"/>
          </a:bodyPr>
          <a:lstStyle/>
          <a:p>
            <a:r>
              <a:rPr lang="en-GB" b="1" u="sng" dirty="0">
                <a:solidFill>
                  <a:srgbClr val="000000"/>
                </a:solidFill>
                <a:latin typeface="Calibri" panose="020F0502020204030204" pitchFamily="34" charset="0"/>
                <a:ea typeface="Yu Mincho" panose="020B0400000000000000" pitchFamily="18" charset="-128"/>
                <a:cs typeface="Calibri" panose="020F0502020204030204" pitchFamily="34" charset="0"/>
              </a:rPr>
              <a:t>E</a:t>
            </a:r>
            <a:r>
              <a:rPr lang="en-GB" b="1" u="sng"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-PORTFOLIOS</a:t>
            </a:r>
            <a:br>
              <a:rPr lang="en-GB" b="1" u="sng"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br>
            <a:r>
              <a:rPr lang="en-GB" sz="2700" dirty="0">
                <a:hlinkClick r:id="rId3"/>
              </a:rPr>
              <a:t>Current PhD Students (warwick.ac.uk)</a:t>
            </a:r>
            <a:br>
              <a:rPr lang="en-GB" sz="2700" dirty="0"/>
            </a:br>
            <a:br>
              <a:rPr lang="en-GB" sz="2700" dirty="0"/>
            </a:br>
            <a:r>
              <a:rPr lang="en-GB" sz="1100" dirty="0" err="1">
                <a:hlinkClick r:id="rId4"/>
              </a:rPr>
              <a:t>ePortfolio</a:t>
            </a:r>
            <a:r>
              <a:rPr lang="en-GB" sz="1100" dirty="0">
                <a:hlinkClick r:id="rId4"/>
              </a:rPr>
              <a:t> Request Form (warwick.ac.uk)</a:t>
            </a:r>
            <a:endParaRPr lang="en-GB" sz="2700" dirty="0">
              <a:solidFill>
                <a:srgbClr val="000000"/>
              </a:solidFill>
            </a:endParaRPr>
          </a:p>
        </p:txBody>
      </p:sp>
      <p:sp>
        <p:nvSpPr>
          <p:cNvPr id="14"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5BDCEAC-7383-40E7-B6BA-64D01F5BDE0D}"/>
              </a:ext>
            </a:extLst>
          </p:cNvPr>
          <p:cNvSpPr>
            <a:spLocks noGrp="1"/>
          </p:cNvSpPr>
          <p:nvPr>
            <p:ph idx="1"/>
          </p:nvPr>
        </p:nvSpPr>
        <p:spPr>
          <a:xfrm>
            <a:off x="6090176" y="1839951"/>
            <a:ext cx="5452878" cy="5018049"/>
          </a:xfrm>
        </p:spPr>
        <p:txBody>
          <a:bodyPr anchor="ctr">
            <a:normAutofit lnSpcReduction="10000"/>
          </a:bodyPr>
          <a:lstStyle/>
          <a:p>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Being part of research community!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Up on the Dept website</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Describe project, funding;</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Describe talks, conferences you attend, update it regularly</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Link it to twitter profiles or academica.edu profiles, if you have those, or blogs</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b="1" i="1"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This is a condition for funded students </a:t>
            </a:r>
            <a:r>
              <a:rPr lang="en-GB" sz="2000" i="1"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b="1"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 but good practice for all! </a:t>
            </a:r>
            <a:endParaRPr lang="en-GB" sz="2000" b="1"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I will be chasing you to see that this is regularly updated</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Visibility massively helps in job hunt / postdoc positions at the end</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The website uses its own software – relatively intuitive.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endParaRPr lang="en-GB" sz="1400" dirty="0">
              <a:solidFill>
                <a:srgbClr val="000000"/>
              </a:solidFill>
            </a:endParaRPr>
          </a:p>
        </p:txBody>
      </p:sp>
      <p:pic>
        <p:nvPicPr>
          <p:cNvPr id="8" name="Picture 7" descr="Graphical user interface, application&#10;&#10;Description automatically generated">
            <a:extLst>
              <a:ext uri="{FF2B5EF4-FFF2-40B4-BE49-F238E27FC236}">
                <a16:creationId xmlns:a16="http://schemas.microsoft.com/office/drawing/2014/main" id="{C83B6623-D25D-43C7-87CD-98DFF4891F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622" y="1194956"/>
            <a:ext cx="5695950" cy="4924425"/>
          </a:xfrm>
          <a:prstGeom prst="rect">
            <a:avLst/>
          </a:prstGeom>
        </p:spPr>
      </p:pic>
    </p:spTree>
    <p:extLst>
      <p:ext uri="{BB962C8B-B14F-4D97-AF65-F5344CB8AC3E}">
        <p14:creationId xmlns:p14="http://schemas.microsoft.com/office/powerpoint/2010/main" val="706158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7DFCD-8A93-4E2F-AD23-5968845F367E}"/>
              </a:ext>
            </a:extLst>
          </p:cNvPr>
          <p:cNvSpPr>
            <a:spLocks noGrp="1"/>
          </p:cNvSpPr>
          <p:nvPr>
            <p:ph type="title"/>
          </p:nvPr>
        </p:nvSpPr>
        <p:spPr/>
        <p:txBody>
          <a:bodyPr/>
          <a:lstStyle/>
          <a:p>
            <a:r>
              <a:rPr lang="en-GB" dirty="0"/>
              <a:t>Social media</a:t>
            </a:r>
          </a:p>
        </p:txBody>
      </p:sp>
      <p:sp>
        <p:nvSpPr>
          <p:cNvPr id="3" name="Content Placeholder 2">
            <a:extLst>
              <a:ext uri="{FF2B5EF4-FFF2-40B4-BE49-F238E27FC236}">
                <a16:creationId xmlns:a16="http://schemas.microsoft.com/office/drawing/2014/main" id="{F9C572D9-30BC-492E-B0C5-39FCAFB9E1D4}"/>
              </a:ext>
            </a:extLst>
          </p:cNvPr>
          <p:cNvSpPr>
            <a:spLocks noGrp="1"/>
          </p:cNvSpPr>
          <p:nvPr>
            <p:ph idx="1"/>
          </p:nvPr>
        </p:nvSpPr>
        <p:spPr>
          <a:xfrm>
            <a:off x="838200" y="1825625"/>
            <a:ext cx="6915912" cy="4351338"/>
          </a:xfrm>
        </p:spPr>
        <p:txBody>
          <a:bodyPr/>
          <a:lstStyle/>
          <a:p>
            <a:r>
              <a:rPr lang="en-GB" dirty="0"/>
              <a:t>Some of our Research Centres run collective blogs – contact the Centre directors</a:t>
            </a:r>
          </a:p>
          <a:p>
            <a:r>
              <a:rPr lang="en-GB" dirty="0"/>
              <a:t>The Department also runs one and a twitter account – contact Jane </a:t>
            </a:r>
            <a:r>
              <a:rPr lang="en-GB" dirty="0" err="1"/>
              <a:t>Mallin</a:t>
            </a:r>
            <a:r>
              <a:rPr lang="en-GB" dirty="0"/>
              <a:t> </a:t>
            </a:r>
            <a:r>
              <a:rPr lang="en-GB" b="0" i="0" dirty="0">
                <a:solidFill>
                  <a:srgbClr val="393A3B"/>
                </a:solidFill>
                <a:effectLst/>
                <a:latin typeface="Lato" panose="020F0502020204030203" pitchFamily="34" charset="0"/>
                <a:hlinkClick r:id="rId2"/>
              </a:rPr>
              <a:t>Jane.Mallin@warwick.ac.uk</a:t>
            </a:r>
            <a:endParaRPr lang="en-GB" b="0" i="0" dirty="0">
              <a:solidFill>
                <a:srgbClr val="393A3B"/>
              </a:solidFill>
              <a:effectLst/>
              <a:latin typeface="Lato" panose="020F0502020204030203" pitchFamily="34" charset="0"/>
            </a:endParaRPr>
          </a:p>
          <a:p>
            <a:r>
              <a:rPr lang="en-GB" dirty="0"/>
              <a:t>You can contribute to public engagement activity elsewhere – NB the week 7 GRF on this!</a:t>
            </a:r>
          </a:p>
        </p:txBody>
      </p:sp>
      <p:pic>
        <p:nvPicPr>
          <p:cNvPr id="2050" name="Picture 2" descr="Who Made That Twitter Bird? - The New York Times">
            <a:extLst>
              <a:ext uri="{FF2B5EF4-FFF2-40B4-BE49-F238E27FC236}">
                <a16:creationId xmlns:a16="http://schemas.microsoft.com/office/drawing/2014/main" id="{7B93682D-285E-47BA-B557-DDC985B383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7365" y="1962575"/>
            <a:ext cx="4036743" cy="2932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4035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Tabitha Baker">
            <a:extLst>
              <a:ext uri="{FF2B5EF4-FFF2-40B4-BE49-F238E27FC236}">
                <a16:creationId xmlns:a16="http://schemas.microsoft.com/office/drawing/2014/main" id="{5D9BF1BB-D2C5-4C00-A3EA-D4A0A459F2C4}"/>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r="1" b="19560"/>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71">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a:extLst>
              <a:ext uri="{FF2B5EF4-FFF2-40B4-BE49-F238E27FC236}">
                <a16:creationId xmlns:a16="http://schemas.microsoft.com/office/drawing/2014/main" id="{0316B318-0569-448B-AA7E-1050FB4DD7C7}"/>
              </a:ext>
            </a:extLst>
          </p:cNvPr>
          <p:cNvSpPr>
            <a:spLocks noGrp="1"/>
          </p:cNvSpPr>
          <p:nvPr>
            <p:ph type="title"/>
          </p:nvPr>
        </p:nvSpPr>
        <p:spPr>
          <a:xfrm>
            <a:off x="703367" y="782530"/>
            <a:ext cx="4803636" cy="1311664"/>
          </a:xfrm>
        </p:spPr>
        <p:txBody>
          <a:bodyPr>
            <a:normAutofit/>
          </a:bodyPr>
          <a:lstStyle/>
          <a:p>
            <a:pPr algn="ctr"/>
            <a:r>
              <a:rPr lang="en-GB" dirty="0">
                <a:solidFill>
                  <a:srgbClr val="000000"/>
                </a:solidFill>
              </a:rPr>
              <a:t>Teaching Opportunities</a:t>
            </a:r>
          </a:p>
        </p:txBody>
      </p:sp>
      <p:sp>
        <p:nvSpPr>
          <p:cNvPr id="3" name="Content Placeholder 2">
            <a:extLst>
              <a:ext uri="{FF2B5EF4-FFF2-40B4-BE49-F238E27FC236}">
                <a16:creationId xmlns:a16="http://schemas.microsoft.com/office/drawing/2014/main" id="{160D5583-D471-49F8-9C9E-DE94AFE829B7}"/>
              </a:ext>
            </a:extLst>
          </p:cNvPr>
          <p:cNvSpPr>
            <a:spLocks noGrp="1"/>
          </p:cNvSpPr>
          <p:nvPr>
            <p:ph idx="1"/>
          </p:nvPr>
        </p:nvSpPr>
        <p:spPr>
          <a:xfrm>
            <a:off x="322956" y="2022468"/>
            <a:ext cx="5564458" cy="5535756"/>
          </a:xfrm>
        </p:spPr>
        <p:txBody>
          <a:bodyPr anchor="ctr">
            <a:normAutofit/>
          </a:bodyPr>
          <a:lstStyle/>
          <a:p>
            <a:r>
              <a:rPr lang="en-GB" sz="18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TEACHING:</a:t>
            </a:r>
          </a:p>
          <a:p>
            <a:r>
              <a:rPr lang="en-GB" sz="18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This is open to you to do, after your first year, and important to consider if you are thinking about a career in academia. Graduate Teaching Assistant [GTA]</a:t>
            </a:r>
          </a:p>
          <a:p>
            <a:r>
              <a:rPr lang="en-GB" sz="1800" dirty="0">
                <a:solidFill>
                  <a:srgbClr val="000000"/>
                </a:solidFill>
                <a:effectLst/>
                <a:latin typeface="Calibri" panose="020F0502020204030204" pitchFamily="34" charset="0"/>
                <a:ea typeface="Yu Mincho" panose="020B0400000000000000" pitchFamily="18" charset="-128"/>
              </a:rPr>
              <a:t>PGRs can teach up to 2 seminars a week, max</a:t>
            </a:r>
            <a:r>
              <a:rPr lang="en-GB" sz="1800" dirty="0">
                <a:solidFill>
                  <a:srgbClr val="000000"/>
                </a:solidFill>
                <a:latin typeface="Calibri" panose="020F0502020204030204" pitchFamily="34" charset="0"/>
                <a:ea typeface="Yu Mincho" panose="020B0400000000000000" pitchFamily="18" charset="-128"/>
                <a:cs typeface="Calibri" panose="020F0502020204030204" pitchFamily="34" charset="0"/>
              </a:rPr>
              <a:t>.</a:t>
            </a:r>
            <a:endParaRPr lang="en-GB" sz="18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There is a module run by the Learning Development Centre – ‘Prepare to Teach’ - it is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compulsory</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for anyone wanting to teach and it will run in term 2.</a:t>
            </a:r>
          </a:p>
          <a:p>
            <a:r>
              <a:rPr lang="en-GB" sz="18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Teaching is run by the History Office – so any queries / expressions of interest to CLAUDIA GRAY. We can’t guarantee teaching but try to accommodate requests.</a:t>
            </a:r>
            <a:endParaRPr lang="en-GB" sz="18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endParaRPr lang="en-GB" sz="1800" i="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endParaRPr lang="en-GB" sz="1100" dirty="0">
              <a:solidFill>
                <a:srgbClr val="000000"/>
              </a:solidFill>
            </a:endParaRPr>
          </a:p>
        </p:txBody>
      </p:sp>
    </p:spTree>
    <p:extLst>
      <p:ext uri="{BB962C8B-B14F-4D97-AF65-F5344CB8AC3E}">
        <p14:creationId xmlns:p14="http://schemas.microsoft.com/office/powerpoint/2010/main" val="2749020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4A22DA-6B5D-4A76-8EE5-D01E153A5944}"/>
              </a:ext>
            </a:extLst>
          </p:cNvPr>
          <p:cNvSpPr>
            <a:spLocks noGrp="1"/>
          </p:cNvSpPr>
          <p:nvPr>
            <p:ph type="title"/>
          </p:nvPr>
        </p:nvSpPr>
        <p:spPr>
          <a:xfrm>
            <a:off x="589560" y="856180"/>
            <a:ext cx="4560584" cy="1128068"/>
          </a:xfrm>
        </p:spPr>
        <p:txBody>
          <a:bodyPr anchor="ctr">
            <a:normAutofit/>
          </a:bodyPr>
          <a:lstStyle/>
          <a:p>
            <a:r>
              <a:rPr lang="en-GB" sz="4000" dirty="0"/>
              <a:t>Introducing…</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C582983-B096-48D9-8BFC-1157B6645C5C}"/>
              </a:ext>
            </a:extLst>
          </p:cNvPr>
          <p:cNvSpPr>
            <a:spLocks noGrp="1"/>
          </p:cNvSpPr>
          <p:nvPr>
            <p:ph idx="1"/>
          </p:nvPr>
        </p:nvSpPr>
        <p:spPr>
          <a:xfrm>
            <a:off x="590719" y="2330505"/>
            <a:ext cx="4559425" cy="3979585"/>
          </a:xfrm>
        </p:spPr>
        <p:txBody>
          <a:bodyPr anchor="ctr">
            <a:normAutofit fontScale="85000" lnSpcReduction="20000"/>
          </a:bodyPr>
          <a:lstStyle/>
          <a:p>
            <a:r>
              <a:rPr lang="en-GB" sz="2000" dirty="0"/>
              <a:t>General Introduction/introductions</a:t>
            </a:r>
          </a:p>
          <a:p>
            <a:r>
              <a:rPr lang="en-GB" sz="2000" dirty="0"/>
              <a:t>Monica Dinu</a:t>
            </a:r>
          </a:p>
          <a:p>
            <a:r>
              <a:rPr lang="en-GB" sz="2000" dirty="0"/>
              <a:t>Dept/CADRE/DC</a:t>
            </a:r>
          </a:p>
          <a:p>
            <a:r>
              <a:rPr lang="en-GB" sz="1400" dirty="0">
                <a:hlinkClick r:id="rId2"/>
              </a:rPr>
              <a:t>https://warwick.ac.uk/services/dc/eventsandopps/welcome/</a:t>
            </a:r>
            <a:r>
              <a:rPr lang="en-GB" sz="1400" dirty="0"/>
              <a:t> for videos from the </a:t>
            </a:r>
          </a:p>
          <a:p>
            <a:r>
              <a:rPr lang="en-GB" sz="2000" dirty="0"/>
              <a:t>Wellbeing Team </a:t>
            </a:r>
          </a:p>
          <a:p>
            <a:r>
              <a:rPr lang="en-GB" sz="2000" dirty="0"/>
              <a:t>Library [</a:t>
            </a:r>
            <a:r>
              <a:rPr lang="en-US" sz="1400" b="0" i="0" dirty="0">
                <a:solidFill>
                  <a:srgbClr val="383838"/>
                </a:solidFill>
                <a:effectLst/>
                <a:latin typeface="Lato"/>
              </a:rPr>
              <a:t>The Postgrad Hub is on Floor 2 of the </a:t>
            </a:r>
            <a:r>
              <a:rPr lang="en-US" sz="1400" b="0" i="0" dirty="0">
                <a:solidFill>
                  <a:srgbClr val="337370"/>
                </a:solidFill>
                <a:effectLst/>
                <a:latin typeface="Lato"/>
                <a:hlinkClick r:id="rId3"/>
              </a:rPr>
              <a:t>Junction</a:t>
            </a:r>
            <a:r>
              <a:rPr lang="en-US" sz="1400" b="0" i="0" dirty="0">
                <a:solidFill>
                  <a:srgbClr val="383838"/>
                </a:solidFill>
                <a:effectLst/>
                <a:latin typeface="Lato"/>
              </a:rPr>
              <a:t> building (the old Sports Centre building on University Road, almost opposite Humanities.]</a:t>
            </a:r>
            <a:endParaRPr lang="en-GB" sz="2000" dirty="0"/>
          </a:p>
          <a:p>
            <a:r>
              <a:rPr lang="en-GB" sz="2000" dirty="0"/>
              <a:t>Professional Development (Skills Forge)</a:t>
            </a:r>
          </a:p>
          <a:p>
            <a:r>
              <a:rPr lang="en-GB" sz="2000" dirty="0"/>
              <a:t>Careers – video by Millie </a:t>
            </a:r>
            <a:r>
              <a:rPr lang="en-GB" sz="2000" dirty="0" err="1"/>
              <a:t>Tissut</a:t>
            </a:r>
            <a:endParaRPr lang="en-GB" sz="2000" dirty="0"/>
          </a:p>
          <a:p>
            <a:r>
              <a:rPr lang="en-GB" sz="2000" dirty="0"/>
              <a:t>DC - </a:t>
            </a:r>
            <a:r>
              <a:rPr lang="en-US" sz="2000" b="0" i="0" dirty="0">
                <a:effectLst/>
                <a:latin typeface="Calibri" panose="020F0502020204030204" pitchFamily="34" charset="0"/>
              </a:rPr>
              <a:t>virtual ‘welcome’ events (6</a:t>
            </a:r>
            <a:r>
              <a:rPr lang="en-US" sz="2000" b="0" i="0" baseline="30000" dirty="0">
                <a:effectLst/>
                <a:latin typeface="Calibri" panose="020F0502020204030204" pitchFamily="34" charset="0"/>
              </a:rPr>
              <a:t>th</a:t>
            </a:r>
            <a:r>
              <a:rPr lang="en-US" sz="2000" b="0" i="0" dirty="0">
                <a:effectLst/>
                <a:latin typeface="Calibri" panose="020F0502020204030204" pitchFamily="34" charset="0"/>
              </a:rPr>
              <a:t> October, 18 November) –if you missed them, they are recorded. </a:t>
            </a:r>
          </a:p>
          <a:p>
            <a:r>
              <a:rPr lang="en-US" sz="2000" dirty="0">
                <a:latin typeface="Calibri" panose="020F0502020204030204" pitchFamily="34" charset="0"/>
              </a:rPr>
              <a:t>In-person/online/hybrid!</a:t>
            </a:r>
            <a:endParaRPr lang="en-GB" sz="2000" dirty="0"/>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University of Warwick Masters Institution Profile | FindAMasters.com">
            <a:extLst>
              <a:ext uri="{FF2B5EF4-FFF2-40B4-BE49-F238E27FC236}">
                <a16:creationId xmlns:a16="http://schemas.microsoft.com/office/drawing/2014/main" id="{4BE9A50D-38EF-4E9F-8B76-227BA91E0C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333" r="30772" b="1"/>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103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A virtual campus tour of Warwick- Part 2 – OurWarwick">
            <a:extLst>
              <a:ext uri="{FF2B5EF4-FFF2-40B4-BE49-F238E27FC236}">
                <a16:creationId xmlns:a16="http://schemas.microsoft.com/office/drawing/2014/main" id="{1D168F86-5DEB-43E9-B10B-3DD4F607B286}"/>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2191" b="628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A3C45D17-6921-45D8-A8A7-6370940C5DD2}"/>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a:t>Our new home… (soon!)</a:t>
            </a:r>
          </a:p>
        </p:txBody>
      </p:sp>
      <p:cxnSp>
        <p:nvCxnSpPr>
          <p:cNvPr id="75" name="Straight Connector 74">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3368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B71DB7-DC89-4B5B-A41A-793D59E7E9AA}"/>
              </a:ext>
            </a:extLst>
          </p:cNvPr>
          <p:cNvSpPr>
            <a:spLocks noGrp="1"/>
          </p:cNvSpPr>
          <p:nvPr>
            <p:ph type="title"/>
          </p:nvPr>
        </p:nvSpPr>
        <p:spPr>
          <a:xfrm>
            <a:off x="686834" y="1153572"/>
            <a:ext cx="3200400" cy="4461163"/>
          </a:xfrm>
        </p:spPr>
        <p:txBody>
          <a:bodyPr>
            <a:normAutofit/>
          </a:bodyPr>
          <a:lstStyle/>
          <a:p>
            <a:r>
              <a:rPr lang="en-GB">
                <a:solidFill>
                  <a:srgbClr val="FFFFFF"/>
                </a:solidFill>
              </a:rPr>
              <a:t>Some basics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E1285D1-B0EF-4AE0-8C30-9C873BBA4E56}"/>
              </a:ext>
            </a:extLst>
          </p:cNvPr>
          <p:cNvSpPr>
            <a:spLocks noGrp="1"/>
          </p:cNvSpPr>
          <p:nvPr>
            <p:ph idx="1"/>
          </p:nvPr>
        </p:nvSpPr>
        <p:spPr>
          <a:xfrm>
            <a:off x="4447308" y="229394"/>
            <a:ext cx="6906491" cy="5585619"/>
          </a:xfrm>
        </p:spPr>
        <p:txBody>
          <a:bodyPr anchor="ctr">
            <a:normAutofit lnSpcReduction="10000"/>
          </a:bodyPr>
          <a:lstStyle/>
          <a:p>
            <a:r>
              <a:rPr lang="en-GB" sz="2600" dirty="0"/>
              <a:t>Warwick core values: </a:t>
            </a:r>
          </a:p>
          <a:p>
            <a:r>
              <a:rPr lang="en-GB" sz="2600" dirty="0">
                <a:latin typeface="Calibri" panose="020F0502020204030204" pitchFamily="34" charset="0"/>
                <a:ea typeface="Yu Mincho" panose="020B0400000000000000" pitchFamily="18" charset="-128"/>
                <a:cs typeface="Calibri" panose="020F0502020204030204" pitchFamily="34" charset="0"/>
              </a:rPr>
              <a:t>Include commitments to equality, diversity, excellence in all areas of research and learning, an ambitious and entrepreneurial attitude, an openness to rational enquiry with intellectual integrity, and accessibility to students from all backgrounds at all stages of their learning. Ours is a highly cosmopolitan and diverse community in which different perspectives are essential to the generation of ideas. </a:t>
            </a:r>
          </a:p>
          <a:p>
            <a:r>
              <a:rPr lang="en-GB" sz="2600" dirty="0">
                <a:effectLst/>
                <a:latin typeface="Calibri" panose="020F0502020204030204" pitchFamily="34" charset="0"/>
                <a:ea typeface="Yu Mincho" panose="020B0400000000000000" pitchFamily="18" charset="-128"/>
              </a:rPr>
              <a:t>As part of that community, we expect you to treat your peers and colleagues with respect; engage with ideas, disagree courteously</a:t>
            </a:r>
          </a:p>
          <a:p>
            <a:r>
              <a:rPr lang="en-GB" sz="2600" dirty="0">
                <a:effectLst/>
                <a:latin typeface="Calibri" panose="020F0502020204030204" pitchFamily="34" charset="0"/>
                <a:ea typeface="Yu Mincho" panose="020B0400000000000000" pitchFamily="18" charset="-128"/>
              </a:rPr>
              <a:t>There is support and a reporting system at</a:t>
            </a:r>
          </a:p>
          <a:p>
            <a:r>
              <a:rPr lang="en-GB" sz="1600" dirty="0">
                <a:hlinkClick r:id="rId2"/>
              </a:rPr>
              <a:t>Report + Support - University of Warwick</a:t>
            </a:r>
            <a:r>
              <a:rPr lang="en-GB" sz="1600" dirty="0"/>
              <a:t> (a link is also on </a:t>
            </a:r>
            <a:r>
              <a:rPr lang="en-GB" sz="1600" dirty="0" err="1"/>
              <a:t>MyWarwick</a:t>
            </a:r>
            <a:r>
              <a:rPr lang="en-GB" sz="1600"/>
              <a:t>)</a:t>
            </a:r>
            <a:endParaRPr lang="en-GB" sz="2600" dirty="0">
              <a:latin typeface="Calibri" panose="020F0502020204030204" pitchFamily="34" charset="0"/>
              <a:ea typeface="Yu Mincho" panose="020B0400000000000000" pitchFamily="18" charset="-128"/>
              <a:cs typeface="Calibri" panose="020F0502020204030204" pitchFamily="34" charset="0"/>
            </a:endParaRPr>
          </a:p>
        </p:txBody>
      </p:sp>
    </p:spTree>
    <p:extLst>
      <p:ext uri="{BB962C8B-B14F-4D97-AF65-F5344CB8AC3E}">
        <p14:creationId xmlns:p14="http://schemas.microsoft.com/office/powerpoint/2010/main" val="2152095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7CDB168-6EE9-40F7-8A1D-D8C802430DF5}"/>
              </a:ext>
            </a:extLst>
          </p:cNvPr>
          <p:cNvSpPr>
            <a:spLocks noGrp="1"/>
          </p:cNvSpPr>
          <p:nvPr>
            <p:ph type="title"/>
          </p:nvPr>
        </p:nvSpPr>
        <p:spPr>
          <a:xfrm>
            <a:off x="7777392" y="1061931"/>
            <a:ext cx="4289089" cy="1135737"/>
          </a:xfrm>
        </p:spPr>
        <p:txBody>
          <a:bodyPr>
            <a:normAutofit/>
          </a:bodyPr>
          <a:lstStyle/>
          <a:p>
            <a:r>
              <a:rPr lang="en-GB" sz="3600" b="1" dirty="0"/>
              <a:t>Our Research Culture</a:t>
            </a:r>
          </a:p>
        </p:txBody>
      </p:sp>
      <p:sp>
        <p:nvSpPr>
          <p:cNvPr id="3" name="Content Placeholder 2">
            <a:extLst>
              <a:ext uri="{FF2B5EF4-FFF2-40B4-BE49-F238E27FC236}">
                <a16:creationId xmlns:a16="http://schemas.microsoft.com/office/drawing/2014/main" id="{23C186AC-3DF0-4F9F-8AAD-47CE020F0E68}"/>
              </a:ext>
            </a:extLst>
          </p:cNvPr>
          <p:cNvSpPr>
            <a:spLocks noGrp="1"/>
          </p:cNvSpPr>
          <p:nvPr>
            <p:ph idx="1"/>
          </p:nvPr>
        </p:nvSpPr>
        <p:spPr>
          <a:xfrm>
            <a:off x="643468" y="543148"/>
            <a:ext cx="6891188" cy="6214492"/>
          </a:xfrm>
        </p:spPr>
        <p:txBody>
          <a:bodyPr>
            <a:normAutofit/>
          </a:bodyPr>
          <a:lstStyle/>
          <a:p>
            <a:pPr marL="342900" lvl="0" indent="-342900">
              <a:buFont typeface="Calibri" panose="020F0502020204030204" pitchFamily="34" charset="0"/>
              <a:buChar char="-"/>
            </a:pPr>
            <a:r>
              <a:rPr lang="en-GB" sz="2200" dirty="0">
                <a:effectLst/>
                <a:latin typeface="Calibri" panose="020F0502020204030204" pitchFamily="34" charset="0"/>
                <a:ea typeface="Yu Mincho" panose="020B0400000000000000" pitchFamily="18" charset="-128"/>
                <a:cs typeface="Calibri" panose="020F0502020204030204" pitchFamily="34" charset="0"/>
              </a:rPr>
              <a:t>As a graduate student, you are part of our research community</a:t>
            </a:r>
            <a:endParaRPr lang="en-GB" sz="22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200" dirty="0">
                <a:effectLst/>
                <a:latin typeface="Calibri" panose="020F0502020204030204" pitchFamily="34" charset="0"/>
                <a:ea typeface="Yu Mincho" panose="020B0400000000000000" pitchFamily="18" charset="-128"/>
                <a:cs typeface="Calibri" panose="020F0502020204030204" pitchFamily="34" charset="0"/>
              </a:rPr>
              <a:t>Large, research-active department. Most permanent members of staff on teaching and research contracts, all actively involved in advancing our field and involved in individual and collaborative projects</a:t>
            </a:r>
            <a:endParaRPr lang="en-GB" sz="22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200" b="1" dirty="0">
                <a:effectLst/>
                <a:latin typeface="Calibri" panose="020F0502020204030204" pitchFamily="34" charset="0"/>
                <a:ea typeface="Yu Mincho" panose="020B0400000000000000" pitchFamily="18" charset="-128"/>
                <a:cs typeface="Calibri" panose="020F0502020204030204" pitchFamily="34" charset="0"/>
              </a:rPr>
              <a:t>Centres</a:t>
            </a:r>
            <a:r>
              <a:rPr lang="en-GB" sz="2200" dirty="0">
                <a:effectLst/>
                <a:latin typeface="Calibri" panose="020F0502020204030204" pitchFamily="34" charset="0"/>
                <a:ea typeface="Yu Mincho" panose="020B0400000000000000" pitchFamily="18" charset="-128"/>
                <a:cs typeface="Calibri" panose="020F0502020204030204" pitchFamily="34" charset="0"/>
              </a:rPr>
              <a:t> (Early Modern and Eighteenth </a:t>
            </a:r>
            <a:r>
              <a:rPr lang="en-GB" sz="2200" dirty="0">
                <a:latin typeface="Calibri" panose="020F0502020204030204" pitchFamily="34" charset="0"/>
                <a:ea typeface="Yu Mincho" panose="020B0400000000000000" pitchFamily="18" charset="-128"/>
                <a:cs typeface="Calibri" panose="020F0502020204030204" pitchFamily="34" charset="0"/>
              </a:rPr>
              <a:t>Century; History of Medicine; Global History and Culture; European History)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and networks (Feminism, violence, medieval, oral, queer, parish, science and technology)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 some cognate ones outside the dept (Centre for the Study of the Renaissance; </a:t>
            </a:r>
            <a:r>
              <a:rPr lang="en-GB" sz="2200" dirty="0" err="1">
                <a:latin typeface="Calibri" panose="020F0502020204030204" pitchFamily="34" charset="0"/>
                <a:ea typeface="Yu Mincho" panose="020B0400000000000000" pitchFamily="18" charset="-128"/>
                <a:cs typeface="Calibri" panose="020F0502020204030204" pitchFamily="34" charset="0"/>
              </a:rPr>
              <a:t>Yesu</a:t>
            </a:r>
            <a:r>
              <a:rPr lang="en-GB" sz="2200" dirty="0">
                <a:latin typeface="Calibri" panose="020F0502020204030204" pitchFamily="34" charset="0"/>
                <a:ea typeface="Yu Mincho" panose="020B0400000000000000" pitchFamily="18" charset="-128"/>
                <a:cs typeface="Calibri" panose="020F0502020204030204" pitchFamily="34" charset="0"/>
              </a:rPr>
              <a:t> Persaud Centre for Caribbean Studies; Humanities Research Centre; Institute for Advanced Studies).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You can be involved in more than one!</a:t>
            </a:r>
          </a:p>
          <a:p>
            <a:endParaRPr lang="en-GB" sz="1700" dirty="0"/>
          </a:p>
        </p:txBody>
      </p:sp>
      <p:pic>
        <p:nvPicPr>
          <p:cNvPr id="1026" name="Picture 2" descr="Postgraduate Student Loans for Masters - MoneySavingExpert">
            <a:extLst>
              <a:ext uri="{FF2B5EF4-FFF2-40B4-BE49-F238E27FC236}">
                <a16:creationId xmlns:a16="http://schemas.microsoft.com/office/drawing/2014/main" id="{AF0CE0ED-7DB8-46E6-A9EA-9B381433E7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190" r="14944" b="2"/>
          <a:stretch/>
        </p:blipFill>
        <p:spPr bwMode="auto">
          <a:xfrm>
            <a:off x="7777393" y="1976277"/>
            <a:ext cx="4414606" cy="4881723"/>
          </a:xfrm>
          <a:custGeom>
            <a:avLst/>
            <a:gdLst/>
            <a:ahLst/>
            <a:cxnLst/>
            <a:rect l="l" t="t" r="r" b="b"/>
            <a:pathLst>
              <a:path w="4414606" h="4881723">
                <a:moveTo>
                  <a:pt x="3151661" y="0"/>
                </a:moveTo>
                <a:lnTo>
                  <a:pt x="4414606" y="1262946"/>
                </a:lnTo>
                <a:lnTo>
                  <a:pt x="4414606" y="4881723"/>
                </a:lnTo>
                <a:lnTo>
                  <a:pt x="1730061" y="4881723"/>
                </a:lnTo>
                <a:lnTo>
                  <a:pt x="0" y="3151662"/>
                </a:lnTo>
                <a:close/>
              </a:path>
            </a:pathLst>
          </a:cu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Isosceles Triangle 138">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Isosceles Triangle 14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3533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73F2F-8AD0-4BE6-A235-B39FAF32F9E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00DC87A-F825-48BA-A62D-8776776FB248}"/>
              </a:ext>
            </a:extLst>
          </p:cNvPr>
          <p:cNvSpPr>
            <a:spLocks noGrp="1"/>
          </p:cNvSpPr>
          <p:nvPr>
            <p:ph idx="1"/>
          </p:nvPr>
        </p:nvSpPr>
        <p:spPr>
          <a:xfrm>
            <a:off x="838200" y="1483925"/>
            <a:ext cx="6923049" cy="5374075"/>
          </a:xfrm>
        </p:spPr>
        <p:txBody>
          <a:bodyPr/>
          <a:lstStyle/>
          <a:p>
            <a:pPr marL="342900" lvl="0" indent="-342900">
              <a:buFont typeface="Calibri" panose="020F0502020204030204" pitchFamily="34" charset="0"/>
              <a:buChar char="-"/>
            </a:pPr>
            <a:r>
              <a:rPr lang="en-GB" sz="2800" dirty="0">
                <a:effectLst/>
                <a:latin typeface="Calibri" panose="020F0502020204030204" pitchFamily="34" charset="0"/>
                <a:ea typeface="Yu Mincho" panose="020B0400000000000000" pitchFamily="18" charset="-128"/>
                <a:cs typeface="Calibri" panose="020F0502020204030204" pitchFamily="34" charset="0"/>
              </a:rPr>
              <a:t>Please do attend research seminars and workshops! Regular Wed pm slot for online seminars: 4.30-7. PGR ‘Work in Progress’ meets weekly on Mondays 5-6.30 via Teams. </a:t>
            </a:r>
          </a:p>
          <a:p>
            <a:pPr marL="342900" lvl="0" indent="-342900">
              <a:buFont typeface="Calibri" panose="020F0502020204030204" pitchFamily="34" charset="0"/>
              <a:buChar char="-"/>
            </a:pPr>
            <a:r>
              <a:rPr lang="en-GB" sz="2800" dirty="0">
                <a:latin typeface="Calibri" panose="020F0502020204030204" pitchFamily="34" charset="0"/>
                <a:ea typeface="Yu Mincho" panose="020B0400000000000000" pitchFamily="18" charset="-128"/>
                <a:cs typeface="Calibri" panose="020F0502020204030204" pitchFamily="34" charset="0"/>
              </a:rPr>
              <a:t>You can suggest activities too!</a:t>
            </a:r>
          </a:p>
          <a:p>
            <a:pPr marL="342900" lvl="0" indent="-342900">
              <a:buFont typeface="Calibri" panose="020F0502020204030204" pitchFamily="34" charset="0"/>
              <a:buChar char="-"/>
            </a:pPr>
            <a:r>
              <a:rPr lang="en-GB" dirty="0">
                <a:latin typeface="Calibri" panose="020F0502020204030204" pitchFamily="34" charset="0"/>
                <a:ea typeface="Yu Mincho" panose="020B0400000000000000" pitchFamily="18" charset="-128"/>
                <a:cs typeface="Calibri" panose="020F0502020204030204" pitchFamily="34" charset="0"/>
              </a:rPr>
              <a:t>There’s lots of information in the </a:t>
            </a:r>
            <a:r>
              <a:rPr lang="en-GB" dirty="0" err="1">
                <a:latin typeface="Calibri" panose="020F0502020204030204" pitchFamily="34" charset="0"/>
                <a:ea typeface="Yu Mincho" panose="020B0400000000000000" pitchFamily="18" charset="-128"/>
                <a:cs typeface="Calibri" panose="020F0502020204030204" pitchFamily="34" charset="0"/>
              </a:rPr>
              <a:t>pgr</a:t>
            </a:r>
            <a:r>
              <a:rPr lang="en-GB" dirty="0">
                <a:latin typeface="Calibri" panose="020F0502020204030204" pitchFamily="34" charset="0"/>
                <a:ea typeface="Yu Mincho" panose="020B0400000000000000" pitchFamily="18" charset="-128"/>
                <a:cs typeface="Calibri" panose="020F0502020204030204" pitchFamily="34" charset="0"/>
              </a:rPr>
              <a:t> handbook </a:t>
            </a:r>
            <a:r>
              <a:rPr lang="en-GB" dirty="0">
                <a:hlinkClick r:id="rId2"/>
              </a:rPr>
              <a:t>Postgraduate Research Handbook (warwick.ac.uk)</a:t>
            </a:r>
            <a:endParaRPr lang="en-GB" sz="2800" dirty="0"/>
          </a:p>
          <a:p>
            <a:endParaRPr lang="en-GB" dirty="0"/>
          </a:p>
        </p:txBody>
      </p:sp>
      <p:pic>
        <p:nvPicPr>
          <p:cNvPr id="4" name="Picture 2" descr="Work in progress! | CUCSA">
            <a:extLst>
              <a:ext uri="{FF2B5EF4-FFF2-40B4-BE49-F238E27FC236}">
                <a16:creationId xmlns:a16="http://schemas.microsoft.com/office/drawing/2014/main" id="{156B3791-1E61-4992-B5B6-CC91B8C1BC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8634" y="1888210"/>
            <a:ext cx="3434162" cy="3081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012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70980-3B74-40AF-99ED-84FB3192BFBE}"/>
              </a:ext>
            </a:extLst>
          </p:cNvPr>
          <p:cNvSpPr>
            <a:spLocks noGrp="1"/>
          </p:cNvSpPr>
          <p:nvPr>
            <p:ph type="title"/>
          </p:nvPr>
        </p:nvSpPr>
        <p:spPr>
          <a:xfrm>
            <a:off x="1653363" y="365760"/>
            <a:ext cx="9367203" cy="1188720"/>
          </a:xfrm>
        </p:spPr>
        <p:txBody>
          <a:bodyPr>
            <a:normAutofit/>
          </a:bodyPr>
          <a:lstStyle/>
          <a:p>
            <a:r>
              <a:rPr lang="en-GB"/>
              <a:t>Roles</a:t>
            </a:r>
            <a:endParaRPr lang="en-GB" dirty="0"/>
          </a:p>
        </p:txBody>
      </p:sp>
      <p:sp>
        <p:nvSpPr>
          <p:cNvPr id="1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33416327-403E-467D-81DF-5A6B43E4ED5D}"/>
              </a:ext>
            </a:extLst>
          </p:cNvPr>
          <p:cNvSpPr>
            <a:spLocks noGrp="1"/>
          </p:cNvSpPr>
          <p:nvPr>
            <p:ph idx="1"/>
          </p:nvPr>
        </p:nvSpPr>
        <p:spPr>
          <a:xfrm>
            <a:off x="1653363" y="1695372"/>
            <a:ext cx="9367204" cy="5162628"/>
          </a:xfrm>
        </p:spPr>
        <p:txBody>
          <a:bodyPr anchor="t">
            <a:normAutofit/>
          </a:bodyPr>
          <a:lstStyle/>
          <a:p>
            <a:r>
              <a:rPr lang="en-GB" b="1" dirty="0">
                <a:latin typeface="Calibri" panose="020F0502020204030204" pitchFamily="34" charset="0"/>
              </a:rPr>
              <a:t>Your role</a:t>
            </a:r>
            <a:r>
              <a:rPr lang="en-GB" dirty="0">
                <a:latin typeface="Calibri" panose="020F0502020204030204" pitchFamily="34" charset="0"/>
              </a:rPr>
              <a:t>: </a:t>
            </a:r>
          </a:p>
          <a:p>
            <a:pPr lvl="1"/>
            <a:r>
              <a:rPr lang="en-GB" sz="2800" dirty="0">
                <a:latin typeface="Calibri" panose="020F0502020204030204" pitchFamily="34" charset="0"/>
              </a:rPr>
              <a:t>develop your own project with initiative as well as guidance</a:t>
            </a:r>
          </a:p>
          <a:p>
            <a:pPr lvl="1"/>
            <a:r>
              <a:rPr lang="en-GB" sz="2800" dirty="0">
                <a:latin typeface="Calibri" panose="020F0502020204030204" pitchFamily="34" charset="0"/>
              </a:rPr>
              <a:t>Be proactive about planning ahead, researching secondary materials, contacting libraries and archives etc</a:t>
            </a:r>
          </a:p>
          <a:p>
            <a:pPr lvl="1"/>
            <a:r>
              <a:rPr lang="en-GB" sz="2800" dirty="0">
                <a:latin typeface="Calibri" panose="020F0502020204030204" pitchFamily="34" charset="0"/>
              </a:rPr>
              <a:t>write frequently and submit it on time</a:t>
            </a:r>
          </a:p>
          <a:p>
            <a:pPr lvl="1"/>
            <a:r>
              <a:rPr lang="en-GB" sz="2800" dirty="0">
                <a:latin typeface="Calibri" panose="020F0502020204030204" pitchFamily="34" charset="0"/>
              </a:rPr>
              <a:t>Take the initiative to ask for meetings with supervisors and to tell them about skills training you need (</a:t>
            </a:r>
            <a:r>
              <a:rPr lang="en-GB" sz="2800" dirty="0" err="1">
                <a:latin typeface="Calibri" panose="020F0502020204030204" pitchFamily="34" charset="0"/>
              </a:rPr>
              <a:t>nb</a:t>
            </a:r>
            <a:r>
              <a:rPr lang="en-GB" sz="2800" dirty="0">
                <a:latin typeface="Calibri" panose="020F0502020204030204" pitchFamily="34" charset="0"/>
              </a:rPr>
              <a:t> </a:t>
            </a:r>
            <a:r>
              <a:rPr lang="en-GB" sz="2800" dirty="0" err="1">
                <a:latin typeface="Calibri" panose="020F0502020204030204" pitchFamily="34" charset="0"/>
              </a:rPr>
              <a:t>SkillsForge</a:t>
            </a:r>
            <a:r>
              <a:rPr lang="en-GB" sz="2800" dirty="0">
                <a:latin typeface="Calibri" panose="020F0502020204030204" pitchFamily="34" charset="0"/>
              </a:rPr>
              <a:t>)</a:t>
            </a:r>
          </a:p>
          <a:p>
            <a:pPr lvl="1"/>
            <a:r>
              <a:rPr lang="en-GB" sz="2800" dirty="0">
                <a:latin typeface="Calibri" panose="020F0502020204030204" pitchFamily="34" charset="0"/>
              </a:rPr>
              <a:t>Please read the Handbook on the website – sets out expectations of meetings – and engage with Doctoral College/CADRE (Centre for Arts Doctoral Research Excellence)</a:t>
            </a:r>
          </a:p>
          <a:p>
            <a:endParaRPr lang="en-GB" sz="2400" dirty="0"/>
          </a:p>
        </p:txBody>
      </p:sp>
    </p:spTree>
    <p:extLst>
      <p:ext uri="{BB962C8B-B14F-4D97-AF65-F5344CB8AC3E}">
        <p14:creationId xmlns:p14="http://schemas.microsoft.com/office/powerpoint/2010/main" val="593406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518BA-CECE-4EE0-9E40-D9847F32FDCC}"/>
              </a:ext>
            </a:extLst>
          </p:cNvPr>
          <p:cNvSpPr>
            <a:spLocks noGrp="1"/>
          </p:cNvSpPr>
          <p:nvPr>
            <p:ph type="title"/>
          </p:nvPr>
        </p:nvSpPr>
        <p:spPr>
          <a:xfrm>
            <a:off x="7913075" y="5413469"/>
            <a:ext cx="5314536" cy="1325563"/>
          </a:xfrm>
        </p:spPr>
        <p:txBody>
          <a:bodyPr>
            <a:normAutofit/>
          </a:bodyPr>
          <a:lstStyle/>
          <a:p>
            <a:r>
              <a:rPr lang="en-GB" dirty="0"/>
              <a:t>The Supervisor</a:t>
            </a:r>
          </a:p>
        </p:txBody>
      </p:sp>
      <p:sp>
        <p:nvSpPr>
          <p:cNvPr id="3" name="Content Placeholder 2">
            <a:extLst>
              <a:ext uri="{FF2B5EF4-FFF2-40B4-BE49-F238E27FC236}">
                <a16:creationId xmlns:a16="http://schemas.microsoft.com/office/drawing/2014/main" id="{121DCFD7-FD61-4F91-A6B2-7C09639E5CB1}"/>
              </a:ext>
            </a:extLst>
          </p:cNvPr>
          <p:cNvSpPr>
            <a:spLocks noGrp="1"/>
          </p:cNvSpPr>
          <p:nvPr>
            <p:ph idx="1"/>
          </p:nvPr>
        </p:nvSpPr>
        <p:spPr>
          <a:xfrm>
            <a:off x="126609" y="351692"/>
            <a:ext cx="6456171" cy="6316394"/>
          </a:xfrm>
        </p:spPr>
        <p:txBody>
          <a:bodyPr anchor="t">
            <a:noAutofit/>
          </a:bodyPr>
          <a:lstStyle/>
          <a:p>
            <a:pPr lvl="1"/>
            <a:r>
              <a:rPr lang="en-US" sz="1800" b="0" i="0" dirty="0">
                <a:effectLst/>
                <a:latin typeface="Lato"/>
              </a:rPr>
              <a:t>‘</a:t>
            </a:r>
            <a:r>
              <a:rPr lang="en-US" sz="1800" dirty="0"/>
              <a:t>To give guidance about the nature of research and the standard expected, about the planning of the research </a:t>
            </a:r>
            <a:r>
              <a:rPr lang="en-US" sz="1800" dirty="0" err="1"/>
              <a:t>programme</a:t>
            </a:r>
            <a:r>
              <a:rPr lang="en-US" sz="1800" dirty="0"/>
              <a:t>, about literature and sources and the use of requisite techniques (including instruction where necessary) and to encourage students to keep aware of all relevant developments within the subject’. </a:t>
            </a:r>
          </a:p>
          <a:p>
            <a:pPr lvl="1"/>
            <a:r>
              <a:rPr lang="en-US" sz="1800" dirty="0"/>
              <a:t>To read material you write and give feedback</a:t>
            </a:r>
          </a:p>
          <a:p>
            <a:pPr lvl="1"/>
            <a:r>
              <a:rPr lang="en-US" sz="1800" dirty="0"/>
              <a:t>To maintain regular contact</a:t>
            </a:r>
          </a:p>
          <a:p>
            <a:pPr lvl="1"/>
            <a:r>
              <a:rPr lang="en-GB" sz="1800" dirty="0"/>
              <a:t>Discuss training requirements</a:t>
            </a:r>
          </a:p>
          <a:p>
            <a:pPr lvl="1"/>
            <a:r>
              <a:rPr lang="en-GB" sz="1800" dirty="0"/>
              <a:t>Ensure you are on track to complete within the registration period</a:t>
            </a:r>
          </a:p>
          <a:p>
            <a:pPr lvl="1"/>
            <a:r>
              <a:rPr lang="en-GB" sz="1800" dirty="0"/>
              <a:t>To be accessible by arrangement</a:t>
            </a:r>
          </a:p>
          <a:p>
            <a:pPr lvl="1"/>
            <a:r>
              <a:rPr lang="en-GB" sz="1800" dirty="0"/>
              <a:t>To assist with development of transferable skills </a:t>
            </a:r>
            <a:r>
              <a:rPr lang="en-GB" sz="1800" dirty="0" err="1"/>
              <a:t>eg</a:t>
            </a:r>
            <a:r>
              <a:rPr lang="en-GB" sz="1800" dirty="0"/>
              <a:t> conferences</a:t>
            </a:r>
          </a:p>
          <a:p>
            <a:pPr lvl="1"/>
            <a:r>
              <a:rPr lang="en-GB" sz="1800" dirty="0"/>
              <a:t>To advise on ethical issues</a:t>
            </a:r>
          </a:p>
          <a:p>
            <a:pPr lvl="1"/>
            <a:r>
              <a:rPr lang="en-GB" sz="1800" dirty="0"/>
              <a:t>Recent introduction of two supervisors as the norm for M4C funded </a:t>
            </a:r>
            <a:r>
              <a:rPr lang="en-GB" sz="1800" dirty="0" err="1"/>
              <a:t>pgrs</a:t>
            </a:r>
            <a:r>
              <a:rPr lang="en-GB" sz="1800" dirty="0"/>
              <a:t> – no ‘right’ way of running these and </a:t>
            </a:r>
            <a:r>
              <a:rPr lang="en-GB" sz="1800" dirty="0" err="1"/>
              <a:t>nb</a:t>
            </a:r>
            <a:r>
              <a:rPr lang="en-GB" sz="1800" dirty="0"/>
              <a:t> online/f2f provision (</a:t>
            </a:r>
            <a:r>
              <a:rPr lang="en-GB" sz="1800" dirty="0" err="1"/>
              <a:t>covid</a:t>
            </a:r>
            <a:r>
              <a:rPr lang="en-GB" sz="1800" dirty="0"/>
              <a:t> but also if away on research) but</a:t>
            </a:r>
          </a:p>
          <a:p>
            <a:pPr lvl="1"/>
            <a:r>
              <a:rPr lang="en-GB" sz="1800" dirty="0"/>
              <a:t>Key that this is right!</a:t>
            </a:r>
          </a:p>
          <a:p>
            <a:pPr lvl="1"/>
            <a:r>
              <a:rPr lang="en-GB" sz="1800" dirty="0"/>
              <a:t>Supervisor(s) are also personal tutors</a:t>
            </a:r>
          </a:p>
          <a:p>
            <a:pPr lvl="1"/>
            <a:endParaRPr lang="en-GB" sz="1800" dirty="0"/>
          </a:p>
        </p:txBody>
      </p:sp>
      <p:sp>
        <p:nvSpPr>
          <p:cNvPr id="32" name="Freeform: Shape 31">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group of people standing in front of a building&#10;&#10;Description automatically generated">
            <a:extLst>
              <a:ext uri="{FF2B5EF4-FFF2-40B4-BE49-F238E27FC236}">
                <a16:creationId xmlns:a16="http://schemas.microsoft.com/office/drawing/2014/main" id="{A294AD35-60BB-4086-AF09-7D984DC02007}"/>
              </a:ext>
            </a:extLst>
          </p:cNvPr>
          <p:cNvPicPr>
            <a:picLocks noChangeAspect="1"/>
          </p:cNvPicPr>
          <p:nvPr/>
        </p:nvPicPr>
        <p:blipFill rotWithShape="1">
          <a:blip r:embed="rId2">
            <a:extLst>
              <a:ext uri="{28A0092B-C50C-407E-A947-70E740481C1C}">
                <a14:useLocalDpi xmlns:a14="http://schemas.microsoft.com/office/drawing/2010/main" val="0"/>
              </a:ext>
            </a:extLst>
          </a:blip>
          <a:srcRect l="2303" r="-2" b="-2"/>
          <a:stretch/>
        </p:blipFill>
        <p:spPr>
          <a:xfrm>
            <a:off x="8229600" y="0"/>
            <a:ext cx="3962400" cy="4512707"/>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950209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8E8D3-42CA-4AA8-9E48-86834550CD5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31815D9-0E79-4B1A-B1D5-1A50C84BCCFC}"/>
              </a:ext>
            </a:extLst>
          </p:cNvPr>
          <p:cNvSpPr>
            <a:spLocks noGrp="1"/>
          </p:cNvSpPr>
          <p:nvPr>
            <p:ph idx="1"/>
          </p:nvPr>
        </p:nvSpPr>
        <p:spPr>
          <a:xfrm>
            <a:off x="838200" y="1248937"/>
            <a:ext cx="3711498" cy="4928026"/>
          </a:xfrm>
        </p:spPr>
        <p:txBody>
          <a:bodyPr/>
          <a:lstStyle/>
          <a:p>
            <a:r>
              <a:rPr lang="en-GB" sz="1800" dirty="0">
                <a:effectLst/>
                <a:latin typeface="Calibri" panose="020F0502020204030204" pitchFamily="34" charset="0"/>
                <a:ea typeface="Times New Roman" panose="02020603050405020304" pitchFamily="18" charset="0"/>
                <a:cs typeface="Calibri" panose="020F0502020204030204" pitchFamily="34" charset="0"/>
              </a:rPr>
              <a:t>SUPERVISIONS should occur every 3-4 weeks in the first year, monthly thereafter during term-time; less frequently out of term and for part time students. You can initiate these. Students funded via M4C have their own recording portal.</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Times New Roman" panose="02020603050405020304" pitchFamily="18" charset="0"/>
                <a:cs typeface="Calibri" panose="020F0502020204030204" pitchFamily="34" charset="0"/>
              </a:rPr>
              <a:t>UP TO THE STUDENT to log a short note recording the session on tabula – supervisor then reads this and approves the record. </a:t>
            </a:r>
            <a:r>
              <a:rPr lang="en-GB" sz="1800" i="1" dirty="0">
                <a:effectLst/>
                <a:latin typeface="Calibri" panose="020F0502020204030204" pitchFamily="34" charset="0"/>
                <a:ea typeface="Times New Roman" panose="02020603050405020304" pitchFamily="18" charset="0"/>
                <a:cs typeface="Calibri" panose="020F0502020204030204" pitchFamily="34" charset="0"/>
              </a:rPr>
              <a:t>YOU MUST DO THIS</a:t>
            </a:r>
            <a:r>
              <a:rPr lang="en-GB" sz="1800" i="1" dirty="0">
                <a:latin typeface="Calibri" panose="020F0502020204030204" pitchFamily="34" charset="0"/>
                <a:ea typeface="Times New Roman" panose="02020603050405020304" pitchFamily="18" charset="0"/>
                <a:cs typeface="Calibri" panose="020F0502020204030204" pitchFamily="34" charset="0"/>
              </a:rPr>
              <a:t> PLEASE</a:t>
            </a:r>
          </a:p>
          <a:p>
            <a:r>
              <a:rPr lang="en-GB" sz="1800" i="1" dirty="0">
                <a:effectLst/>
                <a:latin typeface="Calibri" panose="020F0502020204030204" pitchFamily="34" charset="0"/>
                <a:ea typeface="Yu Mincho" panose="020B0400000000000000" pitchFamily="18" charset="-128"/>
                <a:cs typeface="Calibri" panose="020F0502020204030204" pitchFamily="34" charset="0"/>
              </a:rPr>
              <a:t>You may also need to remind your supervisor to log your meeting as a ‘monitoring point’</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pPr lvl="1"/>
            <a:endParaRPr lang="en-GB" sz="1800" dirty="0"/>
          </a:p>
          <a:p>
            <a:endParaRPr lang="en-GB" dirty="0"/>
          </a:p>
          <a:p>
            <a:endParaRPr lang="en-GB" dirty="0"/>
          </a:p>
        </p:txBody>
      </p:sp>
      <p:pic>
        <p:nvPicPr>
          <p:cNvPr id="5" name="Picture 4" descr="Table&#10;&#10;Description automatically generated">
            <a:extLst>
              <a:ext uri="{FF2B5EF4-FFF2-40B4-BE49-F238E27FC236}">
                <a16:creationId xmlns:a16="http://schemas.microsoft.com/office/drawing/2014/main" id="{BA83CE74-ECB0-4BDA-BF53-05646E4FC2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818" y="806450"/>
            <a:ext cx="7200900" cy="5686425"/>
          </a:xfrm>
          <a:prstGeom prst="rect">
            <a:avLst/>
          </a:prstGeom>
        </p:spPr>
      </p:pic>
    </p:spTree>
    <p:extLst>
      <p:ext uri="{BB962C8B-B14F-4D97-AF65-F5344CB8AC3E}">
        <p14:creationId xmlns:p14="http://schemas.microsoft.com/office/powerpoint/2010/main" val="13781029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3169</TotalTime>
  <Words>1706</Words>
  <Application>Microsoft Office PowerPoint</Application>
  <PresentationFormat>Widescreen</PresentationFormat>
  <Paragraphs>124</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Lato</vt:lpstr>
      <vt:lpstr>Office Theme</vt:lpstr>
      <vt:lpstr>PGR Induction</vt:lpstr>
      <vt:lpstr>Introducing…</vt:lpstr>
      <vt:lpstr>Our new home… (soon!)</vt:lpstr>
      <vt:lpstr>Some basics</vt:lpstr>
      <vt:lpstr>Our Research Culture</vt:lpstr>
      <vt:lpstr>PowerPoint Presentation</vt:lpstr>
      <vt:lpstr>Roles</vt:lpstr>
      <vt:lpstr>The Supervisor</vt:lpstr>
      <vt:lpstr>PowerPoint Presentation</vt:lpstr>
      <vt:lpstr>My role </vt:lpstr>
      <vt:lpstr>And…</vt:lpstr>
      <vt:lpstr>POSTGRADUATE CONFERENCE</vt:lpstr>
      <vt:lpstr>Useful to know!</vt:lpstr>
      <vt:lpstr>Money  Matters</vt:lpstr>
      <vt:lpstr>E-PORTFOLIOS Current PhD Students (warwick.ac.uk)  ePortfolio Request Form (warwick.ac.uk)</vt:lpstr>
      <vt:lpstr>Social media</vt:lpstr>
      <vt:lpstr>Teaching Opportunities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PGR Induction</dc:title>
  <dc:creator>Knights, Mark</dc:creator>
  <cp:lastModifiedBy>Knights, Mark</cp:lastModifiedBy>
  <cp:revision>45</cp:revision>
  <dcterms:created xsi:type="dcterms:W3CDTF">2020-09-08T18:38:39Z</dcterms:created>
  <dcterms:modified xsi:type="dcterms:W3CDTF">2021-10-07T14:00:53Z</dcterms:modified>
</cp:coreProperties>
</file>