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2"/>
  </p:notesMasterIdLst>
  <p:sldIdLst>
    <p:sldId id="256" r:id="rId5"/>
    <p:sldId id="272" r:id="rId6"/>
    <p:sldId id="265" r:id="rId7"/>
    <p:sldId id="262" r:id="rId8"/>
    <p:sldId id="257" r:id="rId9"/>
    <p:sldId id="259" r:id="rId10"/>
    <p:sldId id="260" r:id="rId11"/>
    <p:sldId id="264" r:id="rId12"/>
    <p:sldId id="271" r:id="rId13"/>
    <p:sldId id="261" r:id="rId14"/>
    <p:sldId id="258" r:id="rId15"/>
    <p:sldId id="263" r:id="rId16"/>
    <p:sldId id="266" r:id="rId17"/>
    <p:sldId id="268" r:id="rId18"/>
    <p:sldId id="267" r:id="rId19"/>
    <p:sldId id="269" r:id="rId20"/>
    <p:sldId id="270" r:id="rId21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689464-8360-4212-88C7-1E86469EFAC3}" v="1" dt="2025-10-15T10:47:51.8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025" autoAdjust="0"/>
    <p:restoredTop sz="94660"/>
  </p:normalViewPr>
  <p:slideViewPr>
    <p:cSldViewPr snapToGrid="0">
      <p:cViewPr varScale="1">
        <p:scale>
          <a:sx n="66" d="100"/>
          <a:sy n="66" d="100"/>
        </p:scale>
        <p:origin x="1224" y="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4184"/>
    </p:cViewPr>
  </p:sorterViewPr>
  <p:notesViewPr>
    <p:cSldViewPr snapToGrid="0">
      <p:cViewPr varScale="1">
        <p:scale>
          <a:sx n="60" d="100"/>
          <a:sy n="60" d="100"/>
        </p:scale>
        <p:origin x="250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ümin, Beat" userId="089c3a20-6288-4605-973a-7a561c277dc9" providerId="ADAL" clId="{ABF1C27C-22E3-43A3-9F0B-9DC6E67821B5}"/>
    <pc:docChg chg="undo custSel modSld">
      <pc:chgData name="Kümin, Beat" userId="089c3a20-6288-4605-973a-7a561c277dc9" providerId="ADAL" clId="{ABF1C27C-22E3-43A3-9F0B-9DC6E67821B5}" dt="2025-10-15T10:48:19.123" v="2209" actId="20577"/>
      <pc:docMkLst>
        <pc:docMk/>
      </pc:docMkLst>
      <pc:sldChg chg="addSp delSp modSp mod">
        <pc:chgData name="Kümin, Beat" userId="089c3a20-6288-4605-973a-7a561c277dc9" providerId="ADAL" clId="{ABF1C27C-22E3-43A3-9F0B-9DC6E67821B5}" dt="2025-10-15T10:41:48.405" v="2051" actId="20577"/>
        <pc:sldMkLst>
          <pc:docMk/>
          <pc:sldMk cId="461433795" sldId="256"/>
        </pc:sldMkLst>
        <pc:spChg chg="mod">
          <ac:chgData name="Kümin, Beat" userId="089c3a20-6288-4605-973a-7a561c277dc9" providerId="ADAL" clId="{ABF1C27C-22E3-43A3-9F0B-9DC6E67821B5}" dt="2025-10-10T10:55:00.337" v="162" actId="1076"/>
          <ac:spMkLst>
            <pc:docMk/>
            <pc:sldMk cId="461433795" sldId="256"/>
            <ac:spMk id="2" creationId="{603F2F78-4A1D-48D0-AECA-B7FCE62E051F}"/>
          </ac:spMkLst>
        </pc:spChg>
        <pc:spChg chg="mod">
          <ac:chgData name="Kümin, Beat" userId="089c3a20-6288-4605-973a-7a561c277dc9" providerId="ADAL" clId="{ABF1C27C-22E3-43A3-9F0B-9DC6E67821B5}" dt="2025-10-15T10:41:48.405" v="2051" actId="20577"/>
          <ac:spMkLst>
            <pc:docMk/>
            <pc:sldMk cId="461433795" sldId="256"/>
            <ac:spMk id="5" creationId="{12AA3BF1-8E8E-C461-4C35-F3F836BF23F7}"/>
          </ac:spMkLst>
        </pc:spChg>
        <pc:picChg chg="add mod modCrop">
          <ac:chgData name="Kümin, Beat" userId="089c3a20-6288-4605-973a-7a561c277dc9" providerId="ADAL" clId="{ABF1C27C-22E3-43A3-9F0B-9DC6E67821B5}" dt="2025-10-10T10:54:24.577" v="159" actId="1076"/>
          <ac:picMkLst>
            <pc:docMk/>
            <pc:sldMk cId="461433795" sldId="256"/>
            <ac:picMk id="6" creationId="{A7EDDF82-A2A2-2628-97A8-74662C8909F6}"/>
          </ac:picMkLst>
        </pc:picChg>
        <pc:picChg chg="mod">
          <ac:chgData name="Kümin, Beat" userId="089c3a20-6288-4605-973a-7a561c277dc9" providerId="ADAL" clId="{ABF1C27C-22E3-43A3-9F0B-9DC6E67821B5}" dt="2025-10-10T10:55:04.263" v="163" actId="1076"/>
          <ac:picMkLst>
            <pc:docMk/>
            <pc:sldMk cId="461433795" sldId="256"/>
            <ac:picMk id="5122" creationId="{81862FEE-B48D-41DF-8029-F550DA7D3911}"/>
          </ac:picMkLst>
        </pc:picChg>
      </pc:sldChg>
      <pc:sldChg chg="addSp modSp mod">
        <pc:chgData name="Kümin, Beat" userId="089c3a20-6288-4605-973a-7a561c277dc9" providerId="ADAL" clId="{ABF1C27C-22E3-43A3-9F0B-9DC6E67821B5}" dt="2025-10-15T10:42:44.544" v="2054" actId="20577"/>
        <pc:sldMkLst>
          <pc:docMk/>
          <pc:sldMk cId="2609762863" sldId="257"/>
        </pc:sldMkLst>
        <pc:spChg chg="mod">
          <ac:chgData name="Kümin, Beat" userId="089c3a20-6288-4605-973a-7a561c277dc9" providerId="ADAL" clId="{ABF1C27C-22E3-43A3-9F0B-9DC6E67821B5}" dt="2025-10-10T11:02:46.721" v="299" actId="20577"/>
          <ac:spMkLst>
            <pc:docMk/>
            <pc:sldMk cId="2609762863" sldId="257"/>
            <ac:spMk id="2" creationId="{FFCCD606-2222-45B4-97BE-91E27FF24CE3}"/>
          </ac:spMkLst>
        </pc:spChg>
        <pc:spChg chg="mod">
          <ac:chgData name="Kümin, Beat" userId="089c3a20-6288-4605-973a-7a561c277dc9" providerId="ADAL" clId="{ABF1C27C-22E3-43A3-9F0B-9DC6E67821B5}" dt="2025-10-15T10:42:44.544" v="2054" actId="20577"/>
          <ac:spMkLst>
            <pc:docMk/>
            <pc:sldMk cId="2609762863" sldId="257"/>
            <ac:spMk id="3" creationId="{44800918-B57C-4068-A4BF-71096A8AEE6A}"/>
          </ac:spMkLst>
        </pc:spChg>
        <pc:picChg chg="add mod">
          <ac:chgData name="Kümin, Beat" userId="089c3a20-6288-4605-973a-7a561c277dc9" providerId="ADAL" clId="{ABF1C27C-22E3-43A3-9F0B-9DC6E67821B5}" dt="2025-10-10T13:00:10.314" v="805" actId="1076"/>
          <ac:picMkLst>
            <pc:docMk/>
            <pc:sldMk cId="2609762863" sldId="257"/>
            <ac:picMk id="1028" creationId="{F05B6D65-6483-A9D9-3924-F44E4C0FA298}"/>
          </ac:picMkLst>
        </pc:picChg>
      </pc:sldChg>
      <pc:sldChg chg="modSp mod">
        <pc:chgData name="Kümin, Beat" userId="089c3a20-6288-4605-973a-7a561c277dc9" providerId="ADAL" clId="{ABF1C27C-22E3-43A3-9F0B-9DC6E67821B5}" dt="2025-10-10T11:45:01.559" v="787" actId="1076"/>
        <pc:sldMkLst>
          <pc:docMk/>
          <pc:sldMk cId="717586046" sldId="258"/>
        </pc:sldMkLst>
        <pc:spChg chg="mod">
          <ac:chgData name="Kümin, Beat" userId="089c3a20-6288-4605-973a-7a561c277dc9" providerId="ADAL" clId="{ABF1C27C-22E3-43A3-9F0B-9DC6E67821B5}" dt="2025-10-10T11:45:01.559" v="787" actId="1076"/>
          <ac:spMkLst>
            <pc:docMk/>
            <pc:sldMk cId="717586046" sldId="258"/>
            <ac:spMk id="3" creationId="{89C93773-55AE-497D-B9EB-E1FB635BE439}"/>
          </ac:spMkLst>
        </pc:spChg>
      </pc:sldChg>
      <pc:sldChg chg="modSp mod">
        <pc:chgData name="Kümin, Beat" userId="089c3a20-6288-4605-973a-7a561c277dc9" providerId="ADAL" clId="{ABF1C27C-22E3-43A3-9F0B-9DC6E67821B5}" dt="2025-10-10T11:14:45.828" v="532" actId="20577"/>
        <pc:sldMkLst>
          <pc:docMk/>
          <pc:sldMk cId="254037192" sldId="259"/>
        </pc:sldMkLst>
        <pc:spChg chg="mod">
          <ac:chgData name="Kümin, Beat" userId="089c3a20-6288-4605-973a-7a561c277dc9" providerId="ADAL" clId="{ABF1C27C-22E3-43A3-9F0B-9DC6E67821B5}" dt="2025-10-10T11:14:45.828" v="532" actId="20577"/>
          <ac:spMkLst>
            <pc:docMk/>
            <pc:sldMk cId="254037192" sldId="259"/>
            <ac:spMk id="3" creationId="{FE6C0F8C-A59C-490C-849F-394A8DE1F34B}"/>
          </ac:spMkLst>
        </pc:spChg>
      </pc:sldChg>
      <pc:sldChg chg="modSp mod">
        <pc:chgData name="Kümin, Beat" userId="089c3a20-6288-4605-973a-7a561c277dc9" providerId="ADAL" clId="{ABF1C27C-22E3-43A3-9F0B-9DC6E67821B5}" dt="2025-10-15T10:43:33.198" v="2056" actId="20577"/>
        <pc:sldMkLst>
          <pc:docMk/>
          <pc:sldMk cId="912843672" sldId="260"/>
        </pc:sldMkLst>
        <pc:spChg chg="mod">
          <ac:chgData name="Kümin, Beat" userId="089c3a20-6288-4605-973a-7a561c277dc9" providerId="ADAL" clId="{ABF1C27C-22E3-43A3-9F0B-9DC6E67821B5}" dt="2025-10-15T10:43:33.198" v="2056" actId="20577"/>
          <ac:spMkLst>
            <pc:docMk/>
            <pc:sldMk cId="912843672" sldId="260"/>
            <ac:spMk id="3" creationId="{9F7E31FF-9995-4259-935A-4BD290D30FF7}"/>
          </ac:spMkLst>
        </pc:spChg>
      </pc:sldChg>
      <pc:sldChg chg="modSp mod">
        <pc:chgData name="Kümin, Beat" userId="089c3a20-6288-4605-973a-7a561c277dc9" providerId="ADAL" clId="{ABF1C27C-22E3-43A3-9F0B-9DC6E67821B5}" dt="2025-10-10T11:22:06.993" v="751" actId="20577"/>
        <pc:sldMkLst>
          <pc:docMk/>
          <pc:sldMk cId="3704102296" sldId="261"/>
        </pc:sldMkLst>
        <pc:spChg chg="mod">
          <ac:chgData name="Kümin, Beat" userId="089c3a20-6288-4605-973a-7a561c277dc9" providerId="ADAL" clId="{ABF1C27C-22E3-43A3-9F0B-9DC6E67821B5}" dt="2025-10-10T11:22:06.993" v="751" actId="20577"/>
          <ac:spMkLst>
            <pc:docMk/>
            <pc:sldMk cId="3704102296" sldId="261"/>
            <ac:spMk id="3" creationId="{E1B1B0D3-5D5D-4334-AC6B-C9F5B1971D21}"/>
          </ac:spMkLst>
        </pc:spChg>
      </pc:sldChg>
      <pc:sldChg chg="modSp mod">
        <pc:chgData name="Kümin, Beat" userId="089c3a20-6288-4605-973a-7a561c277dc9" providerId="ADAL" clId="{ABF1C27C-22E3-43A3-9F0B-9DC6E67821B5}" dt="2025-10-10T11:02:30.567" v="289" actId="732"/>
        <pc:sldMkLst>
          <pc:docMk/>
          <pc:sldMk cId="4016720345" sldId="262"/>
        </pc:sldMkLst>
        <pc:spChg chg="mod">
          <ac:chgData name="Kümin, Beat" userId="089c3a20-6288-4605-973a-7a561c277dc9" providerId="ADAL" clId="{ABF1C27C-22E3-43A3-9F0B-9DC6E67821B5}" dt="2025-10-10T11:02:10.795" v="288" actId="113"/>
          <ac:spMkLst>
            <pc:docMk/>
            <pc:sldMk cId="4016720345" sldId="262"/>
            <ac:spMk id="2" creationId="{B880EE9B-42DD-4D62-A0CB-A71C530B17B5}"/>
          </ac:spMkLst>
        </pc:spChg>
        <pc:spChg chg="mod">
          <ac:chgData name="Kümin, Beat" userId="089c3a20-6288-4605-973a-7a561c277dc9" providerId="ADAL" clId="{ABF1C27C-22E3-43A3-9F0B-9DC6E67821B5}" dt="2025-10-10T11:01:35.487" v="287" actId="20577"/>
          <ac:spMkLst>
            <pc:docMk/>
            <pc:sldMk cId="4016720345" sldId="262"/>
            <ac:spMk id="3" creationId="{99B89AAF-1EB4-4460-B4A9-F05E6CC136BE}"/>
          </ac:spMkLst>
        </pc:spChg>
        <pc:picChg chg="mod">
          <ac:chgData name="Kümin, Beat" userId="089c3a20-6288-4605-973a-7a561c277dc9" providerId="ADAL" clId="{ABF1C27C-22E3-43A3-9F0B-9DC6E67821B5}" dt="2025-10-10T11:02:30.567" v="289" actId="732"/>
          <ac:picMkLst>
            <pc:docMk/>
            <pc:sldMk cId="4016720345" sldId="262"/>
            <ac:picMk id="2050" creationId="{FD3C2AA9-1F9F-4B5C-9440-21843F3BE173}"/>
          </ac:picMkLst>
        </pc:picChg>
      </pc:sldChg>
      <pc:sldChg chg="modSp mod">
        <pc:chgData name="Kümin, Beat" userId="089c3a20-6288-4605-973a-7a561c277dc9" providerId="ADAL" clId="{ABF1C27C-22E3-43A3-9F0B-9DC6E67821B5}" dt="2025-10-10T13:02:22.058" v="914" actId="1076"/>
        <pc:sldMkLst>
          <pc:docMk/>
          <pc:sldMk cId="225623711" sldId="263"/>
        </pc:sldMkLst>
        <pc:spChg chg="mod">
          <ac:chgData name="Kümin, Beat" userId="089c3a20-6288-4605-973a-7a561c277dc9" providerId="ADAL" clId="{ABF1C27C-22E3-43A3-9F0B-9DC6E67821B5}" dt="2025-10-10T13:02:22.058" v="914" actId="1076"/>
          <ac:spMkLst>
            <pc:docMk/>
            <pc:sldMk cId="225623711" sldId="263"/>
            <ac:spMk id="3" creationId="{01143C4D-12DB-4AAE-9296-06DA59137056}"/>
          </ac:spMkLst>
        </pc:spChg>
      </pc:sldChg>
      <pc:sldChg chg="modSp mod">
        <pc:chgData name="Kümin, Beat" userId="089c3a20-6288-4605-973a-7a561c277dc9" providerId="ADAL" clId="{ABF1C27C-22E3-43A3-9F0B-9DC6E67821B5}" dt="2025-10-10T11:18:57.047" v="661" actId="20577"/>
        <pc:sldMkLst>
          <pc:docMk/>
          <pc:sldMk cId="4236770825" sldId="264"/>
        </pc:sldMkLst>
        <pc:spChg chg="mod">
          <ac:chgData name="Kümin, Beat" userId="089c3a20-6288-4605-973a-7a561c277dc9" providerId="ADAL" clId="{ABF1C27C-22E3-43A3-9F0B-9DC6E67821B5}" dt="2025-10-10T11:18:57.047" v="661" actId="20577"/>
          <ac:spMkLst>
            <pc:docMk/>
            <pc:sldMk cId="4236770825" sldId="264"/>
            <ac:spMk id="3" creationId="{96703241-7071-4AF0-8334-E364DCA834EA}"/>
          </ac:spMkLst>
        </pc:spChg>
      </pc:sldChg>
      <pc:sldChg chg="modAnim">
        <pc:chgData name="Kümin, Beat" userId="089c3a20-6288-4605-973a-7a561c277dc9" providerId="ADAL" clId="{ABF1C27C-22E3-43A3-9F0B-9DC6E67821B5}" dt="2025-10-10T10:58:53.964" v="206"/>
        <pc:sldMkLst>
          <pc:docMk/>
          <pc:sldMk cId="1813655056" sldId="265"/>
        </pc:sldMkLst>
      </pc:sldChg>
      <pc:sldChg chg="modSp mod">
        <pc:chgData name="Kümin, Beat" userId="089c3a20-6288-4605-973a-7a561c277dc9" providerId="ADAL" clId="{ABF1C27C-22E3-43A3-9F0B-9DC6E67821B5}" dt="2025-10-10T13:30:38.903" v="1901" actId="1076"/>
        <pc:sldMkLst>
          <pc:docMk/>
          <pc:sldMk cId="3073681290" sldId="267"/>
        </pc:sldMkLst>
        <pc:spChg chg="mod">
          <ac:chgData name="Kümin, Beat" userId="089c3a20-6288-4605-973a-7a561c277dc9" providerId="ADAL" clId="{ABF1C27C-22E3-43A3-9F0B-9DC6E67821B5}" dt="2025-10-10T13:30:38.903" v="1901" actId="1076"/>
          <ac:spMkLst>
            <pc:docMk/>
            <pc:sldMk cId="3073681290" sldId="267"/>
            <ac:spMk id="3" creationId="{E04E8C74-E5A2-4662-A532-D1B92B1FC6D4}"/>
          </ac:spMkLst>
        </pc:spChg>
      </pc:sldChg>
      <pc:sldChg chg="modSp mod">
        <pc:chgData name="Kümin, Beat" userId="089c3a20-6288-4605-973a-7a561c277dc9" providerId="ADAL" clId="{ABF1C27C-22E3-43A3-9F0B-9DC6E67821B5}" dt="2025-10-10T13:14:50.260" v="1305" actId="1076"/>
        <pc:sldMkLst>
          <pc:docMk/>
          <pc:sldMk cId="1094721520" sldId="268"/>
        </pc:sldMkLst>
        <pc:spChg chg="mod">
          <ac:chgData name="Kümin, Beat" userId="089c3a20-6288-4605-973a-7a561c277dc9" providerId="ADAL" clId="{ABF1C27C-22E3-43A3-9F0B-9DC6E67821B5}" dt="2025-10-10T13:08:42.828" v="1138" actId="1076"/>
          <ac:spMkLst>
            <pc:docMk/>
            <pc:sldMk cId="1094721520" sldId="268"/>
            <ac:spMk id="2" creationId="{F757C765-7445-48F0-874E-A9ECCE15D0C1}"/>
          </ac:spMkLst>
        </pc:spChg>
        <pc:spChg chg="mod">
          <ac:chgData name="Kümin, Beat" userId="089c3a20-6288-4605-973a-7a561c277dc9" providerId="ADAL" clId="{ABF1C27C-22E3-43A3-9F0B-9DC6E67821B5}" dt="2025-10-10T13:14:50.260" v="1305" actId="1076"/>
          <ac:spMkLst>
            <pc:docMk/>
            <pc:sldMk cId="1094721520" sldId="268"/>
            <ac:spMk id="3" creationId="{6FB38BC3-A9C2-4465-A11C-C4D3BC43F958}"/>
          </ac:spMkLst>
        </pc:spChg>
      </pc:sldChg>
      <pc:sldChg chg="modSp mod modAnim">
        <pc:chgData name="Kümin, Beat" userId="089c3a20-6288-4605-973a-7a561c277dc9" providerId="ADAL" clId="{ABF1C27C-22E3-43A3-9F0B-9DC6E67821B5}" dt="2025-09-25T14:50:20.546" v="149" actId="20577"/>
        <pc:sldMkLst>
          <pc:docMk/>
          <pc:sldMk cId="2511136172" sldId="269"/>
        </pc:sldMkLst>
        <pc:spChg chg="mod">
          <ac:chgData name="Kümin, Beat" userId="089c3a20-6288-4605-973a-7a561c277dc9" providerId="ADAL" clId="{ABF1C27C-22E3-43A3-9F0B-9DC6E67821B5}" dt="2025-09-25T14:50:20.546" v="149" actId="20577"/>
          <ac:spMkLst>
            <pc:docMk/>
            <pc:sldMk cId="2511136172" sldId="269"/>
            <ac:spMk id="3" creationId="{62A0FFF5-7EE2-9995-1DC9-84C7273E7CC6}"/>
          </ac:spMkLst>
        </pc:spChg>
      </pc:sldChg>
      <pc:sldChg chg="modSp mod">
        <pc:chgData name="Kümin, Beat" userId="089c3a20-6288-4605-973a-7a561c277dc9" providerId="ADAL" clId="{ABF1C27C-22E3-43A3-9F0B-9DC6E67821B5}" dt="2025-10-15T10:48:19.123" v="2209" actId="20577"/>
        <pc:sldMkLst>
          <pc:docMk/>
          <pc:sldMk cId="3959749850" sldId="270"/>
        </pc:sldMkLst>
        <pc:spChg chg="mod">
          <ac:chgData name="Kümin, Beat" userId="089c3a20-6288-4605-973a-7a561c277dc9" providerId="ADAL" clId="{ABF1C27C-22E3-43A3-9F0B-9DC6E67821B5}" dt="2025-10-15T10:48:19.123" v="2209" actId="20577"/>
          <ac:spMkLst>
            <pc:docMk/>
            <pc:sldMk cId="3959749850" sldId="270"/>
            <ac:spMk id="3" creationId="{1B0C372C-B346-108F-E91E-5BE3A485FF96}"/>
          </ac:spMkLst>
        </pc:spChg>
      </pc:sldChg>
      <pc:sldChg chg="modSp mod">
        <pc:chgData name="Kümin, Beat" userId="089c3a20-6288-4605-973a-7a561c277dc9" providerId="ADAL" clId="{ABF1C27C-22E3-43A3-9F0B-9DC6E67821B5}" dt="2025-10-10T11:20:41.119" v="714" actId="20577"/>
        <pc:sldMkLst>
          <pc:docMk/>
          <pc:sldMk cId="2022799373" sldId="271"/>
        </pc:sldMkLst>
        <pc:spChg chg="mod">
          <ac:chgData name="Kümin, Beat" userId="089c3a20-6288-4605-973a-7a561c277dc9" providerId="ADAL" clId="{ABF1C27C-22E3-43A3-9F0B-9DC6E67821B5}" dt="2025-10-10T11:20:41.119" v="714" actId="20577"/>
          <ac:spMkLst>
            <pc:docMk/>
            <pc:sldMk cId="2022799373" sldId="271"/>
            <ac:spMk id="3" creationId="{81C6286F-62BF-D96E-B8F2-DEA0D0370A74}"/>
          </ac:spMkLst>
        </pc:spChg>
      </pc:sldChg>
      <pc:sldChg chg="addSp delSp modSp mod">
        <pc:chgData name="Kümin, Beat" userId="089c3a20-6288-4605-973a-7a561c277dc9" providerId="ADAL" clId="{ABF1C27C-22E3-43A3-9F0B-9DC6E67821B5}" dt="2025-10-10T10:57:43.519" v="204" actId="1076"/>
        <pc:sldMkLst>
          <pc:docMk/>
          <pc:sldMk cId="507682232" sldId="272"/>
        </pc:sldMkLst>
        <pc:spChg chg="mod">
          <ac:chgData name="Kümin, Beat" userId="089c3a20-6288-4605-973a-7a561c277dc9" providerId="ADAL" clId="{ABF1C27C-22E3-43A3-9F0B-9DC6E67821B5}" dt="2025-10-10T10:57:43.519" v="204" actId="1076"/>
          <ac:spMkLst>
            <pc:docMk/>
            <pc:sldMk cId="507682232" sldId="272"/>
            <ac:spMk id="2" creationId="{B8E41A93-6A20-C69E-89D7-F21D0FF73A9D}"/>
          </ac:spMkLst>
        </pc:spChg>
        <pc:picChg chg="add mod modCrop">
          <ac:chgData name="Kümin, Beat" userId="089c3a20-6288-4605-973a-7a561c277dc9" providerId="ADAL" clId="{ABF1C27C-22E3-43A3-9F0B-9DC6E67821B5}" dt="2025-10-10T10:56:48.423" v="170" actId="14100"/>
          <ac:picMkLst>
            <pc:docMk/>
            <pc:sldMk cId="507682232" sldId="272"/>
            <ac:picMk id="4" creationId="{6D492C98-E64B-A7B6-5B64-C93AB8EDD03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F60DE-067E-4093-A5AD-2CAF274DA18E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05115-97EA-4E8E-BD65-C7C44C17C0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477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2430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909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5969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715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8735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886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5732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092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95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973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552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18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264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573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5283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05115-97EA-4E8E-BD65-C7C44C17C00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886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038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61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077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636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715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57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64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614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380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247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94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00031-1A45-4C8D-803C-84D9F163AFB4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1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pgr/interviews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uniofnottm.sharepoint.com/sites/M4CVPP/SitePages/Mid-Year-and-End-of-Year-Report.aspx#each-research-student%2c-both-full-time-and-part-time%2c-is-required-to-undertake-an-annual-review-of-the-progress-they-are-making-o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pgr/ethics-in-research/" TargetMode="External"/><Relationship Id="rId7" Type="http://schemas.openxmlformats.org/officeDocument/2006/relationships/hyperlink" Target="https://warwick.ac.uk/fac/arts/history/students/pgr/ethics-of-research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arwick.ac.uk/services/ris/research-integrity/apply-ethical-approval/" TargetMode="External"/><Relationship Id="rId5" Type="http://schemas.openxmlformats.org/officeDocument/2006/relationships/hyperlink" Target="https://warwick.ac.uk/services/ris/research-integrity/ethical-approval/" TargetMode="External"/><Relationship Id="rId4" Type="http://schemas.openxmlformats.org/officeDocument/2006/relationships/hyperlink" Target="https://warwick.ac.uk/fac/arts/history/students/pgr/travel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ris/research-integrity/training/online-training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cadre/current_students/workshopsandevents/cadreworkshops2526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arwick.ac.uk/fac/arts/history/people/staff_index/bkumin/bookings/?start=13102025&amp;view=week&amp;selectedResource=8a1785d874d41e010174def5feb93b4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pgr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s://warwick.ac.uk/fac/arts/history/students/pgr/upgrade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ase-Study Research Methods">
            <a:extLst>
              <a:ext uri="{FF2B5EF4-FFF2-40B4-BE49-F238E27FC236}">
                <a16:creationId xmlns:a16="http://schemas.microsoft.com/office/drawing/2014/main" id="{81862FEE-B48D-41DF-8029-F550DA7D39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958" y="2338676"/>
            <a:ext cx="5030771" cy="321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3F2F78-4A1D-48D0-AECA-B7FCE62E0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8700" y="547976"/>
            <a:ext cx="5241653" cy="1790700"/>
          </a:xfrm>
        </p:spPr>
        <p:txBody>
          <a:bodyPr>
            <a:normAutofit/>
          </a:bodyPr>
          <a:lstStyle/>
          <a:p>
            <a:r>
              <a:rPr lang="en-GB" sz="3300" b="1" dirty="0"/>
              <a:t>Designing your Project,</a:t>
            </a:r>
            <a:br>
              <a:rPr lang="en-GB" sz="3300" b="1" dirty="0"/>
            </a:br>
            <a:r>
              <a:rPr lang="en-GB" sz="3300" b="1" dirty="0"/>
              <a:t>the Upgrade Process and</a:t>
            </a:r>
            <a:br>
              <a:rPr lang="en-GB" sz="3300" b="1" dirty="0"/>
            </a:br>
            <a:r>
              <a:rPr lang="en-GB" sz="3300" b="1" dirty="0"/>
              <a:t>Ethical Considerations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AA3BF1-8E8E-C461-4C35-F3F836BF23F7}"/>
              </a:ext>
            </a:extLst>
          </p:cNvPr>
          <p:cNvSpPr txBox="1"/>
          <p:nvPr/>
        </p:nvSpPr>
        <p:spPr>
          <a:xfrm>
            <a:off x="570271" y="4735067"/>
            <a:ext cx="14814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latin typeface="+mj-lt"/>
              </a:rPr>
              <a:t>BK - GRF  16/10/25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EDDF82-A2A2-2628-97A8-74662C8909F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73" r="62492" b="74038"/>
          <a:stretch>
            <a:fillRect/>
          </a:stretch>
        </p:blipFill>
        <p:spPr>
          <a:xfrm>
            <a:off x="570271" y="5035149"/>
            <a:ext cx="3203618" cy="133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43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654A2-DB0D-4336-9F7C-A2C36E6C5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03286"/>
            <a:ext cx="7886700" cy="1325563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>
                <a:solidFill>
                  <a:srgbClr val="00B050"/>
                </a:solidFill>
              </a:rPr>
              <a:t>upgrade interview </a:t>
            </a:r>
            <a:br>
              <a:rPr lang="en-GB" dirty="0">
                <a:solidFill>
                  <a:srgbClr val="00B050"/>
                </a:solidFill>
              </a:rPr>
            </a:br>
            <a:r>
              <a:rPr lang="en-GB" dirty="0"/>
              <a:t>has 5 main purposes: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1B0D3-5D5D-4334-AC6B-C9F5B1971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51"/>
            <a:ext cx="7886700" cy="4682353"/>
          </a:xfrm>
        </p:spPr>
        <p:txBody>
          <a:bodyPr>
            <a:normAutofit fontScale="62500" lnSpcReduction="20000"/>
          </a:bodyPr>
          <a:lstStyle/>
          <a:p>
            <a:pPr marL="385763" indent="-385763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800" dirty="0">
                <a:solidFill>
                  <a:srgbClr val="383838"/>
                </a:solidFill>
                <a:latin typeface="Lato"/>
              </a:rPr>
              <a:t>Test</a:t>
            </a:r>
            <a:r>
              <a:rPr lang="en-US" sz="3800" b="0" i="0" dirty="0">
                <a:solidFill>
                  <a:srgbClr val="383838"/>
                </a:solidFill>
                <a:effectLst/>
                <a:latin typeface="Lato"/>
              </a:rPr>
              <a:t> your ideas with two independent academics (NOT your supervisors)</a:t>
            </a:r>
          </a:p>
          <a:p>
            <a:pPr marL="385763" indent="-385763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800" b="0" i="0" dirty="0">
                <a:solidFill>
                  <a:srgbClr val="383838"/>
                </a:solidFill>
                <a:effectLst/>
                <a:latin typeface="Lato"/>
              </a:rPr>
              <a:t>Receive </a:t>
            </a:r>
            <a:r>
              <a:rPr lang="en-US" sz="3800" dirty="0">
                <a:solidFill>
                  <a:srgbClr val="383838"/>
                </a:solidFill>
                <a:latin typeface="Lato"/>
              </a:rPr>
              <a:t>constructive</a:t>
            </a:r>
            <a:r>
              <a:rPr lang="en-US" sz="3800" b="0" i="0" dirty="0">
                <a:solidFill>
                  <a:srgbClr val="383838"/>
                </a:solidFill>
                <a:effectLst/>
                <a:latin typeface="Lato"/>
              </a:rPr>
              <a:t> feedback from informed scholars to help refine and improve your plans</a:t>
            </a:r>
          </a:p>
          <a:p>
            <a:pPr marL="385763" indent="-385763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800" b="0" i="0" dirty="0">
                <a:solidFill>
                  <a:srgbClr val="383838"/>
                </a:solidFill>
                <a:effectLst/>
                <a:latin typeface="Lato"/>
              </a:rPr>
              <a:t>Make contact with possible future advisors</a:t>
            </a:r>
          </a:p>
          <a:p>
            <a:pPr marL="385763" indent="-385763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800" b="0" i="0" dirty="0">
                <a:solidFill>
                  <a:srgbClr val="383838"/>
                </a:solidFill>
                <a:effectLst/>
                <a:latin typeface="Lato"/>
              </a:rPr>
              <a:t>Gain experience of a ‘viva’ style of examination</a:t>
            </a:r>
          </a:p>
          <a:p>
            <a:pPr marL="385763" indent="-385763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800" b="0" i="0" dirty="0">
                <a:solidFill>
                  <a:srgbClr val="383838"/>
                </a:solidFill>
                <a:effectLst/>
                <a:latin typeface="Lato"/>
              </a:rPr>
              <a:t>Test your ability to work at doctorate level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3800" dirty="0">
              <a:solidFill>
                <a:srgbClr val="383838"/>
              </a:solidFill>
              <a:latin typeface="Lato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800" b="0" i="0" dirty="0">
                <a:solidFill>
                  <a:srgbClr val="383838"/>
                </a:solidFill>
                <a:effectLst/>
                <a:latin typeface="Lato"/>
              </a:rPr>
              <a:t>Try to enjoy </a:t>
            </a:r>
            <a:r>
              <a:rPr lang="en-US" sz="3800" dirty="0">
                <a:solidFill>
                  <a:srgbClr val="383838"/>
                </a:solidFill>
                <a:latin typeface="Lato"/>
              </a:rPr>
              <a:t>the occasion -</a:t>
            </a:r>
            <a:r>
              <a:rPr lang="en-US" sz="3800" b="0" i="0" dirty="0">
                <a:solidFill>
                  <a:srgbClr val="383838"/>
                </a:solidFill>
                <a:effectLst/>
                <a:latin typeface="Lato"/>
              </a:rPr>
              <a:t> not supposed to be ‘scary’!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800" dirty="0">
                <a:solidFill>
                  <a:srgbClr val="383838"/>
                </a:solidFill>
                <a:latin typeface="Lato"/>
              </a:rPr>
              <a:t>The atmosphere is f</a:t>
            </a:r>
            <a:r>
              <a:rPr lang="en-US" sz="3800" b="0" i="0" dirty="0">
                <a:solidFill>
                  <a:srgbClr val="383838"/>
                </a:solidFill>
                <a:effectLst/>
                <a:latin typeface="Lato"/>
              </a:rPr>
              <a:t>riendly and supportive but be prepared for a serious exploration of your work, which includes critical questioning</a:t>
            </a:r>
          </a:p>
        </p:txBody>
      </p:sp>
    </p:spTree>
    <p:extLst>
      <p:ext uri="{BB962C8B-B14F-4D97-AF65-F5344CB8AC3E}">
        <p14:creationId xmlns:p14="http://schemas.microsoft.com/office/powerpoint/2010/main" val="3704102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D1046-37B5-49D4-8085-FE360DC51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970" y="842556"/>
            <a:ext cx="3077502" cy="1325563"/>
          </a:xfrm>
        </p:spPr>
        <p:txBody>
          <a:bodyPr/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Panel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93773-55AE-497D-B9EB-E1FB635BE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7637" y="229092"/>
            <a:ext cx="3625602" cy="639981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sz="3300" dirty="0"/>
              <a:t>Two members of (mainly) History staff – discuss with your supervisor who is most appropriate</a:t>
            </a:r>
          </a:p>
          <a:p>
            <a:pPr>
              <a:lnSpc>
                <a:spcPct val="120000"/>
              </a:lnSpc>
            </a:pPr>
            <a:r>
              <a:rPr lang="en-GB" sz="3300" dirty="0"/>
              <a:t>Your supervisor(s) will attend (not M4C) but not speak! They can observe and take notes</a:t>
            </a:r>
          </a:p>
          <a:p>
            <a:pPr>
              <a:lnSpc>
                <a:spcPct val="120000"/>
              </a:lnSpc>
            </a:pPr>
            <a:r>
              <a:rPr lang="en-GB" sz="3300" dirty="0"/>
              <a:t>Musical chairs element at the end to ensure supervisory arrangements are working well</a:t>
            </a:r>
          </a:p>
          <a:p>
            <a:pPr>
              <a:lnSpc>
                <a:spcPct val="120000"/>
              </a:lnSpc>
            </a:pPr>
            <a:r>
              <a:rPr lang="en-GB" sz="3300" dirty="0"/>
              <a:t>Panel offers constructive  feedback &amp; makes recommendations</a:t>
            </a:r>
          </a:p>
          <a:p>
            <a:pPr>
              <a:lnSpc>
                <a:spcPct val="120000"/>
              </a:lnSpc>
            </a:pPr>
            <a:r>
              <a:rPr lang="en-GB" sz="3300" dirty="0"/>
              <a:t>The </a:t>
            </a:r>
            <a:r>
              <a:rPr lang="en-GB" sz="3300" dirty="0" err="1"/>
              <a:t>panelists</a:t>
            </a:r>
            <a:r>
              <a:rPr lang="en-GB" sz="3300" dirty="0"/>
              <a:t> submit a formal report which is shared with your supervisor(s)</a:t>
            </a:r>
          </a:p>
          <a:p>
            <a:endParaRPr lang="en-GB" dirty="0"/>
          </a:p>
        </p:txBody>
      </p:sp>
      <p:pic>
        <p:nvPicPr>
          <p:cNvPr id="4098" name="Picture 2" descr="Summary of Research Methods and Statistics">
            <a:extLst>
              <a:ext uri="{FF2B5EF4-FFF2-40B4-BE49-F238E27FC236}">
                <a16:creationId xmlns:a16="http://schemas.microsoft.com/office/drawing/2014/main" id="{00C3B720-F37A-41B3-B1DE-704CA30FB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60" y="2393717"/>
            <a:ext cx="4468845" cy="253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586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EAACF-E854-47F7-9771-E8F5D89C8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502" y="1679717"/>
            <a:ext cx="3678509" cy="994172"/>
          </a:xfrm>
        </p:spPr>
        <p:txBody>
          <a:bodyPr>
            <a:normAutofit fontScale="90000"/>
          </a:bodyPr>
          <a:lstStyle/>
          <a:p>
            <a:r>
              <a:rPr lang="en-GB" dirty="0"/>
              <a:t>Some common issues that arise: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43C4D-12DB-4AAE-9296-06DA59137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700155"/>
            <a:ext cx="4067201" cy="527713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Unclear or over-ambitious set of research questions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b="0" i="0" dirty="0">
                <a:solidFill>
                  <a:srgbClr val="383838"/>
                </a:solidFill>
                <a:effectLst/>
                <a:latin typeface="Lato"/>
              </a:rPr>
              <a:t>Vague understanding of relevant sources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b="0" i="0" dirty="0">
                <a:solidFill>
                  <a:srgbClr val="383838"/>
                </a:solidFill>
                <a:effectLst/>
                <a:latin typeface="Lato"/>
              </a:rPr>
              <a:t>Lack of (or inadequate) research methodology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b="0" i="0" dirty="0">
                <a:solidFill>
                  <a:srgbClr val="383838"/>
                </a:solidFill>
                <a:effectLst/>
                <a:latin typeface="Lato"/>
              </a:rPr>
              <a:t>Unrealistic </a:t>
            </a:r>
            <a:r>
              <a:rPr lang="en-GB" dirty="0">
                <a:solidFill>
                  <a:srgbClr val="383838"/>
                </a:solidFill>
                <a:latin typeface="Lato"/>
              </a:rPr>
              <a:t>(chronological, regional) </a:t>
            </a:r>
            <a:r>
              <a:rPr lang="en-GB" b="0" i="0" dirty="0">
                <a:solidFill>
                  <a:srgbClr val="383838"/>
                </a:solidFill>
                <a:effectLst/>
                <a:latin typeface="Lato"/>
              </a:rPr>
              <a:t>scope or timetable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>
                <a:solidFill>
                  <a:srgbClr val="383838"/>
                </a:solidFill>
                <a:latin typeface="Lato"/>
              </a:rPr>
              <a:t>Some conceptual gaps or fuzzy terminology</a:t>
            </a:r>
            <a:br>
              <a:rPr lang="en-GB" dirty="0">
                <a:solidFill>
                  <a:srgbClr val="383838"/>
                </a:solidFill>
                <a:latin typeface="Lato"/>
              </a:rPr>
            </a:br>
            <a:endParaRPr lang="en-GB" dirty="0">
              <a:solidFill>
                <a:srgbClr val="383838"/>
              </a:solidFill>
              <a:latin typeface="Lato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b="0" i="0" dirty="0">
                <a:solidFill>
                  <a:srgbClr val="383838"/>
                </a:solidFill>
                <a:effectLst/>
                <a:latin typeface="Lato"/>
              </a:rPr>
              <a:t>BUT IN GENERAL A HELPFUL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>
                <a:solidFill>
                  <a:srgbClr val="383838"/>
                </a:solidFill>
                <a:latin typeface="Lato"/>
              </a:rPr>
              <a:t>REVIEW OPPORTUNITY, </a:t>
            </a:r>
            <a:br>
              <a:rPr lang="en-GB" dirty="0">
                <a:solidFill>
                  <a:srgbClr val="383838"/>
                </a:solidFill>
                <a:latin typeface="Lato"/>
              </a:rPr>
            </a:br>
            <a:r>
              <a:rPr lang="en-GB" dirty="0">
                <a:solidFill>
                  <a:srgbClr val="383838"/>
                </a:solidFill>
                <a:latin typeface="Lato"/>
              </a:rPr>
              <a:t>see e.g. these student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>
                <a:hlinkClick r:id="rId3"/>
              </a:rPr>
              <a:t>Upgrade Experiences</a:t>
            </a:r>
            <a:endParaRPr lang="en-GB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b="0" i="0" dirty="0">
              <a:solidFill>
                <a:srgbClr val="383838"/>
              </a:solidFill>
              <a:effectLst/>
              <a:latin typeface="Lato"/>
            </a:endParaRPr>
          </a:p>
        </p:txBody>
      </p:sp>
      <p:pic>
        <p:nvPicPr>
          <p:cNvPr id="3074" name="Picture 2" descr="Research Methodology – ICTAK">
            <a:extLst>
              <a:ext uri="{FF2B5EF4-FFF2-40B4-BE49-F238E27FC236}">
                <a16:creationId xmlns:a16="http://schemas.microsoft.com/office/drawing/2014/main" id="{49626541-F856-4958-92A2-3440CAB84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63" y="3204874"/>
            <a:ext cx="3359956" cy="224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23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7ECED-578F-4F7B-8542-5BAA91004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95" y="613372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GB" dirty="0"/>
              <a:t>M4C has its </a:t>
            </a:r>
            <a:br>
              <a:rPr lang="en-GB" dirty="0"/>
            </a:br>
            <a:r>
              <a:rPr lang="en-GB" dirty="0"/>
              <a:t>own process!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4BC4C-BCA6-4A86-B95B-A7A5D443D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944" y="1807105"/>
            <a:ext cx="7886700" cy="490265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600" dirty="0">
                <a:hlinkClick r:id="rId3"/>
              </a:rPr>
              <a:t>Mid-Year Review and End of Year Report</a:t>
            </a:r>
            <a:r>
              <a:rPr lang="en-GB" sz="2600" dirty="0"/>
              <a:t>: February - </a:t>
            </a:r>
            <a:r>
              <a:rPr lang="en-GB" sz="2600"/>
              <a:t>March 2026.</a:t>
            </a:r>
            <a:endParaRPr lang="en-GB" sz="2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600" b="0" i="0" dirty="0">
                <a:solidFill>
                  <a:srgbClr val="434344"/>
                </a:solidFill>
                <a:effectLst/>
              </a:rPr>
              <a:t>A </a:t>
            </a:r>
            <a:r>
              <a:rPr lang="en-GB" sz="2600" b="1" i="0" dirty="0">
                <a:solidFill>
                  <a:srgbClr val="434344"/>
                </a:solidFill>
                <a:effectLst/>
              </a:rPr>
              <a:t>research statement </a:t>
            </a:r>
            <a:r>
              <a:rPr lang="en-GB" sz="2600" b="0" i="0" dirty="0">
                <a:solidFill>
                  <a:srgbClr val="434344"/>
                </a:solidFill>
                <a:effectLst/>
              </a:rPr>
              <a:t>of 1500-2000 words indicating the scope of your thesis, and outlining the key research questions, research context and methodology.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600" b="0" i="0" dirty="0">
                <a:solidFill>
                  <a:srgbClr val="434344"/>
                </a:solidFill>
                <a:effectLst/>
              </a:rPr>
              <a:t>A 5000-word </a:t>
            </a:r>
            <a:r>
              <a:rPr lang="en-GB" sz="2600" b="1" i="0" dirty="0">
                <a:solidFill>
                  <a:srgbClr val="434344"/>
                </a:solidFill>
                <a:effectLst/>
              </a:rPr>
              <a:t>example of your written</a:t>
            </a:r>
            <a:r>
              <a:rPr lang="en-GB" sz="2600" b="0" i="0" dirty="0">
                <a:solidFill>
                  <a:srgbClr val="434344"/>
                </a:solidFill>
                <a:effectLst/>
              </a:rPr>
              <a:t> work i.e. a short chapter or a section of discursive prose from your thesis, or equivalent output for practice-based PhDs.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600" b="0" i="0" dirty="0">
                <a:solidFill>
                  <a:srgbClr val="434344"/>
                </a:solidFill>
                <a:effectLst/>
              </a:rPr>
              <a:t>For M4C award holders in year one (or part-time equivalent) requests for </a:t>
            </a:r>
            <a:r>
              <a:rPr lang="en-GB" sz="2600" b="1" i="0" dirty="0">
                <a:solidFill>
                  <a:srgbClr val="434344"/>
                </a:solidFill>
                <a:effectLst/>
              </a:rPr>
              <a:t>extended funding</a:t>
            </a:r>
            <a:r>
              <a:rPr lang="en-GB" sz="2600" b="0" i="0" dirty="0">
                <a:solidFill>
                  <a:srgbClr val="434344"/>
                </a:solidFill>
                <a:effectLst/>
              </a:rPr>
              <a:t> can be made where there is a rationale for complex or extended training, skills acquisition, extended archival visits, fieldwork or placement needs. An M4C award can be extended up to a maximum of 6 months full-time or 12 months part-time.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600" b="0" i="0" dirty="0">
                <a:solidFill>
                  <a:srgbClr val="434344"/>
                </a:solidFill>
                <a:effectLst/>
              </a:rPr>
              <a:t>Assessment review interview with two assessors from outside of the supervisory team. (NB this does not preclude assessors subsequently acting as internal examiners on final submission of the thesis). </a:t>
            </a:r>
          </a:p>
          <a:p>
            <a:endParaRPr lang="en-GB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B8328351-F16B-47DE-A5A4-BB48AA51119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21994" y="32004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pic>
        <p:nvPicPr>
          <p:cNvPr id="1032" name="Picture 8" descr="M4C Logo">
            <a:extLst>
              <a:ext uri="{FF2B5EF4-FFF2-40B4-BE49-F238E27FC236}">
                <a16:creationId xmlns:a16="http://schemas.microsoft.com/office/drawing/2014/main" id="{0BFBD315-003B-4FFB-B4E7-C9262BEE5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115" y="613372"/>
            <a:ext cx="2930833" cy="72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833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7C765-7445-48F0-874E-A9ECCE15D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72339"/>
            <a:ext cx="7886700" cy="99417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3. Does your project have </a:t>
            </a:r>
            <a:br>
              <a:rPr lang="en-GB" b="1" dirty="0"/>
            </a:br>
            <a:r>
              <a:rPr lang="en-GB" b="1" dirty="0"/>
              <a:t>ethical implications?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38BC3-A9C2-4465-A11C-C4D3BC43F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085" y="1780675"/>
            <a:ext cx="3278508" cy="500513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100" dirty="0"/>
              <a:t>A thorough review …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100" dirty="0"/>
              <a:t>establishes risks and benefits for </a:t>
            </a:r>
            <a:r>
              <a:rPr lang="en-GB" sz="3100" i="1" dirty="0"/>
              <a:t>all</a:t>
            </a:r>
            <a:r>
              <a:rPr lang="en-GB" sz="3100" dirty="0"/>
              <a:t> involved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100" dirty="0"/>
              <a:t>ensures respect and fair treatment for (potentially vulnerable) </a:t>
            </a:r>
            <a:r>
              <a:rPr lang="en-GB" sz="3100" i="1" dirty="0"/>
              <a:t>participants</a:t>
            </a:r>
            <a:r>
              <a:rPr lang="en-GB" sz="3100" dirty="0"/>
              <a:t>, building on their capacity to accept or reject involvement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100" dirty="0"/>
              <a:t>assesses dangers to &amp; maintains standards of </a:t>
            </a:r>
            <a:r>
              <a:rPr lang="en-GB" sz="3100" i="1" dirty="0"/>
              <a:t>researchers</a:t>
            </a:r>
            <a:r>
              <a:rPr lang="en-GB" sz="3100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3200" dirty="0"/>
              <a:t> </a:t>
            </a:r>
            <a:r>
              <a:rPr lang="en-GB" sz="3200" dirty="0">
                <a:solidFill>
                  <a:srgbClr val="FF0000"/>
                </a:solidFill>
              </a:rPr>
              <a:t>consider this early on!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GB" sz="3100" dirty="0"/>
          </a:p>
          <a:p>
            <a:endParaRPr lang="en-GB" sz="3000" dirty="0"/>
          </a:p>
        </p:txBody>
      </p:sp>
      <p:pic>
        <p:nvPicPr>
          <p:cNvPr id="2052" name="Picture 4" descr="See the source image">
            <a:extLst>
              <a:ext uri="{FF2B5EF4-FFF2-40B4-BE49-F238E27FC236}">
                <a16:creationId xmlns:a16="http://schemas.microsoft.com/office/drawing/2014/main" id="{E35A6B0B-2D8F-4CA5-945F-5FA166A75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265" y="1865115"/>
            <a:ext cx="5200650" cy="390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721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CB499-789B-49F3-A278-6D381246D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00439"/>
            <a:ext cx="7529388" cy="994172"/>
          </a:xfrm>
        </p:spPr>
        <p:txBody>
          <a:bodyPr>
            <a:normAutofit/>
          </a:bodyPr>
          <a:lstStyle/>
          <a:p>
            <a:r>
              <a:rPr lang="en-GB" sz="3600" dirty="0"/>
              <a:t>Two types of key ethical considerations: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E8C74-E5A2-4662-A532-D1B92B1FC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383" y="1643306"/>
            <a:ext cx="8053234" cy="4706099"/>
          </a:xfrm>
        </p:spPr>
        <p:txBody>
          <a:bodyPr>
            <a:normAutofit fontScale="70000" lnSpcReduction="20000"/>
          </a:bodyPr>
          <a:lstStyle/>
          <a:p>
            <a:pPr marL="385763" indent="-385763">
              <a:lnSpc>
                <a:spcPct val="120000"/>
              </a:lnSpc>
              <a:buFont typeface="+mj-lt"/>
              <a:buAutoNum type="arabicPeriod"/>
            </a:pPr>
            <a:r>
              <a:rPr lang="en-GB" sz="2600" dirty="0">
                <a:solidFill>
                  <a:srgbClr val="954F7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Ethics</a:t>
            </a:r>
            <a:r>
              <a:rPr lang="en-GB" sz="2600" b="1" dirty="0">
                <a:solidFill>
                  <a:srgbClr val="954F7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2600" b="1" i="1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</a:t>
            </a:r>
            <a:r>
              <a:rPr lang="en-GB" sz="2600" b="1" dirty="0">
                <a:solidFill>
                  <a:srgbClr val="954F7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2600" dirty="0">
                <a:solidFill>
                  <a:srgbClr val="954F7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 (Research Tasks &amp; Processes)</a:t>
            </a:r>
            <a:r>
              <a:rPr lang="en-GB" sz="2600" dirty="0"/>
              <a:t>: risks to you, participants and institutions. See departmental / university guidance set out on </a:t>
            </a:r>
            <a:r>
              <a:rPr lang="en-GB" sz="2600" dirty="0">
                <a:hlinkClick r:id="rId4"/>
              </a:rPr>
              <a:t>Travel</a:t>
            </a:r>
            <a:r>
              <a:rPr lang="en-GB" sz="2600" dirty="0"/>
              <a:t>, </a:t>
            </a:r>
            <a:r>
              <a:rPr lang="en-GB" sz="2600" dirty="0">
                <a:hlinkClick r:id="rId5"/>
              </a:rPr>
              <a:t>Do I need Ethical Approval</a:t>
            </a:r>
            <a:r>
              <a:rPr lang="en-GB" sz="2600" dirty="0"/>
              <a:t> and </a:t>
            </a:r>
            <a:r>
              <a:rPr lang="en-GB" sz="2600" dirty="0">
                <a:hlinkClick r:id="rId6"/>
              </a:rPr>
              <a:t>Applying for Ethics</a:t>
            </a:r>
            <a:r>
              <a:rPr lang="en-GB" sz="2600" dirty="0"/>
              <a:t>.</a:t>
            </a:r>
          </a:p>
          <a:p>
            <a:pPr lvl="1">
              <a:lnSpc>
                <a:spcPct val="120000"/>
              </a:lnSpc>
            </a:pPr>
            <a:r>
              <a:rPr lang="en-GB" sz="2600" b="1" dirty="0"/>
              <a:t>Everyone</a:t>
            </a:r>
            <a:r>
              <a:rPr lang="en-GB" sz="2600" dirty="0"/>
              <a:t> needs to complete an Ethics Review Form as part of the upgrade – in many cases, timely discussion with supervisors and scrutiny by panel is sufficient; </a:t>
            </a:r>
            <a:endParaRPr lang="en-GB" sz="2600" dirty="0">
              <a:solidFill>
                <a:srgbClr val="FF000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GB" sz="2600" dirty="0"/>
              <a:t>However, research in regions considered dangerous, on topics relating to national security, with sensitive questions etc </a:t>
            </a:r>
            <a:r>
              <a:rPr lang="en-GB" sz="2600" b="1" i="1" dirty="0"/>
              <a:t>may</a:t>
            </a:r>
            <a:r>
              <a:rPr lang="en-GB" sz="2600" b="1" dirty="0"/>
              <a:t> – </a:t>
            </a:r>
            <a:r>
              <a:rPr lang="en-GB" sz="2600" dirty="0"/>
              <a:t>and everyone</a:t>
            </a:r>
            <a:r>
              <a:rPr lang="en-GB" sz="2600" b="1" dirty="0"/>
              <a:t> </a:t>
            </a:r>
            <a:r>
              <a:rPr lang="en-GB" sz="2600" dirty="0"/>
              <a:t>working with human participants </a:t>
            </a:r>
            <a:r>
              <a:rPr lang="en-GB" sz="2600" b="1" i="1" dirty="0"/>
              <a:t>will</a:t>
            </a:r>
            <a:r>
              <a:rPr lang="en-GB" sz="2600" b="1" dirty="0"/>
              <a:t> </a:t>
            </a:r>
            <a:r>
              <a:rPr lang="en-GB" sz="2600" dirty="0"/>
              <a:t>– require external approval by the University’s Humanities &amp; Social Sciences Research Ethics Committee (</a:t>
            </a:r>
            <a:r>
              <a:rPr lang="en-GB" sz="2600" b="1" dirty="0"/>
              <a:t>HSSREC</a:t>
            </a:r>
            <a:r>
              <a:rPr lang="en-GB" sz="2600" dirty="0"/>
              <a:t>); </a:t>
            </a:r>
            <a:br>
              <a:rPr lang="en-GB" sz="2600" dirty="0"/>
            </a:br>
            <a:endParaRPr lang="en-GB" sz="2600" dirty="0"/>
          </a:p>
          <a:p>
            <a:pPr marL="0" lvl="1" indent="0">
              <a:lnSpc>
                <a:spcPct val="120000"/>
              </a:lnSpc>
              <a:buNone/>
            </a:pPr>
            <a:r>
              <a:rPr lang="en-GB" sz="2600" dirty="0"/>
              <a:t>2.  </a:t>
            </a:r>
            <a:r>
              <a:rPr lang="en-GB" sz="2600" dirty="0">
                <a:solidFill>
                  <a:srgbClr val="0563C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Ethics </a:t>
            </a:r>
            <a:r>
              <a:rPr lang="en-GB" sz="2600" b="1" i="1" dirty="0">
                <a:solidFill>
                  <a:srgbClr val="00B05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of</a:t>
            </a:r>
            <a:r>
              <a:rPr lang="en-GB" sz="2600" dirty="0">
                <a:solidFill>
                  <a:srgbClr val="0563C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Research (Standards &amp; Attitudes of Researchers)</a:t>
            </a:r>
            <a:r>
              <a:rPr lang="en-GB" sz="2600" dirty="0"/>
              <a:t>: how to carry out your </a:t>
            </a:r>
            <a:br>
              <a:rPr lang="en-GB" sz="2600" dirty="0"/>
            </a:br>
            <a:r>
              <a:rPr lang="en-GB" sz="2600" dirty="0"/>
              <a:t>     project – from inception to publication / dissemination – with integrity, </a:t>
            </a:r>
            <a:br>
              <a:rPr lang="en-GB" sz="2600" dirty="0"/>
            </a:br>
            <a:r>
              <a:rPr lang="en-GB" sz="2600" dirty="0"/>
              <a:t>     transparency and honesty (e.g. staying clear of misconduct, plagiarism, </a:t>
            </a:r>
            <a:br>
              <a:rPr lang="en-GB" sz="2600" dirty="0"/>
            </a:br>
            <a:r>
              <a:rPr lang="en-GB" sz="2600" dirty="0"/>
              <a:t>     damaging cultural heritage resources, misrepresentation of findings …)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681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3D993-A275-EEF7-C683-5D1EE68C6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376" y="3613526"/>
            <a:ext cx="3161297" cy="1799035"/>
          </a:xfrm>
        </p:spPr>
        <p:txBody>
          <a:bodyPr>
            <a:normAutofit fontScale="90000"/>
          </a:bodyPr>
          <a:lstStyle/>
          <a:p>
            <a:r>
              <a:rPr lang="en-GB" dirty="0"/>
              <a:t>How did you get on with Research Integrity Training (</a:t>
            </a:r>
            <a:r>
              <a:rPr lang="en-GB" dirty="0" err="1"/>
              <a:t>Epigeum</a:t>
            </a:r>
            <a:r>
              <a:rPr lang="en-GB" dirty="0"/>
              <a:t>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0FFF5-7EE2-9995-1DC9-84C7273E7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841" y="3613526"/>
            <a:ext cx="4292266" cy="2158009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1500" dirty="0">
                <a:latin typeface="Lato" panose="020F0502020204030203" pitchFamily="34" charset="0"/>
              </a:rPr>
              <a:t>Please remember that all PGR need to complete the </a:t>
            </a:r>
            <a:r>
              <a:rPr lang="en-GB" sz="1500" b="1" dirty="0">
                <a:latin typeface="Lato" panose="020F0502020204030203" pitchFamily="34" charset="0"/>
              </a:rPr>
              <a:t>full</a:t>
            </a:r>
            <a:r>
              <a:rPr lang="en-GB" sz="1500" dirty="0">
                <a:latin typeface="Lato" panose="020F0502020204030203" pitchFamily="34" charset="0"/>
              </a:rPr>
              <a:t> </a:t>
            </a:r>
            <a:r>
              <a:rPr lang="en-GB" sz="1500" dirty="0" err="1">
                <a:latin typeface="Lato" panose="020F0502020204030203" pitchFamily="34" charset="0"/>
              </a:rPr>
              <a:t>epigeum</a:t>
            </a:r>
            <a:r>
              <a:rPr lang="en-GB" sz="1500" dirty="0">
                <a:latin typeface="Lato" panose="020F0502020204030203" pitchFamily="34" charset="0"/>
              </a:rPr>
              <a:t> course of 8 modules;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1500" dirty="0">
                <a:latin typeface="Lato" panose="020F0502020204030203" pitchFamily="34" charset="0"/>
              </a:rPr>
              <a:t>In addition, all research staff and students working with </a:t>
            </a:r>
            <a:r>
              <a:rPr lang="en-GB" sz="1500" b="1" dirty="0">
                <a:latin typeface="Lato" panose="020F0502020204030203" pitchFamily="34" charset="0"/>
              </a:rPr>
              <a:t>human participants</a:t>
            </a:r>
            <a:r>
              <a:rPr lang="en-GB" sz="1500" dirty="0">
                <a:latin typeface="Lato" panose="020F0502020204030203" pitchFamily="34" charset="0"/>
              </a:rPr>
              <a:t> should complete the supplementary ‘Protecting Human Participants’ module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1500" dirty="0">
                <a:latin typeface="Lato" panose="020F0502020204030203" pitchFamily="34" charset="0"/>
              </a:rPr>
              <a:t>Access the </a:t>
            </a:r>
            <a:r>
              <a:rPr lang="en-GB" sz="1500" dirty="0">
                <a:latin typeface="Lato" panose="020F0502020204030203" pitchFamily="34" charset="0"/>
                <a:hlinkClick r:id="rId3"/>
              </a:rPr>
              <a:t>course here</a:t>
            </a:r>
            <a:endParaRPr lang="en-GB" sz="1500" dirty="0">
              <a:latin typeface="Lato" panose="020F0502020204030203" pitchFamily="34" charset="0"/>
            </a:endParaRPr>
          </a:p>
          <a:p>
            <a:endParaRPr lang="en-GB" sz="1500" dirty="0"/>
          </a:p>
        </p:txBody>
      </p:sp>
      <p:pic>
        <p:nvPicPr>
          <p:cNvPr id="5" name="Picture 4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CEAC9804-81FA-B512-4BA4-1499AD9A09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76" y="530378"/>
            <a:ext cx="7406444" cy="181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3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125E0-7458-B333-F779-E060E9A11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2726"/>
            <a:ext cx="7886700" cy="1325563"/>
          </a:xfrm>
        </p:spPr>
        <p:txBody>
          <a:bodyPr/>
          <a:lstStyle/>
          <a:p>
            <a:r>
              <a:rPr lang="en-GB" dirty="0"/>
              <a:t>Looking ahead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C372C-B346-108F-E91E-5BE3A485F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881" y="1616726"/>
            <a:ext cx="7714238" cy="500897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i="1" dirty="0"/>
              <a:t>Monday</a:t>
            </a:r>
            <a:r>
              <a:rPr lang="en-GB" dirty="0"/>
              <a:t>: 5 pm </a:t>
            </a:r>
            <a:r>
              <a:rPr lang="en-GB" b="1" i="1" u="sng" dirty="0"/>
              <a:t>in FAB 5.01</a:t>
            </a:r>
            <a:r>
              <a:rPr lang="en-GB" dirty="0"/>
              <a:t> - ‘Work in Progress’ with Roberta Bivins (hybrid)</a:t>
            </a:r>
          </a:p>
          <a:p>
            <a:pPr>
              <a:lnSpc>
                <a:spcPct val="120000"/>
              </a:lnSpc>
            </a:pPr>
            <a:r>
              <a:rPr lang="en-GB" i="1" dirty="0"/>
              <a:t>Tuesday</a:t>
            </a:r>
            <a:r>
              <a:rPr lang="en-GB" dirty="0"/>
              <a:t>: CADRE Welcome / Induction / M4C Intro, 21 October 10-2, </a:t>
            </a:r>
            <a:r>
              <a:rPr lang="en-GB" b="1" i="1" u="sng" dirty="0"/>
              <a:t>Wolfson Research Exchange</a:t>
            </a:r>
            <a:r>
              <a:rPr lang="en-GB" dirty="0"/>
              <a:t> in UL – info under </a:t>
            </a:r>
            <a:r>
              <a:rPr lang="en-GB" dirty="0">
                <a:hlinkClick r:id="rId3"/>
              </a:rPr>
              <a:t>CADRE workshops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en-GB" i="1" dirty="0"/>
              <a:t>Wednesday</a:t>
            </a:r>
            <a:r>
              <a:rPr lang="en-GB" dirty="0"/>
              <a:t>: PGR Voice Drop in at 11 in </a:t>
            </a:r>
            <a:r>
              <a:rPr lang="en-GB" b="1" i="1" u="sng" dirty="0"/>
              <a:t>FAB 3.45 </a:t>
            </a:r>
            <a:r>
              <a:rPr lang="en-GB" dirty="0"/>
              <a:t>(reps + anyone welcome)</a:t>
            </a:r>
            <a:endParaRPr lang="en-GB" i="1" dirty="0"/>
          </a:p>
          <a:p>
            <a:pPr>
              <a:lnSpc>
                <a:spcPct val="120000"/>
              </a:lnSpc>
            </a:pPr>
            <a:r>
              <a:rPr lang="en-GB" i="1" dirty="0"/>
              <a:t>Thursday</a:t>
            </a:r>
            <a:r>
              <a:rPr lang="en-GB" dirty="0"/>
              <a:t>: GRF session about UL services </a:t>
            </a:r>
            <a:r>
              <a:rPr lang="en-GB" b="1" i="1" u="sng" dirty="0"/>
              <a:t>in the Library</a:t>
            </a:r>
            <a:r>
              <a:rPr lang="en-GB" b="1" i="1" dirty="0"/>
              <a:t> </a:t>
            </a:r>
            <a:r>
              <a:rPr lang="en-GB" dirty="0"/>
              <a:t>(meet directly in Floor 1 Foyer near barriers for 5 pm)</a:t>
            </a:r>
          </a:p>
          <a:p>
            <a:pPr>
              <a:lnSpc>
                <a:spcPct val="120000"/>
              </a:lnSpc>
            </a:pPr>
            <a:r>
              <a:rPr lang="en-GB" dirty="0"/>
              <a:t>Week 4: Archives ‘double’ session, starting with workshop on ‘Researching and Communicating archival sources’ (led by Dr Geraldine Fela) at 3.30 in </a:t>
            </a:r>
            <a:r>
              <a:rPr lang="en-GB" b="1" i="1" u="sng" dirty="0"/>
              <a:t>in JX2.02 </a:t>
            </a:r>
            <a:r>
              <a:rPr lang="en-GB" dirty="0"/>
              <a:t>(Junction, adjacent to FAB – please come along), then at Modern Records Centre </a:t>
            </a:r>
            <a:r>
              <a:rPr lang="en-GB" b="1" i="1" u="sng" dirty="0"/>
              <a:t>MRC</a:t>
            </a:r>
            <a:r>
              <a:rPr lang="en-GB" dirty="0"/>
              <a:t> from 5 pm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Please </a:t>
            </a:r>
            <a:r>
              <a:rPr lang="en-GB" dirty="0">
                <a:hlinkClick r:id="rId4"/>
              </a:rPr>
              <a:t>arrange to meet</a:t>
            </a:r>
            <a:r>
              <a:rPr lang="en-GB" dirty="0"/>
              <a:t> with me for a ‘personal tutor’ chat at some point this term (15 mins blocks Mondays 12-1; Thursdays 3-4; FAB 3.49; book via my department </a:t>
            </a:r>
            <a:r>
              <a:rPr lang="en-GB" dirty="0">
                <a:hlinkClick r:id="rId4"/>
              </a:rPr>
              <a:t>staff page</a:t>
            </a:r>
            <a:r>
              <a:rPr lang="en-GB" dirty="0"/>
              <a:t>)</a:t>
            </a:r>
            <a:br>
              <a:rPr lang="en-GB" dirty="0"/>
            </a:b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9749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E41A93-6A20-C69E-89D7-F21D0FF73A9D}"/>
              </a:ext>
            </a:extLst>
          </p:cNvPr>
          <p:cNvSpPr txBox="1"/>
          <p:nvPr/>
        </p:nvSpPr>
        <p:spPr>
          <a:xfrm>
            <a:off x="2353000" y="4134465"/>
            <a:ext cx="4713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/>
              <a:t>A couple of weeks in - </a:t>
            </a:r>
          </a:p>
          <a:p>
            <a:pPr algn="ctr"/>
            <a:r>
              <a:rPr lang="en-GB" sz="3600" dirty="0"/>
              <a:t>Your standout moment?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492C98-E64B-A7B6-5B64-C93AB8EDD0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51" t="34373" r="3656" b="9427"/>
          <a:stretch>
            <a:fillRect/>
          </a:stretch>
        </p:blipFill>
        <p:spPr>
          <a:xfrm>
            <a:off x="0" y="0"/>
            <a:ext cx="9140387" cy="306766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4B4963F-5ACC-579B-4161-030EA2B0A07D}"/>
              </a:ext>
            </a:extLst>
          </p:cNvPr>
          <p:cNvSpPr/>
          <p:nvPr/>
        </p:nvSpPr>
        <p:spPr>
          <a:xfrm>
            <a:off x="1963533" y="1184540"/>
            <a:ext cx="5986667" cy="63579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682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E4E19-E6FB-45FB-B982-99C315ECD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1922811"/>
            <a:ext cx="4151376" cy="3537115"/>
          </a:xfrm>
        </p:spPr>
        <p:txBody>
          <a:bodyPr>
            <a:normAutofit lnSpcReduction="10000"/>
          </a:bodyPr>
          <a:lstStyle/>
          <a:p>
            <a:r>
              <a:rPr lang="en-GB" sz="3000" dirty="0"/>
              <a:t>What was your experience designing your BA or MA dissertation?</a:t>
            </a:r>
          </a:p>
          <a:p>
            <a:r>
              <a:rPr lang="en-GB" sz="3000" dirty="0"/>
              <a:t>What were the key challenges?</a:t>
            </a:r>
          </a:p>
          <a:p>
            <a:r>
              <a:rPr lang="en-GB" sz="3000" dirty="0"/>
              <a:t>How do you think a PhD might differ?</a:t>
            </a:r>
          </a:p>
        </p:txBody>
      </p:sp>
      <p:pic>
        <p:nvPicPr>
          <p:cNvPr id="1026" name="Picture 2" descr="Research Methodlogy">
            <a:extLst>
              <a:ext uri="{FF2B5EF4-FFF2-40B4-BE49-F238E27FC236}">
                <a16:creationId xmlns:a16="http://schemas.microsoft.com/office/drawing/2014/main" id="{1743D03F-EEB1-4392-8438-B5E84BB7E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120" y="1821308"/>
            <a:ext cx="3740119" cy="374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E14D72-FDCA-4FF5-5383-79CA39FB5A40}"/>
              </a:ext>
            </a:extLst>
          </p:cNvPr>
          <p:cNvSpPr txBox="1"/>
          <p:nvPr/>
        </p:nvSpPr>
        <p:spPr>
          <a:xfrm>
            <a:off x="1844120" y="645067"/>
            <a:ext cx="6350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/>
              <a:t>1. Designing your project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813655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0EE9B-42DD-4D62-A0CB-A71C530B1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198" y="566442"/>
            <a:ext cx="8322531" cy="1469913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Key considerations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89AAF-1EB4-4460-B4A9-F05E6CC13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783" y="2425792"/>
            <a:ext cx="4925048" cy="363210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What exactly is your central research question?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Which concepts / theories can you draw upon?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How will your work change, support or advance existing scholarly views?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Why have you decided on this particular timeframe  or setting</a:t>
            </a:r>
            <a:r>
              <a:rPr lang="en-US" dirty="0">
                <a:solidFill>
                  <a:srgbClr val="383838"/>
                </a:solidFill>
                <a:latin typeface="Lato"/>
              </a:rPr>
              <a:t> - might there be better ones?</a:t>
            </a:r>
            <a:endParaRPr lang="en-US" b="0" i="0" dirty="0">
              <a:solidFill>
                <a:srgbClr val="383838"/>
              </a:solidFill>
              <a:effectLst/>
              <a:latin typeface="Lato"/>
            </a:endParaRP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Which sources are you using for your approach and what challenges do they present?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Do you need specific skills (language, quantitative methods, paleography, Digital Humanities etc.) and are you confident you have (or can acquire) these? 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What other resources / contacts </a:t>
            </a:r>
            <a:r>
              <a:rPr lang="en-US" dirty="0">
                <a:solidFill>
                  <a:srgbClr val="383838"/>
                </a:solidFill>
                <a:latin typeface="Lato"/>
              </a:rPr>
              <a:t>might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 help?</a:t>
            </a:r>
          </a:p>
          <a:p>
            <a:pPr>
              <a:spcBef>
                <a:spcPts val="800"/>
              </a:spcBef>
            </a:pPr>
            <a:endParaRPr lang="en-US" b="0" i="0" dirty="0">
              <a:solidFill>
                <a:srgbClr val="383838"/>
              </a:solidFill>
              <a:effectLst/>
              <a:latin typeface="Lato"/>
            </a:endParaRPr>
          </a:p>
          <a:p>
            <a:endParaRPr lang="en-GB" dirty="0"/>
          </a:p>
        </p:txBody>
      </p:sp>
      <p:pic>
        <p:nvPicPr>
          <p:cNvPr id="2050" name="Picture 2" descr="Online training in research methodology now available - Flinders In Touch">
            <a:extLst>
              <a:ext uri="{FF2B5EF4-FFF2-40B4-BE49-F238E27FC236}">
                <a16:creationId xmlns:a16="http://schemas.microsoft.com/office/drawing/2014/main" id="{FD3C2AA9-1F9F-4B5C-9440-21843F3BE1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12"/>
          <a:stretch>
            <a:fillRect/>
          </a:stretch>
        </p:blipFill>
        <p:spPr bwMode="auto">
          <a:xfrm>
            <a:off x="5214831" y="2425791"/>
            <a:ext cx="3771853" cy="341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720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CD606-2222-45B4-97BE-91E27FF24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2. History’s Upgrade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00918-B57C-4068-A4BF-71096A8AE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You will have your progress reviewed each year (usually in May) but </a:t>
            </a:r>
            <a:r>
              <a:rPr lang="en-GB" dirty="0">
                <a:solidFill>
                  <a:srgbClr val="00B050"/>
                </a:solidFill>
              </a:rPr>
              <a:t>at the end of the first year you will have a formal interview</a:t>
            </a:r>
            <a:r>
              <a:rPr lang="en-GB" dirty="0"/>
              <a:t> – passing this ‘upgrade’ moves you from ‘MPhil’ to ‘PhD’ track.</a:t>
            </a:r>
          </a:p>
          <a:p>
            <a:pPr>
              <a:lnSpc>
                <a:spcPct val="110000"/>
              </a:lnSpc>
            </a:pPr>
            <a:r>
              <a:rPr lang="en-GB" dirty="0"/>
              <a:t>There is information in our </a:t>
            </a:r>
            <a:r>
              <a:rPr lang="en-GB" dirty="0">
                <a:hlinkClick r:id="rId3"/>
              </a:rPr>
              <a:t>PGR Handbook</a:t>
            </a:r>
            <a:r>
              <a:rPr lang="en-GB" dirty="0"/>
              <a:t> (now accessible      ?) and more </a:t>
            </a:r>
            <a:r>
              <a:rPr lang="en-GB" dirty="0">
                <a:hlinkClick r:id="rId4"/>
              </a:rPr>
              <a:t>specifically here</a:t>
            </a:r>
            <a:r>
              <a:rPr lang="en-GB" dirty="0"/>
              <a:t>.</a:t>
            </a:r>
          </a:p>
          <a:p>
            <a:pPr>
              <a:lnSpc>
                <a:spcPct val="110000"/>
              </a:lnSpc>
            </a:pPr>
            <a:r>
              <a:rPr lang="en-US" dirty="0"/>
              <a:t>Usually held in summer term of your first year – except for M4C students (in Feb) or if there were delays …</a:t>
            </a:r>
            <a:endParaRPr lang="en-GB" dirty="0"/>
          </a:p>
        </p:txBody>
      </p:sp>
      <p:pic>
        <p:nvPicPr>
          <p:cNvPr id="1028" name="Picture 4" descr="26,100+ Scared Emoji Stock Illustrations, Royalty-Free ...">
            <a:extLst>
              <a:ext uri="{FF2B5EF4-FFF2-40B4-BE49-F238E27FC236}">
                <a16:creationId xmlns:a16="http://schemas.microsoft.com/office/drawing/2014/main" id="{F05B6D65-6483-A9D9-3924-F44E4C0FA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803" y="4167939"/>
            <a:ext cx="360206" cy="327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762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95998-D089-4A82-BCA3-FEAC66CF3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will you need to submit?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C0F8C-A59C-490C-849F-394A8DE1F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b="0" i="0" dirty="0">
              <a:solidFill>
                <a:srgbClr val="383838"/>
              </a:solidFill>
              <a:effectLst/>
              <a:latin typeface="Lato"/>
            </a:endParaRPr>
          </a:p>
          <a:p>
            <a:pPr marL="385763" indent="-385763">
              <a:lnSpc>
                <a:spcPct val="120000"/>
              </a:lnSpc>
              <a:spcBef>
                <a:spcPts val="0"/>
              </a:spcBef>
              <a:buAutoNum type="arabicParenR"/>
            </a:pPr>
            <a:r>
              <a:rPr lang="en-US" b="1" i="0" dirty="0">
                <a:solidFill>
                  <a:srgbClr val="383838"/>
                </a:solidFill>
                <a:effectLst/>
                <a:latin typeface="Lato"/>
              </a:rPr>
              <a:t>A draft chapter 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of 5,000 – 6,000 words in length (</a:t>
            </a:r>
            <a:r>
              <a:rPr lang="en-US" i="1" dirty="0">
                <a:solidFill>
                  <a:srgbClr val="383838"/>
                </a:solidFill>
                <a:latin typeface="Lato"/>
              </a:rPr>
              <a:t>5k for M4C</a:t>
            </a:r>
            <a:r>
              <a:rPr lang="en-US" dirty="0">
                <a:solidFill>
                  <a:srgbClr val="383838"/>
                </a:solidFill>
                <a:latin typeface="Lato"/>
              </a:rPr>
              <a:t>; 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can be an extended literature review, where relevant, or a case study that illustrates some key themes of your proposed work)</a:t>
            </a:r>
          </a:p>
          <a:p>
            <a:pPr marL="385763" indent="-385763">
              <a:lnSpc>
                <a:spcPct val="120000"/>
              </a:lnSpc>
              <a:spcBef>
                <a:spcPts val="0"/>
              </a:spcBef>
              <a:buAutoNum type="arabicParenR"/>
            </a:pPr>
            <a:endParaRPr lang="en-US" b="0" i="0" dirty="0">
              <a:solidFill>
                <a:srgbClr val="383838"/>
              </a:solidFill>
              <a:effectLst/>
              <a:latin typeface="Lato"/>
            </a:endParaRPr>
          </a:p>
          <a:p>
            <a:pPr marL="378000" indent="-34290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2) 	A 2,500 word </a:t>
            </a:r>
            <a:r>
              <a:rPr lang="en-US" b="1" i="0" dirty="0">
                <a:solidFill>
                  <a:srgbClr val="383838"/>
                </a:solidFill>
                <a:effectLst/>
                <a:latin typeface="Lato"/>
              </a:rPr>
              <a:t>Research Proposal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, giving a synopsis of your PhD project and a working title, with </a:t>
            </a:r>
            <a:r>
              <a:rPr lang="en-US" b="1" i="0" dirty="0">
                <a:solidFill>
                  <a:srgbClr val="383838"/>
                </a:solidFill>
                <a:effectLst/>
                <a:latin typeface="Lato"/>
              </a:rPr>
              <a:t>bibliography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 (not part of the word count) of relevant primary and secondary material [</a:t>
            </a:r>
            <a:r>
              <a:rPr lang="en-US" b="0" i="1" dirty="0">
                <a:solidFill>
                  <a:srgbClr val="383838"/>
                </a:solidFill>
                <a:effectLst/>
                <a:latin typeface="Lato"/>
              </a:rPr>
              <a:t>1.5-2k for M4C, no bibliography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]</a:t>
            </a:r>
          </a:p>
          <a:p>
            <a:pPr marL="0" indent="-342900">
              <a:lnSpc>
                <a:spcPct val="120000"/>
              </a:lnSpc>
              <a:spcBef>
                <a:spcPts val="0"/>
              </a:spcBef>
              <a:buNone/>
            </a:pPr>
            <a:endParaRPr lang="en-US" b="0" i="0" dirty="0">
              <a:solidFill>
                <a:srgbClr val="383838"/>
              </a:solidFill>
              <a:effectLst/>
              <a:latin typeface="Lato"/>
            </a:endParaRPr>
          </a:p>
          <a:p>
            <a:pPr marL="420863" indent="-385763">
              <a:lnSpc>
                <a:spcPct val="120000"/>
              </a:lnSpc>
              <a:spcBef>
                <a:spcPts val="0"/>
              </a:spcBef>
              <a:buAutoNum type="arabicParenR" startAt="3"/>
            </a:pPr>
            <a:r>
              <a:rPr lang="en-US" b="1" i="0" dirty="0">
                <a:solidFill>
                  <a:srgbClr val="383838"/>
                </a:solidFill>
                <a:effectLst/>
                <a:latin typeface="Lato"/>
              </a:rPr>
              <a:t>A chapter plan and timetable 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for completion of your thesis (max. 1500 words) </a:t>
            </a:r>
          </a:p>
          <a:p>
            <a:pPr marL="420863" indent="-385763">
              <a:lnSpc>
                <a:spcPct val="120000"/>
              </a:lnSpc>
              <a:spcBef>
                <a:spcPts val="0"/>
              </a:spcBef>
              <a:buAutoNum type="arabicParenR" startAt="3"/>
            </a:pPr>
            <a:endParaRPr lang="en-US" b="0" i="0" dirty="0">
              <a:solidFill>
                <a:srgbClr val="383838"/>
              </a:solidFill>
              <a:effectLst/>
              <a:latin typeface="Lato"/>
            </a:endParaRPr>
          </a:p>
          <a:p>
            <a:pPr marL="420863" indent="-385763">
              <a:lnSpc>
                <a:spcPct val="120000"/>
              </a:lnSpc>
              <a:spcBef>
                <a:spcPts val="0"/>
              </a:spcBef>
              <a:buAutoNum type="arabicParenR" startAt="3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A completed History </a:t>
            </a:r>
            <a:r>
              <a:rPr lang="en-US" b="1" i="0" dirty="0">
                <a:solidFill>
                  <a:srgbClr val="383838"/>
                </a:solidFill>
                <a:effectLst/>
                <a:latin typeface="Lato"/>
              </a:rPr>
              <a:t>Ethics Review </a:t>
            </a:r>
            <a:r>
              <a:rPr lang="en-US" b="1" dirty="0">
                <a:solidFill>
                  <a:srgbClr val="383838"/>
                </a:solidFill>
                <a:latin typeface="Lato"/>
              </a:rPr>
              <a:t>/</a:t>
            </a:r>
            <a:r>
              <a:rPr lang="en-US" i="0" dirty="0">
                <a:solidFill>
                  <a:srgbClr val="383838"/>
                </a:solidFill>
                <a:effectLst/>
                <a:latin typeface="Lato"/>
              </a:rPr>
              <a:t> Research Integrity Training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037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9F27D-73DC-4AAA-99F5-E51BB607E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83637"/>
            <a:ext cx="8385877" cy="994172"/>
          </a:xfrm>
        </p:spPr>
        <p:txBody>
          <a:bodyPr>
            <a:normAutofit fontScale="90000"/>
          </a:bodyPr>
          <a:lstStyle/>
          <a:p>
            <a:r>
              <a:rPr lang="en-GB" dirty="0"/>
              <a:t>What to put in the research proposal?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7E31FF-9995-4259-935A-4BD290D30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90483"/>
            <a:ext cx="8037920" cy="4883880"/>
          </a:xfrm>
        </p:spPr>
        <p:txBody>
          <a:bodyPr>
            <a:noAutofit/>
          </a:bodyPr>
          <a:lstStyle/>
          <a:p>
            <a:pPr marL="162000" indent="-162000">
              <a:lnSpc>
                <a:spcPct val="107000"/>
              </a:lnSpc>
              <a:spcAft>
                <a:spcPts val="338"/>
              </a:spcAft>
              <a:buSzPts val="1000"/>
              <a:buFont typeface="Wingdings" panose="05000000000000000000" pitchFamily="2" charset="2"/>
              <a:buChar char=""/>
              <a:tabLst>
                <a:tab pos="342900" algn="l"/>
              </a:tabLst>
            </a:pP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Your</a:t>
            </a:r>
            <a:r>
              <a:rPr lang="en-GB" sz="1800" b="1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overall aim </a:t>
            </a: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 pursuing this project – what do you hope to achieve;</a:t>
            </a:r>
          </a:p>
          <a:p>
            <a:pPr marL="162000" indent="-162000">
              <a:lnSpc>
                <a:spcPct val="107000"/>
              </a:lnSpc>
              <a:spcAft>
                <a:spcPts val="338"/>
              </a:spcAft>
              <a:buSzPts val="1000"/>
              <a:buFont typeface="Wingdings" panose="05000000000000000000" pitchFamily="2" charset="2"/>
              <a:buChar char=""/>
              <a:tabLst>
                <a:tab pos="342900" algn="l"/>
              </a:tabLst>
            </a:pP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central </a:t>
            </a:r>
            <a:r>
              <a:rPr lang="en-GB" sz="1800" b="1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research question(s) </a:t>
            </a: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you plan to address and what kinds of answers you are anticipating (i.e. hypotheses to be verified / falsified / modified);</a:t>
            </a:r>
          </a:p>
          <a:p>
            <a:pPr marL="162000" indent="-162000">
              <a:lnSpc>
                <a:spcPct val="107000"/>
              </a:lnSpc>
              <a:spcAft>
                <a:spcPts val="338"/>
              </a:spcAft>
              <a:buSzPts val="1000"/>
              <a:buFont typeface="Wingdings" panose="05000000000000000000" pitchFamily="2" charset="2"/>
              <a:buChar char=""/>
              <a:tabLst>
                <a:tab pos="342900" algn="l"/>
              </a:tabLst>
            </a:pP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demonstration of your ability to </a:t>
            </a:r>
            <a:r>
              <a:rPr lang="en-GB" sz="1800" b="1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situate your work within the existing scholarship </a:t>
            </a: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 to show how your research engages with this body of studies, methodologies and ideas;</a:t>
            </a:r>
          </a:p>
          <a:p>
            <a:pPr marL="162000" indent="-162000">
              <a:lnSpc>
                <a:spcPct val="107000"/>
              </a:lnSpc>
              <a:spcAft>
                <a:spcPts val="600"/>
              </a:spcAft>
              <a:buSzPts val="1000"/>
              <a:buFont typeface="Wingdings" panose="05000000000000000000" pitchFamily="2" charset="2"/>
              <a:buChar char=""/>
              <a:tabLst>
                <a:tab pos="342900" algn="l"/>
              </a:tabLst>
            </a:pP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What particular </a:t>
            </a:r>
            <a:r>
              <a:rPr lang="en-GB" sz="1800" b="1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methods / theories / concepts</a:t>
            </a: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you plan to use;</a:t>
            </a:r>
          </a:p>
          <a:p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 outline of your </a:t>
            </a:r>
            <a:r>
              <a:rPr lang="en-GB" sz="1800" b="1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source-base</a:t>
            </a: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and where you will be consulting these materials (NB: this may involve letters or reconnaissance trips to relevant </a:t>
            </a:r>
            <a:r>
              <a:rPr lang="en-GB" sz="1800" b="1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research libraries and / or archives</a:t>
            </a: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in advance);</a:t>
            </a:r>
          </a:p>
          <a:p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Could use these points as </a:t>
            </a:r>
            <a:r>
              <a:rPr lang="en-GB" sz="1800" b="1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subheadings</a:t>
            </a: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800" dirty="0">
                <a:solidFill>
                  <a:srgbClr val="383838"/>
                </a:solidFill>
                <a:latin typeface="Lato"/>
                <a:ea typeface="Times New Roman" panose="02020603050405020304" pitchFamily="18" charset="0"/>
                <a:cs typeface="Times New Roman" panose="02020603050405020304" pitchFamily="18" charset="0"/>
              </a:rPr>
              <a:t>i.e. Aims, Research Questions, Scholarly Context / Historiography, Methodology, Sources (plus ideally anticipated chapter structure).</a:t>
            </a:r>
          </a:p>
        </p:txBody>
      </p:sp>
    </p:spTree>
    <p:extLst>
      <p:ext uri="{BB962C8B-B14F-4D97-AF65-F5344CB8AC3E}">
        <p14:creationId xmlns:p14="http://schemas.microsoft.com/office/powerpoint/2010/main" val="912843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03241-7071-4AF0-8334-E364DCA83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994" y="723257"/>
            <a:ext cx="4569714" cy="541148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A good moment for honest / transparent reflection of:</a:t>
            </a:r>
            <a:br>
              <a:rPr lang="en-US" b="0" i="0" dirty="0">
                <a:solidFill>
                  <a:srgbClr val="383838"/>
                </a:solidFill>
                <a:effectLst/>
                <a:latin typeface="Lato"/>
              </a:rPr>
            </a:br>
            <a:endParaRPr lang="en-US" sz="1700" dirty="0">
              <a:solidFill>
                <a:srgbClr val="383838"/>
              </a:solidFill>
              <a:latin typeface="Lato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950" dirty="0">
                <a:solidFill>
                  <a:srgbClr val="383838"/>
                </a:solidFill>
                <a:latin typeface="Lato"/>
              </a:rPr>
              <a:t>How are you defining your terms or research areas (and why these)?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950" dirty="0">
                <a:solidFill>
                  <a:srgbClr val="383838"/>
                </a:solidFill>
                <a:latin typeface="Lato"/>
              </a:rPr>
              <a:t>Might your agenda be too narrow or – more likely! – too broad?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950" dirty="0">
                <a:solidFill>
                  <a:srgbClr val="383838"/>
                </a:solidFill>
                <a:latin typeface="Lato"/>
              </a:rPr>
              <a:t>How will you achieve all objectives given your specific circumstances?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950" dirty="0">
                <a:solidFill>
                  <a:srgbClr val="383838"/>
                </a:solidFill>
                <a:latin typeface="Lato"/>
              </a:rPr>
              <a:t>Is your timetable realistic (3 years)?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950" dirty="0">
                <a:solidFill>
                  <a:srgbClr val="383838"/>
                </a:solidFill>
                <a:latin typeface="Lato"/>
              </a:rPr>
              <a:t>Will you be able to provide the in-depth analysis required in the word length allowed (80K)?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950" dirty="0">
                <a:solidFill>
                  <a:srgbClr val="383838"/>
                </a:solidFill>
                <a:latin typeface="Lato"/>
              </a:rPr>
              <a:t>Do you have the requisite skills and resources?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950" dirty="0">
                <a:solidFill>
                  <a:srgbClr val="383838"/>
                </a:solidFill>
                <a:latin typeface="Lato"/>
              </a:rPr>
              <a:t>What are the ethical issues in your research?</a:t>
            </a:r>
          </a:p>
        </p:txBody>
      </p:sp>
      <p:pic>
        <p:nvPicPr>
          <p:cNvPr id="1026" name="Picture 2" descr="The Differences Between Research Methods and Research Methodology |  Difference Between">
            <a:extLst>
              <a:ext uri="{FF2B5EF4-FFF2-40B4-BE49-F238E27FC236}">
                <a16:creationId xmlns:a16="http://schemas.microsoft.com/office/drawing/2014/main" id="{8CDFF6B0-3A9A-416C-9FFF-E1866CB23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858" y="2239564"/>
            <a:ext cx="3571875" cy="237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770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FEFC7-324F-6973-C32D-3639820AF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4350" y="259016"/>
            <a:ext cx="5955299" cy="802260"/>
          </a:xfrm>
        </p:spPr>
        <p:txBody>
          <a:bodyPr anchor="b">
            <a:normAutofit/>
          </a:bodyPr>
          <a:lstStyle/>
          <a:p>
            <a:r>
              <a:rPr lang="en-GB" sz="4050" dirty="0"/>
              <a:t>Chapter Plan and Timetable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6286F-62BF-D96E-B8F2-DEA0D0370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443" y="1353489"/>
            <a:ext cx="3727343" cy="5181977"/>
          </a:xfrm>
        </p:spPr>
        <p:txBody>
          <a:bodyPr anchor="t"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1500" dirty="0"/>
              <a:t>Useful exercise, but no one is going to hold you to it exactly!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1500" dirty="0"/>
              <a:t>Shows that you have thought about the design of the project and how you will impose a sense of order / argument onto the material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1500" dirty="0"/>
              <a:t>You have 80k words, so, with an introduction (c.10-12k) and conclusion (4-6k), this leaves scope for around 5-6 chapters of about 10-12k words. </a:t>
            </a:r>
            <a:r>
              <a:rPr lang="en-GB" sz="1500" i="1" dirty="0"/>
              <a:t>NB: you will nearly always have too much material!</a:t>
            </a:r>
            <a:endParaRPr lang="en-GB" sz="15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1500" dirty="0"/>
              <a:t>The timetable helps you plan research trips, chapter writing, publication ambitions, applications for jobs / postdocs and check whether you remain on track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1500" dirty="0"/>
              <a:t>Some people like to use GANTT charts (on the right) but it’s up to you.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1500" dirty="0">
                <a:solidFill>
                  <a:srgbClr val="383838"/>
                </a:solidFill>
                <a:cs typeface="Times New Roman" panose="02020603050405020304" pitchFamily="18" charset="0"/>
              </a:rPr>
              <a:t>You are expected to complete in 3 years &amp; registered for a </a:t>
            </a:r>
            <a:r>
              <a:rPr lang="en-GB" sz="1500" b="1" dirty="0">
                <a:solidFill>
                  <a:srgbClr val="383838"/>
                </a:solidFill>
                <a:cs typeface="Times New Roman" panose="02020603050405020304" pitchFamily="18" charset="0"/>
              </a:rPr>
              <a:t>maximum</a:t>
            </a:r>
            <a:r>
              <a:rPr lang="en-GB" sz="1500" dirty="0">
                <a:solidFill>
                  <a:srgbClr val="383838"/>
                </a:solidFill>
                <a:cs typeface="Times New Roman" panose="02020603050405020304" pitchFamily="18" charset="0"/>
              </a:rPr>
              <a:t> of 4 - you </a:t>
            </a:r>
            <a:r>
              <a:rPr lang="en-GB" sz="1500" b="1" i="1" dirty="0">
                <a:solidFill>
                  <a:srgbClr val="383838"/>
                </a:solidFill>
                <a:cs typeface="Times New Roman" panose="02020603050405020304" pitchFamily="18" charset="0"/>
              </a:rPr>
              <a:t>must complete within that time</a:t>
            </a:r>
            <a:r>
              <a:rPr lang="en-GB" sz="1500" dirty="0">
                <a:solidFill>
                  <a:srgbClr val="383838"/>
                </a:solidFill>
                <a:cs typeface="Times New Roman" panose="02020603050405020304" pitchFamily="18" charset="0"/>
              </a:rPr>
              <a:t>. At the end of that time the university will de-register you!</a:t>
            </a:r>
            <a:endParaRPr lang="en-GB" sz="1500" dirty="0"/>
          </a:p>
          <a:p>
            <a:endParaRPr lang="en-GB" sz="1500" dirty="0"/>
          </a:p>
        </p:txBody>
      </p:sp>
      <p:pic>
        <p:nvPicPr>
          <p:cNvPr id="1026" name="Picture 2" descr="Free-Gantt-Chart-Template-for-Powerpoint">
            <a:extLst>
              <a:ext uri="{FF2B5EF4-FFF2-40B4-BE49-F238E27FC236}">
                <a16:creationId xmlns:a16="http://schemas.microsoft.com/office/drawing/2014/main" id="{326142DF-E84E-D048-B536-1B024226D1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3" r="6892"/>
          <a:stretch/>
        </p:blipFill>
        <p:spPr bwMode="auto">
          <a:xfrm>
            <a:off x="4215951" y="1691100"/>
            <a:ext cx="4636594" cy="450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7993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8b0138d2-08fb-4f98-a5dc-be249439204c"/>
</p:tagLst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C7EF4459BEFF4DA1561BC5417A9DE8" ma:contentTypeVersion="14" ma:contentTypeDescription="Create a new document." ma:contentTypeScope="" ma:versionID="e416571fdc7d875d0a0797ed9be83a5a">
  <xsd:schema xmlns:xsd="http://www.w3.org/2001/XMLSchema" xmlns:xs="http://www.w3.org/2001/XMLSchema" xmlns:p="http://schemas.microsoft.com/office/2006/metadata/properties" xmlns:ns3="6cc329ff-2e64-4cf1-92ce-76193db6e5c6" xmlns:ns4="d5046ea0-ff91-455b-b563-cf1859bbdd18" targetNamespace="http://schemas.microsoft.com/office/2006/metadata/properties" ma:root="true" ma:fieldsID="cd76c08aabf7247a6adbdba450785092" ns3:_="" ns4:_="">
    <xsd:import namespace="6cc329ff-2e64-4cf1-92ce-76193db6e5c6"/>
    <xsd:import namespace="d5046ea0-ff91-455b-b563-cf1859bbdd1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c329ff-2e64-4cf1-92ce-76193db6e5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46ea0-ff91-455b-b563-cf1859bbdd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B94C9D7-CB7E-4820-8BAE-88F1126EC3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c329ff-2e64-4cf1-92ce-76193db6e5c6"/>
    <ds:schemaRef ds:uri="d5046ea0-ff91-455b-b563-cf1859bbdd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B8A9320-83CF-4981-84C8-9F2758707B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841562-2090-4616-8269-E96F1E8589C2}">
  <ds:schemaRefs>
    <ds:schemaRef ds:uri="http://schemas.microsoft.com/office/infopath/2007/PartnerControls"/>
    <ds:schemaRef ds:uri="http://purl.org/dc/terms/"/>
    <ds:schemaRef ds:uri="d5046ea0-ff91-455b-b563-cf1859bbdd18"/>
    <ds:schemaRef ds:uri="http://purl.org/dc/dcmitype/"/>
    <ds:schemaRef ds:uri="6cc329ff-2e64-4cf1-92ce-76193db6e5c6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1864</TotalTime>
  <Words>1666</Words>
  <Application>Microsoft Office PowerPoint</Application>
  <PresentationFormat>On-screen Show (4:3)</PresentationFormat>
  <Paragraphs>121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Aptos</vt:lpstr>
      <vt:lpstr>Arial</vt:lpstr>
      <vt:lpstr>Calibri</vt:lpstr>
      <vt:lpstr>Calibri Light</vt:lpstr>
      <vt:lpstr>Lato</vt:lpstr>
      <vt:lpstr>Times New Roman</vt:lpstr>
      <vt:lpstr>Wingdings</vt:lpstr>
      <vt:lpstr>Office 2013 - 2022 Theme</vt:lpstr>
      <vt:lpstr>Designing your Project, the Upgrade Process and Ethical Considerations</vt:lpstr>
      <vt:lpstr>PowerPoint Presentation</vt:lpstr>
      <vt:lpstr>PowerPoint Presentation</vt:lpstr>
      <vt:lpstr>Key considerations </vt:lpstr>
      <vt:lpstr>2. History’s Upgrade Process</vt:lpstr>
      <vt:lpstr>What will you need to submit?</vt:lpstr>
      <vt:lpstr>What to put in the research proposal?</vt:lpstr>
      <vt:lpstr>PowerPoint Presentation</vt:lpstr>
      <vt:lpstr>Chapter Plan and Timetable</vt:lpstr>
      <vt:lpstr>The upgrade interview  has 5 main purposes:</vt:lpstr>
      <vt:lpstr>The Panel</vt:lpstr>
      <vt:lpstr>Some common issues that arise: </vt:lpstr>
      <vt:lpstr>M4C has its  own process!</vt:lpstr>
      <vt:lpstr>3. Does your project have  ethical implications?</vt:lpstr>
      <vt:lpstr>Two types of key ethical considerations: </vt:lpstr>
      <vt:lpstr>How did you get on with Research Integrity Training (Epigeum)?</vt:lpstr>
      <vt:lpstr>Looking ahead 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‘Upgrade’ and Designing your Project</dc:title>
  <dc:creator>Knights, Mark</dc:creator>
  <cp:lastModifiedBy>Kümin, Beat</cp:lastModifiedBy>
  <cp:revision>32</cp:revision>
  <dcterms:created xsi:type="dcterms:W3CDTF">2020-10-09T09:27:17Z</dcterms:created>
  <dcterms:modified xsi:type="dcterms:W3CDTF">2025-10-17T07:18:33Z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0x01010013C7EF4459BEFF4DA1561BC5417A9DE8</vt:lpwstr>
  </property>
</Properties>
</file>