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0" r:id="rId3"/>
    <p:sldId id="257" r:id="rId4"/>
    <p:sldId id="274" r:id="rId5"/>
    <p:sldId id="258" r:id="rId6"/>
    <p:sldId id="260" r:id="rId7"/>
    <p:sldId id="272" r:id="rId8"/>
    <p:sldId id="275" r:id="rId9"/>
    <p:sldId id="259" r:id="rId10"/>
    <p:sldId id="266" r:id="rId11"/>
    <p:sldId id="263" r:id="rId12"/>
    <p:sldId id="261" r:id="rId13"/>
    <p:sldId id="271" r:id="rId14"/>
    <p:sldId id="262" r:id="rId15"/>
    <p:sldId id="269" r:id="rId16"/>
    <p:sldId id="279" r:id="rId17"/>
    <p:sldId id="265" r:id="rId18"/>
    <p:sldId id="264" r:id="rId19"/>
    <p:sldId id="277" r:id="rId20"/>
    <p:sldId id="27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779454-7BCB-4E24-B6E3-59A0E6EFE1EE}" v="118" dt="2025-10-09T09:41:32.5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7025" autoAdjust="0"/>
    <p:restoredTop sz="94660"/>
  </p:normalViewPr>
  <p:slideViewPr>
    <p:cSldViewPr snapToGrid="0">
      <p:cViewPr varScale="1">
        <p:scale>
          <a:sx n="113" d="100"/>
          <a:sy n="113" d="100"/>
        </p:scale>
        <p:origin x="396" y="102"/>
      </p:cViewPr>
      <p:guideLst/>
    </p:cSldViewPr>
  </p:slid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ümin, Beat" userId="089c3a20-6288-4605-973a-7a561c277dc9" providerId="ADAL" clId="{ABF1C27C-22E3-43A3-9F0B-9DC6E67821B5}"/>
    <pc:docChg chg="undo custSel addSld modSld sldOrd">
      <pc:chgData name="Kümin, Beat" userId="089c3a20-6288-4605-973a-7a561c277dc9" providerId="ADAL" clId="{ABF1C27C-22E3-43A3-9F0B-9DC6E67821B5}" dt="2025-10-09T09:43:36.428" v="4787" actId="14100"/>
      <pc:docMkLst>
        <pc:docMk/>
      </pc:docMkLst>
      <pc:sldChg chg="addSp delSp modSp mod modTransition">
        <pc:chgData name="Kümin, Beat" userId="089c3a20-6288-4605-973a-7a561c277dc9" providerId="ADAL" clId="{ABF1C27C-22E3-43A3-9F0B-9DC6E67821B5}" dt="2025-10-02T07:54:14.934" v="3581"/>
        <pc:sldMkLst>
          <pc:docMk/>
          <pc:sldMk cId="634894463" sldId="256"/>
        </pc:sldMkLst>
        <pc:spChg chg="mod">
          <ac:chgData name="Kümin, Beat" userId="089c3a20-6288-4605-973a-7a561c277dc9" providerId="ADAL" clId="{ABF1C27C-22E3-43A3-9F0B-9DC6E67821B5}" dt="2025-09-30T16:15:47.737" v="1368" actId="20577"/>
          <ac:spMkLst>
            <pc:docMk/>
            <pc:sldMk cId="634894463" sldId="256"/>
            <ac:spMk id="3" creationId="{9630A360-2476-4CDC-952E-674647C99F87}"/>
          </ac:spMkLst>
        </pc:spChg>
        <pc:picChg chg="add mod">
          <ac:chgData name="Kümin, Beat" userId="089c3a20-6288-4605-973a-7a561c277dc9" providerId="ADAL" clId="{ABF1C27C-22E3-43A3-9F0B-9DC6E67821B5}" dt="2025-09-30T16:15:24.654" v="1354" actId="1076"/>
          <ac:picMkLst>
            <pc:docMk/>
            <pc:sldMk cId="634894463" sldId="256"/>
            <ac:picMk id="6" creationId="{4D81FFE3-F89B-9112-84C7-7CBAA8AED95E}"/>
          </ac:picMkLst>
        </pc:picChg>
      </pc:sldChg>
      <pc:sldChg chg="modSp mod modTransition">
        <pc:chgData name="Kümin, Beat" userId="089c3a20-6288-4605-973a-7a561c277dc9" providerId="ADAL" clId="{ABF1C27C-22E3-43A3-9F0B-9DC6E67821B5}" dt="2025-10-08T14:33:23.117" v="4399" actId="1076"/>
        <pc:sldMkLst>
          <pc:docMk/>
          <pc:sldMk cId="1702103393" sldId="257"/>
        </pc:sldMkLst>
        <pc:spChg chg="mod">
          <ac:chgData name="Kümin, Beat" userId="089c3a20-6288-4605-973a-7a561c277dc9" providerId="ADAL" clId="{ABF1C27C-22E3-43A3-9F0B-9DC6E67821B5}" dt="2025-10-02T07:55:08.580" v="3594" actId="20577"/>
          <ac:spMkLst>
            <pc:docMk/>
            <pc:sldMk cId="1702103393" sldId="257"/>
            <ac:spMk id="2" creationId="{824A22DA-6B5D-4A76-8EE5-D01E153A5944}"/>
          </ac:spMkLst>
        </pc:spChg>
        <pc:spChg chg="mod">
          <ac:chgData name="Kümin, Beat" userId="089c3a20-6288-4605-973a-7a561c277dc9" providerId="ADAL" clId="{ABF1C27C-22E3-43A3-9F0B-9DC6E67821B5}" dt="2025-10-08T14:33:23.117" v="4399" actId="1076"/>
          <ac:spMkLst>
            <pc:docMk/>
            <pc:sldMk cId="1702103393" sldId="257"/>
            <ac:spMk id="3" creationId="{9C582983-B096-48D9-8BFC-1157B6645C5C}"/>
          </ac:spMkLst>
        </pc:spChg>
        <pc:picChg chg="mod">
          <ac:chgData name="Kümin, Beat" userId="089c3a20-6288-4605-973a-7a561c277dc9" providerId="ADAL" clId="{ABF1C27C-22E3-43A3-9F0B-9DC6E67821B5}" dt="2025-10-02T08:07:28.728" v="3924" actId="1076"/>
          <ac:picMkLst>
            <pc:docMk/>
            <pc:sldMk cId="1702103393" sldId="257"/>
            <ac:picMk id="5" creationId="{7483C3DB-8B91-B688-9362-B0FAE14F4863}"/>
          </ac:picMkLst>
        </pc:picChg>
      </pc:sldChg>
      <pc:sldChg chg="modSp mod modTransition">
        <pc:chgData name="Kümin, Beat" userId="089c3a20-6288-4605-973a-7a561c277dc9" providerId="ADAL" clId="{ABF1C27C-22E3-43A3-9F0B-9DC6E67821B5}" dt="2025-10-02T07:54:14.934" v="3581"/>
        <pc:sldMkLst>
          <pc:docMk/>
          <pc:sldMk cId="2152095277" sldId="258"/>
        </pc:sldMkLst>
        <pc:spChg chg="mod">
          <ac:chgData name="Kümin, Beat" userId="089c3a20-6288-4605-973a-7a561c277dc9" providerId="ADAL" clId="{ABF1C27C-22E3-43A3-9F0B-9DC6E67821B5}" dt="2025-09-30T17:39:26.617" v="3150" actId="20577"/>
          <ac:spMkLst>
            <pc:docMk/>
            <pc:sldMk cId="2152095277" sldId="258"/>
            <ac:spMk id="3" creationId="{1E1285D1-B0EF-4AE0-8C30-9C873BBA4E56}"/>
          </ac:spMkLst>
        </pc:spChg>
      </pc:sldChg>
      <pc:sldChg chg="modSp mod modTransition">
        <pc:chgData name="Kümin, Beat" userId="089c3a20-6288-4605-973a-7a561c277dc9" providerId="ADAL" clId="{ABF1C27C-22E3-43A3-9F0B-9DC6E67821B5}" dt="2025-10-08T14:39:30.422" v="4449" actId="20577"/>
        <pc:sldMkLst>
          <pc:docMk/>
          <pc:sldMk cId="593406845" sldId="259"/>
        </pc:sldMkLst>
        <pc:spChg chg="mod">
          <ac:chgData name="Kümin, Beat" userId="089c3a20-6288-4605-973a-7a561c277dc9" providerId="ADAL" clId="{ABF1C27C-22E3-43A3-9F0B-9DC6E67821B5}" dt="2025-10-08T14:39:30.422" v="4449" actId="20577"/>
          <ac:spMkLst>
            <pc:docMk/>
            <pc:sldMk cId="593406845" sldId="259"/>
            <ac:spMk id="3" creationId="{33416327-403E-467D-81DF-5A6B43E4ED5D}"/>
          </ac:spMkLst>
        </pc:spChg>
      </pc:sldChg>
      <pc:sldChg chg="modSp mod modTransition">
        <pc:chgData name="Kümin, Beat" userId="089c3a20-6288-4605-973a-7a561c277dc9" providerId="ADAL" clId="{ABF1C27C-22E3-43A3-9F0B-9DC6E67821B5}" dt="2025-10-09T08:56:54.139" v="4734" actId="20577"/>
        <pc:sldMkLst>
          <pc:docMk/>
          <pc:sldMk cId="1933533377" sldId="260"/>
        </pc:sldMkLst>
        <pc:spChg chg="mod">
          <ac:chgData name="Kümin, Beat" userId="089c3a20-6288-4605-973a-7a561c277dc9" providerId="ADAL" clId="{ABF1C27C-22E3-43A3-9F0B-9DC6E67821B5}" dt="2025-09-30T16:28:49.551" v="1721" actId="207"/>
          <ac:spMkLst>
            <pc:docMk/>
            <pc:sldMk cId="1933533377" sldId="260"/>
            <ac:spMk id="2" creationId="{37CDB168-6EE9-40F7-8A1D-D8C802430DF5}"/>
          </ac:spMkLst>
        </pc:spChg>
        <pc:spChg chg="mod">
          <ac:chgData name="Kümin, Beat" userId="089c3a20-6288-4605-973a-7a561c277dc9" providerId="ADAL" clId="{ABF1C27C-22E3-43A3-9F0B-9DC6E67821B5}" dt="2025-10-09T08:56:54.139" v="4734" actId="20577"/>
          <ac:spMkLst>
            <pc:docMk/>
            <pc:sldMk cId="1933533377" sldId="260"/>
            <ac:spMk id="3" creationId="{23C186AC-3DF0-4F9F-8AAD-47CE020F0E68}"/>
          </ac:spMkLst>
        </pc:spChg>
      </pc:sldChg>
      <pc:sldChg chg="modSp mod modTransition">
        <pc:chgData name="Kümin, Beat" userId="089c3a20-6288-4605-973a-7a561c277dc9" providerId="ADAL" clId="{ABF1C27C-22E3-43A3-9F0B-9DC6E67821B5}" dt="2025-10-08T14:41:32.284" v="4495" actId="20577"/>
        <pc:sldMkLst>
          <pc:docMk/>
          <pc:sldMk cId="3950209969" sldId="261"/>
        </pc:sldMkLst>
        <pc:spChg chg="mod">
          <ac:chgData name="Kümin, Beat" userId="089c3a20-6288-4605-973a-7a561c277dc9" providerId="ADAL" clId="{ABF1C27C-22E3-43A3-9F0B-9DC6E67821B5}" dt="2025-10-08T14:41:32.284" v="4495" actId="20577"/>
          <ac:spMkLst>
            <pc:docMk/>
            <pc:sldMk cId="3950209969" sldId="261"/>
            <ac:spMk id="3" creationId="{121DCFD7-FD61-4F91-A6B2-7C09639E5CB1}"/>
          </ac:spMkLst>
        </pc:spChg>
        <pc:spChg chg="mod">
          <ac:chgData name="Kümin, Beat" userId="089c3a20-6288-4605-973a-7a561c277dc9" providerId="ADAL" clId="{ABF1C27C-22E3-43A3-9F0B-9DC6E67821B5}" dt="2025-09-30T16:35:12.158" v="1948" actId="1076"/>
          <ac:spMkLst>
            <pc:docMk/>
            <pc:sldMk cId="3950209969" sldId="261"/>
            <ac:spMk id="4" creationId="{8DF5E2E8-C79A-D6B6-8631-BE2FF1333510}"/>
          </ac:spMkLst>
        </pc:spChg>
      </pc:sldChg>
      <pc:sldChg chg="modSp mod modTransition">
        <pc:chgData name="Kümin, Beat" userId="089c3a20-6288-4605-973a-7a561c277dc9" providerId="ADAL" clId="{ABF1C27C-22E3-43A3-9F0B-9DC6E67821B5}" dt="2025-10-08T14:43:40.144" v="4531" actId="20577"/>
        <pc:sldMkLst>
          <pc:docMk/>
          <pc:sldMk cId="1654688741" sldId="262"/>
        </pc:sldMkLst>
        <pc:spChg chg="mod">
          <ac:chgData name="Kümin, Beat" userId="089c3a20-6288-4605-973a-7a561c277dc9" providerId="ADAL" clId="{ABF1C27C-22E3-43A3-9F0B-9DC6E67821B5}" dt="2025-09-30T16:38:24.523" v="2125" actId="20577"/>
          <ac:spMkLst>
            <pc:docMk/>
            <pc:sldMk cId="1654688741" sldId="262"/>
            <ac:spMk id="2" creationId="{1852AAF7-1F8F-45E2-92F3-2B4F3108DA50}"/>
          </ac:spMkLst>
        </pc:spChg>
        <pc:spChg chg="mod">
          <ac:chgData name="Kümin, Beat" userId="089c3a20-6288-4605-973a-7a561c277dc9" providerId="ADAL" clId="{ABF1C27C-22E3-43A3-9F0B-9DC6E67821B5}" dt="2025-10-02T08:20:41.749" v="4321" actId="20577"/>
          <ac:spMkLst>
            <pc:docMk/>
            <pc:sldMk cId="1654688741" sldId="262"/>
            <ac:spMk id="3" creationId="{76CEBA28-2D35-453F-8478-B5BFD729A452}"/>
          </ac:spMkLst>
        </pc:spChg>
        <pc:spChg chg="mod">
          <ac:chgData name="Kümin, Beat" userId="089c3a20-6288-4605-973a-7a561c277dc9" providerId="ADAL" clId="{ABF1C27C-22E3-43A3-9F0B-9DC6E67821B5}" dt="2025-10-08T14:43:40.144" v="4531" actId="20577"/>
          <ac:spMkLst>
            <pc:docMk/>
            <pc:sldMk cId="1654688741" sldId="262"/>
            <ac:spMk id="4" creationId="{A56E5E48-EE92-4CC7-80AB-17D9EC2DF820}"/>
          </ac:spMkLst>
        </pc:spChg>
      </pc:sldChg>
      <pc:sldChg chg="modSp mod ord modTransition">
        <pc:chgData name="Kümin, Beat" userId="089c3a20-6288-4605-973a-7a561c277dc9" providerId="ADAL" clId="{ABF1C27C-22E3-43A3-9F0B-9DC6E67821B5}" dt="2025-10-08T14:40:35.066" v="4466" actId="113"/>
        <pc:sldMkLst>
          <pc:docMk/>
          <pc:sldMk cId="2749020350" sldId="263"/>
        </pc:sldMkLst>
        <pc:spChg chg="mod">
          <ac:chgData name="Kümin, Beat" userId="089c3a20-6288-4605-973a-7a561c277dc9" providerId="ADAL" clId="{ABF1C27C-22E3-43A3-9F0B-9DC6E67821B5}" dt="2025-09-30T16:58:08.810" v="3031" actId="1076"/>
          <ac:spMkLst>
            <pc:docMk/>
            <pc:sldMk cId="2749020350" sldId="263"/>
            <ac:spMk id="2" creationId="{0316B318-0569-448B-AA7E-1050FB4DD7C7}"/>
          </ac:spMkLst>
        </pc:spChg>
        <pc:spChg chg="mod">
          <ac:chgData name="Kümin, Beat" userId="089c3a20-6288-4605-973a-7a561c277dc9" providerId="ADAL" clId="{ABF1C27C-22E3-43A3-9F0B-9DC6E67821B5}" dt="2025-10-08T14:40:35.066" v="4466" actId="113"/>
          <ac:spMkLst>
            <pc:docMk/>
            <pc:sldMk cId="2749020350" sldId="263"/>
            <ac:spMk id="3" creationId="{160D5583-D471-49F8-9C9E-DE94AFE829B7}"/>
          </ac:spMkLst>
        </pc:spChg>
      </pc:sldChg>
      <pc:sldChg chg="modSp mod modTransition">
        <pc:chgData name="Kümin, Beat" userId="089c3a20-6288-4605-973a-7a561c277dc9" providerId="ADAL" clId="{ABF1C27C-22E3-43A3-9F0B-9DC6E67821B5}" dt="2025-10-08T14:45:52.091" v="4564" actId="20577"/>
        <pc:sldMkLst>
          <pc:docMk/>
          <pc:sldMk cId="1331356712" sldId="264"/>
        </pc:sldMkLst>
        <pc:spChg chg="mod">
          <ac:chgData name="Kümin, Beat" userId="089c3a20-6288-4605-973a-7a561c277dc9" providerId="ADAL" clId="{ABF1C27C-22E3-43A3-9F0B-9DC6E67821B5}" dt="2025-10-08T14:45:52.091" v="4564" actId="20577"/>
          <ac:spMkLst>
            <pc:docMk/>
            <pc:sldMk cId="1331356712" sldId="264"/>
            <ac:spMk id="3" creationId="{19C23CA5-8CA3-4B07-B61D-AC41E5311901}"/>
          </ac:spMkLst>
        </pc:spChg>
      </pc:sldChg>
      <pc:sldChg chg="modSp mod modTransition">
        <pc:chgData name="Kümin, Beat" userId="089c3a20-6288-4605-973a-7a561c277dc9" providerId="ADAL" clId="{ABF1C27C-22E3-43A3-9F0B-9DC6E67821B5}" dt="2025-10-02T07:54:14.934" v="3581"/>
        <pc:sldMkLst>
          <pc:docMk/>
          <pc:sldMk cId="891152787" sldId="265"/>
        </pc:sldMkLst>
        <pc:spChg chg="mod">
          <ac:chgData name="Kümin, Beat" userId="089c3a20-6288-4605-973a-7a561c277dc9" providerId="ADAL" clId="{ABF1C27C-22E3-43A3-9F0B-9DC6E67821B5}" dt="2025-09-30T16:52:07.153" v="2853" actId="20577"/>
          <ac:spMkLst>
            <pc:docMk/>
            <pc:sldMk cId="891152787" sldId="265"/>
            <ac:spMk id="3" creationId="{DEB8089A-498A-45EB-AC9A-63B56AB4FF6E}"/>
          </ac:spMkLst>
        </pc:spChg>
      </pc:sldChg>
      <pc:sldChg chg="modSp mod ord modTransition">
        <pc:chgData name="Kümin, Beat" userId="089c3a20-6288-4605-973a-7a561c277dc9" providerId="ADAL" clId="{ABF1C27C-22E3-43A3-9F0B-9DC6E67821B5}" dt="2025-10-08T14:40:18.070" v="4464" actId="20577"/>
        <pc:sldMkLst>
          <pc:docMk/>
          <pc:sldMk cId="706158460" sldId="266"/>
        </pc:sldMkLst>
        <pc:spChg chg="mod">
          <ac:chgData name="Kümin, Beat" userId="089c3a20-6288-4605-973a-7a561c277dc9" providerId="ADAL" clId="{ABF1C27C-22E3-43A3-9F0B-9DC6E67821B5}" dt="2025-09-30T16:56:10.823" v="2953" actId="1076"/>
          <ac:spMkLst>
            <pc:docMk/>
            <pc:sldMk cId="706158460" sldId="266"/>
            <ac:spMk id="2" creationId="{494EB040-B8FE-4C52-A95A-CBA84705A3CD}"/>
          </ac:spMkLst>
        </pc:spChg>
        <pc:spChg chg="mod">
          <ac:chgData name="Kümin, Beat" userId="089c3a20-6288-4605-973a-7a561c277dc9" providerId="ADAL" clId="{ABF1C27C-22E3-43A3-9F0B-9DC6E67821B5}" dt="2025-10-08T14:40:18.070" v="4464" actId="20577"/>
          <ac:spMkLst>
            <pc:docMk/>
            <pc:sldMk cId="706158460" sldId="266"/>
            <ac:spMk id="3" creationId="{55BDCEAC-7383-40E7-B6BA-64D01F5BDE0D}"/>
          </ac:spMkLst>
        </pc:spChg>
      </pc:sldChg>
      <pc:sldChg chg="modSp mod modTransition">
        <pc:chgData name="Kümin, Beat" userId="089c3a20-6288-4605-973a-7a561c277dc9" providerId="ADAL" clId="{ABF1C27C-22E3-43A3-9F0B-9DC6E67821B5}" dt="2025-10-08T17:00:14.981" v="4593" actId="21"/>
        <pc:sldMkLst>
          <pc:docMk/>
          <pc:sldMk cId="1460745010" sldId="269"/>
        </pc:sldMkLst>
        <pc:spChg chg="mod">
          <ac:chgData name="Kümin, Beat" userId="089c3a20-6288-4605-973a-7a561c277dc9" providerId="ADAL" clId="{ABF1C27C-22E3-43A3-9F0B-9DC6E67821B5}" dt="2025-10-02T08:21:18.743" v="4346" actId="20577"/>
          <ac:spMkLst>
            <pc:docMk/>
            <pc:sldMk cId="1460745010" sldId="269"/>
            <ac:spMk id="2" creationId="{F534397F-6E37-4736-B351-1637A3B6A5CE}"/>
          </ac:spMkLst>
        </pc:spChg>
        <pc:spChg chg="mod">
          <ac:chgData name="Kümin, Beat" userId="089c3a20-6288-4605-973a-7a561c277dc9" providerId="ADAL" clId="{ABF1C27C-22E3-43A3-9F0B-9DC6E67821B5}" dt="2025-10-08T17:00:14.981" v="4593" actId="21"/>
          <ac:spMkLst>
            <pc:docMk/>
            <pc:sldMk cId="1460745010" sldId="269"/>
            <ac:spMk id="3" creationId="{5A9241BC-9EAF-4982-B9FC-5E4DF8372319}"/>
          </ac:spMkLst>
        </pc:spChg>
      </pc:sldChg>
      <pc:sldChg chg="addSp modSp mod modTransition">
        <pc:chgData name="Kümin, Beat" userId="089c3a20-6288-4605-973a-7a561c277dc9" providerId="ADAL" clId="{ABF1C27C-22E3-43A3-9F0B-9DC6E67821B5}" dt="2025-10-08T14:42:56.413" v="4526" actId="1076"/>
        <pc:sldMkLst>
          <pc:docMk/>
          <pc:sldMk cId="1378102975" sldId="271"/>
        </pc:sldMkLst>
        <pc:spChg chg="mod">
          <ac:chgData name="Kümin, Beat" userId="089c3a20-6288-4605-973a-7a561c277dc9" providerId="ADAL" clId="{ABF1C27C-22E3-43A3-9F0B-9DC6E67821B5}" dt="2025-10-08T14:42:43.164" v="4525" actId="20577"/>
          <ac:spMkLst>
            <pc:docMk/>
            <pc:sldMk cId="1378102975" sldId="271"/>
            <ac:spMk id="3" creationId="{E31815D9-0E79-4B1A-B1D5-1A50C84BCCFC}"/>
          </ac:spMkLst>
        </pc:spChg>
        <pc:spChg chg="add mod">
          <ac:chgData name="Kümin, Beat" userId="089c3a20-6288-4605-973a-7a561c277dc9" providerId="ADAL" clId="{ABF1C27C-22E3-43A3-9F0B-9DC6E67821B5}" dt="2025-10-08T14:42:56.413" v="4526" actId="1076"/>
          <ac:spMkLst>
            <pc:docMk/>
            <pc:sldMk cId="1378102975" sldId="271"/>
            <ac:spMk id="4" creationId="{806E8603-8AC4-5264-9AC6-50D7AC0A0375}"/>
          </ac:spMkLst>
        </pc:spChg>
      </pc:sldChg>
      <pc:sldChg chg="addSp modSp mod modTransition">
        <pc:chgData name="Kümin, Beat" userId="089c3a20-6288-4605-973a-7a561c277dc9" providerId="ADAL" clId="{ABF1C27C-22E3-43A3-9F0B-9DC6E67821B5}" dt="2025-10-08T14:37:47.453" v="4425" actId="1076"/>
        <pc:sldMkLst>
          <pc:docMk/>
          <pc:sldMk cId="1182012754" sldId="272"/>
        </pc:sldMkLst>
        <pc:spChg chg="mod">
          <ac:chgData name="Kümin, Beat" userId="089c3a20-6288-4605-973a-7a561c277dc9" providerId="ADAL" clId="{ABF1C27C-22E3-43A3-9F0B-9DC6E67821B5}" dt="2025-10-08T14:37:26.833" v="4423" actId="207"/>
          <ac:spMkLst>
            <pc:docMk/>
            <pc:sldMk cId="1182012754" sldId="272"/>
            <ac:spMk id="3" creationId="{000DC87A-F825-48BA-A62D-8776776FB248}"/>
          </ac:spMkLst>
        </pc:spChg>
        <pc:picChg chg="add mod">
          <ac:chgData name="Kümin, Beat" userId="089c3a20-6288-4605-973a-7a561c277dc9" providerId="ADAL" clId="{ABF1C27C-22E3-43A3-9F0B-9DC6E67821B5}" dt="2025-10-02T16:00:56.400" v="4358" actId="1076"/>
          <ac:picMkLst>
            <pc:docMk/>
            <pc:sldMk cId="1182012754" sldId="272"/>
            <ac:picMk id="2" creationId="{681BA404-017E-98B8-194F-AFEAF2CF7EEB}"/>
          </ac:picMkLst>
        </pc:picChg>
        <pc:picChg chg="mod">
          <ac:chgData name="Kümin, Beat" userId="089c3a20-6288-4605-973a-7a561c277dc9" providerId="ADAL" clId="{ABF1C27C-22E3-43A3-9F0B-9DC6E67821B5}" dt="2025-10-02T16:00:49.870" v="4357" actId="1076"/>
          <ac:picMkLst>
            <pc:docMk/>
            <pc:sldMk cId="1182012754" sldId="272"/>
            <ac:picMk id="1026" creationId="{DE019F52-B2DC-9991-5F99-3C5B1B90D1DE}"/>
          </ac:picMkLst>
        </pc:picChg>
        <pc:picChg chg="add mod">
          <ac:chgData name="Kümin, Beat" userId="089c3a20-6288-4605-973a-7a561c277dc9" providerId="ADAL" clId="{ABF1C27C-22E3-43A3-9F0B-9DC6E67821B5}" dt="2025-10-08T14:37:47.453" v="4425" actId="1076"/>
          <ac:picMkLst>
            <pc:docMk/>
            <pc:sldMk cId="1182012754" sldId="272"/>
            <ac:picMk id="1028" creationId="{C8822ED6-819A-05C8-702B-5B64BFBC1682}"/>
          </ac:picMkLst>
        </pc:picChg>
      </pc:sldChg>
      <pc:sldChg chg="modSp mod modTransition">
        <pc:chgData name="Kümin, Beat" userId="089c3a20-6288-4605-973a-7a561c277dc9" providerId="ADAL" clId="{ABF1C27C-22E3-43A3-9F0B-9DC6E67821B5}" dt="2025-10-02T08:13:29.789" v="4054" actId="1076"/>
        <pc:sldMkLst>
          <pc:docMk/>
          <pc:sldMk cId="611863406" sldId="274"/>
        </pc:sldMkLst>
        <pc:spChg chg="mod">
          <ac:chgData name="Kümin, Beat" userId="089c3a20-6288-4605-973a-7a561c277dc9" providerId="ADAL" clId="{ABF1C27C-22E3-43A3-9F0B-9DC6E67821B5}" dt="2025-10-02T08:13:29.789" v="4054" actId="1076"/>
          <ac:spMkLst>
            <pc:docMk/>
            <pc:sldMk cId="611863406" sldId="274"/>
            <ac:spMk id="3" creationId="{9298FB24-E9BF-9AD0-9DDC-5BCD166E9615}"/>
          </ac:spMkLst>
        </pc:spChg>
      </pc:sldChg>
      <pc:sldChg chg="modSp mod modTransition">
        <pc:chgData name="Kümin, Beat" userId="089c3a20-6288-4605-973a-7a561c277dc9" providerId="ADAL" clId="{ABF1C27C-22E3-43A3-9F0B-9DC6E67821B5}" dt="2025-10-09T09:42:08.140" v="4765" actId="20577"/>
        <pc:sldMkLst>
          <pc:docMk/>
          <pc:sldMk cId="979136957" sldId="275"/>
        </pc:sldMkLst>
        <pc:spChg chg="mod">
          <ac:chgData name="Kümin, Beat" userId="089c3a20-6288-4605-973a-7a561c277dc9" providerId="ADAL" clId="{ABF1C27C-22E3-43A3-9F0B-9DC6E67821B5}" dt="2025-10-09T09:42:08.140" v="4765" actId="20577"/>
          <ac:spMkLst>
            <pc:docMk/>
            <pc:sldMk cId="979136957" sldId="275"/>
            <ac:spMk id="3" creationId="{076F54C4-25D0-C8C2-641A-D23F19295E24}"/>
          </ac:spMkLst>
        </pc:spChg>
      </pc:sldChg>
      <pc:sldChg chg="addSp modSp mod modTransition">
        <pc:chgData name="Kümin, Beat" userId="089c3a20-6288-4605-973a-7a561c277dc9" providerId="ADAL" clId="{ABF1C27C-22E3-43A3-9F0B-9DC6E67821B5}" dt="2025-10-02T08:24:24.692" v="4354" actId="1076"/>
        <pc:sldMkLst>
          <pc:docMk/>
          <pc:sldMk cId="3554583006" sldId="277"/>
        </pc:sldMkLst>
        <pc:spChg chg="mod">
          <ac:chgData name="Kümin, Beat" userId="089c3a20-6288-4605-973a-7a561c277dc9" providerId="ADAL" clId="{ABF1C27C-22E3-43A3-9F0B-9DC6E67821B5}" dt="2025-09-30T16:59:21.031" v="3097" actId="1076"/>
          <ac:spMkLst>
            <pc:docMk/>
            <pc:sldMk cId="3554583006" sldId="277"/>
            <ac:spMk id="2" creationId="{3EEED5CD-9568-7C21-BE94-EBA7DCBEDDA2}"/>
          </ac:spMkLst>
        </pc:spChg>
        <pc:spChg chg="mod">
          <ac:chgData name="Kümin, Beat" userId="089c3a20-6288-4605-973a-7a561c277dc9" providerId="ADAL" clId="{ABF1C27C-22E3-43A3-9F0B-9DC6E67821B5}" dt="2025-10-02T08:24:08.558" v="4352" actId="1076"/>
          <ac:spMkLst>
            <pc:docMk/>
            <pc:sldMk cId="3554583006" sldId="277"/>
            <ac:spMk id="3" creationId="{50F54249-A074-04D2-FFD8-50CA20510113}"/>
          </ac:spMkLst>
        </pc:spChg>
        <pc:picChg chg="add mod modCrop">
          <ac:chgData name="Kümin, Beat" userId="089c3a20-6288-4605-973a-7a561c277dc9" providerId="ADAL" clId="{ABF1C27C-22E3-43A3-9F0B-9DC6E67821B5}" dt="2025-10-02T08:24:24.692" v="4354" actId="1076"/>
          <ac:picMkLst>
            <pc:docMk/>
            <pc:sldMk cId="3554583006" sldId="277"/>
            <ac:picMk id="5" creationId="{DFF5D009-C7F1-18C5-BAB6-D22DA43007A6}"/>
          </ac:picMkLst>
        </pc:picChg>
      </pc:sldChg>
      <pc:sldChg chg="modTransition">
        <pc:chgData name="Kümin, Beat" userId="089c3a20-6288-4605-973a-7a561c277dc9" providerId="ADAL" clId="{ABF1C27C-22E3-43A3-9F0B-9DC6E67821B5}" dt="2025-10-02T07:54:14.934" v="3581"/>
        <pc:sldMkLst>
          <pc:docMk/>
          <pc:sldMk cId="1153323227" sldId="278"/>
        </pc:sldMkLst>
      </pc:sldChg>
      <pc:sldChg chg="addSp delSp modSp new mod modTransition">
        <pc:chgData name="Kümin, Beat" userId="089c3a20-6288-4605-973a-7a561c277dc9" providerId="ADAL" clId="{ABF1C27C-22E3-43A3-9F0B-9DC6E67821B5}" dt="2025-10-02T07:54:14.934" v="3581"/>
        <pc:sldMkLst>
          <pc:docMk/>
          <pc:sldMk cId="1642014044" sldId="279"/>
        </pc:sldMkLst>
        <pc:spChg chg="add mod">
          <ac:chgData name="Kümin, Beat" userId="089c3a20-6288-4605-973a-7a561c277dc9" providerId="ADAL" clId="{ABF1C27C-22E3-43A3-9F0B-9DC6E67821B5}" dt="2025-10-02T07:45:09.461" v="3511" actId="113"/>
          <ac:spMkLst>
            <pc:docMk/>
            <pc:sldMk cId="1642014044" sldId="279"/>
            <ac:spMk id="8" creationId="{630B6160-8FAE-341A-A0E6-165EC8168DE2}"/>
          </ac:spMkLst>
        </pc:spChg>
        <pc:spChg chg="add mod">
          <ac:chgData name="Kümin, Beat" userId="089c3a20-6288-4605-973a-7a561c277dc9" providerId="ADAL" clId="{ABF1C27C-22E3-43A3-9F0B-9DC6E67821B5}" dt="2025-10-02T07:46:25.147" v="3522" actId="14100"/>
          <ac:spMkLst>
            <pc:docMk/>
            <pc:sldMk cId="1642014044" sldId="279"/>
            <ac:spMk id="9" creationId="{E4438898-2023-7A24-1FBF-69B0517A9449}"/>
          </ac:spMkLst>
        </pc:spChg>
        <pc:picChg chg="add mod modCrop">
          <ac:chgData name="Kümin, Beat" userId="089c3a20-6288-4605-973a-7a561c277dc9" providerId="ADAL" clId="{ABF1C27C-22E3-43A3-9F0B-9DC6E67821B5}" dt="2025-10-02T07:41:47.283" v="3452"/>
          <ac:picMkLst>
            <pc:docMk/>
            <pc:sldMk cId="1642014044" sldId="279"/>
            <ac:picMk id="7" creationId="{2762B788-481E-B9AA-2A1A-E2C49E5D8B6D}"/>
          </ac:picMkLst>
        </pc:picChg>
      </pc:sldChg>
      <pc:sldChg chg="addSp delSp modSp add mod modTransition setBg addAnim delAnim setClrOvrMap delDesignElem">
        <pc:chgData name="Kümin, Beat" userId="089c3a20-6288-4605-973a-7a561c277dc9" providerId="ADAL" clId="{ABF1C27C-22E3-43A3-9F0B-9DC6E67821B5}" dt="2025-10-02T07:54:14.934" v="3581"/>
        <pc:sldMkLst>
          <pc:docMk/>
          <pc:sldMk cId="265844121" sldId="280"/>
        </pc:sldMkLst>
        <pc:spChg chg="mod ord">
          <ac:chgData name="Kümin, Beat" userId="089c3a20-6288-4605-973a-7a561c277dc9" providerId="ADAL" clId="{ABF1C27C-22E3-43A3-9F0B-9DC6E67821B5}" dt="2025-10-02T07:53:19.336" v="3580" actId="27636"/>
          <ac:spMkLst>
            <pc:docMk/>
            <pc:sldMk cId="265844121" sldId="280"/>
            <ac:spMk id="2" creationId="{F42B74A5-4839-3EFB-C6DF-87ADFD36E9EC}"/>
          </ac:spMkLst>
        </pc:spChg>
        <pc:spChg chg="add">
          <ac:chgData name="Kümin, Beat" userId="089c3a20-6288-4605-973a-7a561c277dc9" providerId="ADAL" clId="{ABF1C27C-22E3-43A3-9F0B-9DC6E67821B5}" dt="2025-10-02T07:52:15.602" v="3534" actId="26606"/>
          <ac:spMkLst>
            <pc:docMk/>
            <pc:sldMk cId="265844121" sldId="280"/>
            <ac:spMk id="1041" creationId="{E91DC736-0EF8-4F87-9146-EBF1D2EE4D3D}"/>
          </ac:spMkLst>
        </pc:spChg>
        <pc:spChg chg="add">
          <ac:chgData name="Kümin, Beat" userId="089c3a20-6288-4605-973a-7a561c277dc9" providerId="ADAL" clId="{ABF1C27C-22E3-43A3-9F0B-9DC6E67821B5}" dt="2025-10-02T07:52:15.602" v="3534" actId="26606"/>
          <ac:spMkLst>
            <pc:docMk/>
            <pc:sldMk cId="265844121" sldId="280"/>
            <ac:spMk id="1042" creationId="{097CD68E-23E3-4007-8847-CD0944C4F7BE}"/>
          </ac:spMkLst>
        </pc:spChg>
        <pc:spChg chg="add">
          <ac:chgData name="Kümin, Beat" userId="089c3a20-6288-4605-973a-7a561c277dc9" providerId="ADAL" clId="{ABF1C27C-22E3-43A3-9F0B-9DC6E67821B5}" dt="2025-10-02T07:52:15.602" v="3534" actId="26606"/>
          <ac:spMkLst>
            <pc:docMk/>
            <pc:sldMk cId="265844121" sldId="280"/>
            <ac:spMk id="1043" creationId="{AF2F604E-43BE-4DC3-B983-E071523364F8}"/>
          </ac:spMkLst>
        </pc:spChg>
        <pc:spChg chg="add">
          <ac:chgData name="Kümin, Beat" userId="089c3a20-6288-4605-973a-7a561c277dc9" providerId="ADAL" clId="{ABF1C27C-22E3-43A3-9F0B-9DC6E67821B5}" dt="2025-10-02T07:52:15.602" v="3534" actId="26606"/>
          <ac:spMkLst>
            <pc:docMk/>
            <pc:sldMk cId="265844121" sldId="280"/>
            <ac:spMk id="1044" creationId="{08C9B587-E65E-4B52-B37C-ABEBB6E87928}"/>
          </ac:spMkLst>
        </pc:spChg>
        <pc:picChg chg="add mod">
          <ac:chgData name="Kümin, Beat" userId="089c3a20-6288-4605-973a-7a561c277dc9" providerId="ADAL" clId="{ABF1C27C-22E3-43A3-9F0B-9DC6E67821B5}" dt="2025-10-02T07:52:15.602" v="3534" actId="26606"/>
          <ac:picMkLst>
            <pc:docMk/>
            <pc:sldMk cId="265844121" sldId="280"/>
            <ac:picMk id="1026" creationId="{620F0C34-837B-95B5-EF8A-A8BA082E8A90}"/>
          </ac:picMkLst>
        </pc:picChg>
      </pc:sldChg>
      <pc:sldChg chg="addSp modSp new mod ord">
        <pc:chgData name="Kümin, Beat" userId="089c3a20-6288-4605-973a-7a561c277dc9" providerId="ADAL" clId="{ABF1C27C-22E3-43A3-9F0B-9DC6E67821B5}" dt="2025-10-09T09:43:36.428" v="4787" actId="14100"/>
        <pc:sldMkLst>
          <pc:docMk/>
          <pc:sldMk cId="4185932252" sldId="281"/>
        </pc:sldMkLst>
        <pc:spChg chg="mod">
          <ac:chgData name="Kümin, Beat" userId="089c3a20-6288-4605-973a-7a561c277dc9" providerId="ADAL" clId="{ABF1C27C-22E3-43A3-9F0B-9DC6E67821B5}" dt="2025-10-09T09:43:36.428" v="4787" actId="14100"/>
          <ac:spMkLst>
            <pc:docMk/>
            <pc:sldMk cId="4185932252" sldId="281"/>
            <ac:spMk id="2" creationId="{8056C148-D1C4-54B3-5D7C-3374F420237F}"/>
          </ac:spMkLst>
        </pc:spChg>
        <pc:picChg chg="add mod modCrop">
          <ac:chgData name="Kümin, Beat" userId="089c3a20-6288-4605-973a-7a561c277dc9" providerId="ADAL" clId="{ABF1C27C-22E3-43A3-9F0B-9DC6E67821B5}" dt="2025-10-09T09:43:23.482" v="4786" actId="14100"/>
          <ac:picMkLst>
            <pc:docMk/>
            <pc:sldMk cId="4185932252" sldId="281"/>
            <ac:picMk id="5" creationId="{D6FF02BC-DB66-871B-4877-9A2960EF727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0320D-2B81-4D2D-8A2B-EF20429882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0E4A648-B123-4196-9DE3-878F92BE4A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3E8F53B-7C8C-4DDE-B1A6-C9D593245A72}"/>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5" name="Footer Placeholder 4">
            <a:extLst>
              <a:ext uri="{FF2B5EF4-FFF2-40B4-BE49-F238E27FC236}">
                <a16:creationId xmlns:a16="http://schemas.microsoft.com/office/drawing/2014/main" id="{9EAEA7B4-DF55-4459-8247-DB043F4967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8CEBFC-B944-4799-9595-484128796108}"/>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198662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A9D29-E48A-40ED-8C7F-C041A1D5EBB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50F3485-0A60-48CF-A4AF-485E3E83B0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D6818A-6CA5-4736-BDC3-D182FFDBBC0A}"/>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5" name="Footer Placeholder 4">
            <a:extLst>
              <a:ext uri="{FF2B5EF4-FFF2-40B4-BE49-F238E27FC236}">
                <a16:creationId xmlns:a16="http://schemas.microsoft.com/office/drawing/2014/main" id="{5220783F-4D19-48D1-99FC-8D004F048F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1C3049-5DFE-4A7E-A930-527F6DCBFFF8}"/>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3442422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C5DE6E-BAE6-472E-AE5E-2A2E9813366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47B55A7-A56D-46DE-AF59-F0F66AA2EEB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FEA7CA-5C64-4507-B5B6-45BFB28CF3CE}"/>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5" name="Footer Placeholder 4">
            <a:extLst>
              <a:ext uri="{FF2B5EF4-FFF2-40B4-BE49-F238E27FC236}">
                <a16:creationId xmlns:a16="http://schemas.microsoft.com/office/drawing/2014/main" id="{7AC8837E-558C-4B14-BEE3-BE67D09C90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A71035-CFD0-40C4-B55C-89D2D4151AFA}"/>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273403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F860A-E84F-47FC-962F-BF3DBB4CD5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35147C-8742-4DCF-AB55-5DB497DC52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1CEB9B-FDF1-45E8-9E0A-81230D1BB2D6}"/>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5" name="Footer Placeholder 4">
            <a:extLst>
              <a:ext uri="{FF2B5EF4-FFF2-40B4-BE49-F238E27FC236}">
                <a16:creationId xmlns:a16="http://schemas.microsoft.com/office/drawing/2014/main" id="{601C758D-2964-4B30-8F71-EEB46AB38D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E8322D-917E-4D9E-B529-A556F1B95ED5}"/>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42440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CD1E8-F33F-4967-B4F3-A41D602EC2C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FDFF71-E830-4FB5-B8F1-3D32C49ECD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9FF21E-568C-437A-8505-33B1A161DDA7}"/>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5" name="Footer Placeholder 4">
            <a:extLst>
              <a:ext uri="{FF2B5EF4-FFF2-40B4-BE49-F238E27FC236}">
                <a16:creationId xmlns:a16="http://schemas.microsoft.com/office/drawing/2014/main" id="{8D78EAA5-261B-4E9C-80C3-55E6D7F9123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950FD3-92FC-4622-B324-5C03AA8A4F58}"/>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156993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ECD2C-2FB5-4808-96D4-6A5D5CF743C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40EC54E-B048-4D28-BCD6-D2EB36548E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B08C3BD-C342-4085-8F36-15C1EACC2E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B776AAC-04AD-4396-8F3B-CD072DA147A6}"/>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6" name="Footer Placeholder 5">
            <a:extLst>
              <a:ext uri="{FF2B5EF4-FFF2-40B4-BE49-F238E27FC236}">
                <a16:creationId xmlns:a16="http://schemas.microsoft.com/office/drawing/2014/main" id="{0990A715-06C9-4436-BB99-CAC222CD4D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C9B1541-9636-4C71-B042-96519B8833D9}"/>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3937281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D7E92-D8E4-4ACB-800D-64821597D4A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3FB0A0-0130-46BB-81F5-A05FF98199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D1C6C03-C786-4B04-8815-6FBE120569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C8DEDCE-124F-42C9-BA07-1AF34136DF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08A79E-E314-44AB-9C1F-D179279010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46814D1-6A2B-4DB3-9397-F4C505EBF597}"/>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8" name="Footer Placeholder 7">
            <a:extLst>
              <a:ext uri="{FF2B5EF4-FFF2-40B4-BE49-F238E27FC236}">
                <a16:creationId xmlns:a16="http://schemas.microsoft.com/office/drawing/2014/main" id="{914EEDF6-9F5D-4673-AE15-04264675F94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FF1D610-BFB6-4BAA-8B79-120BD4D49D23}"/>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144466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922D1-9382-4F6F-A721-F852DF52D09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F2D4300-7461-4E63-883B-B580150194B0}"/>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4" name="Footer Placeholder 3">
            <a:extLst>
              <a:ext uri="{FF2B5EF4-FFF2-40B4-BE49-F238E27FC236}">
                <a16:creationId xmlns:a16="http://schemas.microsoft.com/office/drawing/2014/main" id="{BFC3C981-B9FD-4ED8-A7B7-3D5068959B1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6FD3C5-E818-4A93-9432-2F21B3D30366}"/>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3604471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474F99-BAB2-491B-960D-8E18C1069185}"/>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3" name="Footer Placeholder 2">
            <a:extLst>
              <a:ext uri="{FF2B5EF4-FFF2-40B4-BE49-F238E27FC236}">
                <a16:creationId xmlns:a16="http://schemas.microsoft.com/office/drawing/2014/main" id="{84D9E929-2C62-4055-A2E8-E222069820C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FAA9A0B-391D-47FF-9E71-7E524078E39C}"/>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465457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7CDD8-98D2-4E67-8325-363F6FC8A8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DC5C8F9-8E58-4005-905C-C914A6EFD9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14D0B3C-00E2-4F45-9B02-ABD974B795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73829F-9013-4C87-9368-C19169A4D231}"/>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6" name="Footer Placeholder 5">
            <a:extLst>
              <a:ext uri="{FF2B5EF4-FFF2-40B4-BE49-F238E27FC236}">
                <a16:creationId xmlns:a16="http://schemas.microsoft.com/office/drawing/2014/main" id="{A77A2CCB-BE16-4C2B-AC78-EB0B606A08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6CB1F89-6396-4A66-A2E2-B846921AE279}"/>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077501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C7E10-62F6-48E4-A8EB-6BFC2ED6CA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05BFCDE-2700-4ED7-946E-7992D67BED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FC1F865-E760-42F9-A7FF-554836FE94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009F52-B405-4AEC-9875-EAD1D1BA553B}"/>
              </a:ext>
            </a:extLst>
          </p:cNvPr>
          <p:cNvSpPr>
            <a:spLocks noGrp="1"/>
          </p:cNvSpPr>
          <p:nvPr>
            <p:ph type="dt" sz="half" idx="10"/>
          </p:nvPr>
        </p:nvSpPr>
        <p:spPr/>
        <p:txBody>
          <a:bodyPr/>
          <a:lstStyle/>
          <a:p>
            <a:fld id="{C84973D6-5D01-4581-BA68-AE7C87BD5B7D}" type="datetimeFigureOut">
              <a:rPr lang="en-GB" smtClean="0"/>
              <a:t>09/10/2025</a:t>
            </a:fld>
            <a:endParaRPr lang="en-GB"/>
          </a:p>
        </p:txBody>
      </p:sp>
      <p:sp>
        <p:nvSpPr>
          <p:cNvPr id="6" name="Footer Placeholder 5">
            <a:extLst>
              <a:ext uri="{FF2B5EF4-FFF2-40B4-BE49-F238E27FC236}">
                <a16:creationId xmlns:a16="http://schemas.microsoft.com/office/drawing/2014/main" id="{A4C9F0A6-7FD7-40B6-A319-0CA63A47D67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88EC0A-254C-4DD0-AAA8-1FDADBA413E5}"/>
              </a:ext>
            </a:extLst>
          </p:cNvPr>
          <p:cNvSpPr>
            <a:spLocks noGrp="1"/>
          </p:cNvSpPr>
          <p:nvPr>
            <p:ph type="sldNum" sz="quarter" idx="12"/>
          </p:nvPr>
        </p:nvSpPr>
        <p:spPr/>
        <p:txBody>
          <a:bodyPr/>
          <a:lstStyle/>
          <a:p>
            <a:fld id="{DA742510-70FD-47A5-881E-5E2FF9B52EA2}" type="slidenum">
              <a:rPr lang="en-GB" smtClean="0"/>
              <a:t>‹#›</a:t>
            </a:fld>
            <a:endParaRPr lang="en-GB"/>
          </a:p>
        </p:txBody>
      </p:sp>
    </p:spTree>
    <p:extLst>
      <p:ext uri="{BB962C8B-B14F-4D97-AF65-F5344CB8AC3E}">
        <p14:creationId xmlns:p14="http://schemas.microsoft.com/office/powerpoint/2010/main" val="2316592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74DD63-84E6-424B-8A30-C4EA0C7A4D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E9234D-E36A-4DDA-B35F-0534B2EF23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E08672-B2CC-412B-B9DE-ACD46FDE29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973D6-5D01-4581-BA68-AE7C87BD5B7D}" type="datetimeFigureOut">
              <a:rPr lang="en-GB" smtClean="0"/>
              <a:t>09/10/2025</a:t>
            </a:fld>
            <a:endParaRPr lang="en-GB"/>
          </a:p>
        </p:txBody>
      </p:sp>
      <p:sp>
        <p:nvSpPr>
          <p:cNvPr id="5" name="Footer Placeholder 4">
            <a:extLst>
              <a:ext uri="{FF2B5EF4-FFF2-40B4-BE49-F238E27FC236}">
                <a16:creationId xmlns:a16="http://schemas.microsoft.com/office/drawing/2014/main" id="{46B9686E-14E3-4708-A34D-706F30E7FB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F77FDD8-F343-4C5B-BCD9-8726790D21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742510-70FD-47A5-881E-5E2FF9B52EA2}" type="slidenum">
              <a:rPr lang="en-GB" smtClean="0"/>
              <a:t>‹#›</a:t>
            </a:fld>
            <a:endParaRPr lang="en-GB"/>
          </a:p>
        </p:txBody>
      </p:sp>
    </p:spTree>
    <p:extLst>
      <p:ext uri="{BB962C8B-B14F-4D97-AF65-F5344CB8AC3E}">
        <p14:creationId xmlns:p14="http://schemas.microsoft.com/office/powerpoint/2010/main" val="3028367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arwick.ac.uk/fac/arts/history/students/eportfolios" TargetMode="Externa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hyperlink" Target="https://warwick.ac.uk/fac/arts/history/students/eportfolios/requestfor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arwick.ac.uk/fac/arts/history/students/research/gr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arwick.ac.uk/services/ws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warwick.ac.uk/services/academicoffice/studentrecords/twd"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arwick.ac.uk/services/ris/research-integrity/training/training-policy/" TargetMode="External"/><Relationship Id="rId2" Type="http://schemas.openxmlformats.org/officeDocument/2006/relationships/hyperlink" Target="https://moodle.warwick.ac.uk/enrol/index.php?id=69923" TargetMode="Externa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hyperlink" Target="https://warwick.ac.uk/services/ris/research-integrity/trainin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warwick.ac.uk/services/library/pghub/about/postgraduate_hub/" TargetMode="External"/><Relationship Id="rId3" Type="http://schemas.openxmlformats.org/officeDocument/2006/relationships/hyperlink" Target="mailto:b.kumin@warwick.ac.uk" TargetMode="External"/><Relationship Id="rId7" Type="http://schemas.openxmlformats.org/officeDocument/2006/relationships/hyperlink" Target="https://warwick.ac.uk/services/library/" TargetMode="External"/><Relationship Id="rId2" Type="http://schemas.openxmlformats.org/officeDocument/2006/relationships/hyperlink" Target="mailto:PGHistoryOffice@warwick.ac.uk" TargetMode="External"/><Relationship Id="rId1" Type="http://schemas.openxmlformats.org/officeDocument/2006/relationships/slideLayout" Target="../slideLayouts/slideLayout2.xml"/><Relationship Id="rId6" Type="http://schemas.openxmlformats.org/officeDocument/2006/relationships/hyperlink" Target="https://warwick.ac.uk/services/dc/pgr/" TargetMode="External"/><Relationship Id="rId5" Type="http://schemas.openxmlformats.org/officeDocument/2006/relationships/hyperlink" Target="https://warwick.ac.uk/services/dc/phdlife/welcome/" TargetMode="External"/><Relationship Id="rId10" Type="http://schemas.openxmlformats.org/officeDocument/2006/relationships/image" Target="../media/image3.png"/><Relationship Id="rId4" Type="http://schemas.openxmlformats.org/officeDocument/2006/relationships/hyperlink" Target="https://warwick.ac.uk/fac/arts/cadre/current_students/workshopsandevents/cadreworkshops2526/" TargetMode="External"/><Relationship Id="rId9" Type="http://schemas.openxmlformats.org/officeDocument/2006/relationships/hyperlink" Target="https://warwick.ac.uk/services/library/students/library-online-courses/"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arwick.ac.uk/services/library/pghub/about/wolfsonresearchexchange/" TargetMode="External"/><Relationship Id="rId3" Type="http://schemas.openxmlformats.org/officeDocument/2006/relationships/hyperlink" Target="https://teams.microsoft.com/l/team/19%3Ab8698c26574744ada7418acce5cd5f1c%40thread.tacv2/conversations?groupId=e1c05323-9bba-498d-ba1c-96b861b2074a&amp;tenantId=09bacfbd-47ef-4465-9265-3546f2eaf6bc" TargetMode="External"/><Relationship Id="rId7" Type="http://schemas.openxmlformats.org/officeDocument/2006/relationships/hyperlink" Target="https://warwick.ac.uk/fac/arts/cadre/current_students/pgrworkspaces/" TargetMode="External"/><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hyperlink" Target="https://warwick.ac.uk/fac/soc/warwickfoundationstudies/eap/in-sessional/" TargetMode="External"/><Relationship Id="rId5" Type="http://schemas.openxmlformats.org/officeDocument/2006/relationships/hyperlink" Target="https://warwick.ac.uk/fac/arts/history/students/postgraduate/language-support" TargetMode="External"/><Relationship Id="rId4" Type="http://schemas.openxmlformats.org/officeDocument/2006/relationships/hyperlink" Target="https://warwick.ac.uk/fac/arts/history/students/research/pgrsocial" TargetMode="External"/><Relationship Id="rId9" Type="http://schemas.openxmlformats.org/officeDocument/2006/relationships/hyperlink" Target="mailto:careers@warwick.ac.uk"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reportandsupport.warwick.ac.uk/"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s://warwick.ac.uk/fac/arts/history/research/researchseminar2025-26/" TargetMode="External"/><Relationship Id="rId7" Type="http://schemas.openxmlformats.org/officeDocument/2006/relationships/image" Target="../media/image8.png"/><Relationship Id="rId2" Type="http://schemas.openxmlformats.org/officeDocument/2006/relationships/hyperlink" Target="https://warwick.ac.uk/fac/arts/history/students/research/wip"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mailto:Claire.Woodrow@warwick.ac.uk"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arwick.ac.uk/fac/arts/history/students/research/pgtravel/" TargetMode="External"/><Relationship Id="rId2" Type="http://schemas.openxmlformats.org/officeDocument/2006/relationships/hyperlink" Target="https://warwick.ac.uk/fac/arts/history/students/pgr/" TargetMode="Externa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forms.office.com/e/r1xxrYQ5H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C83F9D7D-8B7D-49DF-AA94-0A9A8D6710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1" name="Rectangle 3080">
            <a:extLst>
              <a:ext uri="{FF2B5EF4-FFF2-40B4-BE49-F238E27FC236}">
                <a16:creationId xmlns:a16="http://schemas.microsoft.com/office/drawing/2014/main" id="{5707F116-8EC0-4822-9067-186AC8C96E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6838596" y="1327668"/>
            <a:ext cx="4225136" cy="422513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83" name="Freeform: Shape 3082">
            <a:extLst>
              <a:ext uri="{FF2B5EF4-FFF2-40B4-BE49-F238E27FC236}">
                <a16:creationId xmlns:a16="http://schemas.microsoft.com/office/drawing/2014/main" id="{49F1A7E4-819D-4D21-8E8B-32671A9F9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6274246" y="753376"/>
            <a:ext cx="5353835" cy="5353835"/>
          </a:xfrm>
          <a:custGeom>
            <a:avLst/>
            <a:gdLst>
              <a:gd name="connsiteX0" fmla="*/ 690507 w 5353835"/>
              <a:gd name="connsiteY0" fmla="*/ 5273742 h 5353835"/>
              <a:gd name="connsiteX1" fmla="*/ 4938299 w 5353835"/>
              <a:gd name="connsiteY1" fmla="*/ 5273742 h 5353835"/>
              <a:gd name="connsiteX2" fmla="*/ 4858206 w 5353835"/>
              <a:gd name="connsiteY2" fmla="*/ 5353835 h 5353835"/>
              <a:gd name="connsiteX3" fmla="*/ 770600 w 5353835"/>
              <a:gd name="connsiteY3" fmla="*/ 5353835 h 5353835"/>
              <a:gd name="connsiteX4" fmla="*/ 433255 w 5353835"/>
              <a:gd name="connsiteY4" fmla="*/ 80093 h 5353835"/>
              <a:gd name="connsiteX5" fmla="*/ 513348 w 5353835"/>
              <a:gd name="connsiteY5" fmla="*/ 0 h 5353835"/>
              <a:gd name="connsiteX6" fmla="*/ 5353835 w 5353835"/>
              <a:gd name="connsiteY6" fmla="*/ 0 h 5353835"/>
              <a:gd name="connsiteX7" fmla="*/ 5353835 w 5353835"/>
              <a:gd name="connsiteY7" fmla="*/ 4858206 h 5353835"/>
              <a:gd name="connsiteX8" fmla="*/ 5273742 w 5353835"/>
              <a:gd name="connsiteY8" fmla="*/ 4938299 h 5353835"/>
              <a:gd name="connsiteX9" fmla="*/ 5273742 w 5353835"/>
              <a:gd name="connsiteY9" fmla="*/ 80093 h 5353835"/>
              <a:gd name="connsiteX10" fmla="*/ 0 w 5353835"/>
              <a:gd name="connsiteY10" fmla="*/ 513348 h 5353835"/>
              <a:gd name="connsiteX11" fmla="*/ 80093 w 5353835"/>
              <a:gd name="connsiteY11" fmla="*/ 433255 h 5353835"/>
              <a:gd name="connsiteX12" fmla="*/ 80093 w 5353835"/>
              <a:gd name="connsiteY12" fmla="*/ 4663328 h 5353835"/>
              <a:gd name="connsiteX13" fmla="*/ 0 w 5353835"/>
              <a:gd name="connsiteY13" fmla="*/ 4583235 h 535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53835" h="5353835">
                <a:moveTo>
                  <a:pt x="690507" y="5273742"/>
                </a:moveTo>
                <a:lnTo>
                  <a:pt x="4938299" y="5273742"/>
                </a:lnTo>
                <a:lnTo>
                  <a:pt x="4858206" y="5353835"/>
                </a:lnTo>
                <a:lnTo>
                  <a:pt x="770600" y="5353835"/>
                </a:lnTo>
                <a:close/>
                <a:moveTo>
                  <a:pt x="433255" y="80093"/>
                </a:moveTo>
                <a:lnTo>
                  <a:pt x="513348" y="0"/>
                </a:lnTo>
                <a:lnTo>
                  <a:pt x="5353835" y="0"/>
                </a:lnTo>
                <a:lnTo>
                  <a:pt x="5353835" y="4858206"/>
                </a:lnTo>
                <a:lnTo>
                  <a:pt x="5273742" y="4938299"/>
                </a:lnTo>
                <a:lnTo>
                  <a:pt x="5273742" y="80093"/>
                </a:lnTo>
                <a:close/>
                <a:moveTo>
                  <a:pt x="0" y="513348"/>
                </a:moveTo>
                <a:lnTo>
                  <a:pt x="80093" y="433255"/>
                </a:lnTo>
                <a:lnTo>
                  <a:pt x="80093" y="4663328"/>
                </a:lnTo>
                <a:lnTo>
                  <a:pt x="0" y="45832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 name="Title 1">
            <a:extLst>
              <a:ext uri="{FF2B5EF4-FFF2-40B4-BE49-F238E27FC236}">
                <a16:creationId xmlns:a16="http://schemas.microsoft.com/office/drawing/2014/main" id="{4916DF7E-2F03-4F06-889E-00C5C614425F}"/>
              </a:ext>
            </a:extLst>
          </p:cNvPr>
          <p:cNvSpPr>
            <a:spLocks noGrp="1"/>
          </p:cNvSpPr>
          <p:nvPr>
            <p:ph type="ctrTitle"/>
          </p:nvPr>
        </p:nvSpPr>
        <p:spPr>
          <a:xfrm>
            <a:off x="6829295" y="1948337"/>
            <a:ext cx="4248318" cy="1952947"/>
          </a:xfrm>
          <a:noFill/>
        </p:spPr>
        <p:txBody>
          <a:bodyPr anchor="ctr">
            <a:normAutofit/>
          </a:bodyPr>
          <a:lstStyle/>
          <a:p>
            <a:r>
              <a:rPr lang="en-GB" sz="4400" b="1" dirty="0">
                <a:solidFill>
                  <a:srgbClr val="080808"/>
                </a:solidFill>
              </a:rPr>
              <a:t>PGR Induction</a:t>
            </a:r>
          </a:p>
        </p:txBody>
      </p:sp>
      <p:sp>
        <p:nvSpPr>
          <p:cNvPr id="3" name="Subtitle 2">
            <a:extLst>
              <a:ext uri="{FF2B5EF4-FFF2-40B4-BE49-F238E27FC236}">
                <a16:creationId xmlns:a16="http://schemas.microsoft.com/office/drawing/2014/main" id="{9630A360-2476-4CDC-952E-674647C99F87}"/>
              </a:ext>
            </a:extLst>
          </p:cNvPr>
          <p:cNvSpPr>
            <a:spLocks noGrp="1"/>
          </p:cNvSpPr>
          <p:nvPr>
            <p:ph type="subTitle" idx="1"/>
          </p:nvPr>
        </p:nvSpPr>
        <p:spPr>
          <a:xfrm>
            <a:off x="6882491" y="3440235"/>
            <a:ext cx="4137344" cy="940699"/>
          </a:xfrm>
          <a:noFill/>
        </p:spPr>
        <p:txBody>
          <a:bodyPr>
            <a:noAutofit/>
          </a:bodyPr>
          <a:lstStyle/>
          <a:p>
            <a:r>
              <a:rPr lang="en-GB" sz="2800" dirty="0">
                <a:solidFill>
                  <a:srgbClr val="080808"/>
                </a:solidFill>
              </a:rPr>
              <a:t>Beat K</a:t>
            </a:r>
            <a:r>
              <a:rPr lang="en-GB" sz="2800" dirty="0">
                <a:solidFill>
                  <a:srgbClr val="080808"/>
                </a:solidFill>
                <a:latin typeface="Calibri" panose="020F0502020204030204" pitchFamily="34" charset="0"/>
                <a:cs typeface="Calibri" panose="020F0502020204030204" pitchFamily="34" charset="0"/>
              </a:rPr>
              <a:t>ümin</a:t>
            </a:r>
            <a:endParaRPr lang="en-GB" sz="2800" dirty="0">
              <a:solidFill>
                <a:srgbClr val="080808"/>
              </a:solidFill>
            </a:endParaRPr>
          </a:p>
          <a:p>
            <a:r>
              <a:rPr lang="en-GB" sz="2800" dirty="0">
                <a:solidFill>
                  <a:srgbClr val="080808"/>
                </a:solidFill>
              </a:rPr>
              <a:t>Director of PG Research</a:t>
            </a:r>
          </a:p>
        </p:txBody>
      </p:sp>
      <p:sp>
        <p:nvSpPr>
          <p:cNvPr id="3085" name="Freeform: Shape 3084">
            <a:extLst>
              <a:ext uri="{FF2B5EF4-FFF2-40B4-BE49-F238E27FC236}">
                <a16:creationId xmlns:a16="http://schemas.microsoft.com/office/drawing/2014/main" id="{6D6E3EFD-925A-40CD-8E14-FDD4E6DDC6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7170340" cy="5062213"/>
          </a:xfrm>
          <a:custGeom>
            <a:avLst/>
            <a:gdLst>
              <a:gd name="connsiteX0" fmla="*/ 7170340 w 7170340"/>
              <a:gd name="connsiteY0" fmla="*/ 0 h 5062213"/>
              <a:gd name="connsiteX1" fmla="*/ 7170340 w 7170340"/>
              <a:gd name="connsiteY1" fmla="*/ 2954084 h 5062213"/>
              <a:gd name="connsiteX2" fmla="*/ 5062211 w 7170340"/>
              <a:gd name="connsiteY2" fmla="*/ 5062213 h 5062213"/>
              <a:gd name="connsiteX3" fmla="*/ 0 w 7170340"/>
              <a:gd name="connsiteY3" fmla="*/ 2 h 5062213"/>
            </a:gdLst>
            <a:ahLst/>
            <a:cxnLst>
              <a:cxn ang="0">
                <a:pos x="connsiteX0" y="connsiteY0"/>
              </a:cxn>
              <a:cxn ang="0">
                <a:pos x="connsiteX1" y="connsiteY1"/>
              </a:cxn>
              <a:cxn ang="0">
                <a:pos x="connsiteX2" y="connsiteY2"/>
              </a:cxn>
              <a:cxn ang="0">
                <a:pos x="connsiteX3" y="connsiteY3"/>
              </a:cxn>
            </a:cxnLst>
            <a:rect l="l" t="t" r="r" b="b"/>
            <a:pathLst>
              <a:path w="7170340" h="5062213">
                <a:moveTo>
                  <a:pt x="7170340" y="0"/>
                </a:moveTo>
                <a:lnTo>
                  <a:pt x="7170340" y="2954084"/>
                </a:lnTo>
                <a:lnTo>
                  <a:pt x="5062211" y="5062213"/>
                </a:lnTo>
                <a:lnTo>
                  <a:pt x="0" y="2"/>
                </a:lnTo>
                <a:close/>
              </a:path>
            </a:pathLst>
          </a:cu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87" name="Rectangle 3086">
            <a:extLst>
              <a:ext uri="{FF2B5EF4-FFF2-40B4-BE49-F238E27FC236}">
                <a16:creationId xmlns:a16="http://schemas.microsoft.com/office/drawing/2014/main" id="{3A91C067-F707-44D1-A9C2-9913E6ADC6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11832" y="4010957"/>
            <a:ext cx="870888" cy="87088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9" name="Rectangle 3088">
            <a:extLst>
              <a:ext uri="{FF2B5EF4-FFF2-40B4-BE49-F238E27FC236}">
                <a16:creationId xmlns:a16="http://schemas.microsoft.com/office/drawing/2014/main" id="{52329D9A-3D48-4B69-939D-2A480F147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61203" y="5394406"/>
            <a:ext cx="856138" cy="85613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1" name="Rectangle 3090">
            <a:extLst>
              <a:ext uri="{FF2B5EF4-FFF2-40B4-BE49-F238E27FC236}">
                <a16:creationId xmlns:a16="http://schemas.microsoft.com/office/drawing/2014/main" id="{2D5CC4CB-7B78-480A-A0AE-A8A35C08E1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314455" y="5398229"/>
            <a:ext cx="381459" cy="381459"/>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3" name="Rectangle 3092">
            <a:extLst>
              <a:ext uri="{FF2B5EF4-FFF2-40B4-BE49-F238E27FC236}">
                <a16:creationId xmlns:a16="http://schemas.microsoft.com/office/drawing/2014/main" id="{DC580C66-5435-4F00-873E-679D3D5049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675779" y="5848285"/>
            <a:ext cx="714978" cy="71497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5" name="Isosceles Triangle 3094">
            <a:extLst>
              <a:ext uri="{FF2B5EF4-FFF2-40B4-BE49-F238E27FC236}">
                <a16:creationId xmlns:a16="http://schemas.microsoft.com/office/drawing/2014/main" id="{B4AFD177-1A38-4FAE-87D4-840AE22C86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92600" y="5474491"/>
            <a:ext cx="2767017" cy="1383509"/>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black text on a white background&#10;&#10;AI-generated content may be incorrect.">
            <a:extLst>
              <a:ext uri="{FF2B5EF4-FFF2-40B4-BE49-F238E27FC236}">
                <a16:creationId xmlns:a16="http://schemas.microsoft.com/office/drawing/2014/main" id="{4D81FFE3-F89B-9112-84C7-7CBAA8AED9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60" y="10039"/>
            <a:ext cx="4984032" cy="2024763"/>
          </a:xfrm>
          <a:prstGeom prst="rect">
            <a:avLst/>
          </a:prstGeom>
        </p:spPr>
      </p:pic>
    </p:spTree>
    <p:extLst>
      <p:ext uri="{BB962C8B-B14F-4D97-AF65-F5344CB8AC3E}">
        <p14:creationId xmlns:p14="http://schemas.microsoft.com/office/powerpoint/2010/main" val="634894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94EB040-B8FE-4C52-A95A-CBA84705A3CD}"/>
              </a:ext>
            </a:extLst>
          </p:cNvPr>
          <p:cNvSpPr>
            <a:spLocks noGrp="1"/>
          </p:cNvSpPr>
          <p:nvPr>
            <p:ph type="title"/>
          </p:nvPr>
        </p:nvSpPr>
        <p:spPr>
          <a:xfrm>
            <a:off x="6362896" y="385900"/>
            <a:ext cx="4977976" cy="1454051"/>
          </a:xfrm>
        </p:spPr>
        <p:txBody>
          <a:bodyPr>
            <a:normAutofit/>
          </a:bodyPr>
          <a:lstStyle/>
          <a:p>
            <a:r>
              <a:rPr lang="en-GB" b="1" u="sng" dirty="0">
                <a:solidFill>
                  <a:srgbClr val="000000"/>
                </a:solidFill>
                <a:latin typeface="Calibri" panose="020F0502020204030204" pitchFamily="34" charset="0"/>
                <a:ea typeface="Yu Mincho" panose="020B0400000000000000" pitchFamily="18" charset="-128"/>
                <a:cs typeface="Calibri" panose="020F0502020204030204" pitchFamily="34" charset="0"/>
              </a:rPr>
              <a:t>E</a:t>
            </a:r>
            <a:r>
              <a:rPr lang="en-GB" b="1" u="sng"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-PORTFOLIOS</a:t>
            </a:r>
            <a:br>
              <a:rPr lang="en-GB" b="1" u="sng"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br>
            <a:r>
              <a:rPr lang="en-GB" sz="2700" dirty="0">
                <a:hlinkClick r:id="rId3"/>
              </a:rPr>
              <a:t>Current PhD Students</a:t>
            </a:r>
            <a:br>
              <a:rPr lang="en-GB" sz="2700" dirty="0"/>
            </a:br>
            <a:r>
              <a:rPr lang="en-GB" sz="2700" dirty="0" err="1">
                <a:hlinkClick r:id="rId4"/>
              </a:rPr>
              <a:t>ePortfolio</a:t>
            </a:r>
            <a:r>
              <a:rPr lang="en-GB" sz="2700" dirty="0">
                <a:hlinkClick r:id="rId4"/>
              </a:rPr>
              <a:t> Request Form</a:t>
            </a:r>
            <a:endParaRPr lang="en-GB" sz="2700" dirty="0">
              <a:solidFill>
                <a:srgbClr val="000000"/>
              </a:solidFill>
            </a:endParaRPr>
          </a:p>
        </p:txBody>
      </p:sp>
      <p:sp>
        <p:nvSpPr>
          <p:cNvPr id="14"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5BDCEAC-7383-40E7-B6BA-64D01F5BDE0D}"/>
              </a:ext>
            </a:extLst>
          </p:cNvPr>
          <p:cNvSpPr>
            <a:spLocks noGrp="1"/>
          </p:cNvSpPr>
          <p:nvPr>
            <p:ph idx="1"/>
          </p:nvPr>
        </p:nvSpPr>
        <p:spPr>
          <a:xfrm>
            <a:off x="6339557" y="1839951"/>
            <a:ext cx="5452878" cy="5018049"/>
          </a:xfrm>
        </p:spPr>
        <p:txBody>
          <a:bodyPr anchor="ctr">
            <a:normAutofit/>
          </a:bodyPr>
          <a:lstStyle/>
          <a:p>
            <a:pPr marL="0" indent="0">
              <a:buNone/>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Shows membership of a research community! </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Featured on the Department website</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Highlight your project, funding, questions …</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List talks &amp; conferences, </a:t>
            </a:r>
            <a:r>
              <a:rPr lang="en-GB" sz="2000" dirty="0">
                <a:solidFill>
                  <a:srgbClr val="FF0000"/>
                </a:solidFill>
                <a:effectLst/>
                <a:latin typeface="Calibri" panose="020F0502020204030204" pitchFamily="34" charset="0"/>
                <a:ea typeface="Yu Mincho" panose="020B0400000000000000" pitchFamily="18" charset="-128"/>
                <a:cs typeface="Calibri" panose="020F0502020204030204" pitchFamily="34" charset="0"/>
              </a:rPr>
              <a:t>update regularly</a:t>
            </a:r>
            <a:endParaRPr lang="en-GB" sz="2000" dirty="0">
              <a:solidFill>
                <a:srgbClr val="FF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Link it to </a:t>
            </a:r>
            <a:r>
              <a:rPr lang="en-GB" sz="2000" dirty="0">
                <a:solidFill>
                  <a:srgbClr val="000000"/>
                </a:solidFill>
                <a:latin typeface="Calibri" panose="020F0502020204030204" pitchFamily="34" charset="0"/>
                <a:ea typeface="Yu Mincho" panose="020B0400000000000000" pitchFamily="18" charset="-128"/>
                <a:cs typeface="Calibri" panose="020F0502020204030204" pitchFamily="34" charset="0"/>
              </a:rPr>
              <a:t>social media </a:t>
            </a: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pages or academica.edu profiles, if you have those, or blogs</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0" lvl="0" indent="0">
              <a:buNone/>
            </a:pPr>
            <a:r>
              <a:rPr lang="en-GB" sz="2000" b="1" i="1"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Everyone needs to construct one!</a:t>
            </a:r>
            <a:endParaRPr lang="en-GB" sz="2000" b="1"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I / supervisors will be chasing you </a:t>
            </a:r>
          </a:p>
          <a:p>
            <a:pPr marL="342900" lvl="0" indent="-342900">
              <a:buFont typeface="Calibri" panose="020F0502020204030204" pitchFamily="34" charset="0"/>
              <a:buChar char="-"/>
            </a:pPr>
            <a:r>
              <a:rPr lang="en-GB" sz="2000" dirty="0">
                <a:solidFill>
                  <a:srgbClr val="000000"/>
                </a:solidFill>
                <a:latin typeface="Calibri" panose="020F0502020204030204" pitchFamily="34" charset="0"/>
                <a:ea typeface="Yu Mincho" panose="020B0400000000000000" pitchFamily="18" charset="-128"/>
                <a:cs typeface="Calibri" panose="020F0502020204030204" pitchFamily="34" charset="0"/>
              </a:rPr>
              <a:t>M</a:t>
            </a: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assively </a:t>
            </a:r>
            <a:r>
              <a:rPr lang="en-GB" sz="2000" dirty="0">
                <a:solidFill>
                  <a:srgbClr val="000000"/>
                </a:solidFill>
                <a:latin typeface="Calibri" panose="020F0502020204030204" pitchFamily="34" charset="0"/>
                <a:ea typeface="Yu Mincho" panose="020B0400000000000000" pitchFamily="18" charset="-128"/>
                <a:cs typeface="Calibri" panose="020F0502020204030204" pitchFamily="34" charset="0"/>
              </a:rPr>
              <a:t>enhances visibility; helps with invites &amp; </a:t>
            </a: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 job hunt / postdoc positions at the end</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Bespoke software – relatively intuitive</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endParaRPr lang="en-GB" sz="1400" dirty="0">
              <a:solidFill>
                <a:srgbClr val="000000"/>
              </a:solidFill>
            </a:endParaRPr>
          </a:p>
        </p:txBody>
      </p:sp>
      <p:pic>
        <p:nvPicPr>
          <p:cNvPr id="8" name="Picture 7" descr="Graphical user interface, application&#10;&#10;Description automatically generated">
            <a:extLst>
              <a:ext uri="{FF2B5EF4-FFF2-40B4-BE49-F238E27FC236}">
                <a16:creationId xmlns:a16="http://schemas.microsoft.com/office/drawing/2014/main" id="{C83B6623-D25D-43C7-87CD-98DFF4891F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024" y="1475193"/>
            <a:ext cx="5036191" cy="3907614"/>
          </a:xfrm>
          <a:prstGeom prst="rect">
            <a:avLst/>
          </a:prstGeom>
        </p:spPr>
      </p:pic>
    </p:spTree>
    <p:extLst>
      <p:ext uri="{BB962C8B-B14F-4D97-AF65-F5344CB8AC3E}">
        <p14:creationId xmlns:p14="http://schemas.microsoft.com/office/powerpoint/2010/main" val="706158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descr="Tabitha Baker">
            <a:extLst>
              <a:ext uri="{FF2B5EF4-FFF2-40B4-BE49-F238E27FC236}">
                <a16:creationId xmlns:a16="http://schemas.microsoft.com/office/drawing/2014/main" id="{5D9BF1BB-D2C5-4C00-A3EA-D4A0A459F2C4}"/>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r="1" b="19560"/>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71">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itle 1">
            <a:extLst>
              <a:ext uri="{FF2B5EF4-FFF2-40B4-BE49-F238E27FC236}">
                <a16:creationId xmlns:a16="http://schemas.microsoft.com/office/drawing/2014/main" id="{0316B318-0569-448B-AA7E-1050FB4DD7C7}"/>
              </a:ext>
            </a:extLst>
          </p:cNvPr>
          <p:cNvSpPr>
            <a:spLocks noGrp="1"/>
          </p:cNvSpPr>
          <p:nvPr>
            <p:ph type="title"/>
          </p:nvPr>
        </p:nvSpPr>
        <p:spPr>
          <a:xfrm>
            <a:off x="613496" y="446926"/>
            <a:ext cx="4803636" cy="1311664"/>
          </a:xfrm>
        </p:spPr>
        <p:txBody>
          <a:bodyPr>
            <a:normAutofit/>
          </a:bodyPr>
          <a:lstStyle/>
          <a:p>
            <a:pPr algn="ctr"/>
            <a:r>
              <a:rPr lang="en-GB" dirty="0">
                <a:solidFill>
                  <a:srgbClr val="000000"/>
                </a:solidFill>
              </a:rPr>
              <a:t>Teaching Opportunities</a:t>
            </a:r>
          </a:p>
        </p:txBody>
      </p:sp>
      <p:sp>
        <p:nvSpPr>
          <p:cNvPr id="3" name="Content Placeholder 2">
            <a:extLst>
              <a:ext uri="{FF2B5EF4-FFF2-40B4-BE49-F238E27FC236}">
                <a16:creationId xmlns:a16="http://schemas.microsoft.com/office/drawing/2014/main" id="{160D5583-D471-49F8-9C9E-DE94AFE829B7}"/>
              </a:ext>
            </a:extLst>
          </p:cNvPr>
          <p:cNvSpPr>
            <a:spLocks noGrp="1"/>
          </p:cNvSpPr>
          <p:nvPr>
            <p:ph idx="1"/>
          </p:nvPr>
        </p:nvSpPr>
        <p:spPr>
          <a:xfrm>
            <a:off x="233085" y="2022468"/>
            <a:ext cx="5564458" cy="4388606"/>
          </a:xfrm>
        </p:spPr>
        <p:txBody>
          <a:bodyPr anchor="ctr">
            <a:normAutofit lnSpcReduction="10000"/>
          </a:bodyPr>
          <a:lstStyle/>
          <a:p>
            <a:endParaRPr lang="en-GB" sz="2000" i="1"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r>
              <a:rPr lang="en-GB" sz="2000" b="1" dirty="0">
                <a:solidFill>
                  <a:srgbClr val="000000"/>
                </a:solidFill>
                <a:latin typeface="Calibri" panose="020F0502020204030204" pitchFamily="34" charset="0"/>
                <a:ea typeface="Yu Mincho" panose="020B0400000000000000" pitchFamily="18" charset="-128"/>
                <a:cs typeface="Calibri" panose="020F0502020204030204" pitchFamily="34" charset="0"/>
              </a:rPr>
              <a:t>Graduate Teaching Assistant </a:t>
            </a:r>
            <a:r>
              <a:rPr lang="en-GB" sz="2000" dirty="0">
                <a:solidFill>
                  <a:srgbClr val="000000"/>
                </a:solidFill>
                <a:latin typeface="Calibri" panose="020F0502020204030204" pitchFamily="34" charset="0"/>
                <a:ea typeface="Yu Mincho" panose="020B0400000000000000" pitchFamily="18" charset="-128"/>
                <a:cs typeface="Calibri" panose="020F0502020204030204" pitchFamily="34" charset="0"/>
              </a:rPr>
              <a:t>[GTA] positions are normally </a:t>
            </a:r>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open to you to do, after your first year -  important to consider if you are thinking about a career in academia. </a:t>
            </a:r>
          </a:p>
          <a:p>
            <a:r>
              <a:rPr lang="en-GB" sz="2000" dirty="0">
                <a:solidFill>
                  <a:srgbClr val="000000"/>
                </a:solidFill>
                <a:effectLst/>
                <a:latin typeface="Calibri" panose="020F0502020204030204" pitchFamily="34" charset="0"/>
                <a:ea typeface="Yu Mincho" panose="020B0400000000000000" pitchFamily="18" charset="-128"/>
              </a:rPr>
              <a:t>PGRs can teach up to </a:t>
            </a:r>
            <a:r>
              <a:rPr lang="en-GB" sz="2000" dirty="0">
                <a:solidFill>
                  <a:srgbClr val="000000"/>
                </a:solidFill>
                <a:latin typeface="Calibri" panose="020F0502020204030204" pitchFamily="34" charset="0"/>
                <a:ea typeface="Yu Mincho" panose="020B0400000000000000" pitchFamily="18" charset="-128"/>
              </a:rPr>
              <a:t>max</a:t>
            </a:r>
            <a:r>
              <a:rPr lang="en-GB" sz="2000" dirty="0">
                <a:solidFill>
                  <a:srgbClr val="000000"/>
                </a:solidFill>
                <a:latin typeface="Calibri" panose="020F0502020204030204" pitchFamily="34" charset="0"/>
                <a:ea typeface="Yu Mincho" panose="020B0400000000000000" pitchFamily="18" charset="-128"/>
                <a:cs typeface="Calibri" panose="020F0502020204030204" pitchFamily="34" charset="0"/>
              </a:rPr>
              <a:t>.</a:t>
            </a:r>
            <a:r>
              <a:rPr lang="en-GB" sz="2000" dirty="0">
                <a:solidFill>
                  <a:srgbClr val="000000"/>
                </a:solidFill>
                <a:effectLst/>
                <a:latin typeface="Calibri" panose="020F0502020204030204" pitchFamily="34" charset="0"/>
                <a:ea typeface="Yu Mincho" panose="020B0400000000000000" pitchFamily="18" charset="-128"/>
              </a:rPr>
              <a:t>2 seminars a week </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r>
              <a:rPr lang="en-GB"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There is a module run by the Learning Development Centre – ‘</a:t>
            </a:r>
            <a:r>
              <a:rPr lang="en-GB" sz="2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Prepare to Teach</a:t>
            </a:r>
            <a:r>
              <a:rPr lang="en-GB"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it is </a:t>
            </a:r>
            <a:r>
              <a:rPr lang="en-GB" sz="20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compulsory</a:t>
            </a:r>
            <a:r>
              <a:rPr lang="en-GB"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for anyone wanting to teach and it will run in term 2 </a:t>
            </a:r>
            <a:r>
              <a:rPr lang="en-GB" sz="2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of year 1</a:t>
            </a:r>
            <a:r>
              <a:rPr lang="en-GB"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p>
          <a:p>
            <a:r>
              <a:rPr lang="en-GB" sz="2000" dirty="0">
                <a:solidFill>
                  <a:srgbClr val="000000"/>
                </a:solidFill>
                <a:effectLst/>
                <a:latin typeface="Calibri" panose="020F0502020204030204" pitchFamily="34" charset="0"/>
                <a:ea typeface="Yu Mincho" panose="020B0400000000000000" pitchFamily="18" charset="-128"/>
                <a:cs typeface="Calibri" panose="020F0502020204030204" pitchFamily="34" charset="0"/>
              </a:rPr>
              <a:t>Teaching is run by the History Office – so any queries / expressions of interest to CLAUDIA GRAY. We can’t guarantee recruitment but try to accommodate requests.</a:t>
            </a:r>
            <a:endParaRPr lang="en-GB" sz="2000" dirty="0">
              <a:solidFill>
                <a:srgbClr val="000000"/>
              </a:solidFill>
              <a:effectLst/>
              <a:latin typeface="Calibri" panose="020F0502020204030204" pitchFamily="34" charset="0"/>
              <a:ea typeface="Yu Mincho" panose="020B0400000000000000" pitchFamily="18" charset="-128"/>
              <a:cs typeface="Times New Roman" panose="02020603050405020304" pitchFamily="18" charset="0"/>
            </a:endParaRPr>
          </a:p>
          <a:p>
            <a:endParaRPr lang="en-GB" sz="1800" i="1"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endParaRPr lang="en-GB" sz="1100" dirty="0">
              <a:solidFill>
                <a:srgbClr val="000000"/>
              </a:solidFill>
            </a:endParaRPr>
          </a:p>
        </p:txBody>
      </p:sp>
    </p:spTree>
    <p:extLst>
      <p:ext uri="{BB962C8B-B14F-4D97-AF65-F5344CB8AC3E}">
        <p14:creationId xmlns:p14="http://schemas.microsoft.com/office/powerpoint/2010/main" val="2749020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0" name="Rectangle 2059">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Content Placeholder 2">
            <a:extLst>
              <a:ext uri="{FF2B5EF4-FFF2-40B4-BE49-F238E27FC236}">
                <a16:creationId xmlns:a16="http://schemas.microsoft.com/office/drawing/2014/main" id="{121DCFD7-FD61-4F91-A6B2-7C09639E5CB1}"/>
              </a:ext>
            </a:extLst>
          </p:cNvPr>
          <p:cNvSpPr>
            <a:spLocks noGrp="1"/>
          </p:cNvSpPr>
          <p:nvPr>
            <p:ph idx="1"/>
          </p:nvPr>
        </p:nvSpPr>
        <p:spPr>
          <a:xfrm>
            <a:off x="387594" y="1448531"/>
            <a:ext cx="6796590" cy="5048462"/>
          </a:xfrm>
        </p:spPr>
        <p:txBody>
          <a:bodyPr>
            <a:normAutofit/>
          </a:bodyPr>
          <a:lstStyle/>
          <a:p>
            <a:pPr lvl="1"/>
            <a:r>
              <a:rPr lang="en-US" sz="1800" b="0" i="0" dirty="0">
                <a:effectLst/>
              </a:rPr>
              <a:t>‘</a:t>
            </a:r>
            <a:r>
              <a:rPr lang="en-US" sz="1800" dirty="0"/>
              <a:t>give guidance about the nature of research and the standard expected, about the planning of the research </a:t>
            </a:r>
            <a:r>
              <a:rPr lang="en-US" sz="1800" dirty="0" err="1"/>
              <a:t>programme</a:t>
            </a:r>
            <a:r>
              <a:rPr lang="en-US" sz="1800" dirty="0"/>
              <a:t>, about historiography / sources and the use of requisite techniques (including instruction where necessary) aware of all relevant developments within the subject’ </a:t>
            </a:r>
          </a:p>
          <a:p>
            <a:pPr lvl="1"/>
            <a:r>
              <a:rPr lang="en-US" sz="1800" dirty="0"/>
              <a:t>read material you write and give constructive feedback</a:t>
            </a:r>
          </a:p>
          <a:p>
            <a:pPr lvl="1"/>
            <a:r>
              <a:rPr lang="en-US" sz="1800" dirty="0"/>
              <a:t>maintain regular contact</a:t>
            </a:r>
          </a:p>
          <a:p>
            <a:pPr lvl="1"/>
            <a:r>
              <a:rPr lang="en-GB" sz="1800" dirty="0"/>
              <a:t>discuss training requirements</a:t>
            </a:r>
          </a:p>
          <a:p>
            <a:pPr lvl="1"/>
            <a:r>
              <a:rPr lang="en-GB" sz="1800" dirty="0"/>
              <a:t>ensure you are on track to complete within registration period</a:t>
            </a:r>
          </a:p>
          <a:p>
            <a:pPr lvl="1"/>
            <a:r>
              <a:rPr lang="en-GB" sz="1800" dirty="0"/>
              <a:t>are accessible by arrangement</a:t>
            </a:r>
          </a:p>
          <a:p>
            <a:pPr lvl="1"/>
            <a:r>
              <a:rPr lang="en-GB" sz="1800" dirty="0"/>
              <a:t>assist with development of transferable skills (e.g. conferences)</a:t>
            </a:r>
          </a:p>
          <a:p>
            <a:pPr lvl="1"/>
            <a:r>
              <a:rPr lang="en-GB" sz="1800" dirty="0"/>
              <a:t>advise on ethical issues</a:t>
            </a:r>
          </a:p>
          <a:p>
            <a:pPr lvl="1"/>
            <a:r>
              <a:rPr lang="en-GB" sz="1800" dirty="0"/>
              <a:t>Two supervisors is now the norm, but no ‘right’ way of running the team and:</a:t>
            </a:r>
            <a:br>
              <a:rPr lang="en-GB" sz="1800" dirty="0"/>
            </a:br>
            <a:endParaRPr lang="en-GB" sz="1800" dirty="0"/>
          </a:p>
          <a:p>
            <a:pPr marL="457200" lvl="1" indent="0">
              <a:buNone/>
            </a:pPr>
            <a:r>
              <a:rPr lang="en-GB" sz="1800" dirty="0"/>
              <a:t>                 Key that arrangements work for all involved !</a:t>
            </a:r>
          </a:p>
        </p:txBody>
      </p:sp>
      <p:pic>
        <p:nvPicPr>
          <p:cNvPr id="2050" name="Picture 2">
            <a:extLst>
              <a:ext uri="{FF2B5EF4-FFF2-40B4-BE49-F238E27FC236}">
                <a16:creationId xmlns:a16="http://schemas.microsoft.com/office/drawing/2014/main" id="{BBD96C2F-A832-05F0-C810-C9A677E82A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6158" r="8768"/>
          <a:stretch/>
        </p:blipFill>
        <p:spPr bwMode="auto">
          <a:xfrm>
            <a:off x="7949008" y="246579"/>
            <a:ext cx="3855398" cy="385539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a:noFill/>
          <a:extLst>
            <a:ext uri="{909E8E84-426E-40DD-AFC4-6F175D3DCCD1}">
              <a14:hiddenFill xmlns:a14="http://schemas.microsoft.com/office/drawing/2010/main">
                <a:solidFill>
                  <a:srgbClr val="FFFFFF"/>
                </a:solidFill>
              </a14:hiddenFill>
            </a:ext>
          </a:extLst>
        </p:spPr>
      </p:pic>
      <p:sp>
        <p:nvSpPr>
          <p:cNvPr id="2061"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59"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8DF5E2E8-C79A-D6B6-8631-BE2FF1333510}"/>
              </a:ext>
            </a:extLst>
          </p:cNvPr>
          <p:cNvSpPr txBox="1"/>
          <p:nvPr/>
        </p:nvSpPr>
        <p:spPr>
          <a:xfrm>
            <a:off x="1572417" y="5673682"/>
            <a:ext cx="4523583" cy="369332"/>
          </a:xfrm>
          <a:prstGeom prst="rect">
            <a:avLst/>
          </a:prstGeom>
          <a:noFill/>
          <a:ln>
            <a:solidFill>
              <a:schemeClr val="accent1"/>
            </a:solidFill>
          </a:ln>
        </p:spPr>
        <p:txBody>
          <a:bodyPr wrap="square" rtlCol="0">
            <a:spAutoFit/>
          </a:bodyPr>
          <a:lstStyle/>
          <a:p>
            <a:pPr algn="ctr"/>
            <a:endParaRPr lang="en-GB" dirty="0"/>
          </a:p>
        </p:txBody>
      </p:sp>
      <p:sp>
        <p:nvSpPr>
          <p:cNvPr id="7" name="Title 1">
            <a:extLst>
              <a:ext uri="{FF2B5EF4-FFF2-40B4-BE49-F238E27FC236}">
                <a16:creationId xmlns:a16="http://schemas.microsoft.com/office/drawing/2014/main" id="{F8B0FF5A-2151-5914-CA6E-7F2E368049E8}"/>
              </a:ext>
            </a:extLst>
          </p:cNvPr>
          <p:cNvSpPr>
            <a:spLocks noGrp="1"/>
          </p:cNvSpPr>
          <p:nvPr>
            <p:ph type="title"/>
          </p:nvPr>
        </p:nvSpPr>
        <p:spPr>
          <a:xfrm>
            <a:off x="881358" y="358171"/>
            <a:ext cx="9367203" cy="1188720"/>
          </a:xfrm>
        </p:spPr>
        <p:txBody>
          <a:bodyPr>
            <a:normAutofit/>
          </a:bodyPr>
          <a:lstStyle/>
          <a:p>
            <a:r>
              <a:rPr lang="en-GB" dirty="0"/>
              <a:t>Roles - </a:t>
            </a:r>
            <a:r>
              <a:rPr lang="en-GB" b="1" dirty="0">
                <a:solidFill>
                  <a:srgbClr val="00B050"/>
                </a:solidFill>
              </a:rPr>
              <a:t>SUPERVISORS</a:t>
            </a:r>
          </a:p>
        </p:txBody>
      </p:sp>
    </p:spTree>
    <p:extLst>
      <p:ext uri="{BB962C8B-B14F-4D97-AF65-F5344CB8AC3E}">
        <p14:creationId xmlns:p14="http://schemas.microsoft.com/office/powerpoint/2010/main" val="3950209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8E8D3-42CA-4AA8-9E48-86834550CD5E}"/>
              </a:ext>
            </a:extLst>
          </p:cNvPr>
          <p:cNvSpPr>
            <a:spLocks noGrp="1"/>
          </p:cNvSpPr>
          <p:nvPr>
            <p:ph type="title"/>
          </p:nvPr>
        </p:nvSpPr>
        <p:spPr/>
        <p:txBody>
          <a:bodyPr/>
          <a:lstStyle/>
          <a:p>
            <a:r>
              <a:rPr lang="en-GB" b="1" dirty="0">
                <a:solidFill>
                  <a:srgbClr val="00B050"/>
                </a:solidFill>
              </a:rPr>
              <a:t>SUPERVISIONS</a:t>
            </a:r>
            <a:endParaRPr lang="en-GB" dirty="0"/>
          </a:p>
        </p:txBody>
      </p:sp>
      <p:sp>
        <p:nvSpPr>
          <p:cNvPr id="3" name="Content Placeholder 2">
            <a:extLst>
              <a:ext uri="{FF2B5EF4-FFF2-40B4-BE49-F238E27FC236}">
                <a16:creationId xmlns:a16="http://schemas.microsoft.com/office/drawing/2014/main" id="{E31815D9-0E79-4B1A-B1D5-1A50C84BCCFC}"/>
              </a:ext>
            </a:extLst>
          </p:cNvPr>
          <p:cNvSpPr>
            <a:spLocks noGrp="1"/>
          </p:cNvSpPr>
          <p:nvPr>
            <p:ph idx="1"/>
          </p:nvPr>
        </p:nvSpPr>
        <p:spPr>
          <a:xfrm>
            <a:off x="685150" y="1690688"/>
            <a:ext cx="3711498" cy="4928026"/>
          </a:xfrm>
        </p:spPr>
        <p:txBody>
          <a:bodyPr/>
          <a:lstStyle/>
          <a:p>
            <a:r>
              <a:rPr lang="en-GB" sz="1800" dirty="0">
                <a:effectLst/>
                <a:latin typeface="Calibri" panose="020F0502020204030204" pitchFamily="34" charset="0"/>
                <a:ea typeface="Times New Roman" panose="02020603050405020304" pitchFamily="18" charset="0"/>
                <a:cs typeface="Calibri" panose="020F0502020204030204" pitchFamily="34" charset="0"/>
              </a:rPr>
              <a:t>should occur at least monthly (</a:t>
            </a:r>
            <a:r>
              <a:rPr lang="en-GB" sz="18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 person!</a:t>
            </a:r>
            <a:r>
              <a:rPr lang="en-GB" sz="1800" dirty="0">
                <a:effectLst/>
                <a:latin typeface="Calibri" panose="020F0502020204030204" pitchFamily="34" charset="0"/>
                <a:ea typeface="Times New Roman" panose="02020603050405020304" pitchFamily="18" charset="0"/>
                <a:cs typeface="Calibri" panose="020F0502020204030204" pitchFamily="34" charset="0"/>
              </a:rPr>
              <a:t>); less frequently in summer vacation and for part time students. You can initiate these. Students funded via M4C have their own recording portal.</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8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IT’S UP TO THE STUDENT </a:t>
            </a:r>
            <a:r>
              <a:rPr lang="en-GB" sz="1800" dirty="0">
                <a:effectLst/>
                <a:latin typeface="Calibri" panose="020F0502020204030204" pitchFamily="34" charset="0"/>
                <a:ea typeface="Times New Roman" panose="02020603050405020304" pitchFamily="18" charset="0"/>
                <a:cs typeface="Calibri" panose="020F0502020204030204" pitchFamily="34" charset="0"/>
              </a:rPr>
              <a:t>to log a note recording the session on tabula – supervisor then reads this and approves the record. </a:t>
            </a:r>
            <a:r>
              <a:rPr lang="en-GB" sz="1800" b="1" i="1" dirty="0">
                <a:effectLst/>
                <a:latin typeface="Calibri" panose="020F0502020204030204" pitchFamily="34" charset="0"/>
                <a:ea typeface="Times New Roman" panose="02020603050405020304" pitchFamily="18" charset="0"/>
                <a:cs typeface="Calibri" panose="020F0502020204030204" pitchFamily="34" charset="0"/>
              </a:rPr>
              <a:t>YOU MUST DO THIS</a:t>
            </a:r>
            <a:r>
              <a:rPr lang="en-GB" sz="1800" b="1" i="1" dirty="0">
                <a:latin typeface="Calibri" panose="020F0502020204030204" pitchFamily="34" charset="0"/>
                <a:ea typeface="Times New Roman" panose="02020603050405020304" pitchFamily="18" charset="0"/>
                <a:cs typeface="Calibri" panose="020F0502020204030204" pitchFamily="34" charset="0"/>
              </a:rPr>
              <a:t> PLEASE !</a:t>
            </a:r>
          </a:p>
          <a:p>
            <a:r>
              <a:rPr lang="en-GB" sz="1800" i="1" dirty="0">
                <a:latin typeface="Calibri" panose="020F0502020204030204" pitchFamily="34" charset="0"/>
                <a:ea typeface="Yu Mincho" panose="020B0400000000000000" pitchFamily="18" charset="-128"/>
                <a:cs typeface="Calibri" panose="020F0502020204030204" pitchFamily="34" charset="0"/>
              </a:rPr>
              <a:t>Notes can be short but m</a:t>
            </a:r>
            <a:r>
              <a:rPr lang="en-GB" sz="1800" i="1" dirty="0">
                <a:effectLst/>
                <a:latin typeface="Calibri" panose="020F0502020204030204" pitchFamily="34" charset="0"/>
                <a:ea typeface="Yu Mincho" panose="020B0400000000000000" pitchFamily="18" charset="-128"/>
                <a:cs typeface="Calibri" panose="020F0502020204030204" pitchFamily="34" charset="0"/>
              </a:rPr>
              <a:t>ost use this as a log of topics discussed, materials identified and tasks agreed </a:t>
            </a:r>
            <a:endParaRPr lang="en-GB" sz="1800" dirty="0">
              <a:effectLst/>
              <a:latin typeface="Calibri" panose="020F0502020204030204" pitchFamily="34" charset="0"/>
              <a:ea typeface="Yu Mincho" panose="020B0400000000000000" pitchFamily="18" charset="-128"/>
              <a:cs typeface="Times New Roman" panose="02020603050405020304" pitchFamily="18" charset="0"/>
            </a:endParaRPr>
          </a:p>
          <a:p>
            <a:pPr lvl="1"/>
            <a:endParaRPr lang="en-GB" sz="1800" dirty="0"/>
          </a:p>
          <a:p>
            <a:endParaRPr lang="en-GB" dirty="0"/>
          </a:p>
          <a:p>
            <a:endParaRPr lang="en-GB" dirty="0"/>
          </a:p>
        </p:txBody>
      </p:sp>
      <p:pic>
        <p:nvPicPr>
          <p:cNvPr id="5" name="Picture 4" descr="Table&#10;&#10;Description automatically generated">
            <a:extLst>
              <a:ext uri="{FF2B5EF4-FFF2-40B4-BE49-F238E27FC236}">
                <a16:creationId xmlns:a16="http://schemas.microsoft.com/office/drawing/2014/main" id="{BA83CE74-ECB0-4BDA-BF53-05646E4FC2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3658" y="513842"/>
            <a:ext cx="7200900" cy="5686425"/>
          </a:xfrm>
          <a:prstGeom prst="rect">
            <a:avLst/>
          </a:prstGeom>
        </p:spPr>
      </p:pic>
      <p:sp>
        <p:nvSpPr>
          <p:cNvPr id="4" name="Rectangle 3">
            <a:extLst>
              <a:ext uri="{FF2B5EF4-FFF2-40B4-BE49-F238E27FC236}">
                <a16:creationId xmlns:a16="http://schemas.microsoft.com/office/drawing/2014/main" id="{806E8603-8AC4-5264-9AC6-50D7AC0A0375}"/>
              </a:ext>
            </a:extLst>
          </p:cNvPr>
          <p:cNvSpPr/>
          <p:nvPr/>
        </p:nvSpPr>
        <p:spPr>
          <a:xfrm>
            <a:off x="480103" y="3221240"/>
            <a:ext cx="3916545" cy="144847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78102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852AAF7-1F8F-45E2-92F3-2B4F3108DA50}"/>
              </a:ext>
            </a:extLst>
          </p:cNvPr>
          <p:cNvSpPr>
            <a:spLocks noGrp="1"/>
          </p:cNvSpPr>
          <p:nvPr>
            <p:ph type="title"/>
          </p:nvPr>
        </p:nvSpPr>
        <p:spPr>
          <a:xfrm>
            <a:off x="1014060" y="96770"/>
            <a:ext cx="9489201" cy="879801"/>
          </a:xfrm>
        </p:spPr>
        <p:txBody>
          <a:bodyPr>
            <a:normAutofit/>
          </a:bodyPr>
          <a:lstStyle/>
          <a:p>
            <a:r>
              <a:rPr lang="en-GB" sz="3600" dirty="0"/>
              <a:t>Roles – </a:t>
            </a:r>
            <a:r>
              <a:rPr lang="en-GB" sz="3600" dirty="0">
                <a:solidFill>
                  <a:srgbClr val="00B050"/>
                </a:solidFill>
                <a:latin typeface="Calibri" panose="020F0502020204030204" pitchFamily="34" charset="0"/>
              </a:rPr>
              <a:t>Director of PG Research</a:t>
            </a:r>
            <a:endParaRPr lang="en-GB" sz="3600" dirty="0">
              <a:solidFill>
                <a:srgbClr val="00B050"/>
              </a:solidFill>
            </a:endParaRPr>
          </a:p>
        </p:txBody>
      </p:sp>
      <p:sp>
        <p:nvSpPr>
          <p:cNvPr id="3" name="Content Placeholder 2">
            <a:extLst>
              <a:ext uri="{FF2B5EF4-FFF2-40B4-BE49-F238E27FC236}">
                <a16:creationId xmlns:a16="http://schemas.microsoft.com/office/drawing/2014/main" id="{76CEBA28-2D35-453F-8478-B5BFD729A452}"/>
              </a:ext>
            </a:extLst>
          </p:cNvPr>
          <p:cNvSpPr>
            <a:spLocks noGrp="1"/>
          </p:cNvSpPr>
          <p:nvPr>
            <p:ph idx="1"/>
          </p:nvPr>
        </p:nvSpPr>
        <p:spPr>
          <a:xfrm>
            <a:off x="1181261" y="2690094"/>
            <a:ext cx="9587894" cy="3822806"/>
          </a:xfrm>
        </p:spPr>
        <p:txBody>
          <a:bodyPr>
            <a:normAutofit fontScale="77500" lnSpcReduction="20000"/>
          </a:bodyPr>
          <a:lstStyle/>
          <a:p>
            <a:pPr marL="0" indent="0">
              <a:buNone/>
            </a:pPr>
            <a:r>
              <a:rPr lang="en-GB" sz="2300" dirty="0"/>
              <a:t>Running the </a:t>
            </a:r>
            <a:r>
              <a:rPr lang="en-GB" sz="2300" b="1" dirty="0">
                <a:hlinkClick r:id="rId2"/>
              </a:rPr>
              <a:t>Graduate Research Forum</a:t>
            </a:r>
            <a:r>
              <a:rPr lang="en-GB" sz="2300" b="1" dirty="0"/>
              <a:t> </a:t>
            </a:r>
            <a:r>
              <a:rPr lang="en-GB" sz="2300" dirty="0"/>
              <a:t>(GRF) for </a:t>
            </a:r>
            <a:r>
              <a:rPr lang="en-GB" sz="2300" dirty="0">
                <a:solidFill>
                  <a:srgbClr val="00B050"/>
                </a:solidFill>
              </a:rPr>
              <a:t>ALL</a:t>
            </a:r>
            <a:r>
              <a:rPr lang="en-GB" sz="2300" dirty="0"/>
              <a:t> (new) PGR – </a:t>
            </a:r>
            <a:r>
              <a:rPr lang="en-GB" sz="2300" b="1" dirty="0"/>
              <a:t>Thursdays 5-6.30 pm in FAB2.43</a:t>
            </a:r>
            <a:endParaRPr lang="en-GB" sz="2300" b="1" dirty="0">
              <a:solidFill>
                <a:srgbClr val="FF0000"/>
              </a:solidFill>
            </a:endParaRPr>
          </a:p>
          <a:p>
            <a:r>
              <a:rPr lang="en-US" sz="2000" b="0" i="0" dirty="0">
                <a:effectLst/>
              </a:rPr>
              <a:t>Week 2 Project </a:t>
            </a:r>
            <a:r>
              <a:rPr lang="en-US" sz="2000" dirty="0"/>
              <a:t>D</a:t>
            </a:r>
            <a:r>
              <a:rPr lang="en-US" sz="2000" b="0" i="0" dirty="0">
                <a:effectLst/>
              </a:rPr>
              <a:t>esign, The Upgrade and Ethics</a:t>
            </a:r>
          </a:p>
          <a:p>
            <a:r>
              <a:rPr lang="en-US" sz="2000" b="0" i="0" dirty="0">
                <a:effectLst/>
              </a:rPr>
              <a:t>Week 3</a:t>
            </a:r>
            <a:r>
              <a:rPr lang="en-US" sz="2000" i="0" dirty="0">
                <a:effectLst/>
              </a:rPr>
              <a:t>. Navigating the Library</a:t>
            </a:r>
          </a:p>
          <a:p>
            <a:r>
              <a:rPr lang="en-US" sz="2000" b="0" i="0" dirty="0">
                <a:effectLst/>
              </a:rPr>
              <a:t>Week 4</a:t>
            </a:r>
            <a:r>
              <a:rPr lang="en-US" sz="2000" dirty="0"/>
              <a:t>. Working in Archives (NB: extended time) </a:t>
            </a:r>
            <a:r>
              <a:rPr lang="en-US" sz="2000" b="0" i="0" dirty="0">
                <a:effectLst/>
              </a:rPr>
              <a:t>– a workshop on research / dissemination (3.30 pm), followed by a </a:t>
            </a:r>
            <a:r>
              <a:rPr lang="en-US" sz="2000" dirty="0"/>
              <a:t>visit to Warwick’s Modern Records Centre </a:t>
            </a:r>
            <a:r>
              <a:rPr lang="en-US" sz="2000" b="0" i="0" dirty="0">
                <a:effectLst/>
              </a:rPr>
              <a:t>(their holdings and engaging with selected records)</a:t>
            </a:r>
          </a:p>
          <a:p>
            <a:r>
              <a:rPr lang="en-US" sz="2000" b="0" i="0" dirty="0">
                <a:effectLst/>
              </a:rPr>
              <a:t>Week 5 </a:t>
            </a:r>
            <a:r>
              <a:rPr lang="en-US" sz="2000" dirty="0"/>
              <a:t>Internationalization </a:t>
            </a:r>
            <a:r>
              <a:rPr lang="en-US" sz="2000" b="0" i="0" dirty="0">
                <a:effectLst/>
              </a:rPr>
              <a:t>- with </a:t>
            </a:r>
            <a:r>
              <a:rPr lang="en-US" sz="2000" dirty="0"/>
              <a:t>Penny Roberts &amp; Beat &amp; you on French / Germanic / other cultures</a:t>
            </a:r>
            <a:endParaRPr lang="en-US" sz="2000" b="0" i="0" dirty="0">
              <a:effectLst/>
            </a:endParaRPr>
          </a:p>
          <a:p>
            <a:r>
              <a:rPr lang="en-US" sz="2000" b="0" i="0" dirty="0">
                <a:effectLst/>
              </a:rPr>
              <a:t>Week 6 ---------- </a:t>
            </a:r>
            <a:r>
              <a:rPr lang="en-US" sz="2000" b="0" i="1" dirty="0">
                <a:effectLst/>
              </a:rPr>
              <a:t>Reading Week - No GRF session</a:t>
            </a:r>
            <a:endParaRPr lang="en-US" sz="2000" b="0" i="0" dirty="0">
              <a:effectLst/>
            </a:endParaRPr>
          </a:p>
          <a:p>
            <a:r>
              <a:rPr lang="en-US" sz="2000" b="0" i="0" dirty="0">
                <a:effectLst/>
              </a:rPr>
              <a:t>Week 7 Public Engagement - a session led by Angela McShane (formerly of V&amp;A and </a:t>
            </a:r>
            <a:r>
              <a:rPr lang="en-US" sz="2000" b="0" i="0" dirty="0" err="1">
                <a:effectLst/>
              </a:rPr>
              <a:t>Wellcome</a:t>
            </a:r>
            <a:r>
              <a:rPr lang="en-US" sz="2000" b="0" i="0" dirty="0">
                <a:effectLst/>
              </a:rPr>
              <a:t> Trust), Tom Simpson </a:t>
            </a:r>
            <a:r>
              <a:rPr lang="en-US" sz="2000" dirty="0"/>
              <a:t>(History’s Impact Director) </a:t>
            </a:r>
            <a:r>
              <a:rPr lang="en-US" sz="2000" b="0" i="0" dirty="0">
                <a:effectLst/>
              </a:rPr>
              <a:t>and </a:t>
            </a:r>
            <a:r>
              <a:rPr lang="en-US" sz="2000" dirty="0"/>
              <a:t>Angus Crawford (Year 3 Collaborative Doctoral Award holder)</a:t>
            </a:r>
            <a:endParaRPr lang="en-US" sz="2000" b="0" i="0" dirty="0">
              <a:effectLst/>
            </a:endParaRPr>
          </a:p>
          <a:p>
            <a:r>
              <a:rPr lang="en-US" sz="2000" b="0" i="0" dirty="0">
                <a:effectLst/>
              </a:rPr>
              <a:t>Week 8 Digital Humanities - with </a:t>
            </a:r>
            <a:r>
              <a:rPr lang="en-US" sz="2000" dirty="0"/>
              <a:t>Rob O’Toole (who runs the Faculty’s DH </a:t>
            </a:r>
            <a:r>
              <a:rPr lang="en-US" sz="2000" dirty="0" err="1"/>
              <a:t>programme</a:t>
            </a:r>
            <a:r>
              <a:rPr lang="en-US" sz="2000" dirty="0"/>
              <a:t>)</a:t>
            </a:r>
            <a:r>
              <a:rPr lang="en-US" sz="2000" b="0" i="0" dirty="0">
                <a:effectLst/>
              </a:rPr>
              <a:t>.</a:t>
            </a:r>
          </a:p>
          <a:p>
            <a:r>
              <a:rPr lang="en-US" sz="2000" b="0" i="0" dirty="0">
                <a:effectLst/>
              </a:rPr>
              <a:t>Week 9 </a:t>
            </a:r>
            <a:r>
              <a:rPr lang="en-US" sz="2000" b="0" i="1" dirty="0">
                <a:effectLst/>
              </a:rPr>
              <a:t>Research Journeys:</a:t>
            </a:r>
            <a:r>
              <a:rPr lang="en-US" sz="2000" b="0" i="0" dirty="0">
                <a:effectLst/>
              </a:rPr>
              <a:t> with Katayoun Shafiee</a:t>
            </a:r>
          </a:p>
          <a:p>
            <a:r>
              <a:rPr lang="en-US" sz="2000" b="0" i="0" dirty="0">
                <a:effectLst/>
              </a:rPr>
              <a:t>Week 10 Postdoctoral Projects and Applications - a joint session with existing postdocs, facilitated by </a:t>
            </a:r>
            <a:r>
              <a:rPr lang="en-GB" sz="2000" b="0" i="0" dirty="0">
                <a:effectLst/>
              </a:rPr>
              <a:t>Penny Roberts, History’s Director of Research</a:t>
            </a:r>
            <a:endParaRPr lang="en-GB" sz="2000" dirty="0"/>
          </a:p>
          <a:p>
            <a:endParaRPr lang="en-GB" sz="1700" dirty="0">
              <a:latin typeface="Calibri" panose="020F0502020204030204" pitchFamily="34" charset="0"/>
              <a:ea typeface="MS Mincho" panose="02020609040205080304" pitchFamily="49" charset="-128"/>
              <a:cs typeface="Times New Roman" panose="02020603050405020304" pitchFamily="18" charset="0"/>
            </a:endParaRPr>
          </a:p>
        </p:txBody>
      </p:sp>
      <p:sp>
        <p:nvSpPr>
          <p:cNvPr id="32" name="Rectangle 3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3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Isosceles Triangle 3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Box 3">
            <a:extLst>
              <a:ext uri="{FF2B5EF4-FFF2-40B4-BE49-F238E27FC236}">
                <a16:creationId xmlns:a16="http://schemas.microsoft.com/office/drawing/2014/main" id="{A56E5E48-EE92-4CC7-80AB-17D9EC2DF820}"/>
              </a:ext>
            </a:extLst>
          </p:cNvPr>
          <p:cNvSpPr txBox="1"/>
          <p:nvPr/>
        </p:nvSpPr>
        <p:spPr>
          <a:xfrm>
            <a:off x="1256474" y="912319"/>
            <a:ext cx="9379427" cy="1477328"/>
          </a:xfrm>
          <a:prstGeom prst="rect">
            <a:avLst/>
          </a:prstGeom>
          <a:noFill/>
          <a:ln>
            <a:solidFill>
              <a:schemeClr val="accent1"/>
            </a:solidFill>
          </a:ln>
        </p:spPr>
        <p:txBody>
          <a:bodyPr wrap="none" rtlCol="0">
            <a:spAutoFit/>
          </a:bodyPr>
          <a:lstStyle/>
          <a:p>
            <a:pPr algn="ctr"/>
            <a:r>
              <a:rPr lang="en-GB" b="1" dirty="0"/>
              <a:t>I am your personal tutor </a:t>
            </a:r>
            <a:r>
              <a:rPr lang="en-GB" dirty="0"/>
              <a:t>😊 – for questions on departmental level, matters that you would prefer </a:t>
            </a:r>
          </a:p>
          <a:p>
            <a:pPr algn="ctr"/>
            <a:r>
              <a:rPr lang="en-GB" dirty="0"/>
              <a:t>not to discuss with your supervisors or just anything you would like to raise with me.</a:t>
            </a:r>
          </a:p>
          <a:p>
            <a:pPr algn="ctr"/>
            <a:r>
              <a:rPr lang="en-GB" dirty="0"/>
              <a:t>My office hours are Mondays 12-13 and Thursdays 15-16 (FAB 3.49 in PG cluster C)</a:t>
            </a:r>
          </a:p>
          <a:p>
            <a:pPr algn="ctr"/>
            <a:br>
              <a:rPr lang="en-GB" dirty="0"/>
            </a:br>
            <a:r>
              <a:rPr lang="en-GB" dirty="0"/>
              <a:t>I’d like to see you individually at some point in the Autumn Term, so do book a time &amp; drop by</a:t>
            </a:r>
          </a:p>
        </p:txBody>
      </p:sp>
    </p:spTree>
    <p:extLst>
      <p:ext uri="{BB962C8B-B14F-4D97-AF65-F5344CB8AC3E}">
        <p14:creationId xmlns:p14="http://schemas.microsoft.com/office/powerpoint/2010/main" val="1654688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4397F-6E37-4736-B351-1637A3B6A5CE}"/>
              </a:ext>
            </a:extLst>
          </p:cNvPr>
          <p:cNvSpPr>
            <a:spLocks noGrp="1"/>
          </p:cNvSpPr>
          <p:nvPr>
            <p:ph type="title"/>
          </p:nvPr>
        </p:nvSpPr>
        <p:spPr>
          <a:xfrm>
            <a:off x="838200" y="1"/>
            <a:ext cx="10515600" cy="914400"/>
          </a:xfrm>
        </p:spPr>
        <p:txBody>
          <a:bodyPr/>
          <a:lstStyle/>
          <a:p>
            <a:r>
              <a:rPr lang="en-GB" sz="4400" dirty="0">
                <a:solidFill>
                  <a:srgbClr val="00B050"/>
                </a:solidFill>
                <a:latin typeface="Calibri" panose="020F0502020204030204" pitchFamily="34" charset="0"/>
              </a:rPr>
              <a:t>PGR Director Roles</a:t>
            </a:r>
            <a:endParaRPr lang="en-GB" dirty="0"/>
          </a:p>
        </p:txBody>
      </p:sp>
      <p:sp>
        <p:nvSpPr>
          <p:cNvPr id="3" name="Content Placeholder 2">
            <a:extLst>
              <a:ext uri="{FF2B5EF4-FFF2-40B4-BE49-F238E27FC236}">
                <a16:creationId xmlns:a16="http://schemas.microsoft.com/office/drawing/2014/main" id="{5A9241BC-9EAF-4982-B9FC-5E4DF8372319}"/>
              </a:ext>
            </a:extLst>
          </p:cNvPr>
          <p:cNvSpPr>
            <a:spLocks noGrp="1"/>
          </p:cNvSpPr>
          <p:nvPr>
            <p:ph idx="1"/>
          </p:nvPr>
        </p:nvSpPr>
        <p:spPr>
          <a:xfrm>
            <a:off x="512767" y="925993"/>
            <a:ext cx="4973634" cy="6170669"/>
          </a:xfrm>
        </p:spPr>
        <p:txBody>
          <a:bodyPr>
            <a:normAutofit fontScale="62500" lnSpcReduction="20000"/>
          </a:bodyPr>
          <a:lstStyle/>
          <a:p>
            <a:r>
              <a:rPr lang="en-GB" sz="2800" dirty="0">
                <a:latin typeface="Calibri" panose="020F0502020204030204" pitchFamily="34" charset="0"/>
              </a:rPr>
              <a:t>Oversee the PGR community’s progress </a:t>
            </a:r>
          </a:p>
          <a:p>
            <a:r>
              <a:rPr lang="en-GB" sz="2800" dirty="0">
                <a:latin typeface="Calibri" panose="020F0502020204030204" pitchFamily="34" charset="0"/>
              </a:rPr>
              <a:t>Troubleshoot where necessary</a:t>
            </a:r>
          </a:p>
          <a:p>
            <a:r>
              <a:rPr lang="en-GB" dirty="0">
                <a:latin typeface="Calibri" panose="020F0502020204030204" pitchFamily="34" charset="0"/>
              </a:rPr>
              <a:t>Liaise with your reps</a:t>
            </a:r>
          </a:p>
          <a:p>
            <a:r>
              <a:rPr lang="en-GB" sz="2800" dirty="0">
                <a:latin typeface="Calibri" panose="020F0502020204030204" pitchFamily="34" charset="0"/>
              </a:rPr>
              <a:t>Run an </a:t>
            </a:r>
            <a:r>
              <a:rPr lang="en-GB" sz="2800" b="1" dirty="0">
                <a:latin typeface="Calibri" panose="020F0502020204030204" pitchFamily="34" charset="0"/>
              </a:rPr>
              <a:t>annual review </a:t>
            </a:r>
            <a:r>
              <a:rPr lang="en-GB" sz="2800" dirty="0">
                <a:latin typeface="Calibri" panose="020F0502020204030204" pitchFamily="34" charset="0"/>
              </a:rPr>
              <a:t>process (usually in May) – but timing different for M4C funded students</a:t>
            </a:r>
          </a:p>
          <a:p>
            <a:r>
              <a:rPr lang="en-GB" dirty="0">
                <a:latin typeface="Calibri" panose="020F0502020204030204" pitchFamily="34" charset="0"/>
              </a:rPr>
              <a:t>Help facilitate the annual </a:t>
            </a:r>
            <a:r>
              <a:rPr lang="en-GB" b="1" dirty="0">
                <a:latin typeface="Calibri" panose="020F0502020204030204" pitchFamily="34" charset="0"/>
              </a:rPr>
              <a:t>Postgraduate Conference</a:t>
            </a:r>
            <a:r>
              <a:rPr lang="en-GB" dirty="0">
                <a:latin typeface="Calibri" panose="020F0502020204030204" pitchFamily="34" charset="0"/>
              </a:rPr>
              <a:t> in May (</a:t>
            </a:r>
            <a:r>
              <a:rPr lang="en-GB" b="1" dirty="0">
                <a:solidFill>
                  <a:srgbClr val="FF0000"/>
                </a:solidFill>
                <a:latin typeface="Calibri" panose="020F0502020204030204" pitchFamily="34" charset="0"/>
              </a:rPr>
              <a:t>flagship occasion, engage</a:t>
            </a:r>
            <a:r>
              <a:rPr lang="en-GB" b="1" dirty="0">
                <a:latin typeface="Calibri" panose="020F0502020204030204" pitchFamily="34" charset="0"/>
              </a:rPr>
              <a:t> !</a:t>
            </a:r>
            <a:r>
              <a:rPr lang="en-GB" dirty="0">
                <a:latin typeface="Calibri" panose="020F0502020204030204" pitchFamily="34" charset="0"/>
              </a:rPr>
              <a:t>) </a:t>
            </a:r>
            <a:br>
              <a:rPr lang="en-GB" dirty="0">
                <a:latin typeface="Calibri" panose="020F0502020204030204" pitchFamily="34" charset="0"/>
              </a:rPr>
            </a:br>
            <a:br>
              <a:rPr lang="en-GB" dirty="0">
                <a:latin typeface="Calibri" panose="020F0502020204030204" pitchFamily="34" charset="0"/>
              </a:rPr>
            </a:br>
            <a:r>
              <a:rPr lang="en-GB" dirty="0">
                <a:latin typeface="Calibri" panose="020F0502020204030204" pitchFamily="34" charset="0"/>
              </a:rPr>
              <a:t>- p</a:t>
            </a:r>
            <a:r>
              <a:rPr lang="en-GB" sz="2800" dirty="0">
                <a:effectLst/>
                <a:latin typeface="Calibri" panose="020F0502020204030204" pitchFamily="34" charset="0"/>
                <a:ea typeface="Yu Mincho" panose="020B0400000000000000" pitchFamily="18" charset="-128"/>
                <a:cs typeface="Calibri" panose="020F0502020204030204" pitchFamily="34" charset="0"/>
              </a:rPr>
              <a:t>redominantly a PGR event; </a:t>
            </a:r>
            <a:r>
              <a:rPr lang="en-GB" sz="2800" b="1" dirty="0">
                <a:solidFill>
                  <a:srgbClr val="FF0000"/>
                </a:solidFill>
                <a:effectLst/>
                <a:latin typeface="Calibri" panose="020F0502020204030204" pitchFamily="34" charset="0"/>
                <a:ea typeface="Yu Mincho" panose="020B0400000000000000" pitchFamily="18" charset="-128"/>
                <a:cs typeface="Calibri" panose="020F0502020204030204" pitchFamily="34" charset="0"/>
              </a:rPr>
              <a:t>expect you all to present</a:t>
            </a:r>
            <a:r>
              <a:rPr lang="en-GB" sz="2800" dirty="0">
                <a:effectLst/>
                <a:latin typeface="Calibri" panose="020F0502020204030204" pitchFamily="34" charset="0"/>
                <a:ea typeface="Yu Mincho" panose="020B0400000000000000" pitchFamily="18" charset="-128"/>
                <a:cs typeface="Calibri" panose="020F0502020204030204" pitchFamily="34" charset="0"/>
              </a:rPr>
              <a:t>, particularly in first year - a great opportunity to get more feedback on general shape of your project</a:t>
            </a:r>
            <a:br>
              <a:rPr lang="en-GB" sz="2800" dirty="0">
                <a:effectLst/>
                <a:latin typeface="Calibri" panose="020F0502020204030204" pitchFamily="34" charset="0"/>
                <a:ea typeface="Yu Mincho" panose="020B0400000000000000" pitchFamily="18" charset="-128"/>
                <a:cs typeface="Calibri" panose="020F0502020204030204" pitchFamily="34" charset="0"/>
              </a:rPr>
            </a:br>
            <a:br>
              <a:rPr lang="en-GB" sz="2800" dirty="0">
                <a:effectLst/>
                <a:latin typeface="Calibri" panose="020F0502020204030204" pitchFamily="34" charset="0"/>
                <a:ea typeface="Yu Mincho" panose="020B0400000000000000" pitchFamily="18" charset="-128"/>
                <a:cs typeface="Calibri" panose="020F0502020204030204" pitchFamily="34" charset="0"/>
              </a:rPr>
            </a:br>
            <a:r>
              <a:rPr lang="en-GB" dirty="0">
                <a:latin typeface="Calibri" panose="020F0502020204030204" pitchFamily="34" charset="0"/>
                <a:ea typeface="Yu Mincho" panose="020B0400000000000000" pitchFamily="18" charset="-128"/>
                <a:cs typeface="Calibri" panose="020F0502020204030204" pitchFamily="34" charset="0"/>
              </a:rPr>
              <a:t>- some taught MA students will also participate, but this is </a:t>
            </a:r>
            <a:r>
              <a:rPr lang="en-GB" b="1" dirty="0">
                <a:latin typeface="Calibri" panose="020F0502020204030204" pitchFamily="34" charset="0"/>
                <a:ea typeface="Yu Mincho" panose="020B0400000000000000" pitchFamily="18" charset="-128"/>
                <a:cs typeface="Calibri" panose="020F0502020204030204" pitchFamily="34" charset="0"/>
              </a:rPr>
              <a:t>really YOUR SHOW</a:t>
            </a:r>
          </a:p>
          <a:p>
            <a:pPr marL="0" indent="0">
              <a:buNone/>
            </a:pPr>
            <a:r>
              <a:rPr lang="en-GB" sz="2800" b="1" dirty="0">
                <a:effectLst/>
                <a:latin typeface="Calibri" panose="020F0502020204030204" pitchFamily="34" charset="0"/>
                <a:ea typeface="Yu Mincho" panose="020B0400000000000000" pitchFamily="18" charset="-128"/>
                <a:cs typeface="Calibri" panose="020F0502020204030204" pitchFamily="34" charset="0"/>
              </a:rPr>
              <a:t>    </a:t>
            </a:r>
            <a:r>
              <a:rPr lang="en-GB" sz="2800" dirty="0">
                <a:effectLst/>
                <a:latin typeface="Calibri" panose="020F0502020204030204" pitchFamily="34" charset="0"/>
                <a:ea typeface="Yu Mincho" panose="020B0400000000000000" pitchFamily="18" charset="-128"/>
                <a:cs typeface="Times New Roman" panose="02020603050405020304" pitchFamily="18" charset="0"/>
              </a:rPr>
              <a:t>-</a:t>
            </a:r>
            <a:r>
              <a:rPr lang="en-GB" sz="2800" dirty="0">
                <a:effectLst/>
                <a:latin typeface="Calibri" panose="020F0502020204030204" pitchFamily="34" charset="0"/>
                <a:ea typeface="Yu Mincho" panose="020B0400000000000000" pitchFamily="18" charset="-128"/>
                <a:cs typeface="Calibri" panose="020F0502020204030204" pitchFamily="34" charset="0"/>
              </a:rPr>
              <a:t> p</a:t>
            </a:r>
            <a:r>
              <a:rPr lang="en-GB" dirty="0">
                <a:latin typeface="Calibri" panose="020F0502020204030204" pitchFamily="34" charset="0"/>
                <a:ea typeface="Yu Mincho" panose="020B0400000000000000" pitchFamily="18" charset="-128"/>
                <a:cs typeface="Calibri" panose="020F0502020204030204" pitchFamily="34" charset="0"/>
              </a:rPr>
              <a:t>anels organised by PGRs; ORGANISING </a:t>
            </a:r>
            <a:br>
              <a:rPr lang="en-GB" dirty="0">
                <a:latin typeface="Calibri" panose="020F0502020204030204" pitchFamily="34" charset="0"/>
                <a:ea typeface="Yu Mincho" panose="020B0400000000000000" pitchFamily="18" charset="-128"/>
                <a:cs typeface="Calibri" panose="020F0502020204030204" pitchFamily="34" charset="0"/>
              </a:rPr>
            </a:br>
            <a:r>
              <a:rPr lang="en-GB" dirty="0">
                <a:latin typeface="Calibri" panose="020F0502020204030204" pitchFamily="34" charset="0"/>
                <a:ea typeface="Yu Mincho" panose="020B0400000000000000" pitchFamily="18" charset="-128"/>
                <a:cs typeface="Calibri" panose="020F0502020204030204" pitchFamily="34" charset="0"/>
              </a:rPr>
              <a:t>    COMMITTEE IS COMPOSED OF STUDENTS, </a:t>
            </a:r>
            <a:br>
              <a:rPr lang="en-GB" dirty="0">
                <a:latin typeface="Calibri" panose="020F0502020204030204" pitchFamily="34" charset="0"/>
                <a:ea typeface="Yu Mincho" panose="020B0400000000000000" pitchFamily="18" charset="-128"/>
                <a:cs typeface="Calibri" panose="020F0502020204030204" pitchFamily="34" charset="0"/>
              </a:rPr>
            </a:br>
            <a:r>
              <a:rPr lang="en-GB" dirty="0">
                <a:latin typeface="Calibri" panose="020F0502020204030204" pitchFamily="34" charset="0"/>
                <a:ea typeface="Yu Mincho" panose="020B0400000000000000" pitchFamily="18" charset="-128"/>
                <a:cs typeface="Calibri" panose="020F0502020204030204" pitchFamily="34" charset="0"/>
              </a:rPr>
              <a:t>    W/ ADVICE FROM DGS. Many first years take </a:t>
            </a:r>
            <a:br>
              <a:rPr lang="en-GB" dirty="0">
                <a:latin typeface="Calibri" panose="020F0502020204030204" pitchFamily="34" charset="0"/>
                <a:ea typeface="Yu Mincho" panose="020B0400000000000000" pitchFamily="18" charset="-128"/>
                <a:cs typeface="Calibri" panose="020F0502020204030204" pitchFamily="34" charset="0"/>
              </a:rPr>
            </a:br>
            <a:r>
              <a:rPr lang="en-GB" dirty="0">
                <a:latin typeface="Calibri" panose="020F0502020204030204" pitchFamily="34" charset="0"/>
                <a:ea typeface="Yu Mincho" panose="020B0400000000000000" pitchFamily="18" charset="-128"/>
                <a:cs typeface="Calibri" panose="020F0502020204030204" pitchFamily="34" charset="0"/>
              </a:rPr>
              <a:t>    advantage of this opportunity</a:t>
            </a:r>
            <a:br>
              <a:rPr lang="en-GB" dirty="0">
                <a:latin typeface="Calibri" panose="020F0502020204030204" pitchFamily="34" charset="0"/>
                <a:ea typeface="Yu Mincho" panose="020B0400000000000000" pitchFamily="18" charset="-128"/>
                <a:cs typeface="Calibri" panose="020F0502020204030204" pitchFamily="34" charset="0"/>
              </a:rPr>
            </a:br>
            <a:br>
              <a:rPr lang="en-GB" dirty="0">
                <a:latin typeface="Calibri" panose="020F0502020204030204" pitchFamily="34" charset="0"/>
                <a:ea typeface="Yu Mincho" panose="020B0400000000000000" pitchFamily="18" charset="-128"/>
                <a:cs typeface="Calibri" panose="020F0502020204030204" pitchFamily="34" charset="0"/>
              </a:rPr>
            </a:br>
            <a:r>
              <a:rPr lang="en-GB" dirty="0">
                <a:latin typeface="Calibri" panose="020F0502020204030204" pitchFamily="34" charset="0"/>
                <a:ea typeface="Yu Mincho" panose="020B0400000000000000" pitchFamily="18" charset="-128"/>
                <a:cs typeface="Calibri" panose="020F0502020204030204" pitchFamily="34" charset="0"/>
              </a:rPr>
              <a:t>    - staff come along and chair / comment – you  </a:t>
            </a:r>
            <a:br>
              <a:rPr lang="en-GB" dirty="0">
                <a:latin typeface="Calibri" panose="020F0502020204030204" pitchFamily="34" charset="0"/>
                <a:ea typeface="Yu Mincho" panose="020B0400000000000000" pitchFamily="18" charset="-128"/>
                <a:cs typeface="Calibri" panose="020F0502020204030204" pitchFamily="34" charset="0"/>
              </a:rPr>
            </a:br>
            <a:r>
              <a:rPr lang="en-GB" dirty="0">
                <a:latin typeface="Calibri" panose="020F0502020204030204" pitchFamily="34" charset="0"/>
                <a:ea typeface="Yu Mincho" panose="020B0400000000000000" pitchFamily="18" charset="-128"/>
                <a:cs typeface="Calibri" panose="020F0502020204030204" pitchFamily="34" charset="0"/>
              </a:rPr>
              <a:t>    will be part of the audience, gathering </a:t>
            </a:r>
            <a:br>
              <a:rPr lang="en-GB" dirty="0">
                <a:latin typeface="Calibri" panose="020F0502020204030204" pitchFamily="34" charset="0"/>
                <a:ea typeface="Yu Mincho" panose="020B0400000000000000" pitchFamily="18" charset="-128"/>
                <a:cs typeface="Calibri" panose="020F0502020204030204" pitchFamily="34" charset="0"/>
              </a:rPr>
            </a:br>
            <a:r>
              <a:rPr lang="en-GB" dirty="0">
                <a:latin typeface="Calibri" panose="020F0502020204030204" pitchFamily="34" charset="0"/>
                <a:ea typeface="Yu Mincho" panose="020B0400000000000000" pitchFamily="18" charset="-128"/>
                <a:cs typeface="Calibri" panose="020F0502020204030204" pitchFamily="34" charset="0"/>
              </a:rPr>
              <a:t>    experience for conferences &amp; chance to network</a:t>
            </a:r>
            <a:endParaRPr lang="en-GB" sz="2800" dirty="0">
              <a:effectLst/>
              <a:latin typeface="Calibri" panose="020F0502020204030204" pitchFamily="34" charset="0"/>
              <a:ea typeface="Yu Mincho" panose="020B0400000000000000" pitchFamily="18" charset="-128"/>
              <a:cs typeface="Times New Roman" panose="02020603050405020304" pitchFamily="18" charset="0"/>
            </a:endParaRPr>
          </a:p>
          <a:p>
            <a:pPr marL="0" indent="0">
              <a:buNone/>
            </a:pPr>
            <a:r>
              <a:rPr lang="en-GB" sz="2800" dirty="0">
                <a:effectLst/>
                <a:latin typeface="Calibri" panose="020F0502020204030204" pitchFamily="34" charset="0"/>
                <a:ea typeface="Yu Mincho" panose="020B0400000000000000" pitchFamily="18" charset="-128"/>
                <a:cs typeface="Calibri" panose="020F0502020204030204" pitchFamily="34" charset="0"/>
              </a:rPr>
              <a:t>→</a:t>
            </a:r>
            <a:r>
              <a:rPr lang="en-GB" dirty="0">
                <a:latin typeface="Calibri" panose="020F0502020204030204" pitchFamily="34" charset="0"/>
                <a:ea typeface="Yu Mincho" panose="020B0400000000000000" pitchFamily="18" charset="-128"/>
                <a:cs typeface="Calibri" panose="020F0502020204030204" pitchFamily="34" charset="0"/>
              </a:rPr>
              <a:t> v</a:t>
            </a:r>
            <a:r>
              <a:rPr lang="en-GB" sz="2800" dirty="0">
                <a:effectLst/>
                <a:latin typeface="Calibri" panose="020F0502020204030204" pitchFamily="34" charset="0"/>
                <a:ea typeface="Yu Mincho" panose="020B0400000000000000" pitchFamily="18" charset="-128"/>
                <a:cs typeface="Calibri" panose="020F0502020204030204" pitchFamily="34" charset="0"/>
              </a:rPr>
              <a:t>ery enjoyable, social end to the academic year!</a:t>
            </a:r>
            <a:endParaRPr lang="en-GB" sz="2800" dirty="0"/>
          </a:p>
        </p:txBody>
      </p:sp>
      <p:pic>
        <p:nvPicPr>
          <p:cNvPr id="6" name="Picture 5" descr="A group of people in a room&#10;&#10;Description automatically generated with medium confidence">
            <a:extLst>
              <a:ext uri="{FF2B5EF4-FFF2-40B4-BE49-F238E27FC236}">
                <a16:creationId xmlns:a16="http://schemas.microsoft.com/office/drawing/2014/main" id="{65FF856D-013C-24BB-C5DE-74EDE5F6AA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3429" y="-11591"/>
            <a:ext cx="6450369" cy="3628650"/>
          </a:xfrm>
          <a:prstGeom prst="rect">
            <a:avLst/>
          </a:prstGeom>
        </p:spPr>
      </p:pic>
      <p:pic>
        <p:nvPicPr>
          <p:cNvPr id="12" name="Picture 11" descr="Two people sitting on a couch&#10;&#10;Description automatically generated with low confidence">
            <a:extLst>
              <a:ext uri="{FF2B5EF4-FFF2-40B4-BE49-F238E27FC236}">
                <a16:creationId xmlns:a16="http://schemas.microsoft.com/office/drawing/2014/main" id="{71C8DBC2-C675-4571-14AA-16397E0E21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3428" y="3617058"/>
            <a:ext cx="6318572" cy="3617059"/>
          </a:xfrm>
          <a:prstGeom prst="rect">
            <a:avLst/>
          </a:prstGeom>
        </p:spPr>
      </p:pic>
    </p:spTree>
    <p:extLst>
      <p:ext uri="{BB962C8B-B14F-4D97-AF65-F5344CB8AC3E}">
        <p14:creationId xmlns:p14="http://schemas.microsoft.com/office/powerpoint/2010/main" val="1460745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5F8EE-2277-7964-6974-ECE6632EC32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0F04B37-2F88-A227-C0A7-0010D77861DE}"/>
              </a:ext>
            </a:extLst>
          </p:cNvPr>
          <p:cNvSpPr>
            <a:spLocks noGrp="1"/>
          </p:cNvSpPr>
          <p:nvPr>
            <p:ph idx="1"/>
          </p:nvPr>
        </p:nvSpPr>
        <p:spPr/>
        <p:txBody>
          <a:bodyPr/>
          <a:lstStyle/>
          <a:p>
            <a:endParaRPr lang="en-GB"/>
          </a:p>
        </p:txBody>
      </p:sp>
      <p:pic>
        <p:nvPicPr>
          <p:cNvPr id="7" name="Picture 6">
            <a:hlinkClick r:id="rId2"/>
            <a:extLst>
              <a:ext uri="{FF2B5EF4-FFF2-40B4-BE49-F238E27FC236}">
                <a16:creationId xmlns:a16="http://schemas.microsoft.com/office/drawing/2014/main" id="{2762B788-481E-B9AA-2A1A-E2C49E5D8B6D}"/>
              </a:ext>
            </a:extLst>
          </p:cNvPr>
          <p:cNvPicPr>
            <a:picLocks noChangeAspect="1"/>
          </p:cNvPicPr>
          <p:nvPr/>
        </p:nvPicPr>
        <p:blipFill>
          <a:blip r:embed="rId3"/>
          <a:srcRect l="3706" t="5324" r="4849" b="4096"/>
          <a:stretch>
            <a:fillRect/>
          </a:stretch>
        </p:blipFill>
        <p:spPr>
          <a:xfrm>
            <a:off x="521465" y="323027"/>
            <a:ext cx="11149069" cy="6211946"/>
          </a:xfrm>
          <a:prstGeom prst="rect">
            <a:avLst/>
          </a:prstGeom>
        </p:spPr>
      </p:pic>
      <p:sp>
        <p:nvSpPr>
          <p:cNvPr id="8" name="TextBox 7">
            <a:extLst>
              <a:ext uri="{FF2B5EF4-FFF2-40B4-BE49-F238E27FC236}">
                <a16:creationId xmlns:a16="http://schemas.microsoft.com/office/drawing/2014/main" id="{630B6160-8FAE-341A-A0E6-165EC8168DE2}"/>
              </a:ext>
            </a:extLst>
          </p:cNvPr>
          <p:cNvSpPr txBox="1"/>
          <p:nvPr/>
        </p:nvSpPr>
        <p:spPr>
          <a:xfrm>
            <a:off x="3985860" y="1179294"/>
            <a:ext cx="2746393" cy="646331"/>
          </a:xfrm>
          <a:prstGeom prst="rect">
            <a:avLst/>
          </a:prstGeom>
          <a:noFill/>
        </p:spPr>
        <p:txBody>
          <a:bodyPr wrap="none" rtlCol="0">
            <a:spAutoFit/>
          </a:bodyPr>
          <a:lstStyle/>
          <a:p>
            <a:pPr algn="ctr"/>
            <a:r>
              <a:rPr lang="en-GB" b="1" dirty="0">
                <a:solidFill>
                  <a:srgbClr val="00B050"/>
                </a:solidFill>
              </a:rPr>
              <a:t>NB: Dedicated GRF Session</a:t>
            </a:r>
          </a:p>
          <a:p>
            <a:pPr algn="ctr"/>
            <a:r>
              <a:rPr lang="en-GB" b="1" dirty="0">
                <a:solidFill>
                  <a:srgbClr val="00B050"/>
                </a:solidFill>
              </a:rPr>
              <a:t>Term 2, Week 1</a:t>
            </a:r>
          </a:p>
        </p:txBody>
      </p:sp>
      <p:sp>
        <p:nvSpPr>
          <p:cNvPr id="9" name="Oval 8">
            <a:extLst>
              <a:ext uri="{FF2B5EF4-FFF2-40B4-BE49-F238E27FC236}">
                <a16:creationId xmlns:a16="http://schemas.microsoft.com/office/drawing/2014/main" id="{E4438898-2023-7A24-1FBF-69B0517A9449}"/>
              </a:ext>
            </a:extLst>
          </p:cNvPr>
          <p:cNvSpPr/>
          <p:nvPr/>
        </p:nvSpPr>
        <p:spPr>
          <a:xfrm>
            <a:off x="1380161" y="230188"/>
            <a:ext cx="2300748" cy="450849"/>
          </a:xfrm>
          <a:prstGeom prst="ellipse">
            <a:avLst/>
          </a:prstGeom>
          <a:noFill/>
          <a:ln w="254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2014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4105"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EB8089A-498A-45EB-AC9A-63B56AB4FF6E}"/>
              </a:ext>
            </a:extLst>
          </p:cNvPr>
          <p:cNvSpPr>
            <a:spLocks noGrp="1"/>
          </p:cNvSpPr>
          <p:nvPr>
            <p:ph idx="1"/>
          </p:nvPr>
        </p:nvSpPr>
        <p:spPr>
          <a:xfrm>
            <a:off x="629562" y="38340"/>
            <a:ext cx="4559425" cy="6310090"/>
          </a:xfrm>
        </p:spPr>
        <p:txBody>
          <a:bodyPr anchor="ctr">
            <a:normAutofit fontScale="92500" lnSpcReduction="20000"/>
          </a:bodyPr>
          <a:lstStyle/>
          <a:p>
            <a:pPr marL="0" indent="0">
              <a:lnSpc>
                <a:spcPct val="160000"/>
              </a:lnSpc>
              <a:buNone/>
            </a:pPr>
            <a:br>
              <a:rPr lang="en-US" sz="2400" b="1" dirty="0"/>
            </a:br>
            <a:r>
              <a:rPr lang="en-US" sz="2400" dirty="0"/>
              <a:t>If you need a break or change ….</a:t>
            </a:r>
            <a:br>
              <a:rPr lang="en-US" sz="2400" dirty="0"/>
            </a:br>
            <a:r>
              <a:rPr lang="en-GB" sz="3000" b="1" dirty="0">
                <a:hlinkClick r:id="rId2"/>
              </a:rPr>
              <a:t>Temporary Withdrawal</a:t>
            </a:r>
            <a:r>
              <a:rPr lang="en-US" sz="3000" b="1" dirty="0"/>
              <a:t> </a:t>
            </a:r>
            <a:br>
              <a:rPr lang="en-US" sz="2400" b="1" dirty="0"/>
            </a:br>
            <a:r>
              <a:rPr lang="en-US" sz="2400" dirty="0"/>
              <a:t>[TWD] </a:t>
            </a:r>
            <a:endParaRPr lang="en-GB" sz="2400" dirty="0"/>
          </a:p>
          <a:p>
            <a:pPr marL="0" indent="0">
              <a:buNone/>
            </a:pPr>
            <a:endParaRPr lang="en-US" sz="1900" b="1" dirty="0"/>
          </a:p>
          <a:p>
            <a:r>
              <a:rPr lang="en-GB" sz="1900" dirty="0">
                <a:effectLst/>
                <a:latin typeface="Calibri" panose="020F0502020204030204" pitchFamily="34" charset="0"/>
                <a:ea typeface="Yu Mincho" panose="020B0400000000000000" pitchFamily="18" charset="-128"/>
                <a:cs typeface="Calibri" panose="020F0502020204030204" pitchFamily="34" charset="0"/>
              </a:rPr>
              <a:t>You must discuss this with your supervisor(s) first. It is an online application process involving the Doctoral College, but be aware of implications:</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900" dirty="0">
                <a:effectLst/>
                <a:latin typeface="Calibri" panose="020F0502020204030204" pitchFamily="34" charset="0"/>
                <a:ea typeface="Yu Mincho" panose="020B0400000000000000" pitchFamily="18" charset="-128"/>
                <a:cs typeface="Calibri" panose="020F0502020204030204" pitchFamily="34" charset="0"/>
              </a:rPr>
              <a:t>If you’re on an award, funding may stop</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1900" dirty="0">
                <a:effectLst/>
                <a:latin typeface="Calibri" panose="020F0502020204030204" pitchFamily="34" charset="0"/>
                <a:ea typeface="Yu Mincho" panose="020B0400000000000000" pitchFamily="18" charset="-128"/>
                <a:cs typeface="Calibri" panose="020F0502020204030204" pitchFamily="34" charset="0"/>
              </a:rPr>
              <a:t>Might lose contact w/ supervisor until you re-register</a:t>
            </a:r>
          </a:p>
          <a:p>
            <a:pPr marL="342900" lvl="0" indent="-342900">
              <a:buFont typeface="Calibri" panose="020F0502020204030204" pitchFamily="34" charset="0"/>
              <a:buChar char="-"/>
            </a:pPr>
            <a:r>
              <a:rPr lang="en-GB" sz="1900" dirty="0">
                <a:effectLst/>
                <a:latin typeface="Calibri" panose="020F0502020204030204" pitchFamily="34" charset="0"/>
                <a:ea typeface="Yu Mincho" panose="020B0400000000000000" pitchFamily="18" charset="-128"/>
                <a:cs typeface="Times New Roman" panose="02020603050405020304" pitchFamily="18" charset="0"/>
              </a:rPr>
              <a:t>Visa implications for overseas students</a:t>
            </a:r>
          </a:p>
          <a:p>
            <a:r>
              <a:rPr lang="en-GB" sz="1900" dirty="0">
                <a:effectLst/>
                <a:latin typeface="Calibri" panose="020F0502020204030204" pitchFamily="34" charset="0"/>
                <a:ea typeface="Yu Mincho" panose="020B0400000000000000" pitchFamily="18" charset="-128"/>
                <a:cs typeface="Calibri" panose="020F0502020204030204" pitchFamily="34" charset="0"/>
              </a:rPr>
              <a:t>So if you’re thinking about it you must weigh up th</a:t>
            </a:r>
            <a:r>
              <a:rPr lang="en-GB" sz="1900" dirty="0">
                <a:latin typeface="Calibri" panose="020F0502020204030204" pitchFamily="34" charset="0"/>
                <a:ea typeface="Yu Mincho" panose="020B0400000000000000" pitchFamily="18" charset="-128"/>
                <a:cs typeface="Calibri" panose="020F0502020204030204" pitchFamily="34" charset="0"/>
              </a:rPr>
              <a:t>e pros &amp; cons</a:t>
            </a:r>
            <a:r>
              <a:rPr lang="en-GB" sz="1900" dirty="0">
                <a:effectLst/>
                <a:latin typeface="Calibri" panose="020F0502020204030204" pitchFamily="34" charset="0"/>
                <a:ea typeface="Yu Mincho" panose="020B0400000000000000" pitchFamily="18" charset="-128"/>
                <a:cs typeface="Calibri" panose="020F0502020204030204" pitchFamily="34" charset="0"/>
              </a:rPr>
              <a:t> – </a:t>
            </a:r>
            <a:r>
              <a:rPr lang="en-GB" sz="1900" dirty="0">
                <a:latin typeface="Calibri" panose="020F0502020204030204" pitchFamily="34" charset="0"/>
                <a:ea typeface="Yu Mincho" panose="020B0400000000000000" pitchFamily="18" charset="-128"/>
                <a:cs typeface="Calibri" panose="020F0502020204030204" pitchFamily="34" charset="0"/>
              </a:rPr>
              <a:t>also talk to me or Kay, as </a:t>
            </a:r>
            <a:r>
              <a:rPr lang="en-GB" sz="1900" dirty="0">
                <a:effectLst/>
                <a:latin typeface="Calibri" panose="020F0502020204030204" pitchFamily="34" charset="0"/>
                <a:ea typeface="Yu Mincho" panose="020B0400000000000000" pitchFamily="18" charset="-128"/>
                <a:cs typeface="Calibri" panose="020F0502020204030204" pitchFamily="34" charset="0"/>
              </a:rPr>
              <a:t>I have to approve your request.</a:t>
            </a:r>
            <a:endParaRPr lang="en-GB" sz="1900" dirty="0">
              <a:effectLst/>
              <a:latin typeface="Calibri" panose="020F0502020204030204" pitchFamily="34" charset="0"/>
              <a:ea typeface="Yu Mincho" panose="020B0400000000000000" pitchFamily="18" charset="-128"/>
              <a:cs typeface="Times New Roman" panose="02020603050405020304" pitchFamily="18" charset="0"/>
            </a:endParaRPr>
          </a:p>
          <a:p>
            <a:r>
              <a:rPr lang="en-GB" sz="1900" dirty="0">
                <a:effectLst/>
                <a:latin typeface="Calibri" panose="020F0502020204030204" pitchFamily="34" charset="0"/>
                <a:ea typeface="Yu Mincho" panose="020B0400000000000000" pitchFamily="18" charset="-128"/>
                <a:cs typeface="Calibri" panose="020F0502020204030204" pitchFamily="34" charset="0"/>
              </a:rPr>
              <a:t>Similarly for changing between Full-Time and Part-Time modes – how that change happens also depends on how you are funded, so talk to us at earliest opportunity.</a:t>
            </a:r>
            <a:endParaRPr lang="en-US" sz="1900" b="1" dirty="0">
              <a:latin typeface="Lato"/>
            </a:endParaRPr>
          </a:p>
          <a:p>
            <a:endParaRPr lang="en-GB" sz="1100" b="1" dirty="0"/>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How To Work Well With Your PhD Supervisor">
            <a:extLst>
              <a:ext uri="{FF2B5EF4-FFF2-40B4-BE49-F238E27FC236}">
                <a16:creationId xmlns:a16="http://schemas.microsoft.com/office/drawing/2014/main" id="{B9333B0A-FCAE-4512-AF84-4E1E588C9CB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596" r="16805" b="1"/>
          <a:stretch/>
        </p:blipFill>
        <p:spPr bwMode="auto">
          <a:xfrm>
            <a:off x="5977787" y="853818"/>
            <a:ext cx="5369223" cy="5204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152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 name="Rectangle 19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B31CA36-8310-4EF2-A7ED-8ADB5E0A726F}"/>
              </a:ext>
            </a:extLst>
          </p:cNvPr>
          <p:cNvSpPr>
            <a:spLocks noGrp="1"/>
          </p:cNvSpPr>
          <p:nvPr>
            <p:ph type="title"/>
          </p:nvPr>
        </p:nvSpPr>
        <p:spPr>
          <a:xfrm>
            <a:off x="8516128" y="840540"/>
            <a:ext cx="3173967" cy="1135737"/>
          </a:xfrm>
        </p:spPr>
        <p:txBody>
          <a:bodyPr>
            <a:noAutofit/>
          </a:bodyPr>
          <a:lstStyle/>
          <a:p>
            <a:r>
              <a:rPr lang="en-GB" b="1" dirty="0"/>
              <a:t>Money </a:t>
            </a:r>
            <a:br>
              <a:rPr lang="en-GB" b="1" dirty="0"/>
            </a:br>
            <a:r>
              <a:rPr lang="en-GB" b="1" dirty="0"/>
              <a:t>Matters</a:t>
            </a:r>
          </a:p>
        </p:txBody>
      </p:sp>
      <p:sp>
        <p:nvSpPr>
          <p:cNvPr id="3" name="Content Placeholder 2">
            <a:extLst>
              <a:ext uri="{FF2B5EF4-FFF2-40B4-BE49-F238E27FC236}">
                <a16:creationId xmlns:a16="http://schemas.microsoft.com/office/drawing/2014/main" id="{19C23CA5-8CA3-4B07-B61D-AC41E5311901}"/>
              </a:ext>
            </a:extLst>
          </p:cNvPr>
          <p:cNvSpPr>
            <a:spLocks noGrp="1"/>
          </p:cNvSpPr>
          <p:nvPr>
            <p:ph idx="1"/>
          </p:nvPr>
        </p:nvSpPr>
        <p:spPr>
          <a:xfrm>
            <a:off x="360341" y="446049"/>
            <a:ext cx="7653883" cy="6173028"/>
          </a:xfrm>
        </p:spPr>
        <p:txBody>
          <a:bodyPr>
            <a:normAutofit/>
          </a:bodyPr>
          <a:lstStyle/>
          <a:p>
            <a:r>
              <a:rPr lang="en-GB" sz="2400" dirty="0"/>
              <a:t>Different sponsors have different arrangements</a:t>
            </a:r>
          </a:p>
          <a:p>
            <a:r>
              <a:rPr lang="en-GB" sz="2400" dirty="0">
                <a:effectLst/>
                <a:ea typeface="Yu Mincho" panose="020B0400000000000000" pitchFamily="18" charset="-128"/>
                <a:cs typeface="Calibri" panose="020F0502020204030204" pitchFamily="34" charset="0"/>
              </a:rPr>
              <a:t>many of you are on FUNDED PhDs - these have expense and travel and research allowances built into them, and you should apply for those [</a:t>
            </a:r>
            <a:r>
              <a:rPr lang="en-GB" sz="2400" b="1" dirty="0">
                <a:effectLst/>
                <a:ea typeface="Yu Mincho" panose="020B0400000000000000" pitchFamily="18" charset="-128"/>
                <a:cs typeface="Calibri" panose="020F0502020204030204" pitchFamily="34" charset="0"/>
              </a:rPr>
              <a:t>NB PLAN AHEAD</a:t>
            </a:r>
            <a:r>
              <a:rPr lang="en-GB" sz="2400" b="1">
                <a:effectLst/>
                <a:ea typeface="Yu Mincho" panose="020B0400000000000000" pitchFamily="18" charset="-128"/>
                <a:cs typeface="Calibri" panose="020F0502020204030204" pitchFamily="34" charset="0"/>
              </a:rPr>
              <a:t>, with Kay</a:t>
            </a:r>
            <a:r>
              <a:rPr lang="en-GB" sz="2400">
                <a:effectLst/>
                <a:ea typeface="Yu Mincho" panose="020B0400000000000000" pitchFamily="18" charset="-128"/>
                <a:cs typeface="Calibri" panose="020F0502020204030204" pitchFamily="34" charset="0"/>
              </a:rPr>
              <a:t>] </a:t>
            </a:r>
            <a:endParaRPr lang="en-GB" sz="2400" dirty="0">
              <a:effectLst/>
              <a:ea typeface="Yu Mincho" panose="020B0400000000000000" pitchFamily="18" charset="-128"/>
              <a:cs typeface="Calibri" panose="020F0502020204030204" pitchFamily="34" charset="0"/>
            </a:endParaRPr>
          </a:p>
          <a:p>
            <a:r>
              <a:rPr lang="en-GB" sz="2400" dirty="0">
                <a:effectLst/>
                <a:latin typeface="Calibri" panose="020F0502020204030204" pitchFamily="34" charset="0"/>
                <a:ea typeface="Yu Mincho" panose="020B0400000000000000" pitchFamily="18" charset="-128"/>
              </a:rPr>
              <a:t>Departmental support: I administer a personal research grant for every </a:t>
            </a:r>
            <a:r>
              <a:rPr lang="en-GB" sz="2400" b="1" dirty="0">
                <a:effectLst/>
                <a:latin typeface="Calibri" panose="020F0502020204030204" pitchFamily="34" charset="0"/>
                <a:ea typeface="Yu Mincho" panose="020B0400000000000000" pitchFamily="18" charset="-128"/>
              </a:rPr>
              <a:t>self-funding student </a:t>
            </a:r>
            <a:r>
              <a:rPr lang="en-GB" sz="2400" dirty="0">
                <a:effectLst/>
                <a:latin typeface="Calibri" panose="020F0502020204030204" pitchFamily="34" charset="0"/>
                <a:ea typeface="Yu Mincho" panose="020B0400000000000000" pitchFamily="18" charset="-128"/>
              </a:rPr>
              <a:t>in History – about £3</a:t>
            </a:r>
            <a:r>
              <a:rPr lang="en-GB" sz="2400" dirty="0">
                <a:latin typeface="Calibri" panose="020F0502020204030204" pitchFamily="34" charset="0"/>
                <a:ea typeface="Yu Mincho" panose="020B0400000000000000" pitchFamily="18" charset="-128"/>
              </a:rPr>
              <a:t>50</a:t>
            </a:r>
            <a:r>
              <a:rPr lang="en-GB" sz="2400" dirty="0">
                <a:effectLst/>
                <a:latin typeface="Calibri" panose="020F0502020204030204" pitchFamily="34" charset="0"/>
                <a:ea typeface="Yu Mincho" panose="020B0400000000000000" pitchFamily="18" charset="-128"/>
              </a:rPr>
              <a:t> per student (PT pro rata) per year to support your research activities. Complete an online form which</a:t>
            </a:r>
            <a:r>
              <a:rPr lang="en-GB" sz="2400" dirty="0">
                <a:latin typeface="Calibri" panose="020F0502020204030204" pitchFamily="34" charset="0"/>
                <a:ea typeface="Yu Mincho" panose="020B0400000000000000" pitchFamily="18" charset="-128"/>
              </a:rPr>
              <a:t> also runs past Kay</a:t>
            </a:r>
            <a:r>
              <a:rPr lang="en-GB" sz="2400" dirty="0">
                <a:effectLst/>
                <a:latin typeface="Calibri" panose="020F0502020204030204" pitchFamily="34" charset="0"/>
                <a:ea typeface="Yu Mincho" panose="020B0400000000000000" pitchFamily="18" charset="-128"/>
              </a:rPr>
              <a:t>. Rolling deadline. </a:t>
            </a:r>
          </a:p>
          <a:p>
            <a:r>
              <a:rPr lang="en-GB" sz="2400" dirty="0">
                <a:effectLst/>
                <a:latin typeface="Calibri" panose="020F0502020204030204" pitchFamily="34" charset="0"/>
                <a:ea typeface="Yu Mincho" panose="020B0400000000000000" pitchFamily="18" charset="-128"/>
                <a:cs typeface="Calibri" panose="020F0502020204030204" pitchFamily="34" charset="0"/>
              </a:rPr>
              <a:t>This needs to be </a:t>
            </a:r>
            <a:r>
              <a:rPr lang="en-GB" sz="2400" b="1" dirty="0">
                <a:effectLst/>
                <a:latin typeface="Calibri" panose="020F0502020204030204" pitchFamily="34" charset="0"/>
                <a:ea typeface="Yu Mincho" panose="020B0400000000000000" pitchFamily="18" charset="-128"/>
                <a:cs typeface="Calibri" panose="020F0502020204030204" pitchFamily="34" charset="0"/>
              </a:rPr>
              <a:t>precise amounts and receipts</a:t>
            </a:r>
            <a:r>
              <a:rPr lang="en-GB" sz="2400" dirty="0">
                <a:effectLst/>
                <a:latin typeface="Calibri" panose="020F0502020204030204" pitchFamily="34" charset="0"/>
                <a:ea typeface="Yu Mincho" panose="020B0400000000000000" pitchFamily="18" charset="-128"/>
                <a:cs typeface="Calibri" panose="020F0502020204030204" pitchFamily="34" charset="0"/>
              </a:rPr>
              <a:t> – get you in the practice of being a history researcher, where this occupies much of your time (please note this – missing data means delays or even no reimbursement !)</a:t>
            </a:r>
          </a:p>
          <a:p>
            <a:r>
              <a:rPr lang="en-GB" sz="2400" dirty="0">
                <a:effectLst/>
                <a:latin typeface="Calibri" panose="020F0502020204030204" pitchFamily="34" charset="0"/>
                <a:ea typeface="Yu Mincho" panose="020B0400000000000000" pitchFamily="18" charset="-128"/>
                <a:cs typeface="Calibri" panose="020F0502020204030204" pitchFamily="34" charset="0"/>
              </a:rPr>
              <a:t>OTHER PLACES offering funding</a:t>
            </a:r>
          </a:p>
          <a:p>
            <a:pPr lvl="1"/>
            <a:r>
              <a:rPr lang="en-GB" sz="2000" dirty="0">
                <a:effectLst/>
                <a:latin typeface="Calibri" panose="020F0502020204030204" pitchFamily="34" charset="0"/>
                <a:ea typeface="Yu Mincho" panose="020B0400000000000000" pitchFamily="18" charset="-128"/>
                <a:cs typeface="Calibri" panose="020F0502020204030204" pitchFamily="34" charset="0"/>
              </a:rPr>
              <a:t>Humanities Research Centre / Institute of Advanced Study </a:t>
            </a:r>
            <a:endParaRPr lang="en-GB" sz="2000" dirty="0">
              <a:latin typeface="Calibri" panose="020F0502020204030204" pitchFamily="34" charset="0"/>
              <a:ea typeface="Yu Mincho" panose="020B0400000000000000" pitchFamily="18" charset="-128"/>
              <a:cs typeface="Calibri" panose="020F0502020204030204" pitchFamily="34" charset="0"/>
            </a:endParaRPr>
          </a:p>
          <a:p>
            <a:pPr lvl="1"/>
            <a:r>
              <a:rPr lang="en-GB" sz="2000" dirty="0">
                <a:effectLst/>
                <a:latin typeface="Calibri" panose="020F0502020204030204" pitchFamily="34" charset="0"/>
                <a:ea typeface="Yu Mincho" panose="020B0400000000000000" pitchFamily="18" charset="-128"/>
                <a:cs typeface="Calibri" panose="020F0502020204030204" pitchFamily="34" charset="0"/>
              </a:rPr>
              <a:t>Royal Historical Society </a:t>
            </a:r>
            <a:r>
              <a:rPr lang="en-GB" sz="2000" dirty="0">
                <a:latin typeface="Calibri" panose="020F0502020204030204" pitchFamily="34" charset="0"/>
                <a:ea typeface="Yu Mincho" panose="020B0400000000000000" pitchFamily="18" charset="-128"/>
                <a:cs typeface="Calibri" panose="020F0502020204030204" pitchFamily="34" charset="0"/>
              </a:rPr>
              <a:t>(</a:t>
            </a:r>
            <a:r>
              <a:rPr lang="en-GB" sz="2000" dirty="0">
                <a:effectLst/>
                <a:latin typeface="Calibri" panose="020F0502020204030204" pitchFamily="34" charset="0"/>
                <a:ea typeface="Yu Mincho" panose="020B0400000000000000" pitchFamily="18" charset="-128"/>
                <a:cs typeface="Calibri" panose="020F0502020204030204" pitchFamily="34" charset="0"/>
              </a:rPr>
              <a:t>small grants); </a:t>
            </a:r>
            <a:r>
              <a:rPr lang="en-GB" sz="2000" dirty="0">
                <a:effectLst/>
                <a:latin typeface="Calibri" panose="020F0502020204030204" pitchFamily="34" charset="0"/>
                <a:ea typeface="Yu Mincho" panose="020B0400000000000000" pitchFamily="18" charset="-128"/>
              </a:rPr>
              <a:t>Economic History Society</a:t>
            </a:r>
            <a:endParaRPr lang="en-GB" sz="2000" dirty="0">
              <a:effectLst/>
              <a:latin typeface="Calibri" panose="020F0502020204030204" pitchFamily="34" charset="0"/>
              <a:ea typeface="Yu Mincho" panose="020B0400000000000000" pitchFamily="18" charset="-128"/>
              <a:cs typeface="Times New Roman" panose="02020603050405020304" pitchFamily="18" charset="0"/>
            </a:endParaRPr>
          </a:p>
          <a:p>
            <a:endParaRPr lang="en-GB" sz="1100" dirty="0">
              <a:effectLst/>
              <a:latin typeface="Calibri" panose="020F0502020204030204" pitchFamily="34" charset="0"/>
              <a:ea typeface="Yu Mincho" panose="020B0400000000000000" pitchFamily="18" charset="-128"/>
              <a:cs typeface="Times New Roman" panose="02020603050405020304" pitchFamily="18" charset="0"/>
            </a:endParaRPr>
          </a:p>
          <a:p>
            <a:endParaRPr lang="en-GB" sz="1100" dirty="0"/>
          </a:p>
        </p:txBody>
      </p:sp>
      <p:pic>
        <p:nvPicPr>
          <p:cNvPr id="5126" name="Picture 6" descr="The 4 ways postgraduate students can fund an MBA degree | The Independent">
            <a:extLst>
              <a:ext uri="{FF2B5EF4-FFF2-40B4-BE49-F238E27FC236}">
                <a16:creationId xmlns:a16="http://schemas.microsoft.com/office/drawing/2014/main" id="{19BEA63B-F0C6-42D7-995F-7620D8BE68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09" r="27364" b="2"/>
          <a:stretch/>
        </p:blipFill>
        <p:spPr bwMode="auto">
          <a:xfrm>
            <a:off x="7777393" y="1976277"/>
            <a:ext cx="4414606" cy="4881723"/>
          </a:xfrm>
          <a:custGeom>
            <a:avLst/>
            <a:gdLst/>
            <a:ahLst/>
            <a:cxnLst/>
            <a:rect l="l" t="t" r="r" b="b"/>
            <a:pathLst>
              <a:path w="4414606" h="4881723">
                <a:moveTo>
                  <a:pt x="3151661" y="0"/>
                </a:moveTo>
                <a:lnTo>
                  <a:pt x="4414606" y="1262946"/>
                </a:lnTo>
                <a:lnTo>
                  <a:pt x="4414606" y="4881723"/>
                </a:lnTo>
                <a:lnTo>
                  <a:pt x="1730061" y="4881723"/>
                </a:lnTo>
                <a:lnTo>
                  <a:pt x="0" y="3151662"/>
                </a:lnTo>
                <a:close/>
              </a:path>
            </a:pathLst>
          </a:custGeom>
          <a:noFill/>
          <a:extLst>
            <a:ext uri="{909E8E84-426E-40DD-AFC4-6F175D3DCCD1}">
              <a14:hiddenFill xmlns:a14="http://schemas.microsoft.com/office/drawing/2010/main">
                <a:solidFill>
                  <a:srgbClr val="FFFFFF"/>
                </a:solidFill>
              </a14:hiddenFill>
            </a:ext>
          </a:extLst>
        </p:spPr>
      </p:pic>
      <p:sp>
        <p:nvSpPr>
          <p:cNvPr id="193" name="Rectangle 19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Isosceles Triangle 19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Isosceles Triangle 19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Rectangle 19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1356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ED5CD-9568-7C21-BE94-EBA7DCBEDDA2}"/>
              </a:ext>
            </a:extLst>
          </p:cNvPr>
          <p:cNvSpPr>
            <a:spLocks noGrp="1"/>
          </p:cNvSpPr>
          <p:nvPr>
            <p:ph type="title"/>
          </p:nvPr>
        </p:nvSpPr>
        <p:spPr>
          <a:xfrm>
            <a:off x="838200" y="237867"/>
            <a:ext cx="10515600" cy="1325563"/>
          </a:xfrm>
        </p:spPr>
        <p:txBody>
          <a:bodyPr/>
          <a:lstStyle/>
          <a:p>
            <a:r>
              <a:rPr lang="en-GB" sz="4400" b="1" i="0" dirty="0">
                <a:solidFill>
                  <a:srgbClr val="000000"/>
                </a:solidFill>
                <a:effectLst/>
                <a:latin typeface="inherit"/>
              </a:rPr>
              <a:t>Some Homework for next time - </a:t>
            </a:r>
            <a:br>
              <a:rPr lang="en-GB" sz="4400" b="1" i="0" dirty="0">
                <a:solidFill>
                  <a:srgbClr val="000000"/>
                </a:solidFill>
                <a:effectLst/>
                <a:latin typeface="inherit"/>
              </a:rPr>
            </a:br>
            <a:r>
              <a:rPr lang="en-GB" sz="4400" b="1" i="0" dirty="0">
                <a:solidFill>
                  <a:srgbClr val="000000"/>
                </a:solidFill>
                <a:effectLst/>
                <a:latin typeface="inherit"/>
              </a:rPr>
              <a:t>Research Integrity </a:t>
            </a:r>
            <a:r>
              <a:rPr lang="en-GB" b="1" dirty="0">
                <a:solidFill>
                  <a:srgbClr val="000000"/>
                </a:solidFill>
                <a:latin typeface="inherit"/>
              </a:rPr>
              <a:t>T</a:t>
            </a:r>
            <a:r>
              <a:rPr lang="en-GB" sz="4400" b="1" i="0" dirty="0">
                <a:solidFill>
                  <a:srgbClr val="000000"/>
                </a:solidFill>
                <a:effectLst/>
                <a:latin typeface="inherit"/>
              </a:rPr>
              <a:t>raining !   </a:t>
            </a:r>
            <a:endParaRPr lang="en-GB" dirty="0"/>
          </a:p>
        </p:txBody>
      </p:sp>
      <p:sp>
        <p:nvSpPr>
          <p:cNvPr id="3" name="Content Placeholder 2">
            <a:extLst>
              <a:ext uri="{FF2B5EF4-FFF2-40B4-BE49-F238E27FC236}">
                <a16:creationId xmlns:a16="http://schemas.microsoft.com/office/drawing/2014/main" id="{50F54249-A074-04D2-FFD8-50CA20510113}"/>
              </a:ext>
            </a:extLst>
          </p:cNvPr>
          <p:cNvSpPr>
            <a:spLocks noGrp="1"/>
          </p:cNvSpPr>
          <p:nvPr>
            <p:ph idx="1"/>
          </p:nvPr>
        </p:nvSpPr>
        <p:spPr>
          <a:xfrm>
            <a:off x="838200" y="1904349"/>
            <a:ext cx="10515600" cy="4715784"/>
          </a:xfrm>
        </p:spPr>
        <p:txBody>
          <a:bodyPr>
            <a:normAutofit fontScale="92500" lnSpcReduction="10000"/>
          </a:bodyPr>
          <a:lstStyle/>
          <a:p>
            <a:pPr>
              <a:spcAft>
                <a:spcPts val="800"/>
              </a:spcAft>
            </a:pPr>
            <a:r>
              <a:rPr lang="en-GB" sz="2400" b="0" i="0" dirty="0">
                <a:solidFill>
                  <a:srgbClr val="000000"/>
                </a:solidFill>
                <a:effectLst/>
                <a:latin typeface="inherit"/>
              </a:rPr>
              <a:t>Research integrity covers a range of areas - from adhering to policies, standards and protocols, through good research practice (e.g. during field work or interviews), to reporting research findings clearly and transparently. </a:t>
            </a:r>
            <a:r>
              <a:rPr lang="en-GB" sz="2400" dirty="0">
                <a:solidFill>
                  <a:srgbClr val="000000"/>
                </a:solidFill>
                <a:latin typeface="inherit"/>
              </a:rPr>
              <a:t>A good place to </a:t>
            </a:r>
            <a:r>
              <a:rPr lang="en-GB" sz="2400" dirty="0">
                <a:solidFill>
                  <a:srgbClr val="201F1E"/>
                </a:solidFill>
                <a:latin typeface="Calibri" panose="020F0502020204030204" pitchFamily="34" charset="0"/>
              </a:rPr>
              <a:t>start is </a:t>
            </a:r>
            <a:r>
              <a:rPr lang="en-GB" sz="2400" dirty="0">
                <a:solidFill>
                  <a:srgbClr val="000000"/>
                </a:solidFill>
                <a:latin typeface="inherit"/>
              </a:rPr>
              <a:t>Warwick’s bespoke 20 mins tutorial </a:t>
            </a:r>
            <a:r>
              <a:rPr lang="en-GB" sz="2400" b="1" u="sng" dirty="0">
                <a:latin typeface="inherit"/>
                <a:hlinkClick r:id="rId2"/>
              </a:rPr>
              <a:t>Introduction to Research Ethics</a:t>
            </a:r>
            <a:r>
              <a:rPr lang="en-GB" sz="2400" dirty="0">
                <a:solidFill>
                  <a:srgbClr val="000000"/>
                </a:solidFill>
                <a:latin typeface="inherit"/>
              </a:rPr>
              <a:t> on Moodle.</a:t>
            </a:r>
            <a:endParaRPr lang="en-GB" sz="2400" b="0" i="0" dirty="0">
              <a:solidFill>
                <a:srgbClr val="201F1E"/>
              </a:solidFill>
              <a:effectLst/>
              <a:latin typeface="inherit"/>
            </a:endParaRPr>
          </a:p>
          <a:p>
            <a:pPr>
              <a:spcAft>
                <a:spcPts val="800"/>
              </a:spcAft>
            </a:pPr>
            <a:r>
              <a:rPr lang="en-GB" sz="2400" dirty="0">
                <a:solidFill>
                  <a:srgbClr val="000000"/>
                </a:solidFill>
                <a:latin typeface="inherit"/>
              </a:rPr>
              <a:t>In order to support the community’s understanding of the principles and practices that protect research integrity, the University has approved </a:t>
            </a:r>
            <a:r>
              <a:rPr lang="en-GB" sz="2400" b="1" dirty="0">
                <a:solidFill>
                  <a:srgbClr val="000000"/>
                </a:solidFill>
                <a:latin typeface="inherit"/>
                <a:hlinkClick r:id="rId3"/>
              </a:rPr>
              <a:t>a dedicated policy</a:t>
            </a:r>
            <a:r>
              <a:rPr lang="en-GB" sz="2400" b="1" dirty="0">
                <a:solidFill>
                  <a:srgbClr val="000000"/>
                </a:solidFill>
                <a:latin typeface="inherit"/>
              </a:rPr>
              <a:t> </a:t>
            </a:r>
            <a:r>
              <a:rPr lang="en-GB" sz="2400" dirty="0">
                <a:solidFill>
                  <a:srgbClr val="000000"/>
                </a:solidFill>
                <a:latin typeface="inherit"/>
              </a:rPr>
              <a:t>and mandated the completion of specialized training for all staff and students pursuing research: </a:t>
            </a:r>
            <a:r>
              <a:rPr lang="en-GB" sz="2400" dirty="0">
                <a:solidFill>
                  <a:srgbClr val="201F1E"/>
                </a:solidFill>
                <a:latin typeface="Calibri" panose="020F0502020204030204" pitchFamily="34" charset="0"/>
              </a:rPr>
              <a:t>please note that all PGR have to complete the </a:t>
            </a:r>
            <a:r>
              <a:rPr lang="en-GB" sz="2400" b="1" dirty="0">
                <a:solidFill>
                  <a:srgbClr val="201F1E"/>
                </a:solidFill>
                <a:latin typeface="Calibri" panose="020F0502020204030204" pitchFamily="34" charset="0"/>
              </a:rPr>
              <a:t>full course of 8 </a:t>
            </a:r>
            <a:r>
              <a:rPr lang="en-GB" sz="2400" b="1" i="1" dirty="0">
                <a:solidFill>
                  <a:srgbClr val="201F1E"/>
                </a:solidFill>
                <a:latin typeface="Calibri" panose="020F0502020204030204" pitchFamily="34" charset="0"/>
              </a:rPr>
              <a:t>core</a:t>
            </a:r>
            <a:r>
              <a:rPr lang="en-GB" sz="2400" b="1" dirty="0">
                <a:solidFill>
                  <a:srgbClr val="201F1E"/>
                </a:solidFill>
                <a:latin typeface="Calibri" panose="020F0502020204030204" pitchFamily="34" charset="0"/>
              </a:rPr>
              <a:t> Research Integrity </a:t>
            </a:r>
            <a:r>
              <a:rPr lang="en-GB" sz="2400" b="1" dirty="0">
                <a:solidFill>
                  <a:srgbClr val="201F1E"/>
                </a:solidFill>
                <a:latin typeface="Calibri" panose="020F0502020204030204" pitchFamily="34" charset="0"/>
                <a:hlinkClick r:id="rId4"/>
              </a:rPr>
              <a:t>training modules</a:t>
            </a:r>
            <a:r>
              <a:rPr lang="en-GB" sz="2400" dirty="0">
                <a:solidFill>
                  <a:srgbClr val="201F1E"/>
                </a:solidFill>
                <a:latin typeface="Calibri" panose="020F0502020204030204" pitchFamily="34" charset="0"/>
              </a:rPr>
              <a:t>. Provided by a company called </a:t>
            </a:r>
            <a:r>
              <a:rPr lang="en-GB" sz="2400" dirty="0" err="1">
                <a:latin typeface="inherit"/>
              </a:rPr>
              <a:t>Epigeum</a:t>
            </a:r>
            <a:r>
              <a:rPr lang="en-GB" sz="2400" dirty="0">
                <a:latin typeface="inherit"/>
              </a:rPr>
              <a:t>, it</a:t>
            </a:r>
            <a:r>
              <a:rPr lang="en-GB" sz="2400" dirty="0">
                <a:solidFill>
                  <a:srgbClr val="201F1E"/>
                </a:solidFill>
                <a:latin typeface="Calibri" panose="020F0502020204030204" pitchFamily="34" charset="0"/>
              </a:rPr>
              <a:t> focuses on areas such as conflict of interest, safety and health, animal research, and intellectual property. PGR working with human participants </a:t>
            </a:r>
            <a:r>
              <a:rPr lang="en-GB" sz="2400" i="1" dirty="0">
                <a:solidFill>
                  <a:srgbClr val="201F1E"/>
                </a:solidFill>
                <a:latin typeface="Calibri" panose="020F0502020204030204" pitchFamily="34" charset="0"/>
              </a:rPr>
              <a:t>additionally</a:t>
            </a:r>
            <a:r>
              <a:rPr lang="en-GB" sz="2400" dirty="0">
                <a:solidFill>
                  <a:srgbClr val="201F1E"/>
                </a:solidFill>
                <a:latin typeface="Calibri" panose="020F0502020204030204" pitchFamily="34" charset="0"/>
              </a:rPr>
              <a:t> need to complete the respective </a:t>
            </a:r>
            <a:r>
              <a:rPr lang="en-GB" sz="2400" i="1" dirty="0">
                <a:solidFill>
                  <a:srgbClr val="201F1E"/>
                </a:solidFill>
                <a:latin typeface="Calibri" panose="020F0502020204030204" pitchFamily="34" charset="0"/>
              </a:rPr>
              <a:t>supplementary</a:t>
            </a:r>
            <a:r>
              <a:rPr lang="en-GB" sz="2400" dirty="0">
                <a:solidFill>
                  <a:srgbClr val="201F1E"/>
                </a:solidFill>
                <a:latin typeface="Calibri" panose="020F0502020204030204" pitchFamily="34" charset="0"/>
              </a:rPr>
              <a:t> module.</a:t>
            </a:r>
          </a:p>
          <a:p>
            <a:pPr>
              <a:spcAft>
                <a:spcPts val="800"/>
              </a:spcAft>
            </a:pPr>
            <a:r>
              <a:rPr lang="en-GB" sz="2400" dirty="0">
                <a:solidFill>
                  <a:srgbClr val="201F1E"/>
                </a:solidFill>
                <a:latin typeface="Calibri" panose="020F0502020204030204" pitchFamily="34" charset="0"/>
              </a:rPr>
              <a:t>Once you have completed this course, discuss with your supervisors whether your own project raises related issues and requires formal ethical approval (rather than just review at the upgrade). If so, you will have to apply to a university committee called </a:t>
            </a:r>
            <a:r>
              <a:rPr lang="en-GB" sz="2400" b="1" dirty="0"/>
              <a:t>HSSREC</a:t>
            </a:r>
            <a:r>
              <a:rPr lang="en-GB" sz="2400" dirty="0">
                <a:solidFill>
                  <a:srgbClr val="201F1E"/>
                </a:solidFill>
                <a:latin typeface="Calibri" panose="020F0502020204030204" pitchFamily="34" charset="0"/>
              </a:rPr>
              <a:t>. This takes time &amp; it is highly recommended to clarify this early on in your research.</a:t>
            </a:r>
          </a:p>
        </p:txBody>
      </p:sp>
      <p:pic>
        <p:nvPicPr>
          <p:cNvPr id="5" name="Picture 4">
            <a:extLst>
              <a:ext uri="{FF2B5EF4-FFF2-40B4-BE49-F238E27FC236}">
                <a16:creationId xmlns:a16="http://schemas.microsoft.com/office/drawing/2014/main" id="{DFF5D009-C7F1-18C5-BAB6-D22DA43007A6}"/>
              </a:ext>
            </a:extLst>
          </p:cNvPr>
          <p:cNvPicPr>
            <a:picLocks noChangeAspect="1"/>
          </p:cNvPicPr>
          <p:nvPr/>
        </p:nvPicPr>
        <p:blipFill>
          <a:blip r:embed="rId5"/>
          <a:srcRect l="3434" t="15100" r="71807" b="54538"/>
          <a:stretch>
            <a:fillRect/>
          </a:stretch>
        </p:blipFill>
        <p:spPr>
          <a:xfrm>
            <a:off x="9084324" y="237867"/>
            <a:ext cx="2269476" cy="1565440"/>
          </a:xfrm>
          <a:prstGeom prst="rect">
            <a:avLst/>
          </a:prstGeom>
        </p:spPr>
      </p:pic>
    </p:spTree>
    <p:extLst>
      <p:ext uri="{BB962C8B-B14F-4D97-AF65-F5344CB8AC3E}">
        <p14:creationId xmlns:p14="http://schemas.microsoft.com/office/powerpoint/2010/main" val="355458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C2CD64B-B11A-3902-CF05-CBDF39649EB6}"/>
            </a:ext>
          </a:extLst>
        </p:cNvPr>
        <p:cNvGrpSpPr/>
        <p:nvPr/>
      </p:nvGrpSpPr>
      <p:grpSpPr>
        <a:xfrm>
          <a:off x="0" y="0"/>
          <a:ext cx="0" cy="0"/>
          <a:chOff x="0" y="0"/>
          <a:chExt cx="0" cy="0"/>
        </a:xfrm>
      </p:grpSpPr>
      <p:sp useBgFill="1">
        <p:nvSpPr>
          <p:cNvPr id="1041" name="Rectangle 104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PG Conference 2022">
            <a:extLst>
              <a:ext uri="{FF2B5EF4-FFF2-40B4-BE49-F238E27FC236}">
                <a16:creationId xmlns:a16="http://schemas.microsoft.com/office/drawing/2014/main" id="{620F0C34-837B-95B5-EF8A-A8BA082E8A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9091" r="23298"/>
          <a:stretch>
            <a:fillRect/>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42" name="Rectangle 104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42B74A5-4839-3EFB-C6DF-87ADFD36E9EC}"/>
              </a:ext>
            </a:extLst>
          </p:cNvPr>
          <p:cNvSpPr>
            <a:spLocks noGrp="1"/>
          </p:cNvSpPr>
          <p:nvPr>
            <p:ph type="title"/>
          </p:nvPr>
        </p:nvSpPr>
        <p:spPr>
          <a:xfrm>
            <a:off x="477981" y="1122363"/>
            <a:ext cx="4023360" cy="3204134"/>
          </a:xfrm>
        </p:spPr>
        <p:txBody>
          <a:bodyPr vert="horz" lIns="91440" tIns="45720" rIns="91440" bIns="45720" rtlCol="0" anchor="b">
            <a:normAutofit fontScale="90000"/>
          </a:bodyPr>
          <a:lstStyle/>
          <a:p>
            <a:r>
              <a:rPr lang="en-US" sz="4800" dirty="0">
                <a:solidFill>
                  <a:srgbClr val="00B050"/>
                </a:solidFill>
              </a:rPr>
              <a:t>Welcome to</a:t>
            </a:r>
            <a:br>
              <a:rPr lang="en-US" sz="4800" dirty="0">
                <a:solidFill>
                  <a:srgbClr val="00B050"/>
                </a:solidFill>
              </a:rPr>
            </a:br>
            <a:r>
              <a:rPr lang="en-US" sz="4800" dirty="0">
                <a:solidFill>
                  <a:srgbClr val="00B050"/>
                </a:solidFill>
              </a:rPr>
              <a:t>History’s PGR</a:t>
            </a:r>
            <a:br>
              <a:rPr lang="en-US" sz="4800" dirty="0">
                <a:solidFill>
                  <a:srgbClr val="00B050"/>
                </a:solidFill>
              </a:rPr>
            </a:br>
            <a:r>
              <a:rPr lang="en-US" sz="4800" dirty="0">
                <a:solidFill>
                  <a:srgbClr val="00B050"/>
                </a:solidFill>
              </a:rPr>
              <a:t>Community !</a:t>
            </a:r>
            <a:br>
              <a:rPr lang="en-US" sz="4800" dirty="0">
                <a:solidFill>
                  <a:srgbClr val="00B050"/>
                </a:solidFill>
              </a:rPr>
            </a:br>
            <a:br>
              <a:rPr lang="en-US" sz="4800" dirty="0">
                <a:solidFill>
                  <a:srgbClr val="00B050"/>
                </a:solidFill>
              </a:rPr>
            </a:br>
            <a:r>
              <a:rPr lang="en-US" sz="4800" dirty="0"/>
              <a:t>Introducing…</a:t>
            </a:r>
          </a:p>
        </p:txBody>
      </p:sp>
      <p:sp>
        <p:nvSpPr>
          <p:cNvPr id="1043" name="Rectangle 104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44" name="Rectangle 104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44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1CC27-382C-A112-B4B5-372B79AF23A0}"/>
              </a:ext>
            </a:extLst>
          </p:cNvPr>
          <p:cNvSpPr>
            <a:spLocks noGrp="1"/>
          </p:cNvSpPr>
          <p:nvPr>
            <p:ph type="title"/>
          </p:nvPr>
        </p:nvSpPr>
        <p:spPr>
          <a:xfrm>
            <a:off x="2309346" y="1721020"/>
            <a:ext cx="5052802" cy="1568871"/>
          </a:xfrm>
        </p:spPr>
        <p:txBody>
          <a:bodyPr/>
          <a:lstStyle/>
          <a:p>
            <a:r>
              <a:rPr lang="en-GB" dirty="0"/>
              <a:t>ANY QUESTIONS ?</a:t>
            </a:r>
          </a:p>
        </p:txBody>
      </p:sp>
      <p:sp>
        <p:nvSpPr>
          <p:cNvPr id="3" name="TextBox 2">
            <a:extLst>
              <a:ext uri="{FF2B5EF4-FFF2-40B4-BE49-F238E27FC236}">
                <a16:creationId xmlns:a16="http://schemas.microsoft.com/office/drawing/2014/main" id="{66DBF908-C106-2A72-9045-A8AC519D96BA}"/>
              </a:ext>
            </a:extLst>
          </p:cNvPr>
          <p:cNvSpPr txBox="1"/>
          <p:nvPr/>
        </p:nvSpPr>
        <p:spPr>
          <a:xfrm>
            <a:off x="4818888" y="4480560"/>
            <a:ext cx="5086521" cy="769441"/>
          </a:xfrm>
          <a:prstGeom prst="rect">
            <a:avLst/>
          </a:prstGeom>
          <a:noFill/>
        </p:spPr>
        <p:txBody>
          <a:bodyPr wrap="none" rtlCol="0">
            <a:spAutoFit/>
          </a:bodyPr>
          <a:lstStyle/>
          <a:p>
            <a:r>
              <a:rPr lang="en-GB" sz="4400" dirty="0">
                <a:highlight>
                  <a:srgbClr val="00FFFF"/>
                </a:highlight>
              </a:rPr>
              <a:t>! TIME FOR A DRINK !</a:t>
            </a:r>
          </a:p>
        </p:txBody>
      </p:sp>
    </p:spTree>
    <p:extLst>
      <p:ext uri="{BB962C8B-B14F-4D97-AF65-F5344CB8AC3E}">
        <p14:creationId xmlns:p14="http://schemas.microsoft.com/office/powerpoint/2010/main" val="1153323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4A22DA-6B5D-4A76-8EE5-D01E153A5944}"/>
              </a:ext>
            </a:extLst>
          </p:cNvPr>
          <p:cNvSpPr>
            <a:spLocks noGrp="1"/>
          </p:cNvSpPr>
          <p:nvPr>
            <p:ph type="title"/>
          </p:nvPr>
        </p:nvSpPr>
        <p:spPr>
          <a:xfrm>
            <a:off x="572493" y="238539"/>
            <a:ext cx="11018520" cy="1434415"/>
          </a:xfrm>
        </p:spPr>
        <p:txBody>
          <a:bodyPr anchor="b">
            <a:normAutofit/>
          </a:bodyPr>
          <a:lstStyle/>
          <a:p>
            <a:r>
              <a:rPr lang="en-GB" sz="5400" dirty="0"/>
              <a:t>Key contacts …</a:t>
            </a:r>
          </a:p>
        </p:txBody>
      </p:sp>
      <p:sp>
        <p:nvSpPr>
          <p:cNvPr id="206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C582983-B096-48D9-8BFC-1157B6645C5C}"/>
              </a:ext>
            </a:extLst>
          </p:cNvPr>
          <p:cNvSpPr>
            <a:spLocks noGrp="1"/>
          </p:cNvSpPr>
          <p:nvPr>
            <p:ph idx="1"/>
          </p:nvPr>
        </p:nvSpPr>
        <p:spPr>
          <a:xfrm>
            <a:off x="572492" y="1979262"/>
            <a:ext cx="6831719" cy="4809019"/>
          </a:xfrm>
        </p:spPr>
        <p:txBody>
          <a:bodyPr anchor="t">
            <a:normAutofit fontScale="92500" lnSpcReduction="10000"/>
          </a:bodyPr>
          <a:lstStyle/>
          <a:p>
            <a:pPr marL="0" indent="0">
              <a:buNone/>
            </a:pPr>
            <a:r>
              <a:rPr lang="en-GB" sz="2100" b="1" dirty="0"/>
              <a:t>HISTORY PGR TEAM </a:t>
            </a:r>
          </a:p>
          <a:p>
            <a:r>
              <a:rPr lang="en-GB" sz="1900" b="1" dirty="0"/>
              <a:t>Kay Jones</a:t>
            </a:r>
            <a:r>
              <a:rPr lang="en-GB" sz="1900" dirty="0"/>
              <a:t> PGR Co-Ordinator,</a:t>
            </a:r>
            <a:r>
              <a:rPr lang="en-US" sz="1800" dirty="0">
                <a:ea typeface="Yu Mincho" panose="020B0400000000000000" pitchFamily="18" charset="-128"/>
                <a:cs typeface="Calibri" panose="020F0502020204030204" pitchFamily="34" charset="0"/>
              </a:rPr>
              <a:t> FAB 3</a:t>
            </a:r>
            <a:r>
              <a:rPr lang="en-US" sz="1800" baseline="30000" dirty="0">
                <a:ea typeface="Yu Mincho" panose="020B0400000000000000" pitchFamily="18" charset="-128"/>
                <a:cs typeface="Calibri" panose="020F0502020204030204" pitchFamily="34" charset="0"/>
              </a:rPr>
              <a:t>rd </a:t>
            </a:r>
            <a:r>
              <a:rPr lang="en-US" sz="1800" dirty="0">
                <a:ea typeface="Yu Mincho" panose="020B0400000000000000" pitchFamily="18" charset="-128"/>
                <a:cs typeface="Calibri" panose="020F0502020204030204" pitchFamily="34" charset="0"/>
              </a:rPr>
              <a:t>Floor Office, Tel: 50495, </a:t>
            </a:r>
            <a:r>
              <a:rPr lang="en-GB" sz="1900" dirty="0"/>
              <a:t> </a:t>
            </a:r>
            <a:r>
              <a:rPr lang="en-US" sz="1800" b="0" i="0" dirty="0">
                <a:effectLst/>
                <a:hlinkClick r:id="rId2"/>
              </a:rPr>
              <a:t>PGHistoryOffice@warwick.ac.uk</a:t>
            </a:r>
            <a:r>
              <a:rPr lang="en-US" sz="1800" dirty="0"/>
              <a:t> </a:t>
            </a:r>
            <a:r>
              <a:rPr lang="en-US" sz="2000" dirty="0">
                <a:ea typeface="Yu Mincho" panose="020B0400000000000000" pitchFamily="18" charset="-128"/>
                <a:cs typeface="Calibri" panose="020F0502020204030204" pitchFamily="34" charset="0"/>
              </a:rPr>
              <a:t>&amp; </a:t>
            </a:r>
            <a:r>
              <a:rPr lang="en-US" sz="2000" b="1" dirty="0">
                <a:ea typeface="Yu Mincho" panose="020B0400000000000000" pitchFamily="18" charset="-128"/>
                <a:cs typeface="Calibri" panose="020F0502020204030204" pitchFamily="34" charset="0"/>
              </a:rPr>
              <a:t>Beat Kümin</a:t>
            </a:r>
            <a:r>
              <a:rPr lang="en-US" sz="2000" dirty="0">
                <a:ea typeface="Yu Mincho" panose="020B0400000000000000" pitchFamily="18" charset="-128"/>
                <a:cs typeface="Calibri" panose="020F0502020204030204" pitchFamily="34" charset="0"/>
              </a:rPr>
              <a:t>, Director of PG Research, </a:t>
            </a:r>
            <a:r>
              <a:rPr lang="en-US" sz="2000" dirty="0">
                <a:ea typeface="Yu Mincho" panose="020B0400000000000000" pitchFamily="18" charset="-128"/>
                <a:cs typeface="Calibri" panose="020F0502020204030204" pitchFamily="34" charset="0"/>
                <a:hlinkClick r:id="rId3"/>
              </a:rPr>
              <a:t>b.kumin@warwick.ac.uk</a:t>
            </a:r>
            <a:r>
              <a:rPr lang="en-US" sz="2000" dirty="0">
                <a:ea typeface="Yu Mincho" panose="020B0400000000000000" pitchFamily="18" charset="-128"/>
                <a:cs typeface="Calibri" panose="020F0502020204030204" pitchFamily="34" charset="0"/>
              </a:rPr>
              <a:t>, Tel: 24915, FAB 3.49</a:t>
            </a:r>
          </a:p>
          <a:p>
            <a:pPr marL="0" indent="0">
              <a:buNone/>
            </a:pPr>
            <a:r>
              <a:rPr lang="en-US" sz="2000" b="1" dirty="0">
                <a:latin typeface="Calibri" panose="020F0502020204030204" pitchFamily="34" charset="0"/>
                <a:ea typeface="Yu Mincho" panose="020B0400000000000000" pitchFamily="18" charset="-128"/>
                <a:cs typeface="Calibri" panose="020F0502020204030204" pitchFamily="34" charset="0"/>
              </a:rPr>
              <a:t>ARTS FACULTY </a:t>
            </a:r>
            <a:endParaRPr lang="en-GB" sz="1900" b="1" dirty="0"/>
          </a:p>
          <a:p>
            <a:r>
              <a:rPr lang="en-GB" sz="1900" b="1" dirty="0"/>
              <a:t>CADRE </a:t>
            </a:r>
            <a:r>
              <a:rPr lang="en-GB" sz="1900" dirty="0"/>
              <a:t>- for all Arts PGR; David Lambert, CADRE &amp; M4C Site Director, </a:t>
            </a:r>
            <a:r>
              <a:rPr lang="en-GB" sz="1900" dirty="0">
                <a:hlinkClick r:id="rId4"/>
              </a:rPr>
              <a:t>Welcome &amp; 21 October Induction</a:t>
            </a:r>
            <a:r>
              <a:rPr lang="en-GB" sz="1900" dirty="0"/>
              <a:t> in Wolfson Research Exchange</a:t>
            </a:r>
          </a:p>
          <a:p>
            <a:pPr marL="0" indent="0">
              <a:buNone/>
            </a:pPr>
            <a:r>
              <a:rPr lang="en-GB" sz="2100" b="1" dirty="0"/>
              <a:t>UNIVERSITY</a:t>
            </a:r>
          </a:p>
          <a:p>
            <a:r>
              <a:rPr lang="en-GB" sz="1900" b="1" dirty="0"/>
              <a:t>Doctoral College </a:t>
            </a:r>
            <a:r>
              <a:rPr lang="en-GB" sz="1900" b="0" i="0" u="sng" dirty="0">
                <a:effectLst/>
                <a:latin typeface="Calibri" panose="020F0502020204030204" pitchFamily="34" charset="0"/>
                <a:hlinkClick r:id="rId5"/>
              </a:rPr>
              <a:t>Welcome Resources</a:t>
            </a:r>
            <a:r>
              <a:rPr lang="en-GB" sz="1900" dirty="0">
                <a:latin typeface="Calibri" panose="020F0502020204030204" pitchFamily="34" charset="0"/>
              </a:rPr>
              <a:t> for new PGRs</a:t>
            </a:r>
            <a:r>
              <a:rPr lang="en-US" sz="1900" b="0" i="0" dirty="0">
                <a:effectLst/>
                <a:latin typeface="Calibri" panose="020F0502020204030204" pitchFamily="34" charset="0"/>
              </a:rPr>
              <a:t>. Also runs </a:t>
            </a:r>
            <a:r>
              <a:rPr lang="en-GB" sz="1900" dirty="0">
                <a:hlinkClick r:id="rId6"/>
              </a:rPr>
              <a:t>Researcher Development</a:t>
            </a:r>
            <a:r>
              <a:rPr lang="en-US" sz="1900" b="0" i="0" dirty="0">
                <a:effectLst/>
                <a:latin typeface="Calibri" panose="020F0502020204030204" pitchFamily="34" charset="0"/>
              </a:rPr>
              <a:t> </a:t>
            </a:r>
            <a:r>
              <a:rPr lang="en-US" sz="1900" b="0" i="0" dirty="0" err="1">
                <a:effectLst/>
                <a:latin typeface="Calibri" panose="020F0502020204030204" pitchFamily="34" charset="0"/>
              </a:rPr>
              <a:t>programme</a:t>
            </a:r>
            <a:r>
              <a:rPr lang="en-US" sz="1900" b="0" i="0" dirty="0">
                <a:effectLst/>
                <a:latin typeface="Calibri" panose="020F0502020204030204" pitchFamily="34" charset="0"/>
              </a:rPr>
              <a:t>, incl. </a:t>
            </a:r>
            <a:r>
              <a:rPr lang="en-US" sz="1900" dirty="0">
                <a:latin typeface="Calibri" panose="020F0502020204030204" pitchFamily="34" charset="0"/>
              </a:rPr>
              <a:t>an Accelerator Series for starters</a:t>
            </a:r>
            <a:endParaRPr lang="en-GB" sz="1900" dirty="0">
              <a:latin typeface="Calibri" panose="020F0502020204030204" pitchFamily="34" charset="0"/>
            </a:endParaRPr>
          </a:p>
          <a:p>
            <a:r>
              <a:rPr lang="en-GB" sz="1900" b="1" dirty="0"/>
              <a:t>Library </a:t>
            </a:r>
            <a:r>
              <a:rPr lang="en-GB" sz="1900" dirty="0"/>
              <a:t>– </a:t>
            </a:r>
            <a:r>
              <a:rPr lang="en-GB" sz="1900" dirty="0">
                <a:hlinkClick r:id="rId7"/>
              </a:rPr>
              <a:t>homepage</a:t>
            </a:r>
            <a:r>
              <a:rPr lang="en-GB" sz="1900" dirty="0"/>
              <a:t>, runs PG Tips Tuesdays 3-4 and provides </a:t>
            </a:r>
            <a:r>
              <a:rPr lang="en-GB" sz="1900" dirty="0">
                <a:hlinkClick r:id="rId8"/>
              </a:rPr>
              <a:t>Warwick Postgraduate Spaces</a:t>
            </a:r>
            <a:r>
              <a:rPr lang="en-GB" sz="1900" dirty="0"/>
              <a:t> on floor 2 of the PG Hub in the Junction Building; offers </a:t>
            </a:r>
            <a:r>
              <a:rPr lang="en-GB" sz="1900" dirty="0">
                <a:hlinkClick r:id="rId9"/>
              </a:rPr>
              <a:t>online courses</a:t>
            </a:r>
            <a:r>
              <a:rPr lang="en-GB" sz="1900" dirty="0"/>
              <a:t> e.g. on finding info, avoiding plagiarism etc as well as  support for referencing software; our History subject librarian is </a:t>
            </a:r>
            <a:r>
              <a:rPr lang="en-GB" sz="1900" b="1" dirty="0"/>
              <a:t>Andy Calvert </a:t>
            </a:r>
            <a:r>
              <a:rPr lang="en-GB" sz="1900" dirty="0"/>
              <a:t>(leads our week 3 session)</a:t>
            </a:r>
          </a:p>
        </p:txBody>
      </p:sp>
      <p:pic>
        <p:nvPicPr>
          <p:cNvPr id="5" name="Picture 4" descr="A person smiling at the camera&#10;&#10;Description automatically generated">
            <a:extLst>
              <a:ext uri="{FF2B5EF4-FFF2-40B4-BE49-F238E27FC236}">
                <a16:creationId xmlns:a16="http://schemas.microsoft.com/office/drawing/2014/main" id="{7483C3DB-8B91-B688-9362-B0FAE14F4863}"/>
              </a:ext>
            </a:extLst>
          </p:cNvPr>
          <p:cNvPicPr>
            <a:picLocks noChangeAspect="1"/>
          </p:cNvPicPr>
          <p:nvPr/>
        </p:nvPicPr>
        <p:blipFill rotWithShape="1">
          <a:blip r:embed="rId10">
            <a:extLst>
              <a:ext uri="{28A0092B-C50C-407E-A947-70E740481C1C}">
                <a14:useLocalDpi xmlns:a14="http://schemas.microsoft.com/office/drawing/2010/main" val="0"/>
              </a:ext>
            </a:extLst>
          </a:blip>
          <a:srcRect t="18741" r="-1" b="-1"/>
          <a:stretch/>
        </p:blipFill>
        <p:spPr>
          <a:xfrm>
            <a:off x="7404211" y="2084747"/>
            <a:ext cx="4155978" cy="4319902"/>
          </a:xfrm>
          <a:prstGeom prst="rect">
            <a:avLst/>
          </a:prstGeom>
        </p:spPr>
      </p:pic>
    </p:spTree>
    <p:extLst>
      <p:ext uri="{BB962C8B-B14F-4D97-AF65-F5344CB8AC3E}">
        <p14:creationId xmlns:p14="http://schemas.microsoft.com/office/powerpoint/2010/main" val="1702103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7000"/>
            <a:lum/>
          </a:blip>
          <a:srcRect/>
          <a:stretch>
            <a:fillRect l="1000" t="-13000" r="7000" b="-13000"/>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298FB24-E9BF-9AD0-9DDC-5BCD166E9615}"/>
              </a:ext>
            </a:extLst>
          </p:cNvPr>
          <p:cNvSpPr>
            <a:spLocks noGrp="1"/>
          </p:cNvSpPr>
          <p:nvPr>
            <p:ph idx="1"/>
          </p:nvPr>
        </p:nvSpPr>
        <p:spPr>
          <a:xfrm>
            <a:off x="7886780" y="189228"/>
            <a:ext cx="4048546" cy="6668772"/>
          </a:xfrm>
        </p:spPr>
        <p:txBody>
          <a:bodyPr>
            <a:normAutofit lnSpcReduction="10000"/>
          </a:bodyPr>
          <a:lstStyle/>
          <a:p>
            <a:pPr marL="0" indent="0">
              <a:buNone/>
            </a:pPr>
            <a:r>
              <a:rPr lang="en-GB" sz="2000" b="1" dirty="0"/>
              <a:t>SOURCES OF SUPPORT</a:t>
            </a:r>
          </a:p>
          <a:p>
            <a:r>
              <a:rPr lang="en-GB" sz="2000" dirty="0"/>
              <a:t>Department: </a:t>
            </a:r>
          </a:p>
          <a:p>
            <a:pPr lvl="1"/>
            <a:r>
              <a:rPr lang="en-GB" sz="2000" dirty="0"/>
              <a:t>Direct emails (</a:t>
            </a:r>
            <a:r>
              <a:rPr lang="en-GB" sz="2000" dirty="0">
                <a:solidFill>
                  <a:srgbClr val="FF0000"/>
                </a:solidFill>
              </a:rPr>
              <a:t>please check</a:t>
            </a:r>
            <a:r>
              <a:rPr lang="en-GB" sz="2000" dirty="0"/>
              <a:t>!) </a:t>
            </a:r>
          </a:p>
          <a:p>
            <a:pPr lvl="1"/>
            <a:r>
              <a:rPr lang="en-GB" sz="2000" dirty="0"/>
              <a:t>PG Newsletter (each week)</a:t>
            </a:r>
          </a:p>
          <a:p>
            <a:pPr lvl="1"/>
            <a:r>
              <a:rPr lang="en-GB" sz="2000" dirty="0"/>
              <a:t>Teams </a:t>
            </a:r>
            <a:r>
              <a:rPr lang="en-GB" sz="2000" dirty="0" err="1">
                <a:hlinkClick r:id="rId3"/>
              </a:rPr>
              <a:t>pg</a:t>
            </a:r>
            <a:r>
              <a:rPr lang="en-GB" sz="2000" dirty="0">
                <a:hlinkClick r:id="rId3"/>
              </a:rPr>
              <a:t> common room</a:t>
            </a:r>
            <a:endParaRPr lang="en-GB" sz="2000" dirty="0"/>
          </a:p>
          <a:p>
            <a:pPr lvl="1"/>
            <a:r>
              <a:rPr lang="en-GB" sz="2000" u="sng" kern="100" dirty="0">
                <a:solidFill>
                  <a:srgbClr val="0000FF"/>
                </a:solidFill>
                <a:ea typeface="Calibri" panose="020F0502020204030204" pitchFamily="34" charset="0"/>
                <a:cs typeface="Times New Roman" panose="02020603050405020304" pitchFamily="18" charset="0"/>
                <a:hlinkClick r:id="rId4"/>
              </a:rPr>
              <a:t>PGR Social Events</a:t>
            </a:r>
            <a:r>
              <a:rPr lang="en-GB" sz="2000" kern="100" dirty="0">
                <a:ea typeface="Calibri" panose="020F0502020204030204" pitchFamily="34" charset="0"/>
                <a:cs typeface="Times New Roman" panose="02020603050405020304" pitchFamily="18" charset="0"/>
              </a:rPr>
              <a:t> start today!</a:t>
            </a:r>
          </a:p>
          <a:p>
            <a:pPr lvl="1"/>
            <a:r>
              <a:rPr lang="en-GB" sz="2000" dirty="0"/>
              <a:t>English Language </a:t>
            </a:r>
            <a:r>
              <a:rPr lang="en-GB" sz="2000" dirty="0">
                <a:hlinkClick r:id="rId5"/>
              </a:rPr>
              <a:t>support classes</a:t>
            </a:r>
            <a:r>
              <a:rPr lang="en-GB" sz="2000" dirty="0">
                <a:sym typeface="Wingdings" panose="05000000000000000000" pitchFamily="2" charset="2"/>
              </a:rPr>
              <a:t> run </a:t>
            </a:r>
            <a:r>
              <a:rPr lang="en-GB" sz="2000" dirty="0"/>
              <a:t>Fridays 11-12.30 </a:t>
            </a:r>
            <a:br>
              <a:rPr lang="en-GB" sz="2000" dirty="0"/>
            </a:br>
            <a:r>
              <a:rPr lang="en-GB" sz="2000" dirty="0"/>
              <a:t>(from </a:t>
            </a:r>
            <a:r>
              <a:rPr lang="en-GB" sz="2000" dirty="0" err="1"/>
              <a:t>wk</a:t>
            </a:r>
            <a:r>
              <a:rPr lang="en-GB" sz="2000" dirty="0"/>
              <a:t> 2) &amp; there is also an </a:t>
            </a:r>
            <a:r>
              <a:rPr lang="en-GB" sz="2000" dirty="0">
                <a:hlinkClick r:id="rId6"/>
              </a:rPr>
              <a:t>in-sessional English</a:t>
            </a:r>
            <a:r>
              <a:rPr lang="en-GB" sz="2000" dirty="0"/>
              <a:t> course offered by the University</a:t>
            </a:r>
          </a:p>
          <a:p>
            <a:r>
              <a:rPr lang="en-GB" sz="2000" dirty="0"/>
              <a:t>Workspaces can be found e.g. in: </a:t>
            </a:r>
          </a:p>
          <a:p>
            <a:pPr lvl="1"/>
            <a:r>
              <a:rPr lang="en-GB" sz="2000" dirty="0"/>
              <a:t>FAB, 3</a:t>
            </a:r>
            <a:r>
              <a:rPr lang="en-GB" sz="2000" baseline="30000" dirty="0"/>
              <a:t>rd</a:t>
            </a:r>
            <a:r>
              <a:rPr lang="en-GB" sz="2000" dirty="0"/>
              <a:t> Floor Quadrant C – just turn up; </a:t>
            </a:r>
            <a:r>
              <a:rPr lang="en-GB" sz="2000" dirty="0" err="1"/>
              <a:t>deskspace</a:t>
            </a:r>
            <a:r>
              <a:rPr lang="en-GB" sz="2000" dirty="0"/>
              <a:t>; lockers</a:t>
            </a:r>
          </a:p>
          <a:p>
            <a:pPr lvl="1"/>
            <a:r>
              <a:rPr lang="en-GB" sz="2000" dirty="0"/>
              <a:t>FAB, CADRE zone on Floor 2 - </a:t>
            </a:r>
            <a:r>
              <a:rPr lang="en-GB" sz="2000" dirty="0">
                <a:hlinkClick r:id="rId7"/>
              </a:rPr>
              <a:t>PGR Workspaces</a:t>
            </a:r>
            <a:endParaRPr lang="en-GB" sz="2000" dirty="0"/>
          </a:p>
          <a:p>
            <a:pPr lvl="1"/>
            <a:r>
              <a:rPr lang="en-GB" sz="2000" dirty="0">
                <a:hlinkClick r:id="rId8"/>
              </a:rPr>
              <a:t>Wolfson Research Exchange</a:t>
            </a:r>
            <a:r>
              <a:rPr lang="en-GB" sz="2000" dirty="0"/>
              <a:t> on floor 3 of Library extension</a:t>
            </a:r>
          </a:p>
          <a:p>
            <a:r>
              <a:rPr lang="en-GB" sz="2000" dirty="0"/>
              <a:t>Careers – History’s Senior Careers Consultant is Clare </a:t>
            </a:r>
            <a:r>
              <a:rPr lang="en-GB" sz="2000" dirty="0" err="1"/>
              <a:t>Halldron</a:t>
            </a:r>
            <a:r>
              <a:rPr lang="en-GB" sz="2000" dirty="0"/>
              <a:t>:</a:t>
            </a:r>
            <a:r>
              <a:rPr lang="en-GB" sz="2000" b="0" i="0" dirty="0">
                <a:solidFill>
                  <a:srgbClr val="FF0000"/>
                </a:solidFill>
                <a:effectLst/>
              </a:rPr>
              <a:t> </a:t>
            </a:r>
            <a:r>
              <a:rPr lang="en-GB" sz="1800" b="0" i="0" dirty="0">
                <a:solidFill>
                  <a:srgbClr val="393A3B"/>
                </a:solidFill>
                <a:effectLst/>
                <a:hlinkClick r:id="rId9"/>
              </a:rPr>
              <a:t>careers@warwick.ac.uk</a:t>
            </a:r>
            <a:r>
              <a:rPr lang="en-GB" sz="2000" b="0" i="0" dirty="0">
                <a:solidFill>
                  <a:srgbClr val="383838"/>
                </a:solidFill>
                <a:effectLst/>
              </a:rPr>
              <a:t> </a:t>
            </a:r>
            <a:endParaRPr lang="en-GB" sz="2000" dirty="0"/>
          </a:p>
        </p:txBody>
      </p:sp>
    </p:spTree>
    <p:extLst>
      <p:ext uri="{BB962C8B-B14F-4D97-AF65-F5344CB8AC3E}">
        <p14:creationId xmlns:p14="http://schemas.microsoft.com/office/powerpoint/2010/main" val="611863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B71DB7-DC89-4B5B-A41A-793D59E7E9AA}"/>
              </a:ext>
            </a:extLst>
          </p:cNvPr>
          <p:cNvSpPr>
            <a:spLocks noGrp="1"/>
          </p:cNvSpPr>
          <p:nvPr>
            <p:ph type="title"/>
          </p:nvPr>
        </p:nvSpPr>
        <p:spPr>
          <a:xfrm>
            <a:off x="247922" y="1198418"/>
            <a:ext cx="3473686" cy="4461163"/>
          </a:xfrm>
        </p:spPr>
        <p:txBody>
          <a:bodyPr>
            <a:normAutofit/>
          </a:bodyPr>
          <a:lstStyle/>
          <a:p>
            <a:r>
              <a:rPr lang="en-GB" dirty="0">
                <a:solidFill>
                  <a:srgbClr val="FFFFFF"/>
                </a:solidFill>
              </a:rPr>
              <a:t>Fundamentals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E1285D1-B0EF-4AE0-8C30-9C873BBA4E56}"/>
              </a:ext>
            </a:extLst>
          </p:cNvPr>
          <p:cNvSpPr>
            <a:spLocks noGrp="1"/>
          </p:cNvSpPr>
          <p:nvPr>
            <p:ph idx="1"/>
          </p:nvPr>
        </p:nvSpPr>
        <p:spPr>
          <a:xfrm>
            <a:off x="4235580" y="86627"/>
            <a:ext cx="7057858" cy="6309518"/>
          </a:xfrm>
        </p:spPr>
        <p:txBody>
          <a:bodyPr anchor="ctr">
            <a:normAutofit/>
          </a:bodyPr>
          <a:lstStyle/>
          <a:p>
            <a:pPr marL="0" indent="0">
              <a:buNone/>
            </a:pPr>
            <a:r>
              <a:rPr lang="en-GB" sz="2600" b="1" dirty="0"/>
              <a:t>Warwick Core Values</a:t>
            </a:r>
          </a:p>
          <a:p>
            <a:r>
              <a:rPr lang="en-GB" sz="2600" dirty="0">
                <a:latin typeface="Calibri" panose="020F0502020204030204" pitchFamily="34" charset="0"/>
                <a:ea typeface="Yu Mincho" panose="020B0400000000000000" pitchFamily="18" charset="-128"/>
                <a:cs typeface="Calibri" panose="020F0502020204030204" pitchFamily="34" charset="0"/>
              </a:rPr>
              <a:t>Include commitments to equality, diversity, excellence in all areas of research and learning, an ambitious and entrepreneurial attitude, an openness to rational enquiry with intellectual integrity, and accessibility to students from all backgrounds at all stages of their learning. Ours is a highly cosmopolitan and diverse community in which different cultural frameworks and </a:t>
            </a:r>
            <a:r>
              <a:rPr lang="en-GB" sz="2600">
                <a:latin typeface="Calibri" panose="020F0502020204030204" pitchFamily="34" charset="0"/>
                <a:ea typeface="Yu Mincho" panose="020B0400000000000000" pitchFamily="18" charset="-128"/>
                <a:cs typeface="Calibri" panose="020F0502020204030204" pitchFamily="34" charset="0"/>
              </a:rPr>
              <a:t>perspectives foster </a:t>
            </a:r>
            <a:r>
              <a:rPr lang="en-GB" sz="2600" dirty="0">
                <a:latin typeface="Calibri" panose="020F0502020204030204" pitchFamily="34" charset="0"/>
                <a:ea typeface="Yu Mincho" panose="020B0400000000000000" pitchFamily="18" charset="-128"/>
                <a:cs typeface="Calibri" panose="020F0502020204030204" pitchFamily="34" charset="0"/>
              </a:rPr>
              <a:t>the generation of ideas. </a:t>
            </a:r>
          </a:p>
          <a:p>
            <a:r>
              <a:rPr lang="en-GB" sz="2600" dirty="0">
                <a:effectLst/>
                <a:latin typeface="Calibri" panose="020F0502020204030204" pitchFamily="34" charset="0"/>
                <a:ea typeface="Yu Mincho" panose="020B0400000000000000" pitchFamily="18" charset="-128"/>
              </a:rPr>
              <a:t>As part of that community, we expect you to treat your peers and colleagues with </a:t>
            </a:r>
            <a:r>
              <a:rPr lang="en-GB" sz="2600" b="1" dirty="0">
                <a:solidFill>
                  <a:srgbClr val="00B050"/>
                </a:solidFill>
                <a:effectLst/>
                <a:latin typeface="Calibri" panose="020F0502020204030204" pitchFamily="34" charset="0"/>
                <a:ea typeface="Yu Mincho" panose="020B0400000000000000" pitchFamily="18" charset="-128"/>
              </a:rPr>
              <a:t>respect</a:t>
            </a:r>
            <a:r>
              <a:rPr lang="en-GB" sz="2600" dirty="0">
                <a:effectLst/>
                <a:latin typeface="Calibri" panose="020F0502020204030204" pitchFamily="34" charset="0"/>
                <a:ea typeface="Yu Mincho" panose="020B0400000000000000" pitchFamily="18" charset="-128"/>
              </a:rPr>
              <a:t>; engage with ideas, disagree courteously</a:t>
            </a:r>
          </a:p>
          <a:p>
            <a:r>
              <a:rPr lang="en-GB" sz="2600" dirty="0">
                <a:latin typeface="Calibri" panose="020F0502020204030204" pitchFamily="34" charset="0"/>
                <a:ea typeface="Yu Mincho" panose="020B0400000000000000" pitchFamily="18" charset="-128"/>
              </a:rPr>
              <a:t>Harassment or abuse can be brought to attention of</a:t>
            </a:r>
            <a:r>
              <a:rPr lang="en-GB" sz="2600" dirty="0">
                <a:effectLst/>
                <a:latin typeface="Calibri" panose="020F0502020204030204" pitchFamily="34" charset="0"/>
                <a:ea typeface="Yu Mincho" panose="020B0400000000000000" pitchFamily="18" charset="-128"/>
              </a:rPr>
              <a:t> </a:t>
            </a:r>
            <a:r>
              <a:rPr lang="en-GB" sz="2400" dirty="0">
                <a:hlinkClick r:id="rId2"/>
              </a:rPr>
              <a:t>Report + Support</a:t>
            </a:r>
            <a:r>
              <a:rPr lang="en-GB" sz="2400" dirty="0"/>
              <a:t> (anonymously or with details)</a:t>
            </a:r>
            <a:endParaRPr lang="en-GB" sz="2400" dirty="0">
              <a:latin typeface="Calibri" panose="020F0502020204030204" pitchFamily="34" charset="0"/>
              <a:ea typeface="Yu Mincho" panose="020B0400000000000000" pitchFamily="18" charset="-128"/>
              <a:cs typeface="Calibri" panose="020F0502020204030204" pitchFamily="34" charset="0"/>
            </a:endParaRPr>
          </a:p>
        </p:txBody>
      </p:sp>
    </p:spTree>
    <p:extLst>
      <p:ext uri="{BB962C8B-B14F-4D97-AF65-F5344CB8AC3E}">
        <p14:creationId xmlns:p14="http://schemas.microsoft.com/office/powerpoint/2010/main" val="2152095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7CDB168-6EE9-40F7-8A1D-D8C802430DF5}"/>
              </a:ext>
            </a:extLst>
          </p:cNvPr>
          <p:cNvSpPr>
            <a:spLocks noGrp="1"/>
          </p:cNvSpPr>
          <p:nvPr>
            <p:ph type="title"/>
          </p:nvPr>
        </p:nvSpPr>
        <p:spPr>
          <a:xfrm>
            <a:off x="6948209" y="474204"/>
            <a:ext cx="4289089" cy="2124227"/>
          </a:xfrm>
        </p:spPr>
        <p:txBody>
          <a:bodyPr>
            <a:normAutofit/>
          </a:bodyPr>
          <a:lstStyle/>
          <a:p>
            <a:pPr algn="ctr"/>
            <a:r>
              <a:rPr lang="en-GB" sz="3600" b="1" dirty="0">
                <a:solidFill>
                  <a:srgbClr val="00B050"/>
                </a:solidFill>
              </a:rPr>
              <a:t>Our </a:t>
            </a:r>
            <a:br>
              <a:rPr lang="en-GB" sz="3600" b="1" dirty="0">
                <a:solidFill>
                  <a:srgbClr val="00B050"/>
                </a:solidFill>
              </a:rPr>
            </a:br>
            <a:r>
              <a:rPr lang="en-GB" sz="3600" b="1" dirty="0">
                <a:solidFill>
                  <a:srgbClr val="00B050"/>
                </a:solidFill>
              </a:rPr>
              <a:t>Research </a:t>
            </a:r>
            <a:br>
              <a:rPr lang="en-GB" sz="3600" b="1" dirty="0">
                <a:solidFill>
                  <a:srgbClr val="00B050"/>
                </a:solidFill>
              </a:rPr>
            </a:br>
            <a:r>
              <a:rPr lang="en-GB" sz="3600" b="1" dirty="0">
                <a:solidFill>
                  <a:srgbClr val="00B050"/>
                </a:solidFill>
              </a:rPr>
              <a:t>Culture</a:t>
            </a:r>
          </a:p>
        </p:txBody>
      </p:sp>
      <p:sp>
        <p:nvSpPr>
          <p:cNvPr id="3" name="Content Placeholder 2">
            <a:extLst>
              <a:ext uri="{FF2B5EF4-FFF2-40B4-BE49-F238E27FC236}">
                <a16:creationId xmlns:a16="http://schemas.microsoft.com/office/drawing/2014/main" id="{23C186AC-3DF0-4F9F-8AAD-47CE020F0E68}"/>
              </a:ext>
            </a:extLst>
          </p:cNvPr>
          <p:cNvSpPr>
            <a:spLocks noGrp="1"/>
          </p:cNvSpPr>
          <p:nvPr>
            <p:ph idx="1"/>
          </p:nvPr>
        </p:nvSpPr>
        <p:spPr>
          <a:xfrm>
            <a:off x="857695" y="508601"/>
            <a:ext cx="6891188" cy="6214492"/>
          </a:xfrm>
        </p:spPr>
        <p:txBody>
          <a:bodyPr>
            <a:normAutofit/>
          </a:bodyPr>
          <a:lstStyle/>
          <a:p>
            <a:pPr marL="342900" lvl="0" indent="-342900">
              <a:buFont typeface="Calibri" panose="020F0502020204030204" pitchFamily="34" charset="0"/>
              <a:buChar char="-"/>
            </a:pPr>
            <a:r>
              <a:rPr lang="en-GB" sz="2200" dirty="0">
                <a:effectLst/>
                <a:latin typeface="Calibri" panose="020F0502020204030204" pitchFamily="34" charset="0"/>
                <a:ea typeface="Yu Mincho" panose="020B0400000000000000" pitchFamily="18" charset="-128"/>
                <a:cs typeface="Calibri" panose="020F0502020204030204" pitchFamily="34" charset="0"/>
              </a:rPr>
              <a:t>As a PGR student (PhD, MAR) working on the cutting edge, you are a </a:t>
            </a:r>
            <a:r>
              <a:rPr lang="en-GB" sz="2200" b="1" i="1" dirty="0">
                <a:effectLst/>
                <a:latin typeface="Calibri" panose="020F0502020204030204" pitchFamily="34" charset="0"/>
                <a:ea typeface="Yu Mincho" panose="020B0400000000000000" pitchFamily="18" charset="-128"/>
                <a:cs typeface="Calibri" panose="020F0502020204030204" pitchFamily="34" charset="0"/>
              </a:rPr>
              <a:t>key</a:t>
            </a:r>
            <a:r>
              <a:rPr lang="en-GB" sz="2200" dirty="0">
                <a:effectLst/>
                <a:latin typeface="Calibri" panose="020F0502020204030204" pitchFamily="34" charset="0"/>
                <a:ea typeface="Yu Mincho" panose="020B0400000000000000" pitchFamily="18" charset="-128"/>
                <a:cs typeface="Calibri" panose="020F0502020204030204" pitchFamily="34" charset="0"/>
              </a:rPr>
              <a:t> part of our research community</a:t>
            </a:r>
            <a:endParaRPr lang="en-GB" sz="22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200" dirty="0">
                <a:effectLst/>
                <a:latin typeface="Calibri" panose="020F0502020204030204" pitchFamily="34" charset="0"/>
                <a:ea typeface="Yu Mincho" panose="020B0400000000000000" pitchFamily="18" charset="-128"/>
                <a:cs typeface="Calibri" panose="020F0502020204030204" pitchFamily="34" charset="0"/>
              </a:rPr>
              <a:t>We are a large department, with most permanent members of staff on teaching and research contracts;  all are actively </a:t>
            </a:r>
            <a:r>
              <a:rPr lang="en-GB" sz="2200" b="1" dirty="0">
                <a:effectLst/>
                <a:latin typeface="Calibri" panose="020F0502020204030204" pitchFamily="34" charset="0"/>
                <a:ea typeface="Yu Mincho" panose="020B0400000000000000" pitchFamily="18" charset="-128"/>
                <a:cs typeface="Calibri" panose="020F0502020204030204" pitchFamily="34" charset="0"/>
              </a:rPr>
              <a:t>advancing our field </a:t>
            </a:r>
            <a:r>
              <a:rPr lang="en-GB" sz="2200" dirty="0">
                <a:effectLst/>
                <a:latin typeface="Calibri" panose="020F0502020204030204" pitchFamily="34" charset="0"/>
                <a:ea typeface="Yu Mincho" panose="020B0400000000000000" pitchFamily="18" charset="-128"/>
                <a:cs typeface="Calibri" panose="020F0502020204030204" pitchFamily="34" charset="0"/>
              </a:rPr>
              <a:t>and involved in individual and collaborative projects</a:t>
            </a:r>
            <a:endParaRPr lang="en-GB" sz="2200" dirty="0">
              <a:effectLst/>
              <a:latin typeface="Calibri" panose="020F0502020204030204" pitchFamily="34" charset="0"/>
              <a:ea typeface="Yu Mincho" panose="020B0400000000000000" pitchFamily="18" charset="-128"/>
              <a:cs typeface="Times New Roman" panose="02020603050405020304" pitchFamily="18" charset="0"/>
            </a:endParaRPr>
          </a:p>
          <a:p>
            <a:pPr marL="342900" lvl="0" indent="-342900">
              <a:buFont typeface="Calibri" panose="020F0502020204030204" pitchFamily="34" charset="0"/>
              <a:buChar char="-"/>
            </a:pPr>
            <a:r>
              <a:rPr lang="en-GB" sz="2200" b="1" dirty="0">
                <a:effectLst/>
                <a:latin typeface="Calibri" panose="020F0502020204030204" pitchFamily="34" charset="0"/>
                <a:ea typeface="Yu Mincho" panose="020B0400000000000000" pitchFamily="18" charset="-128"/>
                <a:cs typeface="Calibri" panose="020F0502020204030204" pitchFamily="34" charset="0"/>
              </a:rPr>
              <a:t>4 Centres</a:t>
            </a:r>
            <a:r>
              <a:rPr lang="en-GB" sz="2200" dirty="0">
                <a:effectLst/>
                <a:latin typeface="Calibri" panose="020F0502020204030204" pitchFamily="34" charset="0"/>
                <a:ea typeface="Yu Mincho" panose="020B0400000000000000" pitchFamily="18" charset="-128"/>
                <a:cs typeface="Calibri" panose="020F0502020204030204" pitchFamily="34" charset="0"/>
              </a:rPr>
              <a:t>: Early Modern and Eighteenth </a:t>
            </a:r>
            <a:r>
              <a:rPr lang="en-GB" sz="2200" dirty="0">
                <a:latin typeface="Calibri" panose="020F0502020204030204" pitchFamily="34" charset="0"/>
                <a:ea typeface="Yu Mincho" panose="020B0400000000000000" pitchFamily="18" charset="-128"/>
                <a:cs typeface="Calibri" panose="020F0502020204030204" pitchFamily="34" charset="0"/>
              </a:rPr>
              <a:t>Century; History of Medicine, Science &amp; Technology; Global History and Culture; European History</a:t>
            </a:r>
          </a:p>
          <a:p>
            <a:pPr marL="342900" lvl="0" indent="-342900">
              <a:buFont typeface="Calibri" panose="020F0502020204030204" pitchFamily="34" charset="0"/>
              <a:buChar char="-"/>
            </a:pPr>
            <a:r>
              <a:rPr lang="en-GB" sz="2200" b="1" dirty="0">
                <a:latin typeface="Calibri" panose="020F0502020204030204" pitchFamily="34" charset="0"/>
                <a:ea typeface="Yu Mincho" panose="020B0400000000000000" pitchFamily="18" charset="-128"/>
                <a:cs typeface="Calibri" panose="020F0502020204030204" pitchFamily="34" charset="0"/>
              </a:rPr>
              <a:t>Several Networks</a:t>
            </a:r>
            <a:r>
              <a:rPr lang="en-GB" sz="2200" dirty="0">
                <a:latin typeface="Calibri" panose="020F0502020204030204" pitchFamily="34" charset="0"/>
                <a:ea typeface="Yu Mincho" panose="020B0400000000000000" pitchFamily="18" charset="-128"/>
                <a:cs typeface="Calibri" panose="020F0502020204030204" pitchFamily="34" charset="0"/>
              </a:rPr>
              <a:t>: Feminism, violence, medieval, oral, parish, queer, science and technology </a:t>
            </a:r>
          </a:p>
          <a:p>
            <a:pPr marL="342900" lvl="0" indent="-342900">
              <a:buFont typeface="Calibri" panose="020F0502020204030204" pitchFamily="34" charset="0"/>
              <a:buChar char="-"/>
            </a:pPr>
            <a:r>
              <a:rPr lang="en-GB" sz="2200" dirty="0">
                <a:latin typeface="Calibri" panose="020F0502020204030204" pitchFamily="34" charset="0"/>
                <a:ea typeface="Yu Mincho" panose="020B0400000000000000" pitchFamily="18" charset="-128"/>
                <a:cs typeface="Calibri" panose="020F0502020204030204" pitchFamily="34" charset="0"/>
              </a:rPr>
              <a:t>+ some </a:t>
            </a:r>
            <a:r>
              <a:rPr lang="en-GB" sz="2200" b="1" dirty="0">
                <a:latin typeface="Calibri" panose="020F0502020204030204" pitchFamily="34" charset="0"/>
                <a:ea typeface="Yu Mincho" panose="020B0400000000000000" pitchFamily="18" charset="-128"/>
                <a:cs typeface="Calibri" panose="020F0502020204030204" pitchFamily="34" charset="0"/>
              </a:rPr>
              <a:t>hubs outside History</a:t>
            </a:r>
            <a:r>
              <a:rPr lang="en-GB" sz="2200" dirty="0">
                <a:latin typeface="Calibri" panose="020F0502020204030204" pitchFamily="34" charset="0"/>
                <a:ea typeface="Yu Mincho" panose="020B0400000000000000" pitchFamily="18" charset="-128"/>
                <a:cs typeface="Calibri" panose="020F0502020204030204" pitchFamily="34" charset="0"/>
              </a:rPr>
              <a:t>: Yesu Persaud Centre for Caribbean Studies; Centre for Global Jewish Studies; Centre for the Study of the Renaissance (NB: Training); Humanities Research Centre (NB: Doctoral Fellowship); Institute for Advanced Studies (NB: Early Career Fellow) </a:t>
            </a:r>
          </a:p>
          <a:p>
            <a:pPr marL="342900" lvl="0" indent="-342900">
              <a:buFont typeface="Calibri" panose="020F0502020204030204" pitchFamily="34" charset="0"/>
              <a:buChar char="-"/>
            </a:pPr>
            <a:r>
              <a:rPr lang="en-GB" sz="2200" dirty="0">
                <a:latin typeface="Calibri" panose="020F0502020204030204" pitchFamily="34" charset="0"/>
                <a:ea typeface="Yu Mincho" panose="020B0400000000000000" pitchFamily="18" charset="-128"/>
                <a:cs typeface="Calibri" panose="020F0502020204030204" pitchFamily="34" charset="0"/>
              </a:rPr>
              <a:t>You can get involved in more than one of these!</a:t>
            </a:r>
          </a:p>
          <a:p>
            <a:endParaRPr lang="en-GB" sz="1700" dirty="0"/>
          </a:p>
        </p:txBody>
      </p:sp>
      <p:pic>
        <p:nvPicPr>
          <p:cNvPr id="1026" name="Picture 2" descr="Postgraduate Student Loans for Masters - MoneySavingExpert">
            <a:extLst>
              <a:ext uri="{FF2B5EF4-FFF2-40B4-BE49-F238E27FC236}">
                <a16:creationId xmlns:a16="http://schemas.microsoft.com/office/drawing/2014/main" id="{AF0CE0ED-7DB8-46E6-A9EA-9B381433E7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190" r="14944" b="2"/>
          <a:stretch/>
        </p:blipFill>
        <p:spPr bwMode="auto">
          <a:xfrm>
            <a:off x="7777393" y="1976277"/>
            <a:ext cx="4414606" cy="4881723"/>
          </a:xfrm>
          <a:custGeom>
            <a:avLst/>
            <a:gdLst/>
            <a:ahLst/>
            <a:cxnLst/>
            <a:rect l="l" t="t" r="r" b="b"/>
            <a:pathLst>
              <a:path w="4414606" h="4881723">
                <a:moveTo>
                  <a:pt x="3151661" y="0"/>
                </a:moveTo>
                <a:lnTo>
                  <a:pt x="4414606" y="1262946"/>
                </a:lnTo>
                <a:lnTo>
                  <a:pt x="4414606" y="4881723"/>
                </a:lnTo>
                <a:lnTo>
                  <a:pt x="1730061" y="4881723"/>
                </a:lnTo>
                <a:lnTo>
                  <a:pt x="0" y="3151662"/>
                </a:lnTo>
                <a:close/>
              </a:path>
            </a:pathLst>
          </a:cu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Isosceles Triangle 138">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Isosceles Triangle 14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353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0DC87A-F825-48BA-A62D-8776776FB248}"/>
              </a:ext>
            </a:extLst>
          </p:cNvPr>
          <p:cNvSpPr>
            <a:spLocks noGrp="1"/>
          </p:cNvSpPr>
          <p:nvPr>
            <p:ph idx="1"/>
          </p:nvPr>
        </p:nvSpPr>
        <p:spPr>
          <a:xfrm>
            <a:off x="596573" y="493079"/>
            <a:ext cx="6923049" cy="6011263"/>
          </a:xfrm>
        </p:spPr>
        <p:txBody>
          <a:bodyPr>
            <a:normAutofit fontScale="92500" lnSpcReduction="10000"/>
          </a:bodyPr>
          <a:lstStyle/>
          <a:p>
            <a:pPr marL="0" indent="0">
              <a:buNone/>
            </a:pPr>
            <a:r>
              <a:rPr lang="en-GB" sz="2800" b="1" dirty="0">
                <a:solidFill>
                  <a:srgbClr val="FF0000"/>
                </a:solidFill>
                <a:effectLst/>
                <a:latin typeface="Calibri" panose="020F0502020204030204" pitchFamily="34" charset="0"/>
                <a:ea typeface="Yu Mincho" panose="020B0400000000000000" pitchFamily="18" charset="-128"/>
                <a:cs typeface="Calibri" panose="020F0502020204030204" pitchFamily="34" charset="0"/>
              </a:rPr>
              <a:t>We </a:t>
            </a:r>
            <a:r>
              <a:rPr lang="en-GB" sz="2800" b="1" i="1" dirty="0">
                <a:solidFill>
                  <a:srgbClr val="7030A0"/>
                </a:solidFill>
                <a:effectLst/>
                <a:latin typeface="Calibri" panose="020F0502020204030204" pitchFamily="34" charset="0"/>
                <a:ea typeface="Yu Mincho" panose="020B0400000000000000" pitchFamily="18" charset="-128"/>
                <a:cs typeface="Calibri" panose="020F0502020204030204" pitchFamily="34" charset="0"/>
              </a:rPr>
              <a:t>want</a:t>
            </a:r>
            <a:r>
              <a:rPr lang="en-GB" sz="2800" b="1" dirty="0">
                <a:solidFill>
                  <a:srgbClr val="FF0000"/>
                </a:solidFill>
                <a:effectLst/>
                <a:latin typeface="Calibri" panose="020F0502020204030204" pitchFamily="34" charset="0"/>
                <a:ea typeface="Yu Mincho" panose="020B0400000000000000" pitchFamily="18" charset="-128"/>
                <a:cs typeface="Calibri" panose="020F0502020204030204" pitchFamily="34" charset="0"/>
              </a:rPr>
              <a:t> you to attend research seminars and workshops</a:t>
            </a:r>
            <a:r>
              <a:rPr lang="en-GB" sz="2800" dirty="0">
                <a:solidFill>
                  <a:srgbClr val="FF0000"/>
                </a:solidFill>
                <a:effectLst/>
                <a:latin typeface="Calibri" panose="020F0502020204030204" pitchFamily="34" charset="0"/>
                <a:ea typeface="Yu Mincho" panose="020B0400000000000000" pitchFamily="18" charset="-128"/>
                <a:cs typeface="Calibri" panose="020F0502020204030204" pitchFamily="34" charset="0"/>
              </a:rPr>
              <a:t>!</a:t>
            </a:r>
            <a:r>
              <a:rPr lang="en-GB" sz="2800" dirty="0">
                <a:effectLst/>
                <a:latin typeface="Calibri" panose="020F0502020204030204" pitchFamily="34" charset="0"/>
                <a:ea typeface="Yu Mincho" panose="020B0400000000000000" pitchFamily="18" charset="-128"/>
                <a:cs typeface="Calibri" panose="020F0502020204030204" pitchFamily="34" charset="0"/>
              </a:rPr>
              <a:t> </a:t>
            </a:r>
            <a:r>
              <a:rPr lang="en-US" sz="2800" dirty="0">
                <a:latin typeface="Calibri" panose="020F0502020204030204" pitchFamily="34" charset="0"/>
              </a:rPr>
              <a:t>In-person/online/hybrid, especially:</a:t>
            </a:r>
            <a:endParaRPr lang="en-GB" sz="2800" dirty="0">
              <a:effectLst/>
              <a:latin typeface="Calibri" panose="020F0502020204030204" pitchFamily="34" charset="0"/>
              <a:ea typeface="Yu Mincho" panose="020B0400000000000000" pitchFamily="18" charset="-128"/>
              <a:cs typeface="Calibri" panose="020F0502020204030204" pitchFamily="34" charset="0"/>
            </a:endParaRPr>
          </a:p>
          <a:p>
            <a:pPr marL="342900" indent="-342900">
              <a:buFont typeface="Calibri" panose="020F0502020204030204" pitchFamily="34" charset="0"/>
              <a:buChar char="-"/>
            </a:pPr>
            <a:r>
              <a:rPr lang="en-GB" dirty="0">
                <a:latin typeface="Calibri" panose="020F0502020204030204" pitchFamily="34" charset="0"/>
                <a:ea typeface="Yu Mincho" panose="020B0400000000000000" pitchFamily="18" charset="-128"/>
                <a:cs typeface="Calibri" panose="020F0502020204030204" pitchFamily="34" charset="0"/>
              </a:rPr>
              <a:t>Our ‘</a:t>
            </a:r>
            <a:r>
              <a:rPr lang="en-GB" b="1" dirty="0">
                <a:latin typeface="Calibri" panose="020F0502020204030204" pitchFamily="34" charset="0"/>
                <a:ea typeface="Yu Mincho" panose="020B0400000000000000" pitchFamily="18" charset="-128"/>
                <a:cs typeface="Calibri" panose="020F0502020204030204" pitchFamily="34" charset="0"/>
                <a:hlinkClick r:id="rId2"/>
              </a:rPr>
              <a:t>Work in Progress</a:t>
            </a:r>
            <a:r>
              <a:rPr lang="en-GB" dirty="0">
                <a:latin typeface="Calibri" panose="020F0502020204030204" pitchFamily="34" charset="0"/>
                <a:ea typeface="Yu Mincho" panose="020B0400000000000000" pitchFamily="18" charset="-128"/>
                <a:cs typeface="Calibri" panose="020F0502020204030204" pitchFamily="34" charset="0"/>
              </a:rPr>
              <a:t>’: meeting weekly on Mondays 5-6.30 (</a:t>
            </a:r>
            <a:r>
              <a:rPr lang="en-GB" dirty="0">
                <a:solidFill>
                  <a:srgbClr val="00B050"/>
                </a:solidFill>
                <a:latin typeface="Calibri" panose="020F0502020204030204" pitchFamily="34" charset="0"/>
                <a:ea typeface="Yu Mincho" panose="020B0400000000000000" pitchFamily="18" charset="-128"/>
                <a:cs typeface="Calibri" panose="020F0502020204030204" pitchFamily="34" charset="0"/>
              </a:rPr>
              <a:t>in-person 13/10 in FAB5.01</a:t>
            </a:r>
            <a:r>
              <a:rPr lang="en-GB" dirty="0">
                <a:latin typeface="Calibri" panose="020F0502020204030204" pitchFamily="34" charset="0"/>
                <a:ea typeface="Yu Mincho" panose="020B0400000000000000" pitchFamily="18" charset="-128"/>
                <a:cs typeface="Calibri" panose="020F0502020204030204" pitchFamily="34" charset="0"/>
              </a:rPr>
              <a:t>, otherwise hybrid, followed by social), </a:t>
            </a:r>
            <a:r>
              <a:rPr lang="en-GB" dirty="0">
                <a:solidFill>
                  <a:srgbClr val="00B050"/>
                </a:solidFill>
                <a:latin typeface="Calibri" panose="020F0502020204030204" pitchFamily="34" charset="0"/>
                <a:ea typeface="Yu Mincho" panose="020B0400000000000000" pitchFamily="18" charset="-128"/>
                <a:cs typeface="Calibri" panose="020F0502020204030204" pitchFamily="34" charset="0"/>
              </a:rPr>
              <a:t>co-convened by Anna, Evie, Joseph</a:t>
            </a:r>
            <a:r>
              <a:rPr lang="en-GB" dirty="0">
                <a:latin typeface="Calibri" panose="020F0502020204030204" pitchFamily="34" charset="0"/>
                <a:ea typeface="Yu Mincho" panose="020B0400000000000000" pitchFamily="18" charset="-128"/>
                <a:cs typeface="Calibri" panose="020F0502020204030204" pitchFamily="34" charset="0"/>
              </a:rPr>
              <a:t> – </a:t>
            </a:r>
            <a:r>
              <a:rPr lang="en-GB" b="1" dirty="0">
                <a:solidFill>
                  <a:srgbClr val="FF0000"/>
                </a:solidFill>
                <a:latin typeface="Calibri" panose="020F0502020204030204" pitchFamily="34" charset="0"/>
                <a:ea typeface="Yu Mincho" panose="020B0400000000000000" pitchFamily="18" charset="-128"/>
                <a:cs typeface="Calibri" panose="020F0502020204030204" pitchFamily="34" charset="0"/>
              </a:rPr>
              <a:t>expected!</a:t>
            </a:r>
            <a:r>
              <a:rPr lang="en-GB" dirty="0">
                <a:latin typeface="Calibri" panose="020F0502020204030204" pitchFamily="34" charset="0"/>
                <a:ea typeface="Yu Mincho" panose="020B0400000000000000" pitchFamily="18" charset="-128"/>
                <a:cs typeface="Calibri" panose="020F0502020204030204" pitchFamily="34" charset="0"/>
              </a:rPr>
              <a:t> </a:t>
            </a:r>
          </a:p>
          <a:p>
            <a:pPr marL="342900" indent="-342900">
              <a:buFont typeface="Calibri" panose="020F0502020204030204" pitchFamily="34" charset="0"/>
              <a:buChar char="-"/>
            </a:pPr>
            <a:r>
              <a:rPr lang="en-GB" sz="2800" dirty="0">
                <a:effectLst/>
                <a:latin typeface="Calibri" panose="020F0502020204030204" pitchFamily="34" charset="0"/>
                <a:ea typeface="Yu Mincho" panose="020B0400000000000000" pitchFamily="18" charset="-128"/>
                <a:cs typeface="Calibri" panose="020F0502020204030204" pitchFamily="34" charset="0"/>
              </a:rPr>
              <a:t>The dept’s flagship </a:t>
            </a:r>
            <a:r>
              <a:rPr lang="en-GB" b="1" dirty="0">
                <a:hlinkClick r:id="rId3"/>
              </a:rPr>
              <a:t>History Seminars</a:t>
            </a:r>
            <a:r>
              <a:rPr lang="en-GB" sz="2800" dirty="0">
                <a:effectLst/>
                <a:latin typeface="Calibri" panose="020F0502020204030204" pitchFamily="34" charset="0"/>
                <a:ea typeface="Yu Mincho" panose="020B0400000000000000" pitchFamily="18" charset="-128"/>
                <a:cs typeface="Calibri" panose="020F0502020204030204" pitchFamily="34" charset="0"/>
              </a:rPr>
              <a:t>: </a:t>
            </a:r>
            <a:r>
              <a:rPr lang="en-GB" dirty="0">
                <a:latin typeface="Calibri" panose="020F0502020204030204" pitchFamily="34" charset="0"/>
                <a:ea typeface="Yu Mincho" panose="020B0400000000000000" pitchFamily="18" charset="-128"/>
                <a:cs typeface="Calibri" panose="020F0502020204030204" pitchFamily="34" charset="0"/>
              </a:rPr>
              <a:t>Weds </a:t>
            </a:r>
            <a:r>
              <a:rPr lang="en-GB" sz="2800" dirty="0">
                <a:effectLst/>
                <a:latin typeface="Calibri" panose="020F0502020204030204" pitchFamily="34" charset="0"/>
                <a:ea typeface="Yu Mincho" panose="020B0400000000000000" pitchFamily="18" charset="-128"/>
                <a:cs typeface="Calibri" panose="020F0502020204030204" pitchFamily="34" charset="0"/>
              </a:rPr>
              <a:t>1-3 (from 22 Oct in </a:t>
            </a:r>
            <a:r>
              <a:rPr lang="en-GB" dirty="0">
                <a:latin typeface="Calibri" panose="020F0502020204030204" pitchFamily="34" charset="0"/>
                <a:ea typeface="Yu Mincho" panose="020B0400000000000000" pitchFamily="18" charset="-128"/>
                <a:cs typeface="Calibri" panose="020F0502020204030204" pitchFamily="34" charset="0"/>
              </a:rPr>
              <a:t>PS 1.28 / hybrid)</a:t>
            </a:r>
            <a:r>
              <a:rPr lang="en-GB" sz="2800" dirty="0">
                <a:effectLst/>
                <a:latin typeface="Calibri" panose="020F0502020204030204" pitchFamily="34" charset="0"/>
                <a:ea typeface="Yu Mincho" panose="020B0400000000000000" pitchFamily="18" charset="-128"/>
                <a:cs typeface="Calibri" panose="020F0502020204030204" pitchFamily="34" charset="0"/>
              </a:rPr>
              <a:t> – </a:t>
            </a:r>
            <a:r>
              <a:rPr lang="en-GB" sz="2800" b="1" dirty="0">
                <a:solidFill>
                  <a:srgbClr val="FF0000"/>
                </a:solidFill>
                <a:effectLst/>
                <a:latin typeface="Calibri" panose="020F0502020204030204" pitchFamily="34" charset="0"/>
                <a:ea typeface="Yu Mincho" panose="020B0400000000000000" pitchFamily="18" charset="-128"/>
                <a:cs typeface="Calibri" panose="020F0502020204030204" pitchFamily="34" charset="0"/>
              </a:rPr>
              <a:t>expected!</a:t>
            </a:r>
            <a:r>
              <a:rPr lang="en-GB" sz="2800" dirty="0">
                <a:effectLst/>
                <a:latin typeface="Calibri" panose="020F0502020204030204" pitchFamily="34" charset="0"/>
                <a:ea typeface="Yu Mincho" panose="020B0400000000000000" pitchFamily="18" charset="-128"/>
                <a:cs typeface="Calibri" panose="020F0502020204030204" pitchFamily="34" charset="0"/>
              </a:rPr>
              <a:t> </a:t>
            </a:r>
          </a:p>
          <a:p>
            <a:pPr marL="0" lvl="0" indent="0">
              <a:buNone/>
            </a:pPr>
            <a:r>
              <a:rPr lang="en-GB" sz="2800" dirty="0">
                <a:latin typeface="Calibri" panose="020F0502020204030204" pitchFamily="34" charset="0"/>
                <a:ea typeface="Yu Mincho" panose="020B0400000000000000" pitchFamily="18" charset="-128"/>
                <a:cs typeface="Calibri" panose="020F0502020204030204" pitchFamily="34" charset="0"/>
              </a:rPr>
              <a:t>You can suggest activities &amp; contribute too!</a:t>
            </a:r>
          </a:p>
          <a:p>
            <a:pPr marL="342900" indent="-342900">
              <a:buFont typeface="Calibri" panose="020F0502020204030204" pitchFamily="34" charset="0"/>
              <a:buChar char="-"/>
            </a:pPr>
            <a:r>
              <a:rPr lang="en-GB" dirty="0"/>
              <a:t>Some of our Research Centres run collective </a:t>
            </a:r>
            <a:r>
              <a:rPr lang="en-GB" b="1" dirty="0"/>
              <a:t>blogs</a:t>
            </a:r>
            <a:r>
              <a:rPr lang="en-GB" dirty="0"/>
              <a:t> – contact the Centre directors</a:t>
            </a:r>
          </a:p>
          <a:p>
            <a:pPr marL="342900" indent="-342900">
              <a:buFont typeface="Calibri" panose="020F0502020204030204" pitchFamily="34" charset="0"/>
              <a:buChar char="-"/>
            </a:pPr>
            <a:r>
              <a:rPr lang="en-GB" dirty="0"/>
              <a:t>The Department has a </a:t>
            </a:r>
            <a:r>
              <a:rPr lang="en-GB" b="1" dirty="0"/>
              <a:t>social media </a:t>
            </a:r>
            <a:r>
              <a:rPr lang="en-GB" dirty="0"/>
              <a:t>presence – contact Claire Woodrow </a:t>
            </a:r>
            <a:r>
              <a:rPr lang="en-GB" b="0" i="0" dirty="0">
                <a:solidFill>
                  <a:srgbClr val="070707"/>
                </a:solidFill>
                <a:effectLst/>
                <a:hlinkClick r:id="rId4"/>
              </a:rPr>
              <a:t>Claire.Woodrow@warwick.ac.uk</a:t>
            </a:r>
            <a:endParaRPr lang="en-GB" dirty="0">
              <a:solidFill>
                <a:srgbClr val="393A3B"/>
              </a:solidFill>
            </a:endParaRPr>
          </a:p>
          <a:p>
            <a:pPr marL="342900" indent="-342900">
              <a:buFont typeface="Calibri" panose="020F0502020204030204" pitchFamily="34" charset="0"/>
              <a:buChar char="-"/>
            </a:pPr>
            <a:r>
              <a:rPr lang="en-GB" dirty="0"/>
              <a:t>There are </a:t>
            </a:r>
            <a:r>
              <a:rPr lang="en-GB" b="1" dirty="0"/>
              <a:t>public engagement </a:t>
            </a:r>
            <a:r>
              <a:rPr lang="en-GB" dirty="0"/>
              <a:t>opportunities here &amp; elsewhere – NB the week 7 GRF on this!</a:t>
            </a:r>
          </a:p>
          <a:p>
            <a:pPr marL="342900" lvl="0" indent="-342900">
              <a:buFont typeface="Calibri" panose="020F0502020204030204" pitchFamily="34" charset="0"/>
              <a:buChar char="-"/>
            </a:pPr>
            <a:endParaRPr lang="en-GB" sz="2800" dirty="0">
              <a:latin typeface="Calibri" panose="020F0502020204030204" pitchFamily="34" charset="0"/>
              <a:ea typeface="Yu Mincho" panose="020B0400000000000000" pitchFamily="18" charset="-128"/>
              <a:cs typeface="Calibri" panose="020F0502020204030204" pitchFamily="34" charset="0"/>
            </a:endParaRPr>
          </a:p>
          <a:p>
            <a:pPr marL="342900" lvl="0" indent="-342900">
              <a:buFont typeface="Calibri" panose="020F0502020204030204" pitchFamily="34" charset="0"/>
              <a:buChar char="-"/>
            </a:pPr>
            <a:endParaRPr lang="en-GB" sz="2800" dirty="0">
              <a:latin typeface="Calibri" panose="020F0502020204030204" pitchFamily="34" charset="0"/>
              <a:ea typeface="Yu Mincho" panose="020B0400000000000000" pitchFamily="18" charset="-128"/>
              <a:cs typeface="Calibri" panose="020F0502020204030204" pitchFamily="34" charset="0"/>
            </a:endParaRPr>
          </a:p>
          <a:p>
            <a:endParaRPr lang="en-GB" dirty="0"/>
          </a:p>
        </p:txBody>
      </p:sp>
      <p:pic>
        <p:nvPicPr>
          <p:cNvPr id="4" name="Picture 2" descr="Work in progress! | CUCSA">
            <a:extLst>
              <a:ext uri="{FF2B5EF4-FFF2-40B4-BE49-F238E27FC236}">
                <a16:creationId xmlns:a16="http://schemas.microsoft.com/office/drawing/2014/main" id="{156B3791-1E61-4992-B5B6-CC91B8C1BC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6734" y="226625"/>
            <a:ext cx="3434162" cy="308157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X Logo, symbol, meaning, history, PNG ...">
            <a:extLst>
              <a:ext uri="{FF2B5EF4-FFF2-40B4-BE49-F238E27FC236}">
                <a16:creationId xmlns:a16="http://schemas.microsoft.com/office/drawing/2014/main" id="{DE019F52-B2DC-9991-5F99-3C5B1B90D1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08274" y="4245162"/>
            <a:ext cx="1803364" cy="100988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facebook logo png, facebook icon transparent png 18930698 PNG">
            <a:extLst>
              <a:ext uri="{FF2B5EF4-FFF2-40B4-BE49-F238E27FC236}">
                <a16:creationId xmlns:a16="http://schemas.microsoft.com/office/drawing/2014/main" id="{681BA404-017E-98B8-194F-AFEAF2CF7E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95440" y="4045254"/>
            <a:ext cx="1409700" cy="14097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nstagram logo Images - Free Download on Freepik">
            <a:extLst>
              <a:ext uri="{FF2B5EF4-FFF2-40B4-BE49-F238E27FC236}">
                <a16:creationId xmlns:a16="http://schemas.microsoft.com/office/drawing/2014/main" id="{C8822ED6-819A-05C8-702B-5B64BFBC1682}"/>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7318" r="15292"/>
          <a:stretch>
            <a:fillRect/>
          </a:stretch>
        </p:blipFill>
        <p:spPr bwMode="auto">
          <a:xfrm>
            <a:off x="10805140" y="4045254"/>
            <a:ext cx="1148967" cy="1409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201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AEB768-27FE-2EFE-EFC5-6A69BCA3EE08}"/>
              </a:ext>
            </a:extLst>
          </p:cNvPr>
          <p:cNvSpPr>
            <a:spLocks noGrp="1"/>
          </p:cNvSpPr>
          <p:nvPr>
            <p:ph type="title"/>
          </p:nvPr>
        </p:nvSpPr>
        <p:spPr>
          <a:xfrm>
            <a:off x="589560" y="856180"/>
            <a:ext cx="4560584" cy="1128068"/>
          </a:xfrm>
        </p:spPr>
        <p:txBody>
          <a:bodyPr anchor="ctr">
            <a:normAutofit/>
          </a:bodyPr>
          <a:lstStyle/>
          <a:p>
            <a:r>
              <a:rPr lang="en-GB" sz="2200" dirty="0">
                <a:latin typeface="Calibri" panose="020F0502020204030204" pitchFamily="34" charset="0"/>
                <a:ea typeface="Yu Mincho" panose="020B0400000000000000" pitchFamily="18" charset="-128"/>
                <a:cs typeface="Calibri" panose="020F0502020204030204" pitchFamily="34" charset="0"/>
              </a:rPr>
              <a:t>The PGR Handbook </a:t>
            </a:r>
            <a:br>
              <a:rPr lang="en-GB" sz="2200" dirty="0"/>
            </a:br>
            <a:r>
              <a:rPr lang="en-GB" sz="1600" dirty="0">
                <a:hlinkClick r:id="rId2"/>
              </a:rPr>
              <a:t>https://warwick.ac.uk/fac/arts/history/students/pgr/</a:t>
            </a:r>
            <a:endParaRPr lang="en-GB" sz="1600" dirty="0"/>
          </a:p>
        </p:txBody>
      </p:sp>
      <p:grpSp>
        <p:nvGrpSpPr>
          <p:cNvPr id="1033" name="Group 103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034" name="Rectangle 103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7" name="Rectangle 103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76F54C4-25D0-C8C2-641A-D23F19295E24}"/>
              </a:ext>
            </a:extLst>
          </p:cNvPr>
          <p:cNvSpPr>
            <a:spLocks noGrp="1"/>
          </p:cNvSpPr>
          <p:nvPr>
            <p:ph idx="1"/>
          </p:nvPr>
        </p:nvSpPr>
        <p:spPr>
          <a:xfrm>
            <a:off x="629562" y="2224322"/>
            <a:ext cx="4559425" cy="4633043"/>
          </a:xfrm>
        </p:spPr>
        <p:txBody>
          <a:bodyPr anchor="ctr">
            <a:normAutofit/>
          </a:bodyPr>
          <a:lstStyle/>
          <a:p>
            <a:pPr marL="0" indent="0">
              <a:buNone/>
            </a:pPr>
            <a:r>
              <a:rPr lang="en-GB" sz="2000" dirty="0">
                <a:latin typeface="Calibri" panose="020F0502020204030204" pitchFamily="34" charset="0"/>
                <a:ea typeface="Yu Mincho" panose="020B0400000000000000" pitchFamily="18" charset="-128"/>
                <a:cs typeface="Calibri" panose="020F0502020204030204" pitchFamily="34" charset="0"/>
              </a:rPr>
              <a:t>Has lots of information about</a:t>
            </a:r>
          </a:p>
          <a:p>
            <a:r>
              <a:rPr lang="en-GB" sz="2000" dirty="0">
                <a:latin typeface="Calibri" panose="020F0502020204030204" pitchFamily="34" charset="0"/>
                <a:ea typeface="Yu Mincho" panose="020B0400000000000000" pitchFamily="18" charset="-128"/>
                <a:cs typeface="Calibri" panose="020F0502020204030204" pitchFamily="34" charset="0"/>
              </a:rPr>
              <a:t>The History department</a:t>
            </a:r>
          </a:p>
          <a:p>
            <a:r>
              <a:rPr lang="en-GB" sz="2000" dirty="0">
                <a:latin typeface="Calibri" panose="020F0502020204030204" pitchFamily="34" charset="0"/>
                <a:ea typeface="Yu Mincho" panose="020B0400000000000000" pitchFamily="18" charset="-128"/>
                <a:cs typeface="Calibri" panose="020F0502020204030204" pitchFamily="34" charset="0"/>
              </a:rPr>
              <a:t>Course regulations (PhD, MAR)</a:t>
            </a:r>
          </a:p>
          <a:p>
            <a:r>
              <a:rPr lang="en-GB" sz="2000" dirty="0">
                <a:latin typeface="Calibri" panose="020F0502020204030204" pitchFamily="34" charset="0"/>
                <a:ea typeface="Yu Mincho" panose="020B0400000000000000" pitchFamily="18" charset="-128"/>
                <a:cs typeface="Calibri" panose="020F0502020204030204" pitchFamily="34" charset="0"/>
              </a:rPr>
              <a:t>Progression and examination</a:t>
            </a:r>
          </a:p>
          <a:p>
            <a:r>
              <a:rPr lang="en-GB" sz="2000" dirty="0">
                <a:latin typeface="Calibri" panose="020F0502020204030204" pitchFamily="34" charset="0"/>
                <a:ea typeface="Yu Mincho" panose="020B0400000000000000" pitchFamily="18" charset="-128"/>
                <a:cs typeface="Calibri" panose="020F0502020204030204" pitchFamily="34" charset="0"/>
              </a:rPr>
              <a:t>Personal development</a:t>
            </a:r>
          </a:p>
          <a:p>
            <a:r>
              <a:rPr lang="en-GB" sz="2000" dirty="0">
                <a:latin typeface="Calibri" panose="020F0502020204030204" pitchFamily="34" charset="0"/>
                <a:ea typeface="Yu Mincho" panose="020B0400000000000000" pitchFamily="18" charset="-128"/>
                <a:cs typeface="Calibri" panose="020F0502020204030204" pitchFamily="34" charset="0"/>
              </a:rPr>
              <a:t>Funding and Travel (</a:t>
            </a:r>
            <a:r>
              <a:rPr lang="en-GB" sz="2000" dirty="0">
                <a:latin typeface="Calibri" panose="020F0502020204030204" pitchFamily="34" charset="0"/>
                <a:ea typeface="Yu Mincho" panose="020B0400000000000000" pitchFamily="18" charset="-128"/>
                <a:cs typeface="Calibri" panose="020F0502020204030204" pitchFamily="34" charset="0"/>
                <a:hlinkClick r:id="rId3"/>
              </a:rPr>
              <a:t>full information</a:t>
            </a:r>
            <a:r>
              <a:rPr lang="en-GB" sz="2000" dirty="0">
                <a:latin typeface="Calibri" panose="020F0502020204030204" pitchFamily="34" charset="0"/>
                <a:ea typeface="Yu Mincho" panose="020B0400000000000000" pitchFamily="18" charset="-128"/>
                <a:cs typeface="Calibri" panose="020F0502020204030204" pitchFamily="34" charset="0"/>
              </a:rPr>
              <a:t>;</a:t>
            </a:r>
          </a:p>
          <a:p>
            <a:pPr marL="0" indent="0">
              <a:buNone/>
            </a:pPr>
            <a:r>
              <a:rPr lang="en-GB" sz="2000" dirty="0">
                <a:latin typeface="Calibri" panose="020F0502020204030204" pitchFamily="34" charset="0"/>
                <a:ea typeface="Yu Mincho" panose="020B0400000000000000" pitchFamily="18" charset="-128"/>
                <a:cs typeface="Calibri" panose="020F0502020204030204" pitchFamily="34" charset="0"/>
              </a:rPr>
              <a:t>    </a:t>
            </a:r>
            <a:r>
              <a:rPr lang="en-GB" sz="2000" u="sng" dirty="0">
                <a:solidFill>
                  <a:srgbClr val="0000FF"/>
                </a:solidFill>
                <a:effectLst/>
                <a:ea typeface="Calibri" panose="020F0502020204030204" pitchFamily="34" charset="0"/>
                <a:cs typeface="Times New Roman" panose="02020603050405020304" pitchFamily="18" charset="0"/>
                <a:hlinkClick r:id="rId4"/>
              </a:rPr>
              <a:t>Overseas Travel Declaration Form</a:t>
            </a:r>
            <a:r>
              <a:rPr lang="en-GB" sz="2000" dirty="0">
                <a:latin typeface="Calibri" panose="020F0502020204030204" pitchFamily="34" charset="0"/>
                <a:ea typeface="Yu Mincho" panose="020B0400000000000000" pitchFamily="18" charset="-128"/>
                <a:cs typeface="Calibri" panose="020F0502020204030204" pitchFamily="34" charset="0"/>
              </a:rPr>
              <a:t>- Kay)</a:t>
            </a:r>
            <a:endParaRPr lang="en-GB" sz="2000" dirty="0">
              <a:ea typeface="Yu Mincho" panose="020B0400000000000000" pitchFamily="18" charset="-128"/>
              <a:cs typeface="Calibri" panose="020F0502020204030204" pitchFamily="34" charset="0"/>
            </a:endParaRPr>
          </a:p>
          <a:p>
            <a:r>
              <a:rPr lang="en-GB" sz="2000" dirty="0">
                <a:latin typeface="Calibri" panose="020F0502020204030204" pitchFamily="34" charset="0"/>
                <a:ea typeface="Yu Mincho" panose="020B0400000000000000" pitchFamily="18" charset="-128"/>
                <a:cs typeface="Calibri" panose="020F0502020204030204" pitchFamily="34" charset="0"/>
              </a:rPr>
              <a:t>University support</a:t>
            </a:r>
          </a:p>
          <a:p>
            <a:r>
              <a:rPr lang="en-GB" sz="2000" dirty="0">
                <a:latin typeface="Calibri" panose="020F0502020204030204" pitchFamily="34" charset="0"/>
                <a:ea typeface="Yu Mincho" panose="020B0400000000000000" pitchFamily="18" charset="-128"/>
                <a:cs typeface="Calibri" panose="020F0502020204030204" pitchFamily="34" charset="0"/>
              </a:rPr>
              <a:t>Welfare and wellbeing</a:t>
            </a:r>
          </a:p>
          <a:p>
            <a:r>
              <a:rPr lang="en-GB" sz="2000" dirty="0">
                <a:latin typeface="Calibri" panose="020F0502020204030204" pitchFamily="34" charset="0"/>
                <a:ea typeface="Yu Mincho" panose="020B0400000000000000" pitchFamily="18" charset="-128"/>
                <a:cs typeface="Calibri" panose="020F0502020204030204" pitchFamily="34" charset="0"/>
              </a:rPr>
              <a:t>Student Voice – </a:t>
            </a:r>
            <a:r>
              <a:rPr lang="en-GB" sz="2000" dirty="0">
                <a:solidFill>
                  <a:srgbClr val="00B050"/>
                </a:solidFill>
                <a:latin typeface="Calibri" panose="020F0502020204030204" pitchFamily="34" charset="0"/>
                <a:ea typeface="Yu Mincho" panose="020B0400000000000000" pitchFamily="18" charset="-128"/>
                <a:cs typeface="Calibri" panose="020F0502020204030204" pitchFamily="34" charset="0"/>
              </a:rPr>
              <a:t>PGR Reps (thanks to Anna &amp; David) &amp; SIDCOM volunteer?</a:t>
            </a:r>
            <a:endParaRPr lang="en-GB" sz="2000" dirty="0">
              <a:latin typeface="Calibri" panose="020F0502020204030204" pitchFamily="34" charset="0"/>
              <a:ea typeface="Yu Mincho" panose="020B0400000000000000" pitchFamily="18" charset="-128"/>
              <a:cs typeface="Calibri" panose="020F0502020204030204" pitchFamily="34" charset="0"/>
            </a:endParaRPr>
          </a:p>
          <a:p>
            <a:endParaRPr lang="en-GB" sz="2000" dirty="0"/>
          </a:p>
        </p:txBody>
      </p:sp>
      <p:sp>
        <p:nvSpPr>
          <p:cNvPr id="1039" name="Rectangle 103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1" name="Rectangle 104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See the source image">
            <a:extLst>
              <a:ext uri="{FF2B5EF4-FFF2-40B4-BE49-F238E27FC236}">
                <a16:creationId xmlns:a16="http://schemas.microsoft.com/office/drawing/2014/main" id="{B320F2F8-3528-ED59-8019-5CA923D0505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967" b="-1"/>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9136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70980-3B74-40AF-99ED-84FB3192BFBE}"/>
              </a:ext>
            </a:extLst>
          </p:cNvPr>
          <p:cNvSpPr>
            <a:spLocks noGrp="1"/>
          </p:cNvSpPr>
          <p:nvPr>
            <p:ph type="title"/>
          </p:nvPr>
        </p:nvSpPr>
        <p:spPr>
          <a:xfrm>
            <a:off x="1653363" y="365760"/>
            <a:ext cx="9367203" cy="1188720"/>
          </a:xfrm>
        </p:spPr>
        <p:txBody>
          <a:bodyPr>
            <a:normAutofit/>
          </a:bodyPr>
          <a:lstStyle/>
          <a:p>
            <a:r>
              <a:rPr lang="en-GB" dirty="0"/>
              <a:t>Roles - </a:t>
            </a:r>
            <a:r>
              <a:rPr lang="en-GB" b="1" dirty="0">
                <a:solidFill>
                  <a:srgbClr val="00B050"/>
                </a:solidFill>
              </a:rPr>
              <a:t>YOU</a:t>
            </a:r>
          </a:p>
        </p:txBody>
      </p:sp>
      <p:sp>
        <p:nvSpPr>
          <p:cNvPr id="1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33416327-403E-467D-81DF-5A6B43E4ED5D}"/>
              </a:ext>
            </a:extLst>
          </p:cNvPr>
          <p:cNvSpPr>
            <a:spLocks noGrp="1"/>
          </p:cNvSpPr>
          <p:nvPr>
            <p:ph idx="1"/>
          </p:nvPr>
        </p:nvSpPr>
        <p:spPr>
          <a:xfrm>
            <a:off x="1412398" y="1687908"/>
            <a:ext cx="9367204" cy="5162628"/>
          </a:xfrm>
        </p:spPr>
        <p:txBody>
          <a:bodyPr anchor="t">
            <a:normAutofit fontScale="92500" lnSpcReduction="10000"/>
          </a:bodyPr>
          <a:lstStyle/>
          <a:p>
            <a:pPr marL="0" indent="0">
              <a:buNone/>
            </a:pPr>
            <a:endParaRPr lang="en-GB" dirty="0">
              <a:latin typeface="Calibri" panose="020F0502020204030204" pitchFamily="34" charset="0"/>
            </a:endParaRPr>
          </a:p>
          <a:p>
            <a:pPr lvl="1"/>
            <a:r>
              <a:rPr lang="en-GB" sz="2800" dirty="0">
                <a:latin typeface="Calibri" panose="020F0502020204030204" pitchFamily="34" charset="0"/>
              </a:rPr>
              <a:t>develop your research project with independent initiative as well as guidance from supervisors and other advisors</a:t>
            </a:r>
          </a:p>
          <a:p>
            <a:pPr lvl="1"/>
            <a:r>
              <a:rPr lang="en-GB" sz="2800" dirty="0">
                <a:latin typeface="Calibri" panose="020F0502020204030204" pitchFamily="34" charset="0"/>
              </a:rPr>
              <a:t>Be proactive about planning ahead, obtaining secondary materials, contacting libraries/archives, consider ethics etc</a:t>
            </a:r>
          </a:p>
          <a:p>
            <a:pPr lvl="1"/>
            <a:r>
              <a:rPr lang="en-GB" sz="2800" dirty="0">
                <a:latin typeface="Calibri" panose="020F0502020204030204" pitchFamily="34" charset="0"/>
              </a:rPr>
              <a:t>Take the initiative to ask for meetings with supervisors and to tell them about skills training you need (we expect 2 development events / activities each year, e.g. via </a:t>
            </a:r>
            <a:r>
              <a:rPr lang="en-GB" sz="2800" dirty="0" err="1">
                <a:latin typeface="Calibri" panose="020F0502020204030204" pitchFamily="34" charset="0"/>
              </a:rPr>
              <a:t>SkillsForge</a:t>
            </a:r>
            <a:r>
              <a:rPr lang="en-GB" sz="2800" dirty="0">
                <a:latin typeface="Calibri" panose="020F0502020204030204" pitchFamily="34" charset="0"/>
              </a:rPr>
              <a:t>)</a:t>
            </a:r>
          </a:p>
          <a:p>
            <a:pPr lvl="1"/>
            <a:r>
              <a:rPr lang="en-GB" sz="2800" dirty="0">
                <a:latin typeface="Calibri" panose="020F0502020204030204" pitchFamily="34" charset="0"/>
              </a:rPr>
              <a:t>Write frequently and submit drafts on time (</a:t>
            </a:r>
            <a:r>
              <a:rPr lang="en-GB" sz="2800" i="1" dirty="0">
                <a:solidFill>
                  <a:srgbClr val="FF0000"/>
                </a:solidFill>
                <a:latin typeface="Calibri" panose="020F0502020204030204" pitchFamily="34" charset="0"/>
              </a:rPr>
              <a:t>not</a:t>
            </a:r>
            <a:r>
              <a:rPr lang="en-GB" sz="2800" dirty="0">
                <a:latin typeface="Calibri" panose="020F0502020204030204" pitchFamily="34" charset="0"/>
              </a:rPr>
              <a:t> the day before a supervision) – a key tool to develop as a scholar</a:t>
            </a:r>
          </a:p>
          <a:p>
            <a:pPr lvl="1"/>
            <a:r>
              <a:rPr lang="en-GB" sz="2800" dirty="0">
                <a:latin typeface="Calibri" panose="020F0502020204030204" pitchFamily="34" charset="0"/>
              </a:rPr>
              <a:t>Please read the relevant handbook section – sets out expectations of meetings – and engage with Doctoral College (University level) / CADRE (Faculty level Centre for Arts Doctoral Research Excellence) / other training programmes</a:t>
            </a:r>
          </a:p>
          <a:p>
            <a:endParaRPr lang="en-GB" sz="2400" dirty="0"/>
          </a:p>
        </p:txBody>
      </p:sp>
    </p:spTree>
    <p:extLst>
      <p:ext uri="{BB962C8B-B14F-4D97-AF65-F5344CB8AC3E}">
        <p14:creationId xmlns:p14="http://schemas.microsoft.com/office/powerpoint/2010/main" val="593406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17954</TotalTime>
  <Words>2297</Words>
  <Application>Microsoft Office PowerPoint</Application>
  <PresentationFormat>Widescreen</PresentationFormat>
  <Paragraphs>141</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Yu Mincho</vt:lpstr>
      <vt:lpstr>Arial</vt:lpstr>
      <vt:lpstr>Calibri</vt:lpstr>
      <vt:lpstr>Calibri Light</vt:lpstr>
      <vt:lpstr>inherit</vt:lpstr>
      <vt:lpstr>Lato</vt:lpstr>
      <vt:lpstr>Wingdings</vt:lpstr>
      <vt:lpstr>Office Theme</vt:lpstr>
      <vt:lpstr>PGR Induction</vt:lpstr>
      <vt:lpstr>Welcome to History’s PGR Community !  Introducing…</vt:lpstr>
      <vt:lpstr>Key contacts …</vt:lpstr>
      <vt:lpstr>PowerPoint Presentation</vt:lpstr>
      <vt:lpstr>Fundamentals</vt:lpstr>
      <vt:lpstr>Our  Research  Culture</vt:lpstr>
      <vt:lpstr>PowerPoint Presentation</vt:lpstr>
      <vt:lpstr>The PGR Handbook  https://warwick.ac.uk/fac/arts/history/students/pgr/</vt:lpstr>
      <vt:lpstr>Roles - YOU</vt:lpstr>
      <vt:lpstr>E-PORTFOLIOS Current PhD Students ePortfolio Request Form</vt:lpstr>
      <vt:lpstr>Teaching Opportunities</vt:lpstr>
      <vt:lpstr>Roles - SUPERVISORS</vt:lpstr>
      <vt:lpstr>SUPERVISIONS</vt:lpstr>
      <vt:lpstr>Roles – Director of PG Research</vt:lpstr>
      <vt:lpstr>PGR Director Roles</vt:lpstr>
      <vt:lpstr>PowerPoint Presentation</vt:lpstr>
      <vt:lpstr>PowerPoint Presentation</vt:lpstr>
      <vt:lpstr>Money  Matters</vt:lpstr>
      <vt:lpstr>Some Homework for next time -  Research Integrity Training !   </vt:lpstr>
      <vt:lpstr>ANY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PGR Induction</dc:title>
  <dc:creator>Knights, Mark</dc:creator>
  <cp:lastModifiedBy>Kümin, Beat</cp:lastModifiedBy>
  <cp:revision>55</cp:revision>
  <dcterms:created xsi:type="dcterms:W3CDTF">2020-09-08T18:38:39Z</dcterms:created>
  <dcterms:modified xsi:type="dcterms:W3CDTF">2025-10-09T11:27:02Z</dcterms:modified>
</cp:coreProperties>
</file>