
<file path=[Content_Types].xml><?xml version="1.0" encoding="utf-8"?>
<Types xmlns="http://schemas.openxmlformats.org/package/2006/content-types">
  <Default Extension="gif" ContentType="image/gi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76" r:id="rId3"/>
    <p:sldId id="259" r:id="rId4"/>
    <p:sldId id="277" r:id="rId5"/>
    <p:sldId id="267" r:id="rId6"/>
    <p:sldId id="273" r:id="rId7"/>
    <p:sldId id="258" r:id="rId8"/>
    <p:sldId id="264" r:id="rId9"/>
    <p:sldId id="274" r:id="rId10"/>
    <p:sldId id="263" r:id="rId11"/>
    <p:sldId id="268" r:id="rId12"/>
    <p:sldId id="270" r:id="rId13"/>
    <p:sldId id="269" r:id="rId14"/>
    <p:sldId id="271"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20E51B-F047-434D-A8ED-67DBC0ABDA88}" v="22" dt="2025-11-06T10:06:00.6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3" autoAdjust="0"/>
    <p:restoredTop sz="94660"/>
  </p:normalViewPr>
  <p:slideViewPr>
    <p:cSldViewPr snapToGrid="0">
      <p:cViewPr varScale="1">
        <p:scale>
          <a:sx n="61" d="100"/>
          <a:sy n="61" d="100"/>
        </p:scale>
        <p:origin x="1272" y="60"/>
      </p:cViewPr>
      <p:guideLst/>
    </p:cSldViewPr>
  </p:slideViewPr>
  <p:notesTextViewPr>
    <p:cViewPr>
      <p:scale>
        <a:sx n="3" d="2"/>
        <a:sy n="3" d="2"/>
      </p:scale>
      <p:origin x="0" y="0"/>
    </p:cViewPr>
  </p:notesTextViewPr>
  <p:sorterViewPr>
    <p:cViewPr varScale="1">
      <p:scale>
        <a:sx n="1" d="1"/>
        <a:sy n="1" d="1"/>
      </p:scale>
      <p:origin x="0" y="-2820"/>
    </p:cViewPr>
  </p:sorterViewPr>
  <p:notesViewPr>
    <p:cSldViewPr snapToGrid="0">
      <p:cViewPr varScale="1">
        <p:scale>
          <a:sx n="96" d="100"/>
          <a:sy n="96" d="100"/>
        </p:scale>
        <p:origin x="364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ümin, Beat" userId="089c3a20-6288-4605-973a-7a561c277dc9" providerId="ADAL" clId="{ABF1C27C-22E3-43A3-9F0B-9DC6E67821B5}"/>
    <pc:docChg chg="custSel modSld sldOrd">
      <pc:chgData name="Kümin, Beat" userId="089c3a20-6288-4605-973a-7a561c277dc9" providerId="ADAL" clId="{ABF1C27C-22E3-43A3-9F0B-9DC6E67821B5}" dt="2025-11-06T10:14:58.668" v="842" actId="1076"/>
      <pc:docMkLst>
        <pc:docMk/>
      </pc:docMkLst>
      <pc:sldChg chg="addSp delSp modSp mod">
        <pc:chgData name="Kümin, Beat" userId="089c3a20-6288-4605-973a-7a561c277dc9" providerId="ADAL" clId="{ABF1C27C-22E3-43A3-9F0B-9DC6E67821B5}" dt="2025-11-03T15:48:38.031" v="20" actId="1076"/>
        <pc:sldMkLst>
          <pc:docMk/>
          <pc:sldMk cId="3816877010" sldId="256"/>
        </pc:sldMkLst>
        <pc:spChg chg="mod">
          <ac:chgData name="Kümin, Beat" userId="089c3a20-6288-4605-973a-7a561c277dc9" providerId="ADAL" clId="{ABF1C27C-22E3-43A3-9F0B-9DC6E67821B5}" dt="2025-11-03T15:48:09.808" v="14" actId="20577"/>
          <ac:spMkLst>
            <pc:docMk/>
            <pc:sldMk cId="3816877010" sldId="256"/>
            <ac:spMk id="4" creationId="{02D5AC9E-388B-F5C7-C94E-1BBA5BB57F9D}"/>
          </ac:spMkLst>
        </pc:spChg>
        <pc:picChg chg="add mod">
          <ac:chgData name="Kümin, Beat" userId="089c3a20-6288-4605-973a-7a561c277dc9" providerId="ADAL" clId="{ABF1C27C-22E3-43A3-9F0B-9DC6E67821B5}" dt="2025-11-03T15:48:38.031" v="20" actId="1076"/>
          <ac:picMkLst>
            <pc:docMk/>
            <pc:sldMk cId="3816877010" sldId="256"/>
            <ac:picMk id="7" creationId="{70F93612-38FC-F215-B7A7-DA902E24F295}"/>
          </ac:picMkLst>
        </pc:picChg>
      </pc:sldChg>
      <pc:sldChg chg="modSp mod">
        <pc:chgData name="Kümin, Beat" userId="089c3a20-6288-4605-973a-7a561c277dc9" providerId="ADAL" clId="{ABF1C27C-22E3-43A3-9F0B-9DC6E67821B5}" dt="2025-11-06T10:14:58.668" v="842" actId="1076"/>
        <pc:sldMkLst>
          <pc:docMk/>
          <pc:sldMk cId="892019737" sldId="257"/>
        </pc:sldMkLst>
        <pc:spChg chg="mod">
          <ac:chgData name="Kümin, Beat" userId="089c3a20-6288-4605-973a-7a561c277dc9" providerId="ADAL" clId="{ABF1C27C-22E3-43A3-9F0B-9DC6E67821B5}" dt="2025-11-06T10:14:53.170" v="841" actId="1076"/>
          <ac:spMkLst>
            <pc:docMk/>
            <pc:sldMk cId="892019737" sldId="257"/>
            <ac:spMk id="2" creationId="{ED546727-BED6-0362-11E9-56F4A4D98FB7}"/>
          </ac:spMkLst>
        </pc:spChg>
        <pc:spChg chg="mod">
          <ac:chgData name="Kümin, Beat" userId="089c3a20-6288-4605-973a-7a561c277dc9" providerId="ADAL" clId="{ABF1C27C-22E3-43A3-9F0B-9DC6E67821B5}" dt="2025-11-06T10:14:58.668" v="842" actId="1076"/>
          <ac:spMkLst>
            <pc:docMk/>
            <pc:sldMk cId="892019737" sldId="257"/>
            <ac:spMk id="3" creationId="{4DCB04AA-4230-700C-1C12-EAD29EC2B4EC}"/>
          </ac:spMkLst>
        </pc:spChg>
      </pc:sldChg>
      <pc:sldChg chg="modSp mod ord">
        <pc:chgData name="Kümin, Beat" userId="089c3a20-6288-4605-973a-7a561c277dc9" providerId="ADAL" clId="{ABF1C27C-22E3-43A3-9F0B-9DC6E67821B5}" dt="2025-11-06T10:11:14.735" v="749" actId="14100"/>
        <pc:sldMkLst>
          <pc:docMk/>
          <pc:sldMk cId="3462452052" sldId="258"/>
        </pc:sldMkLst>
        <pc:spChg chg="mod">
          <ac:chgData name="Kümin, Beat" userId="089c3a20-6288-4605-973a-7a561c277dc9" providerId="ADAL" clId="{ABF1C27C-22E3-43A3-9F0B-9DC6E67821B5}" dt="2025-11-06T10:10:36.377" v="746" actId="20577"/>
          <ac:spMkLst>
            <pc:docMk/>
            <pc:sldMk cId="3462452052" sldId="258"/>
            <ac:spMk id="2" creationId="{91A5AD31-34DC-1D45-C6D5-0908139BD87A}"/>
          </ac:spMkLst>
        </pc:spChg>
        <pc:spChg chg="mod">
          <ac:chgData name="Kümin, Beat" userId="089c3a20-6288-4605-973a-7a561c277dc9" providerId="ADAL" clId="{ABF1C27C-22E3-43A3-9F0B-9DC6E67821B5}" dt="2025-11-06T10:11:14.735" v="749" actId="14100"/>
          <ac:spMkLst>
            <pc:docMk/>
            <pc:sldMk cId="3462452052" sldId="258"/>
            <ac:spMk id="3" creationId="{37EFDA06-1493-86FA-A30B-3E60EB62BE51}"/>
          </ac:spMkLst>
        </pc:spChg>
      </pc:sldChg>
      <pc:sldChg chg="modSp mod ord">
        <pc:chgData name="Kümin, Beat" userId="089c3a20-6288-4605-973a-7a561c277dc9" providerId="ADAL" clId="{ABF1C27C-22E3-43A3-9F0B-9DC6E67821B5}" dt="2025-11-06T10:02:36.079" v="571" actId="20577"/>
        <pc:sldMkLst>
          <pc:docMk/>
          <pc:sldMk cId="2872749111" sldId="259"/>
        </pc:sldMkLst>
        <pc:spChg chg="mod">
          <ac:chgData name="Kümin, Beat" userId="089c3a20-6288-4605-973a-7a561c277dc9" providerId="ADAL" clId="{ABF1C27C-22E3-43A3-9F0B-9DC6E67821B5}" dt="2025-11-06T10:02:36.079" v="571" actId="20577"/>
          <ac:spMkLst>
            <pc:docMk/>
            <pc:sldMk cId="2872749111" sldId="259"/>
            <ac:spMk id="3" creationId="{3CBF9925-4D97-1702-F89F-B0EBBA3881D6}"/>
          </ac:spMkLst>
        </pc:spChg>
      </pc:sldChg>
      <pc:sldChg chg="ord">
        <pc:chgData name="Kümin, Beat" userId="089c3a20-6288-4605-973a-7a561c277dc9" providerId="ADAL" clId="{ABF1C27C-22E3-43A3-9F0B-9DC6E67821B5}" dt="2025-11-03T15:49:22.141" v="22"/>
        <pc:sldMkLst>
          <pc:docMk/>
          <pc:sldMk cId="151952164" sldId="263"/>
        </pc:sldMkLst>
      </pc:sldChg>
      <pc:sldChg chg="ord">
        <pc:chgData name="Kümin, Beat" userId="089c3a20-6288-4605-973a-7a561c277dc9" providerId="ADAL" clId="{ABF1C27C-22E3-43A3-9F0B-9DC6E67821B5}" dt="2025-11-03T15:49:22.141" v="22"/>
        <pc:sldMkLst>
          <pc:docMk/>
          <pc:sldMk cId="1314713450" sldId="264"/>
        </pc:sldMkLst>
      </pc:sldChg>
      <pc:sldChg chg="ord">
        <pc:chgData name="Kümin, Beat" userId="089c3a20-6288-4605-973a-7a561c277dc9" providerId="ADAL" clId="{ABF1C27C-22E3-43A3-9F0B-9DC6E67821B5}" dt="2025-11-03T15:49:22.141" v="22"/>
        <pc:sldMkLst>
          <pc:docMk/>
          <pc:sldMk cId="1495278937" sldId="267"/>
        </pc:sldMkLst>
      </pc:sldChg>
      <pc:sldChg chg="modSp mod">
        <pc:chgData name="Kümin, Beat" userId="089c3a20-6288-4605-973a-7a561c277dc9" providerId="ADAL" clId="{ABF1C27C-22E3-43A3-9F0B-9DC6E67821B5}" dt="2025-11-03T16:03:01.423" v="250" actId="14100"/>
        <pc:sldMkLst>
          <pc:docMk/>
          <pc:sldMk cId="3861086884" sldId="268"/>
        </pc:sldMkLst>
        <pc:graphicFrameChg chg="mod modGraphic">
          <ac:chgData name="Kümin, Beat" userId="089c3a20-6288-4605-973a-7a561c277dc9" providerId="ADAL" clId="{ABF1C27C-22E3-43A3-9F0B-9DC6E67821B5}" dt="2025-11-03T16:03:01.423" v="250" actId="14100"/>
          <ac:graphicFrameMkLst>
            <pc:docMk/>
            <pc:sldMk cId="3861086884" sldId="268"/>
            <ac:graphicFrameMk id="7" creationId="{A50389C9-C41F-C87B-5DF0-DCE74612D293}"/>
          </ac:graphicFrameMkLst>
        </pc:graphicFrameChg>
      </pc:sldChg>
      <pc:sldChg chg="addSp delSp modSp mod">
        <pc:chgData name="Kümin, Beat" userId="089c3a20-6288-4605-973a-7a561c277dc9" providerId="ADAL" clId="{ABF1C27C-22E3-43A3-9F0B-9DC6E67821B5}" dt="2025-11-03T16:12:57.301" v="552" actId="14100"/>
        <pc:sldMkLst>
          <pc:docMk/>
          <pc:sldMk cId="2289319656" sldId="269"/>
        </pc:sldMkLst>
        <pc:spChg chg="mod">
          <ac:chgData name="Kümin, Beat" userId="089c3a20-6288-4605-973a-7a561c277dc9" providerId="ADAL" clId="{ABF1C27C-22E3-43A3-9F0B-9DC6E67821B5}" dt="2025-11-03T16:09:55.878" v="449" actId="20577"/>
          <ac:spMkLst>
            <pc:docMk/>
            <pc:sldMk cId="2289319656" sldId="269"/>
            <ac:spMk id="2" creationId="{0C5B16CF-2BA9-0575-3665-8BE774914612}"/>
          </ac:spMkLst>
        </pc:spChg>
        <pc:spChg chg="mod">
          <ac:chgData name="Kümin, Beat" userId="089c3a20-6288-4605-973a-7a561c277dc9" providerId="ADAL" clId="{ABF1C27C-22E3-43A3-9F0B-9DC6E67821B5}" dt="2025-11-03T16:11:06.378" v="541" actId="20577"/>
          <ac:spMkLst>
            <pc:docMk/>
            <pc:sldMk cId="2289319656" sldId="269"/>
            <ac:spMk id="5" creationId="{CEC410D0-A7DE-5B19-AC0A-9C0498E77A9B}"/>
          </ac:spMkLst>
        </pc:spChg>
        <pc:picChg chg="add mod">
          <ac:chgData name="Kümin, Beat" userId="089c3a20-6288-4605-973a-7a561c277dc9" providerId="ADAL" clId="{ABF1C27C-22E3-43A3-9F0B-9DC6E67821B5}" dt="2025-11-03T16:12:23.086" v="547" actId="1076"/>
          <ac:picMkLst>
            <pc:docMk/>
            <pc:sldMk cId="2289319656" sldId="269"/>
            <ac:picMk id="4" creationId="{302E5F39-4478-E804-10BF-E240B3AE674A}"/>
          </ac:picMkLst>
        </pc:picChg>
        <pc:picChg chg="add mod">
          <ac:chgData name="Kümin, Beat" userId="089c3a20-6288-4605-973a-7a561c277dc9" providerId="ADAL" clId="{ABF1C27C-22E3-43A3-9F0B-9DC6E67821B5}" dt="2025-11-03T16:12:57.301" v="552" actId="14100"/>
          <ac:picMkLst>
            <pc:docMk/>
            <pc:sldMk cId="2289319656" sldId="269"/>
            <ac:picMk id="6" creationId="{99C1C73E-BEAB-43FE-3E64-AD5FA20A44AF}"/>
          </ac:picMkLst>
        </pc:picChg>
      </pc:sldChg>
      <pc:sldChg chg="modSp mod">
        <pc:chgData name="Kümin, Beat" userId="089c3a20-6288-4605-973a-7a561c277dc9" providerId="ADAL" clId="{ABF1C27C-22E3-43A3-9F0B-9DC6E67821B5}" dt="2025-11-03T16:09:32.810" v="443" actId="20577"/>
        <pc:sldMkLst>
          <pc:docMk/>
          <pc:sldMk cId="535047320" sldId="270"/>
        </pc:sldMkLst>
        <pc:spChg chg="mod">
          <ac:chgData name="Kümin, Beat" userId="089c3a20-6288-4605-973a-7a561c277dc9" providerId="ADAL" clId="{ABF1C27C-22E3-43A3-9F0B-9DC6E67821B5}" dt="2025-11-03T16:09:32.810" v="443" actId="20577"/>
          <ac:spMkLst>
            <pc:docMk/>
            <pc:sldMk cId="535047320" sldId="270"/>
            <ac:spMk id="3" creationId="{B7A52D38-894C-894E-DEE1-A3109AEA94B5}"/>
          </ac:spMkLst>
        </pc:spChg>
      </pc:sldChg>
      <pc:sldChg chg="modSp mod ord">
        <pc:chgData name="Kümin, Beat" userId="089c3a20-6288-4605-973a-7a561c277dc9" providerId="ADAL" clId="{ABF1C27C-22E3-43A3-9F0B-9DC6E67821B5}" dt="2025-11-06T10:06:00.631" v="668" actId="14100"/>
        <pc:sldMkLst>
          <pc:docMk/>
          <pc:sldMk cId="2665047902" sldId="273"/>
        </pc:sldMkLst>
        <pc:spChg chg="mod">
          <ac:chgData name="Kümin, Beat" userId="089c3a20-6288-4605-973a-7a561c277dc9" providerId="ADAL" clId="{ABF1C27C-22E3-43A3-9F0B-9DC6E67821B5}" dt="2025-11-06T10:05:46.920" v="666" actId="27636"/>
          <ac:spMkLst>
            <pc:docMk/>
            <pc:sldMk cId="2665047902" sldId="273"/>
            <ac:spMk id="3" creationId="{A4FCE8B6-A22B-77DD-EC60-276E2E072EB3}"/>
          </ac:spMkLst>
        </pc:spChg>
        <pc:picChg chg="mod">
          <ac:chgData name="Kümin, Beat" userId="089c3a20-6288-4605-973a-7a561c277dc9" providerId="ADAL" clId="{ABF1C27C-22E3-43A3-9F0B-9DC6E67821B5}" dt="2025-11-06T10:06:00.631" v="668" actId="14100"/>
          <ac:picMkLst>
            <pc:docMk/>
            <pc:sldMk cId="2665047902" sldId="273"/>
            <ac:picMk id="1026" creationId="{B75FD166-62F5-43BD-54C5-C0096ED38D05}"/>
          </ac:picMkLst>
        </pc:picChg>
      </pc:sldChg>
      <pc:sldChg chg="modSp mod ord">
        <pc:chgData name="Kümin, Beat" userId="089c3a20-6288-4605-973a-7a561c277dc9" providerId="ADAL" clId="{ABF1C27C-22E3-43A3-9F0B-9DC6E67821B5}" dt="2025-11-03T15:57:04.451" v="92" actId="20577"/>
        <pc:sldMkLst>
          <pc:docMk/>
          <pc:sldMk cId="1234618639" sldId="274"/>
        </pc:sldMkLst>
        <pc:spChg chg="mod">
          <ac:chgData name="Kümin, Beat" userId="089c3a20-6288-4605-973a-7a561c277dc9" providerId="ADAL" clId="{ABF1C27C-22E3-43A3-9F0B-9DC6E67821B5}" dt="2025-11-03T15:57:04.451" v="92" actId="20577"/>
          <ac:spMkLst>
            <pc:docMk/>
            <pc:sldMk cId="1234618639" sldId="274"/>
            <ac:spMk id="6" creationId="{13B1ADE6-97B0-6053-340D-3F34BCF33B7C}"/>
          </ac:spMkLst>
        </pc:spChg>
      </pc:sldChg>
      <pc:sldChg chg="modSp mod ord">
        <pc:chgData name="Kümin, Beat" userId="089c3a20-6288-4605-973a-7a561c277dc9" providerId="ADAL" clId="{ABF1C27C-22E3-43A3-9F0B-9DC6E67821B5}" dt="2025-11-03T15:59:47.201" v="196" actId="20577"/>
        <pc:sldMkLst>
          <pc:docMk/>
          <pc:sldMk cId="4041786351" sldId="275"/>
        </pc:sldMkLst>
        <pc:spChg chg="mod">
          <ac:chgData name="Kümin, Beat" userId="089c3a20-6288-4605-973a-7a561c277dc9" providerId="ADAL" clId="{ABF1C27C-22E3-43A3-9F0B-9DC6E67821B5}" dt="2025-11-03T15:58:45.337" v="111" actId="20577"/>
          <ac:spMkLst>
            <pc:docMk/>
            <pc:sldMk cId="4041786351" sldId="275"/>
            <ac:spMk id="2" creationId="{6D6B7BB7-B68D-5DED-423A-8BEB46EFCAE4}"/>
          </ac:spMkLst>
        </pc:spChg>
        <pc:spChg chg="mod">
          <ac:chgData name="Kümin, Beat" userId="089c3a20-6288-4605-973a-7a561c277dc9" providerId="ADAL" clId="{ABF1C27C-22E3-43A3-9F0B-9DC6E67821B5}" dt="2025-11-03T15:59:47.201" v="196" actId="20577"/>
          <ac:spMkLst>
            <pc:docMk/>
            <pc:sldMk cId="4041786351" sldId="275"/>
            <ac:spMk id="6" creationId="{0BFD65CD-9AD3-D326-81A7-BC8BBAF0828F}"/>
          </ac:spMkLst>
        </pc:spChg>
      </pc:sldChg>
      <pc:sldChg chg="ord">
        <pc:chgData name="Kümin, Beat" userId="089c3a20-6288-4605-973a-7a561c277dc9" providerId="ADAL" clId="{ABF1C27C-22E3-43A3-9F0B-9DC6E67821B5}" dt="2025-11-03T15:49:22.141" v="22"/>
        <pc:sldMkLst>
          <pc:docMk/>
          <pc:sldMk cId="2383869951" sldId="276"/>
        </pc:sldMkLst>
      </pc:sldChg>
      <pc:sldChg chg="modSp mod ord">
        <pc:chgData name="Kümin, Beat" userId="089c3a20-6288-4605-973a-7a561c277dc9" providerId="ADAL" clId="{ABF1C27C-22E3-43A3-9F0B-9DC6E67821B5}" dt="2025-11-03T15:51:46.565" v="71" actId="1076"/>
        <pc:sldMkLst>
          <pc:docMk/>
          <pc:sldMk cId="3972950423" sldId="277"/>
        </pc:sldMkLst>
        <pc:spChg chg="mod">
          <ac:chgData name="Kümin, Beat" userId="089c3a20-6288-4605-973a-7a561c277dc9" providerId="ADAL" clId="{ABF1C27C-22E3-43A3-9F0B-9DC6E67821B5}" dt="2025-11-03T15:51:46.565" v="71" actId="1076"/>
          <ac:spMkLst>
            <pc:docMk/>
            <pc:sldMk cId="3972950423" sldId="277"/>
            <ac:spMk id="6" creationId="{D884A379-902B-64B2-DAD5-8B0AFD13D06D}"/>
          </ac:spMkLst>
        </pc:spChg>
      </pc:sldChg>
    </pc:docChg>
  </pc:docChgLst>
</pc:chgInfo>
</file>

<file path=ppt/diagrams/_rels/data1.xml.rels><?xml version="1.0" encoding="UTF-8" standalone="yes"?>
<Relationships xmlns="http://schemas.openxmlformats.org/package/2006/relationships"><Relationship Id="rId1" Type="http://schemas.openxmlformats.org/officeDocument/2006/relationships/hyperlink" Target="https://warwick.ac.uk/about/strategy/?location=more_links" TargetMode="External"/></Relationships>
</file>

<file path=ppt/diagrams/_rels/drawing1.xml.rels><?xml version="1.0" encoding="UTF-8" standalone="yes"?>
<Relationships xmlns="http://schemas.openxmlformats.org/package/2006/relationships"><Relationship Id="rId1" Type="http://schemas.openxmlformats.org/officeDocument/2006/relationships/hyperlink" Target="https://warwick.ac.uk/about/strategy/?location=more_links" TargetMode="Externa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761468-4CBC-4D0F-B958-01C9F24B125B}"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F57BC699-EEE0-49BF-B760-D008CBC7E693}">
      <dgm:prSet/>
      <dgm:spPr/>
      <dgm:t>
        <a:bodyPr/>
        <a:lstStyle/>
        <a:p>
          <a:r>
            <a:rPr lang="en-GB" dirty="0"/>
            <a:t>Transcend the ‘Anglophone Bubble’</a:t>
          </a:r>
          <a:endParaRPr lang="en-US" dirty="0"/>
        </a:p>
      </dgm:t>
    </dgm:pt>
    <dgm:pt modelId="{9FBC649A-AAAA-49FF-97DA-3C558470D187}" type="parTrans" cxnId="{09B21C8E-C45F-40A0-9769-31C53FBE5A9A}">
      <dgm:prSet/>
      <dgm:spPr/>
      <dgm:t>
        <a:bodyPr/>
        <a:lstStyle/>
        <a:p>
          <a:endParaRPr lang="en-US"/>
        </a:p>
      </dgm:t>
    </dgm:pt>
    <dgm:pt modelId="{F70BEEBA-81D6-4A69-B08D-F748FE5A5F5F}" type="sibTrans" cxnId="{09B21C8E-C45F-40A0-9769-31C53FBE5A9A}">
      <dgm:prSet/>
      <dgm:spPr/>
      <dgm:t>
        <a:bodyPr/>
        <a:lstStyle/>
        <a:p>
          <a:endParaRPr lang="en-US"/>
        </a:p>
      </dgm:t>
    </dgm:pt>
    <dgm:pt modelId="{E8EC32B0-857A-4628-B45F-6E5CA02F58E3}">
      <dgm:prSet/>
      <dgm:spPr/>
      <dgm:t>
        <a:bodyPr/>
        <a:lstStyle/>
        <a:p>
          <a:r>
            <a:rPr lang="en-GB" dirty="0"/>
            <a:t>Engage with other academic cultures</a:t>
          </a:r>
          <a:endParaRPr lang="en-US" dirty="0"/>
        </a:p>
      </dgm:t>
    </dgm:pt>
    <dgm:pt modelId="{5810BF3F-C9E9-45A0-BC29-7F8C29F28E87}" type="parTrans" cxnId="{43D1B054-B397-4C5E-9E51-D0776BE7CBCB}">
      <dgm:prSet/>
      <dgm:spPr/>
      <dgm:t>
        <a:bodyPr/>
        <a:lstStyle/>
        <a:p>
          <a:endParaRPr lang="en-US"/>
        </a:p>
      </dgm:t>
    </dgm:pt>
    <dgm:pt modelId="{C606B921-7B23-45B5-8CC8-25886527C13F}" type="sibTrans" cxnId="{43D1B054-B397-4C5E-9E51-D0776BE7CBCB}">
      <dgm:prSet/>
      <dgm:spPr/>
      <dgm:t>
        <a:bodyPr/>
        <a:lstStyle/>
        <a:p>
          <a:endParaRPr lang="en-US"/>
        </a:p>
      </dgm:t>
    </dgm:pt>
    <dgm:pt modelId="{1E60BA5B-3B0E-48B5-BE96-CC04F000784A}">
      <dgm:prSet/>
      <dgm:spPr/>
      <dgm:t>
        <a:bodyPr/>
        <a:lstStyle/>
        <a:p>
          <a:r>
            <a:rPr lang="en-GB" dirty="0"/>
            <a:t>Reap potential benefits</a:t>
          </a:r>
          <a:endParaRPr lang="en-US" dirty="0"/>
        </a:p>
      </dgm:t>
    </dgm:pt>
    <dgm:pt modelId="{54C627EA-3F13-4290-A411-FD5F4BCBA924}" type="parTrans" cxnId="{FA531B92-A052-4119-83A1-927E00BAC629}">
      <dgm:prSet/>
      <dgm:spPr/>
      <dgm:t>
        <a:bodyPr/>
        <a:lstStyle/>
        <a:p>
          <a:endParaRPr lang="en-US"/>
        </a:p>
      </dgm:t>
    </dgm:pt>
    <dgm:pt modelId="{21A9F31B-F3FD-4CC3-A35D-7051CB1CDF6A}" type="sibTrans" cxnId="{FA531B92-A052-4119-83A1-927E00BAC629}">
      <dgm:prSet/>
      <dgm:spPr/>
      <dgm:t>
        <a:bodyPr/>
        <a:lstStyle/>
        <a:p>
          <a:endParaRPr lang="en-US"/>
        </a:p>
      </dgm:t>
    </dgm:pt>
    <dgm:pt modelId="{9D56F486-E0F0-4FC9-95BA-AD08B8637961}">
      <dgm:prSet/>
      <dgm:spPr/>
      <dgm:t>
        <a:bodyPr/>
        <a:lstStyle/>
        <a:p>
          <a:pPr>
            <a:lnSpc>
              <a:spcPct val="100000"/>
            </a:lnSpc>
          </a:pPr>
          <a:r>
            <a:rPr lang="en-GB" dirty="0"/>
            <a:t>Accessing work in other countries / languages</a:t>
          </a:r>
          <a:endParaRPr lang="en-US" dirty="0"/>
        </a:p>
      </dgm:t>
    </dgm:pt>
    <dgm:pt modelId="{8F52D136-4E73-4851-A358-9E07C725937B}" type="parTrans" cxnId="{B4A06070-E1D1-439C-9F41-B3D071F15BEB}">
      <dgm:prSet/>
      <dgm:spPr/>
      <dgm:t>
        <a:bodyPr/>
        <a:lstStyle/>
        <a:p>
          <a:endParaRPr lang="en-US"/>
        </a:p>
      </dgm:t>
    </dgm:pt>
    <dgm:pt modelId="{F342C09F-5C67-423A-A589-2978122EC790}" type="sibTrans" cxnId="{B4A06070-E1D1-439C-9F41-B3D071F15BEB}">
      <dgm:prSet/>
      <dgm:spPr/>
      <dgm:t>
        <a:bodyPr/>
        <a:lstStyle/>
        <a:p>
          <a:endParaRPr lang="en-US"/>
        </a:p>
      </dgm:t>
    </dgm:pt>
    <dgm:pt modelId="{D50FAEEB-51D3-4B3C-9F36-3AA7A03F9C37}">
      <dgm:prSet/>
      <dgm:spPr/>
      <dgm:t>
        <a:bodyPr/>
        <a:lstStyle/>
        <a:p>
          <a:pPr>
            <a:lnSpc>
              <a:spcPct val="100000"/>
            </a:lnSpc>
          </a:pPr>
          <a:r>
            <a:rPr lang="en-GB" dirty="0"/>
            <a:t>Attending conferences and workshops abroad</a:t>
          </a:r>
          <a:endParaRPr lang="en-US" dirty="0"/>
        </a:p>
      </dgm:t>
    </dgm:pt>
    <dgm:pt modelId="{AE6FB768-DB10-420A-B059-51FB98B3CC8D}" type="parTrans" cxnId="{8A757ECC-7F66-4AD2-8BEA-F1F025E40045}">
      <dgm:prSet/>
      <dgm:spPr/>
      <dgm:t>
        <a:bodyPr/>
        <a:lstStyle/>
        <a:p>
          <a:endParaRPr lang="en-US"/>
        </a:p>
      </dgm:t>
    </dgm:pt>
    <dgm:pt modelId="{F48C06D1-61EE-4103-9C7D-104F39A3713B}" type="sibTrans" cxnId="{8A757ECC-7F66-4AD2-8BEA-F1F025E40045}">
      <dgm:prSet/>
      <dgm:spPr/>
      <dgm:t>
        <a:bodyPr/>
        <a:lstStyle/>
        <a:p>
          <a:endParaRPr lang="en-US"/>
        </a:p>
      </dgm:t>
    </dgm:pt>
    <dgm:pt modelId="{9EDF1A5F-F1CA-447E-83B9-B88B0B416FC0}">
      <dgm:prSet/>
      <dgm:spPr/>
      <dgm:t>
        <a:bodyPr/>
        <a:lstStyle/>
        <a:p>
          <a:pPr>
            <a:lnSpc>
              <a:spcPct val="100000"/>
            </a:lnSpc>
          </a:pPr>
          <a:r>
            <a:rPr lang="en-GB" dirty="0"/>
            <a:t>Opening further funding / fellowship sources  </a:t>
          </a:r>
          <a:endParaRPr lang="en-US" dirty="0"/>
        </a:p>
      </dgm:t>
    </dgm:pt>
    <dgm:pt modelId="{252A245E-3BBD-4D9E-B8CA-CC6BD51A43F2}" type="parTrans" cxnId="{4DF754D5-320E-42C8-88FB-8932B78793D2}">
      <dgm:prSet/>
      <dgm:spPr/>
      <dgm:t>
        <a:bodyPr/>
        <a:lstStyle/>
        <a:p>
          <a:endParaRPr lang="en-US"/>
        </a:p>
      </dgm:t>
    </dgm:pt>
    <dgm:pt modelId="{35D27F62-C241-41D3-B141-4EF5C424CDBF}" type="sibTrans" cxnId="{4DF754D5-320E-42C8-88FB-8932B78793D2}">
      <dgm:prSet/>
      <dgm:spPr/>
      <dgm:t>
        <a:bodyPr/>
        <a:lstStyle/>
        <a:p>
          <a:endParaRPr lang="en-US"/>
        </a:p>
      </dgm:t>
    </dgm:pt>
    <dgm:pt modelId="{51B0DBA7-7059-470A-A164-CA41EACBCF3D}">
      <dgm:prSet/>
      <dgm:spPr/>
      <dgm:t>
        <a:bodyPr/>
        <a:lstStyle/>
        <a:p>
          <a:pPr>
            <a:lnSpc>
              <a:spcPct val="100000"/>
            </a:lnSpc>
          </a:pPr>
          <a:r>
            <a:rPr lang="en-GB" dirty="0"/>
            <a:t>Career opportunities beyond the UK system</a:t>
          </a:r>
          <a:endParaRPr lang="en-US" dirty="0"/>
        </a:p>
      </dgm:t>
    </dgm:pt>
    <dgm:pt modelId="{46A6BB7B-0334-4841-A7F2-C13C62CA9610}" type="parTrans" cxnId="{B96BC4F8-101F-47C5-A43A-A7E1C4EF56EF}">
      <dgm:prSet/>
      <dgm:spPr/>
      <dgm:t>
        <a:bodyPr/>
        <a:lstStyle/>
        <a:p>
          <a:endParaRPr lang="en-US"/>
        </a:p>
      </dgm:t>
    </dgm:pt>
    <dgm:pt modelId="{87820028-37F6-471E-A5DB-AE452F13EAE1}" type="sibTrans" cxnId="{B96BC4F8-101F-47C5-A43A-A7E1C4EF56EF}">
      <dgm:prSet/>
      <dgm:spPr/>
      <dgm:t>
        <a:bodyPr/>
        <a:lstStyle/>
        <a:p>
          <a:endParaRPr lang="en-US"/>
        </a:p>
      </dgm:t>
    </dgm:pt>
    <dgm:pt modelId="{9A8C5FA9-5B3E-484F-90EF-E183CFCFCC56}">
      <dgm:prSet/>
      <dgm:spPr/>
      <dgm:t>
        <a:bodyPr/>
        <a:lstStyle/>
        <a:p>
          <a:pPr>
            <a:lnSpc>
              <a:spcPct val="100000"/>
            </a:lnSpc>
          </a:pPr>
          <a:r>
            <a:rPr lang="en-US" dirty="0"/>
            <a:t>...</a:t>
          </a:r>
        </a:p>
      </dgm:t>
    </dgm:pt>
    <dgm:pt modelId="{C3E80A40-A023-4C32-81EE-EABADC699A77}" type="parTrans" cxnId="{CA9D53FD-F8DB-4754-88F0-B82BB8F29A3F}">
      <dgm:prSet/>
      <dgm:spPr/>
      <dgm:t>
        <a:bodyPr/>
        <a:lstStyle/>
        <a:p>
          <a:endParaRPr lang="en-GB"/>
        </a:p>
      </dgm:t>
    </dgm:pt>
    <dgm:pt modelId="{D7A14BF7-6C4E-470B-9ABB-A5C9B0F124B8}" type="sibTrans" cxnId="{CA9D53FD-F8DB-4754-88F0-B82BB8F29A3F}">
      <dgm:prSet/>
      <dgm:spPr/>
      <dgm:t>
        <a:bodyPr/>
        <a:lstStyle/>
        <a:p>
          <a:endParaRPr lang="en-GB"/>
        </a:p>
      </dgm:t>
    </dgm:pt>
    <dgm:pt modelId="{0E31828A-A9A3-42F6-9104-1D8B7C1496E6}">
      <dgm:prSet/>
      <dgm:spPr/>
      <dgm:t>
        <a:bodyPr/>
        <a:lstStyle/>
        <a:p>
          <a:pPr>
            <a:lnSpc>
              <a:spcPct val="100000"/>
            </a:lnSpc>
          </a:pPr>
          <a:r>
            <a:rPr lang="en-US" dirty="0"/>
            <a:t>Enacting Warwick’s </a:t>
          </a:r>
          <a:r>
            <a:rPr lang="en-US" dirty="0">
              <a:hlinkClick xmlns:r="http://schemas.openxmlformats.org/officeDocument/2006/relationships" r:id="rId1"/>
            </a:rPr>
            <a:t>university strategy</a:t>
          </a:r>
          <a:endParaRPr lang="en-US" dirty="0"/>
        </a:p>
      </dgm:t>
    </dgm:pt>
    <dgm:pt modelId="{4230CD99-CFB2-4E51-9010-8FECA35D976D}" type="parTrans" cxnId="{3339EBEC-FB7D-4ABB-84DA-BD1C75C39AAE}">
      <dgm:prSet/>
      <dgm:spPr/>
      <dgm:t>
        <a:bodyPr/>
        <a:lstStyle/>
        <a:p>
          <a:endParaRPr lang="en-GB"/>
        </a:p>
      </dgm:t>
    </dgm:pt>
    <dgm:pt modelId="{4C526A15-E654-452C-AE10-D80FD2FF2526}" type="sibTrans" cxnId="{3339EBEC-FB7D-4ABB-84DA-BD1C75C39AAE}">
      <dgm:prSet/>
      <dgm:spPr/>
      <dgm:t>
        <a:bodyPr/>
        <a:lstStyle/>
        <a:p>
          <a:endParaRPr lang="en-GB"/>
        </a:p>
      </dgm:t>
    </dgm:pt>
    <dgm:pt modelId="{EE330216-7531-4E4C-9089-6E81E155FBE5}">
      <dgm:prSet/>
      <dgm:spPr/>
      <dgm:t>
        <a:bodyPr/>
        <a:lstStyle/>
        <a:p>
          <a:pPr>
            <a:lnSpc>
              <a:spcPct val="90000"/>
            </a:lnSpc>
          </a:pPr>
          <a:endParaRPr lang="en-US" dirty="0"/>
        </a:p>
      </dgm:t>
    </dgm:pt>
    <dgm:pt modelId="{3868451E-8FF1-4BA9-9CA1-39F5F7F85DE3}" type="parTrans" cxnId="{12EAC8B2-C903-49CA-92C5-98AD6FEF8E3A}">
      <dgm:prSet/>
      <dgm:spPr/>
      <dgm:t>
        <a:bodyPr/>
        <a:lstStyle/>
        <a:p>
          <a:endParaRPr lang="en-GB"/>
        </a:p>
      </dgm:t>
    </dgm:pt>
    <dgm:pt modelId="{CFCB98FE-B0A5-4A70-934B-FC1EB89FF98D}" type="sibTrans" cxnId="{12EAC8B2-C903-49CA-92C5-98AD6FEF8E3A}">
      <dgm:prSet/>
      <dgm:spPr/>
      <dgm:t>
        <a:bodyPr/>
        <a:lstStyle/>
        <a:p>
          <a:endParaRPr lang="en-GB"/>
        </a:p>
      </dgm:t>
    </dgm:pt>
    <dgm:pt modelId="{110A4271-635E-48A2-9850-D03973A616DD}">
      <dgm:prSet/>
      <dgm:spPr/>
      <dgm:t>
        <a:bodyPr/>
        <a:lstStyle/>
        <a:p>
          <a:pPr>
            <a:lnSpc>
              <a:spcPct val="100000"/>
            </a:lnSpc>
          </a:pPr>
          <a:r>
            <a:rPr lang="en-GB" dirty="0"/>
            <a:t>Researching in overseas libraries / archives</a:t>
          </a:r>
          <a:endParaRPr lang="en-US" dirty="0"/>
        </a:p>
      </dgm:t>
    </dgm:pt>
    <dgm:pt modelId="{BC025817-5005-489F-B31E-A4AB4075BDE4}" type="parTrans" cxnId="{E731448C-CAC4-4718-ADE9-C91E8FB7D02B}">
      <dgm:prSet/>
      <dgm:spPr/>
      <dgm:t>
        <a:bodyPr/>
        <a:lstStyle/>
        <a:p>
          <a:endParaRPr lang="en-GB"/>
        </a:p>
      </dgm:t>
    </dgm:pt>
    <dgm:pt modelId="{E7E101AE-4672-4DC7-9AC9-24AF0C2D8890}" type="sibTrans" cxnId="{E731448C-CAC4-4718-ADE9-C91E8FB7D02B}">
      <dgm:prSet/>
      <dgm:spPr/>
      <dgm:t>
        <a:bodyPr/>
        <a:lstStyle/>
        <a:p>
          <a:endParaRPr lang="en-GB"/>
        </a:p>
      </dgm:t>
    </dgm:pt>
    <dgm:pt modelId="{0E1F6470-F468-4166-A14D-10A7BE34597B}">
      <dgm:prSet/>
      <dgm:spPr/>
      <dgm:t>
        <a:bodyPr/>
        <a:lstStyle/>
        <a:p>
          <a:pPr>
            <a:lnSpc>
              <a:spcPct val="100000"/>
            </a:lnSpc>
          </a:pPr>
          <a:r>
            <a:rPr lang="en-US" dirty="0"/>
            <a:t>Exploring other perspectives / approaches</a:t>
          </a:r>
        </a:p>
      </dgm:t>
    </dgm:pt>
    <dgm:pt modelId="{92694D3B-0A46-4569-8C61-1EB911EE108E}" type="parTrans" cxnId="{07E3A545-7712-4B63-AAE5-7CE658BFD0B1}">
      <dgm:prSet/>
      <dgm:spPr/>
      <dgm:t>
        <a:bodyPr/>
        <a:lstStyle/>
        <a:p>
          <a:endParaRPr lang="en-GB"/>
        </a:p>
      </dgm:t>
    </dgm:pt>
    <dgm:pt modelId="{788440A6-1C8C-4719-98FB-1F5088409CD3}" type="sibTrans" cxnId="{07E3A545-7712-4B63-AAE5-7CE658BFD0B1}">
      <dgm:prSet/>
      <dgm:spPr/>
      <dgm:t>
        <a:bodyPr/>
        <a:lstStyle/>
        <a:p>
          <a:endParaRPr lang="en-GB"/>
        </a:p>
      </dgm:t>
    </dgm:pt>
    <dgm:pt modelId="{856E441D-CEFC-45CA-9983-03FF99280020}">
      <dgm:prSet/>
      <dgm:spPr/>
      <dgm:t>
        <a:bodyPr/>
        <a:lstStyle/>
        <a:p>
          <a:pPr>
            <a:lnSpc>
              <a:spcPct val="100000"/>
            </a:lnSpc>
          </a:pPr>
          <a:r>
            <a:rPr lang="en-US" dirty="0"/>
            <a:t>Understanding different priorities / traditions</a:t>
          </a:r>
        </a:p>
      </dgm:t>
    </dgm:pt>
    <dgm:pt modelId="{DFC9723E-C343-4B04-BB1B-C37C9181C1D8}" type="parTrans" cxnId="{619DA604-7034-4521-B085-EE443822AD25}">
      <dgm:prSet/>
      <dgm:spPr/>
      <dgm:t>
        <a:bodyPr/>
        <a:lstStyle/>
        <a:p>
          <a:endParaRPr lang="en-GB"/>
        </a:p>
      </dgm:t>
    </dgm:pt>
    <dgm:pt modelId="{45966FBA-22AD-4196-A8B5-72613FC4F4F1}" type="sibTrans" cxnId="{619DA604-7034-4521-B085-EE443822AD25}">
      <dgm:prSet/>
      <dgm:spPr/>
      <dgm:t>
        <a:bodyPr/>
        <a:lstStyle/>
        <a:p>
          <a:endParaRPr lang="en-GB"/>
        </a:p>
      </dgm:t>
    </dgm:pt>
    <dgm:pt modelId="{C260DE9B-615C-45F3-BC2E-CC15A93149A9}" type="pres">
      <dgm:prSet presAssocID="{3A761468-4CBC-4D0F-B958-01C9F24B125B}" presName="linear" presStyleCnt="0">
        <dgm:presLayoutVars>
          <dgm:animLvl val="lvl"/>
          <dgm:resizeHandles val="exact"/>
        </dgm:presLayoutVars>
      </dgm:prSet>
      <dgm:spPr/>
    </dgm:pt>
    <dgm:pt modelId="{3751B434-7EB2-4DA8-94B1-594FD26DF6F0}" type="pres">
      <dgm:prSet presAssocID="{F57BC699-EEE0-49BF-B760-D008CBC7E693}" presName="parentText" presStyleLbl="node1" presStyleIdx="0" presStyleCnt="3">
        <dgm:presLayoutVars>
          <dgm:chMax val="0"/>
          <dgm:bulletEnabled val="1"/>
        </dgm:presLayoutVars>
      </dgm:prSet>
      <dgm:spPr/>
    </dgm:pt>
    <dgm:pt modelId="{7BD99307-87A3-42E7-B107-53CC5A221192}" type="pres">
      <dgm:prSet presAssocID="{F70BEEBA-81D6-4A69-B08D-F748FE5A5F5F}" presName="spacer" presStyleCnt="0"/>
      <dgm:spPr/>
    </dgm:pt>
    <dgm:pt modelId="{9D4C6C69-897A-4533-AD68-33F73F39EC4D}" type="pres">
      <dgm:prSet presAssocID="{E8EC32B0-857A-4628-B45F-6E5CA02F58E3}" presName="parentText" presStyleLbl="node1" presStyleIdx="1" presStyleCnt="3">
        <dgm:presLayoutVars>
          <dgm:chMax val="0"/>
          <dgm:bulletEnabled val="1"/>
        </dgm:presLayoutVars>
      </dgm:prSet>
      <dgm:spPr/>
    </dgm:pt>
    <dgm:pt modelId="{C52DFBD6-FD63-4424-88F4-C1CFBE97059E}" type="pres">
      <dgm:prSet presAssocID="{C606B921-7B23-45B5-8CC8-25886527C13F}" presName="spacer" presStyleCnt="0"/>
      <dgm:spPr/>
    </dgm:pt>
    <dgm:pt modelId="{7E083237-7E0E-42EA-92FD-85318AC7A668}" type="pres">
      <dgm:prSet presAssocID="{1E60BA5B-3B0E-48B5-BE96-CC04F000784A}" presName="parentText" presStyleLbl="node1" presStyleIdx="2" presStyleCnt="3">
        <dgm:presLayoutVars>
          <dgm:chMax val="0"/>
          <dgm:bulletEnabled val="1"/>
        </dgm:presLayoutVars>
      </dgm:prSet>
      <dgm:spPr/>
    </dgm:pt>
    <dgm:pt modelId="{39C1DB83-DA95-4E38-B003-C59BDFBC2BA5}" type="pres">
      <dgm:prSet presAssocID="{1E60BA5B-3B0E-48B5-BE96-CC04F000784A}" presName="childText" presStyleLbl="revTx" presStyleIdx="0" presStyleCnt="1" custScaleY="130815">
        <dgm:presLayoutVars>
          <dgm:bulletEnabled val="1"/>
        </dgm:presLayoutVars>
      </dgm:prSet>
      <dgm:spPr/>
    </dgm:pt>
  </dgm:ptLst>
  <dgm:cxnLst>
    <dgm:cxn modelId="{619DA604-7034-4521-B085-EE443822AD25}" srcId="{1E60BA5B-3B0E-48B5-BE96-CC04F000784A}" destId="{856E441D-CEFC-45CA-9983-03FF99280020}" srcOrd="4" destOrd="0" parTransId="{DFC9723E-C343-4B04-BB1B-C37C9181C1D8}" sibTransId="{45966FBA-22AD-4196-A8B5-72613FC4F4F1}"/>
    <dgm:cxn modelId="{F4E19514-197A-4A94-94B0-225FF48E2DA7}" type="presOf" srcId="{9A8C5FA9-5B3E-484F-90EF-E183CFCFCC56}" destId="{39C1DB83-DA95-4E38-B003-C59BDFBC2BA5}" srcOrd="0" destOrd="9" presId="urn:microsoft.com/office/officeart/2005/8/layout/vList2"/>
    <dgm:cxn modelId="{36EF5126-09F7-4153-B728-8D4FCB6500CE}" type="presOf" srcId="{3A761468-4CBC-4D0F-B958-01C9F24B125B}" destId="{C260DE9B-615C-45F3-BC2E-CC15A93149A9}" srcOrd="0" destOrd="0" presId="urn:microsoft.com/office/officeart/2005/8/layout/vList2"/>
    <dgm:cxn modelId="{4A4F8A32-175E-46AE-84D6-4AB82062BD22}" type="presOf" srcId="{9EDF1A5F-F1CA-447E-83B9-B88B0B416FC0}" destId="{39C1DB83-DA95-4E38-B003-C59BDFBC2BA5}" srcOrd="0" destOrd="7" presId="urn:microsoft.com/office/officeart/2005/8/layout/vList2"/>
    <dgm:cxn modelId="{B51C655D-D8C3-4159-88E0-F4BF9E400999}" type="presOf" srcId="{1E60BA5B-3B0E-48B5-BE96-CC04F000784A}" destId="{7E083237-7E0E-42EA-92FD-85318AC7A668}" srcOrd="0" destOrd="0" presId="urn:microsoft.com/office/officeart/2005/8/layout/vList2"/>
    <dgm:cxn modelId="{07E3A545-7712-4B63-AAE5-7CE658BFD0B1}" srcId="{1E60BA5B-3B0E-48B5-BE96-CC04F000784A}" destId="{0E1F6470-F468-4166-A14D-10A7BE34597B}" srcOrd="2" destOrd="0" parTransId="{92694D3B-0A46-4569-8C61-1EB911EE108E}" sibTransId="{788440A6-1C8C-4719-98FB-1F5088409CD3}"/>
    <dgm:cxn modelId="{07EEE765-C3CE-4A70-ADD0-D2CC3E6B3361}" type="presOf" srcId="{9D56F486-E0F0-4FC9-95BA-AD08B8637961}" destId="{39C1DB83-DA95-4E38-B003-C59BDFBC2BA5}" srcOrd="0" destOrd="3" presId="urn:microsoft.com/office/officeart/2005/8/layout/vList2"/>
    <dgm:cxn modelId="{DD23B06B-3CC4-4E03-B683-F6E8C4BF75CF}" type="presOf" srcId="{110A4271-635E-48A2-9850-D03973A616DD}" destId="{39C1DB83-DA95-4E38-B003-C59BDFBC2BA5}" srcOrd="0" destOrd="5" presId="urn:microsoft.com/office/officeart/2005/8/layout/vList2"/>
    <dgm:cxn modelId="{0E1A714D-9C40-4B0F-8EAC-439BFCDE3E3B}" type="presOf" srcId="{51B0DBA7-7059-470A-A164-CA41EACBCF3D}" destId="{39C1DB83-DA95-4E38-B003-C59BDFBC2BA5}" srcOrd="0" destOrd="8" presId="urn:microsoft.com/office/officeart/2005/8/layout/vList2"/>
    <dgm:cxn modelId="{937CAF4D-1CE7-44D8-8AA6-AFA2A354CC8D}" type="presOf" srcId="{E8EC32B0-857A-4628-B45F-6E5CA02F58E3}" destId="{9D4C6C69-897A-4533-AD68-33F73F39EC4D}" srcOrd="0" destOrd="0" presId="urn:microsoft.com/office/officeart/2005/8/layout/vList2"/>
    <dgm:cxn modelId="{B4A06070-E1D1-439C-9F41-B3D071F15BEB}" srcId="{1E60BA5B-3B0E-48B5-BE96-CC04F000784A}" destId="{9D56F486-E0F0-4FC9-95BA-AD08B8637961}" srcOrd="3" destOrd="0" parTransId="{8F52D136-4E73-4851-A358-9E07C725937B}" sibTransId="{F342C09F-5C67-423A-A589-2978122EC790}"/>
    <dgm:cxn modelId="{842DE272-EE4A-4692-AED6-4BD3D5210F47}" type="presOf" srcId="{EE330216-7531-4E4C-9089-6E81E155FBE5}" destId="{39C1DB83-DA95-4E38-B003-C59BDFBC2BA5}" srcOrd="0" destOrd="0" presId="urn:microsoft.com/office/officeart/2005/8/layout/vList2"/>
    <dgm:cxn modelId="{43D1B054-B397-4C5E-9E51-D0776BE7CBCB}" srcId="{3A761468-4CBC-4D0F-B958-01C9F24B125B}" destId="{E8EC32B0-857A-4628-B45F-6E5CA02F58E3}" srcOrd="1" destOrd="0" parTransId="{5810BF3F-C9E9-45A0-BC29-7F8C29F28E87}" sibTransId="{C606B921-7B23-45B5-8CC8-25886527C13F}"/>
    <dgm:cxn modelId="{0CFE1955-E729-4C9A-8139-2AFAB54E7EF4}" type="presOf" srcId="{F57BC699-EEE0-49BF-B760-D008CBC7E693}" destId="{3751B434-7EB2-4DA8-94B1-594FD26DF6F0}" srcOrd="0" destOrd="0" presId="urn:microsoft.com/office/officeart/2005/8/layout/vList2"/>
    <dgm:cxn modelId="{E731448C-CAC4-4718-ADE9-C91E8FB7D02B}" srcId="{1E60BA5B-3B0E-48B5-BE96-CC04F000784A}" destId="{110A4271-635E-48A2-9850-D03973A616DD}" srcOrd="5" destOrd="0" parTransId="{BC025817-5005-489F-B31E-A4AB4075BDE4}" sibTransId="{E7E101AE-4672-4DC7-9AC9-24AF0C2D8890}"/>
    <dgm:cxn modelId="{09B21C8E-C45F-40A0-9769-31C53FBE5A9A}" srcId="{3A761468-4CBC-4D0F-B958-01C9F24B125B}" destId="{F57BC699-EEE0-49BF-B760-D008CBC7E693}" srcOrd="0" destOrd="0" parTransId="{9FBC649A-AAAA-49FF-97DA-3C558470D187}" sibTransId="{F70BEEBA-81D6-4A69-B08D-F748FE5A5F5F}"/>
    <dgm:cxn modelId="{FA531B92-A052-4119-83A1-927E00BAC629}" srcId="{3A761468-4CBC-4D0F-B958-01C9F24B125B}" destId="{1E60BA5B-3B0E-48B5-BE96-CC04F000784A}" srcOrd="2" destOrd="0" parTransId="{54C627EA-3F13-4290-A411-FD5F4BCBA924}" sibTransId="{21A9F31B-F3FD-4CC3-A35D-7051CB1CDF6A}"/>
    <dgm:cxn modelId="{1F17BE99-65E2-474A-8E6A-CEFE1353865A}" type="presOf" srcId="{856E441D-CEFC-45CA-9983-03FF99280020}" destId="{39C1DB83-DA95-4E38-B003-C59BDFBC2BA5}" srcOrd="0" destOrd="4" presId="urn:microsoft.com/office/officeart/2005/8/layout/vList2"/>
    <dgm:cxn modelId="{61A5E6A5-1B38-4B97-AFD5-44539A8295C2}" type="presOf" srcId="{0E31828A-A9A3-42F6-9104-1D8B7C1496E6}" destId="{39C1DB83-DA95-4E38-B003-C59BDFBC2BA5}" srcOrd="0" destOrd="1" presId="urn:microsoft.com/office/officeart/2005/8/layout/vList2"/>
    <dgm:cxn modelId="{E5814CAC-11CD-4C10-A2B9-C21D186E0EBC}" type="presOf" srcId="{0E1F6470-F468-4166-A14D-10A7BE34597B}" destId="{39C1DB83-DA95-4E38-B003-C59BDFBC2BA5}" srcOrd="0" destOrd="2" presId="urn:microsoft.com/office/officeart/2005/8/layout/vList2"/>
    <dgm:cxn modelId="{12EAC8B2-C903-49CA-92C5-98AD6FEF8E3A}" srcId="{1E60BA5B-3B0E-48B5-BE96-CC04F000784A}" destId="{EE330216-7531-4E4C-9089-6E81E155FBE5}" srcOrd="0" destOrd="0" parTransId="{3868451E-8FF1-4BA9-9CA1-39F5F7F85DE3}" sibTransId="{CFCB98FE-B0A5-4A70-934B-FC1EB89FF98D}"/>
    <dgm:cxn modelId="{CF72D2C8-BC6F-45C8-B010-67A427F738FE}" type="presOf" srcId="{D50FAEEB-51D3-4B3C-9F36-3AA7A03F9C37}" destId="{39C1DB83-DA95-4E38-B003-C59BDFBC2BA5}" srcOrd="0" destOrd="6" presId="urn:microsoft.com/office/officeart/2005/8/layout/vList2"/>
    <dgm:cxn modelId="{8A757ECC-7F66-4AD2-8BEA-F1F025E40045}" srcId="{1E60BA5B-3B0E-48B5-BE96-CC04F000784A}" destId="{D50FAEEB-51D3-4B3C-9F36-3AA7A03F9C37}" srcOrd="6" destOrd="0" parTransId="{AE6FB768-DB10-420A-B059-51FB98B3CC8D}" sibTransId="{F48C06D1-61EE-4103-9C7D-104F39A3713B}"/>
    <dgm:cxn modelId="{4DF754D5-320E-42C8-88FB-8932B78793D2}" srcId="{1E60BA5B-3B0E-48B5-BE96-CC04F000784A}" destId="{9EDF1A5F-F1CA-447E-83B9-B88B0B416FC0}" srcOrd="7" destOrd="0" parTransId="{252A245E-3BBD-4D9E-B8CA-CC6BD51A43F2}" sibTransId="{35D27F62-C241-41D3-B141-4EF5C424CDBF}"/>
    <dgm:cxn modelId="{3339EBEC-FB7D-4ABB-84DA-BD1C75C39AAE}" srcId="{1E60BA5B-3B0E-48B5-BE96-CC04F000784A}" destId="{0E31828A-A9A3-42F6-9104-1D8B7C1496E6}" srcOrd="1" destOrd="0" parTransId="{4230CD99-CFB2-4E51-9010-8FECA35D976D}" sibTransId="{4C526A15-E654-452C-AE10-D80FD2FF2526}"/>
    <dgm:cxn modelId="{B96BC4F8-101F-47C5-A43A-A7E1C4EF56EF}" srcId="{1E60BA5B-3B0E-48B5-BE96-CC04F000784A}" destId="{51B0DBA7-7059-470A-A164-CA41EACBCF3D}" srcOrd="8" destOrd="0" parTransId="{46A6BB7B-0334-4841-A7F2-C13C62CA9610}" sibTransId="{87820028-37F6-471E-A5DB-AE452F13EAE1}"/>
    <dgm:cxn modelId="{CA9D53FD-F8DB-4754-88F0-B82BB8F29A3F}" srcId="{1E60BA5B-3B0E-48B5-BE96-CC04F000784A}" destId="{9A8C5FA9-5B3E-484F-90EF-E183CFCFCC56}" srcOrd="9" destOrd="0" parTransId="{C3E80A40-A023-4C32-81EE-EABADC699A77}" sibTransId="{D7A14BF7-6C4E-470B-9ABB-A5C9B0F124B8}"/>
    <dgm:cxn modelId="{2D7B4C0A-FE37-4CBC-84DE-96BFEF49793E}" type="presParOf" srcId="{C260DE9B-615C-45F3-BC2E-CC15A93149A9}" destId="{3751B434-7EB2-4DA8-94B1-594FD26DF6F0}" srcOrd="0" destOrd="0" presId="urn:microsoft.com/office/officeart/2005/8/layout/vList2"/>
    <dgm:cxn modelId="{101A17D5-BEF7-4B21-8D58-D88654BA0E8B}" type="presParOf" srcId="{C260DE9B-615C-45F3-BC2E-CC15A93149A9}" destId="{7BD99307-87A3-42E7-B107-53CC5A221192}" srcOrd="1" destOrd="0" presId="urn:microsoft.com/office/officeart/2005/8/layout/vList2"/>
    <dgm:cxn modelId="{FF247A6C-6D20-4BA0-A36E-5BE56A663F44}" type="presParOf" srcId="{C260DE9B-615C-45F3-BC2E-CC15A93149A9}" destId="{9D4C6C69-897A-4533-AD68-33F73F39EC4D}" srcOrd="2" destOrd="0" presId="urn:microsoft.com/office/officeart/2005/8/layout/vList2"/>
    <dgm:cxn modelId="{1647CF61-CDB4-44B8-A188-6155B62C72A7}" type="presParOf" srcId="{C260DE9B-615C-45F3-BC2E-CC15A93149A9}" destId="{C52DFBD6-FD63-4424-88F4-C1CFBE97059E}" srcOrd="3" destOrd="0" presId="urn:microsoft.com/office/officeart/2005/8/layout/vList2"/>
    <dgm:cxn modelId="{ED87E70C-27EF-4F09-AD3E-C777740319EC}" type="presParOf" srcId="{C260DE9B-615C-45F3-BC2E-CC15A93149A9}" destId="{7E083237-7E0E-42EA-92FD-85318AC7A668}" srcOrd="4" destOrd="0" presId="urn:microsoft.com/office/officeart/2005/8/layout/vList2"/>
    <dgm:cxn modelId="{5BA314AF-4CD6-4826-BA06-65579F2F69DE}" type="presParOf" srcId="{C260DE9B-615C-45F3-BC2E-CC15A93149A9}" destId="{39C1DB83-DA95-4E38-B003-C59BDFBC2BA5}"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51B434-7EB2-4DA8-94B1-594FD26DF6F0}">
      <dsp:nvSpPr>
        <dsp:cNvPr id="0" name=""/>
        <dsp:cNvSpPr/>
      </dsp:nvSpPr>
      <dsp:spPr>
        <a:xfrm>
          <a:off x="0" y="53113"/>
          <a:ext cx="5806638" cy="56511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GB" sz="2300" kern="1200" dirty="0"/>
            <a:t>Transcend the ‘Anglophone Bubble’</a:t>
          </a:r>
          <a:endParaRPr lang="en-US" sz="2300" kern="1200" dirty="0"/>
        </a:p>
      </dsp:txBody>
      <dsp:txXfrm>
        <a:off x="27586" y="80699"/>
        <a:ext cx="5751466" cy="509938"/>
      </dsp:txXfrm>
    </dsp:sp>
    <dsp:sp modelId="{9D4C6C69-897A-4533-AD68-33F73F39EC4D}">
      <dsp:nvSpPr>
        <dsp:cNvPr id="0" name=""/>
        <dsp:cNvSpPr/>
      </dsp:nvSpPr>
      <dsp:spPr>
        <a:xfrm>
          <a:off x="0" y="684463"/>
          <a:ext cx="5806638" cy="565110"/>
        </a:xfrm>
        <a:prstGeom prst="roundRect">
          <a:avLst/>
        </a:prstGeom>
        <a:solidFill>
          <a:schemeClr val="accent2">
            <a:hueOff val="3221807"/>
            <a:satOff val="-9246"/>
            <a:lumOff val="-14805"/>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GB" sz="2300" kern="1200" dirty="0"/>
            <a:t>Engage with other academic cultures</a:t>
          </a:r>
          <a:endParaRPr lang="en-US" sz="2300" kern="1200" dirty="0"/>
        </a:p>
      </dsp:txBody>
      <dsp:txXfrm>
        <a:off x="27586" y="712049"/>
        <a:ext cx="5751466" cy="509938"/>
      </dsp:txXfrm>
    </dsp:sp>
    <dsp:sp modelId="{7E083237-7E0E-42EA-92FD-85318AC7A668}">
      <dsp:nvSpPr>
        <dsp:cNvPr id="0" name=""/>
        <dsp:cNvSpPr/>
      </dsp:nvSpPr>
      <dsp:spPr>
        <a:xfrm>
          <a:off x="0" y="1315813"/>
          <a:ext cx="5806638" cy="565110"/>
        </a:xfrm>
        <a:prstGeom prst="roundRect">
          <a:avLst/>
        </a:prstGeom>
        <a:solidFill>
          <a:schemeClr val="accent2">
            <a:hueOff val="6443614"/>
            <a:satOff val="-18493"/>
            <a:lumOff val="-2960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GB" sz="2300" kern="1200" dirty="0"/>
            <a:t>Reap potential benefits</a:t>
          </a:r>
          <a:endParaRPr lang="en-US" sz="2300" kern="1200" dirty="0"/>
        </a:p>
      </dsp:txBody>
      <dsp:txXfrm>
        <a:off x="27586" y="1343399"/>
        <a:ext cx="5751466" cy="509938"/>
      </dsp:txXfrm>
    </dsp:sp>
    <dsp:sp modelId="{39C1DB83-DA95-4E38-B003-C59BDFBC2BA5}">
      <dsp:nvSpPr>
        <dsp:cNvPr id="0" name=""/>
        <dsp:cNvSpPr/>
      </dsp:nvSpPr>
      <dsp:spPr>
        <a:xfrm>
          <a:off x="0" y="1880923"/>
          <a:ext cx="5806638" cy="4359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361" tIns="29210" rIns="163576" bIns="29210" numCol="1" spcCol="1270" anchor="t" anchorCtr="0">
          <a:noAutofit/>
        </a:bodyPr>
        <a:lstStyle/>
        <a:p>
          <a:pPr marL="171450" lvl="1" indent="-171450" algn="l" defTabSz="800100">
            <a:lnSpc>
              <a:spcPct val="90000"/>
            </a:lnSpc>
            <a:spcBef>
              <a:spcPct val="0"/>
            </a:spcBef>
            <a:spcAft>
              <a:spcPct val="20000"/>
            </a:spcAft>
            <a:buChar char="•"/>
          </a:pPr>
          <a:endParaRPr lang="en-US" sz="1800" kern="1200" dirty="0"/>
        </a:p>
        <a:p>
          <a:pPr marL="171450" lvl="1" indent="-171450" algn="l" defTabSz="800100">
            <a:lnSpc>
              <a:spcPct val="100000"/>
            </a:lnSpc>
            <a:spcBef>
              <a:spcPct val="0"/>
            </a:spcBef>
            <a:spcAft>
              <a:spcPct val="20000"/>
            </a:spcAft>
            <a:buChar char="•"/>
          </a:pPr>
          <a:r>
            <a:rPr lang="en-US" sz="1800" kern="1200" dirty="0"/>
            <a:t>Enacting Warwick’s </a:t>
          </a:r>
          <a:r>
            <a:rPr lang="en-US" sz="1800" kern="1200" dirty="0">
              <a:hlinkClick xmlns:r="http://schemas.openxmlformats.org/officeDocument/2006/relationships" r:id="rId1"/>
            </a:rPr>
            <a:t>university strategy</a:t>
          </a:r>
          <a:endParaRPr lang="en-US" sz="1800" kern="1200" dirty="0"/>
        </a:p>
        <a:p>
          <a:pPr marL="171450" lvl="1" indent="-171450" algn="l" defTabSz="800100">
            <a:lnSpc>
              <a:spcPct val="100000"/>
            </a:lnSpc>
            <a:spcBef>
              <a:spcPct val="0"/>
            </a:spcBef>
            <a:spcAft>
              <a:spcPct val="20000"/>
            </a:spcAft>
            <a:buChar char="•"/>
          </a:pPr>
          <a:r>
            <a:rPr lang="en-US" sz="1800" kern="1200" dirty="0"/>
            <a:t>Exploring other perspectives / approaches</a:t>
          </a:r>
        </a:p>
        <a:p>
          <a:pPr marL="171450" lvl="1" indent="-171450" algn="l" defTabSz="800100">
            <a:lnSpc>
              <a:spcPct val="100000"/>
            </a:lnSpc>
            <a:spcBef>
              <a:spcPct val="0"/>
            </a:spcBef>
            <a:spcAft>
              <a:spcPct val="20000"/>
            </a:spcAft>
            <a:buChar char="•"/>
          </a:pPr>
          <a:r>
            <a:rPr lang="en-GB" sz="1800" kern="1200" dirty="0"/>
            <a:t>Accessing work in other countries / languages</a:t>
          </a:r>
          <a:endParaRPr lang="en-US" sz="1800" kern="1200" dirty="0"/>
        </a:p>
        <a:p>
          <a:pPr marL="171450" lvl="1" indent="-171450" algn="l" defTabSz="800100">
            <a:lnSpc>
              <a:spcPct val="100000"/>
            </a:lnSpc>
            <a:spcBef>
              <a:spcPct val="0"/>
            </a:spcBef>
            <a:spcAft>
              <a:spcPct val="20000"/>
            </a:spcAft>
            <a:buChar char="•"/>
          </a:pPr>
          <a:r>
            <a:rPr lang="en-US" sz="1800" kern="1200" dirty="0"/>
            <a:t>Understanding different priorities / traditions</a:t>
          </a:r>
        </a:p>
        <a:p>
          <a:pPr marL="171450" lvl="1" indent="-171450" algn="l" defTabSz="800100">
            <a:lnSpc>
              <a:spcPct val="100000"/>
            </a:lnSpc>
            <a:spcBef>
              <a:spcPct val="0"/>
            </a:spcBef>
            <a:spcAft>
              <a:spcPct val="20000"/>
            </a:spcAft>
            <a:buChar char="•"/>
          </a:pPr>
          <a:r>
            <a:rPr lang="en-GB" sz="1800" kern="1200" dirty="0"/>
            <a:t>Researching in overseas libraries / archives</a:t>
          </a:r>
          <a:endParaRPr lang="en-US" sz="1800" kern="1200" dirty="0"/>
        </a:p>
        <a:p>
          <a:pPr marL="171450" lvl="1" indent="-171450" algn="l" defTabSz="800100">
            <a:lnSpc>
              <a:spcPct val="100000"/>
            </a:lnSpc>
            <a:spcBef>
              <a:spcPct val="0"/>
            </a:spcBef>
            <a:spcAft>
              <a:spcPct val="20000"/>
            </a:spcAft>
            <a:buChar char="•"/>
          </a:pPr>
          <a:r>
            <a:rPr lang="en-GB" sz="1800" kern="1200" dirty="0"/>
            <a:t>Attending conferences and workshops abroad</a:t>
          </a:r>
          <a:endParaRPr lang="en-US" sz="1800" kern="1200" dirty="0"/>
        </a:p>
        <a:p>
          <a:pPr marL="171450" lvl="1" indent="-171450" algn="l" defTabSz="800100">
            <a:lnSpc>
              <a:spcPct val="100000"/>
            </a:lnSpc>
            <a:spcBef>
              <a:spcPct val="0"/>
            </a:spcBef>
            <a:spcAft>
              <a:spcPct val="20000"/>
            </a:spcAft>
            <a:buChar char="•"/>
          </a:pPr>
          <a:r>
            <a:rPr lang="en-GB" sz="1800" kern="1200" dirty="0"/>
            <a:t>Opening further funding / fellowship sources  </a:t>
          </a:r>
          <a:endParaRPr lang="en-US" sz="1800" kern="1200" dirty="0"/>
        </a:p>
        <a:p>
          <a:pPr marL="171450" lvl="1" indent="-171450" algn="l" defTabSz="800100">
            <a:lnSpc>
              <a:spcPct val="100000"/>
            </a:lnSpc>
            <a:spcBef>
              <a:spcPct val="0"/>
            </a:spcBef>
            <a:spcAft>
              <a:spcPct val="20000"/>
            </a:spcAft>
            <a:buChar char="•"/>
          </a:pPr>
          <a:r>
            <a:rPr lang="en-GB" sz="1800" kern="1200" dirty="0"/>
            <a:t>Career opportunities beyond the UK system</a:t>
          </a:r>
          <a:endParaRPr lang="en-US" sz="1800" kern="1200" dirty="0"/>
        </a:p>
        <a:p>
          <a:pPr marL="171450" lvl="1" indent="-171450" algn="l" defTabSz="800100">
            <a:lnSpc>
              <a:spcPct val="100000"/>
            </a:lnSpc>
            <a:spcBef>
              <a:spcPct val="0"/>
            </a:spcBef>
            <a:spcAft>
              <a:spcPct val="20000"/>
            </a:spcAft>
            <a:buChar char="•"/>
          </a:pPr>
          <a:r>
            <a:rPr lang="en-US" sz="1800" kern="1200" dirty="0"/>
            <a:t>...</a:t>
          </a:r>
        </a:p>
      </dsp:txBody>
      <dsp:txXfrm>
        <a:off x="0" y="1880923"/>
        <a:ext cx="5806638" cy="435967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C2FB0C-2F6D-42A1-9C77-9F0FEA57927B}" type="datetimeFigureOut">
              <a:rPr lang="en-GB" smtClean="0"/>
              <a:t>07/11/2025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80ADD8-BC08-4FBE-A584-D7530003A0F6}" type="slidenum">
              <a:rPr lang="en-GB" smtClean="0"/>
              <a:t>‹#›</a:t>
            </a:fld>
            <a:endParaRPr lang="en-GB"/>
          </a:p>
        </p:txBody>
      </p:sp>
    </p:spTree>
    <p:extLst>
      <p:ext uri="{BB962C8B-B14F-4D97-AF65-F5344CB8AC3E}">
        <p14:creationId xmlns:p14="http://schemas.microsoft.com/office/powerpoint/2010/main" val="103692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1</a:t>
            </a:fld>
            <a:endParaRPr lang="en-GB"/>
          </a:p>
        </p:txBody>
      </p:sp>
    </p:spTree>
    <p:extLst>
      <p:ext uri="{BB962C8B-B14F-4D97-AF65-F5344CB8AC3E}">
        <p14:creationId xmlns:p14="http://schemas.microsoft.com/office/powerpoint/2010/main" val="29156214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10</a:t>
            </a:fld>
            <a:endParaRPr lang="en-GB"/>
          </a:p>
        </p:txBody>
      </p:sp>
    </p:spTree>
    <p:extLst>
      <p:ext uri="{BB962C8B-B14F-4D97-AF65-F5344CB8AC3E}">
        <p14:creationId xmlns:p14="http://schemas.microsoft.com/office/powerpoint/2010/main" val="20910462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11</a:t>
            </a:fld>
            <a:endParaRPr lang="en-GB"/>
          </a:p>
        </p:txBody>
      </p:sp>
    </p:spTree>
    <p:extLst>
      <p:ext uri="{BB962C8B-B14F-4D97-AF65-F5344CB8AC3E}">
        <p14:creationId xmlns:p14="http://schemas.microsoft.com/office/powerpoint/2010/main" val="18252326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12</a:t>
            </a:fld>
            <a:endParaRPr lang="en-GB"/>
          </a:p>
        </p:txBody>
      </p:sp>
    </p:spTree>
    <p:extLst>
      <p:ext uri="{BB962C8B-B14F-4D97-AF65-F5344CB8AC3E}">
        <p14:creationId xmlns:p14="http://schemas.microsoft.com/office/powerpoint/2010/main" val="34530051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13</a:t>
            </a:fld>
            <a:endParaRPr lang="en-GB"/>
          </a:p>
        </p:txBody>
      </p:sp>
    </p:spTree>
    <p:extLst>
      <p:ext uri="{BB962C8B-B14F-4D97-AF65-F5344CB8AC3E}">
        <p14:creationId xmlns:p14="http://schemas.microsoft.com/office/powerpoint/2010/main" val="31276041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14</a:t>
            </a:fld>
            <a:endParaRPr lang="en-GB"/>
          </a:p>
        </p:txBody>
      </p:sp>
    </p:spTree>
    <p:extLst>
      <p:ext uri="{BB962C8B-B14F-4D97-AF65-F5344CB8AC3E}">
        <p14:creationId xmlns:p14="http://schemas.microsoft.com/office/powerpoint/2010/main" val="688803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2</a:t>
            </a:fld>
            <a:endParaRPr lang="en-GB"/>
          </a:p>
        </p:txBody>
      </p:sp>
    </p:spTree>
    <p:extLst>
      <p:ext uri="{BB962C8B-B14F-4D97-AF65-F5344CB8AC3E}">
        <p14:creationId xmlns:p14="http://schemas.microsoft.com/office/powerpoint/2010/main" val="3942317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3</a:t>
            </a:fld>
            <a:endParaRPr lang="en-GB"/>
          </a:p>
        </p:txBody>
      </p:sp>
    </p:spTree>
    <p:extLst>
      <p:ext uri="{BB962C8B-B14F-4D97-AF65-F5344CB8AC3E}">
        <p14:creationId xmlns:p14="http://schemas.microsoft.com/office/powerpoint/2010/main" val="3393101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4</a:t>
            </a:fld>
            <a:endParaRPr lang="en-GB"/>
          </a:p>
        </p:txBody>
      </p:sp>
    </p:spTree>
    <p:extLst>
      <p:ext uri="{BB962C8B-B14F-4D97-AF65-F5344CB8AC3E}">
        <p14:creationId xmlns:p14="http://schemas.microsoft.com/office/powerpoint/2010/main" val="11380109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5</a:t>
            </a:fld>
            <a:endParaRPr lang="en-GB"/>
          </a:p>
        </p:txBody>
      </p:sp>
    </p:spTree>
    <p:extLst>
      <p:ext uri="{BB962C8B-B14F-4D97-AF65-F5344CB8AC3E}">
        <p14:creationId xmlns:p14="http://schemas.microsoft.com/office/powerpoint/2010/main" val="138541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6</a:t>
            </a:fld>
            <a:endParaRPr lang="en-GB"/>
          </a:p>
        </p:txBody>
      </p:sp>
    </p:spTree>
    <p:extLst>
      <p:ext uri="{BB962C8B-B14F-4D97-AF65-F5344CB8AC3E}">
        <p14:creationId xmlns:p14="http://schemas.microsoft.com/office/powerpoint/2010/main" val="10708627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C80ADD8-BC08-4FBE-A584-D7530003A0F6}" type="slidenum">
              <a:rPr lang="en-GB" smtClean="0"/>
              <a:t>7</a:t>
            </a:fld>
            <a:endParaRPr lang="en-GB"/>
          </a:p>
        </p:txBody>
      </p:sp>
    </p:spTree>
    <p:extLst>
      <p:ext uri="{BB962C8B-B14F-4D97-AF65-F5344CB8AC3E}">
        <p14:creationId xmlns:p14="http://schemas.microsoft.com/office/powerpoint/2010/main" val="32900038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8</a:t>
            </a:fld>
            <a:endParaRPr lang="en-GB"/>
          </a:p>
        </p:txBody>
      </p:sp>
    </p:spTree>
    <p:extLst>
      <p:ext uri="{BB962C8B-B14F-4D97-AF65-F5344CB8AC3E}">
        <p14:creationId xmlns:p14="http://schemas.microsoft.com/office/powerpoint/2010/main" val="3611272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80ADD8-BC08-4FBE-A584-D7530003A0F6}" type="slidenum">
              <a:rPr lang="en-GB" smtClean="0"/>
              <a:t>9</a:t>
            </a:fld>
            <a:endParaRPr lang="en-GB"/>
          </a:p>
        </p:txBody>
      </p:sp>
    </p:spTree>
    <p:extLst>
      <p:ext uri="{BB962C8B-B14F-4D97-AF65-F5344CB8AC3E}">
        <p14:creationId xmlns:p14="http://schemas.microsoft.com/office/powerpoint/2010/main" val="10213898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CFDC6F8-F4A2-4B1F-869F-F9AC1070F6D2}" type="datetimeFigureOut">
              <a:rPr lang="en-GB" smtClean="0"/>
              <a:t>07/11/2025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21806692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FDC6F8-F4A2-4B1F-869F-F9AC1070F6D2}" type="datetimeFigureOut">
              <a:rPr lang="en-GB" smtClean="0"/>
              <a:t>07/11/2025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3012028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FDC6F8-F4A2-4B1F-869F-F9AC1070F6D2}" type="datetimeFigureOut">
              <a:rPr lang="en-GB" smtClean="0"/>
              <a:t>07/11/2025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384211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FDC6F8-F4A2-4B1F-869F-F9AC1070F6D2}" type="datetimeFigureOut">
              <a:rPr lang="en-GB" smtClean="0"/>
              <a:t>07/11/2025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2694789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CFDC6F8-F4A2-4B1F-869F-F9AC1070F6D2}" type="datetimeFigureOut">
              <a:rPr lang="en-GB" smtClean="0"/>
              <a:t>07/11/2025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538325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CFDC6F8-F4A2-4B1F-869F-F9AC1070F6D2}" type="datetimeFigureOut">
              <a:rPr lang="en-GB" smtClean="0"/>
              <a:t>07/11/2025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3532729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CFDC6F8-F4A2-4B1F-869F-F9AC1070F6D2}" type="datetimeFigureOut">
              <a:rPr lang="en-GB" smtClean="0"/>
              <a:t>07/11/2025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253003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CFDC6F8-F4A2-4B1F-869F-F9AC1070F6D2}" type="datetimeFigureOut">
              <a:rPr lang="en-GB" smtClean="0"/>
              <a:t>07/11/2025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2990528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FDC6F8-F4A2-4B1F-869F-F9AC1070F6D2}" type="datetimeFigureOut">
              <a:rPr lang="en-GB" smtClean="0"/>
              <a:t>07/11/2025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2467642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CFDC6F8-F4A2-4B1F-869F-F9AC1070F6D2}" type="datetimeFigureOut">
              <a:rPr lang="en-GB" smtClean="0"/>
              <a:t>07/11/2025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4218529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CFDC6F8-F4A2-4B1F-869F-F9AC1070F6D2}" type="datetimeFigureOut">
              <a:rPr lang="en-GB" smtClean="0"/>
              <a:t>07/11/2025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22205411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CFDC6F8-F4A2-4B1F-869F-F9AC1070F6D2}" type="datetimeFigureOut">
              <a:rPr lang="en-GB" smtClean="0"/>
              <a:t>07/11/2025</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6D6475A-3733-4611-A3CD-CC0C3C620C25}" type="slidenum">
              <a:rPr lang="en-GB" smtClean="0"/>
              <a:t>‹#›</a:t>
            </a:fld>
            <a:endParaRPr lang="en-GB"/>
          </a:p>
        </p:txBody>
      </p:sp>
    </p:spTree>
    <p:extLst>
      <p:ext uri="{BB962C8B-B14F-4D97-AF65-F5344CB8AC3E}">
        <p14:creationId xmlns:p14="http://schemas.microsoft.com/office/powerpoint/2010/main" val="9603897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hyperlink" Target="https://600transformer.blogspot.com/2010/10/what-do-we-mean-by-interdisciplinarity.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www.dfg.de/en/research-funding/funding-opportunities/programmes/coordinated-programmes/research-training-group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hyperlink" Target="https://www.dfg.de/en/research-funding/funding-opportunities/programmes/coordinated-programmes/collaborative-research-centres"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tandfonline.com/doi/abs/10.1080/03085140701760841"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ebcat.warwick.ac.uk/record=b3215667~S1"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hyperlink" Target="https://warwick.ac.uk/fac/arts/schoolforcross-facultystudie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warwick.ac.uk/research/spotlights/" TargetMode="External"/><Relationship Id="rId4" Type="http://schemas.openxmlformats.org/officeDocument/2006/relationships/hyperlink" Target="https://warwick.ac.uk/fac/cross_fac/"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journals.ukzn.ac.za/index.php/joe/article/view/425"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descr="Diverse perspectives on interdisciplinarity from Members of the College ...">
            <a:extLst>
              <a:ext uri="{FF2B5EF4-FFF2-40B4-BE49-F238E27FC236}">
                <a16:creationId xmlns:a16="http://schemas.microsoft.com/office/drawing/2014/main" id="{4DE4D010-B577-31B7-BA96-3BED4F84CEE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37" r="6254" b="-8"/>
          <a:stretch/>
        </p:blipFill>
        <p:spPr bwMode="auto">
          <a:xfrm>
            <a:off x="5386014" y="2987032"/>
            <a:ext cx="2517271" cy="252807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Globe PNGs for Free Download">
            <a:extLst>
              <a:ext uri="{FF2B5EF4-FFF2-40B4-BE49-F238E27FC236}">
                <a16:creationId xmlns:a16="http://schemas.microsoft.com/office/drawing/2014/main" id="{6BF368F2-6361-784B-2E40-6BB42726AA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0715" y="2968387"/>
            <a:ext cx="2651831" cy="265183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E1C601B-DFC8-84BA-056E-734E46DF82C5}"/>
              </a:ext>
            </a:extLst>
          </p:cNvPr>
          <p:cNvSpPr>
            <a:spLocks noGrp="1"/>
          </p:cNvSpPr>
          <p:nvPr>
            <p:ph type="ctrTitle"/>
          </p:nvPr>
        </p:nvSpPr>
        <p:spPr>
          <a:xfrm>
            <a:off x="5234525" y="2067795"/>
            <a:ext cx="3128996" cy="524329"/>
          </a:xfrm>
        </p:spPr>
        <p:txBody>
          <a:bodyPr>
            <a:noAutofit/>
          </a:bodyPr>
          <a:lstStyle/>
          <a:p>
            <a:pPr algn="l"/>
            <a:r>
              <a:rPr lang="en-GB" sz="3300" dirty="0">
                <a:solidFill>
                  <a:srgbClr val="FFC000"/>
                </a:solidFill>
              </a:rPr>
              <a:t>‘-disciplinarity’</a:t>
            </a:r>
          </a:p>
        </p:txBody>
      </p:sp>
      <p:sp>
        <p:nvSpPr>
          <p:cNvPr id="3" name="Subtitle 2">
            <a:extLst>
              <a:ext uri="{FF2B5EF4-FFF2-40B4-BE49-F238E27FC236}">
                <a16:creationId xmlns:a16="http://schemas.microsoft.com/office/drawing/2014/main" id="{4B6CC0B3-B820-5876-2F9A-A4500F340723}"/>
              </a:ext>
            </a:extLst>
          </p:cNvPr>
          <p:cNvSpPr>
            <a:spLocks noGrp="1"/>
          </p:cNvSpPr>
          <p:nvPr>
            <p:ph type="subTitle" idx="1"/>
          </p:nvPr>
        </p:nvSpPr>
        <p:spPr>
          <a:xfrm>
            <a:off x="1046292" y="2068253"/>
            <a:ext cx="3040676" cy="523871"/>
          </a:xfrm>
        </p:spPr>
        <p:txBody>
          <a:bodyPr>
            <a:normAutofit fontScale="85000" lnSpcReduction="10000"/>
          </a:bodyPr>
          <a:lstStyle/>
          <a:p>
            <a:pPr algn="l"/>
            <a:r>
              <a:rPr lang="en-GB" sz="4050" dirty="0">
                <a:solidFill>
                  <a:srgbClr val="FFC000"/>
                </a:solidFill>
              </a:rPr>
              <a:t>‘-</a:t>
            </a:r>
            <a:r>
              <a:rPr lang="en-GB" sz="3825" dirty="0">
                <a:solidFill>
                  <a:srgbClr val="FFC000"/>
                </a:solidFill>
                <a:latin typeface="Aptos Display (Headings)"/>
              </a:rPr>
              <a:t>nationalization’</a:t>
            </a:r>
            <a:endParaRPr lang="en-GB" sz="3825" dirty="0">
              <a:latin typeface="Aptos Display (Headings)"/>
            </a:endParaRPr>
          </a:p>
        </p:txBody>
      </p:sp>
      <p:sp>
        <p:nvSpPr>
          <p:cNvPr id="4" name="TextBox 3">
            <a:extLst>
              <a:ext uri="{FF2B5EF4-FFF2-40B4-BE49-F238E27FC236}">
                <a16:creationId xmlns:a16="http://schemas.microsoft.com/office/drawing/2014/main" id="{02D5AC9E-388B-F5C7-C94E-1BBA5BB57F9D}"/>
              </a:ext>
            </a:extLst>
          </p:cNvPr>
          <p:cNvSpPr txBox="1"/>
          <p:nvPr/>
        </p:nvSpPr>
        <p:spPr>
          <a:xfrm>
            <a:off x="3993956" y="6374609"/>
            <a:ext cx="1487908" cy="300082"/>
          </a:xfrm>
          <a:prstGeom prst="rect">
            <a:avLst/>
          </a:prstGeom>
          <a:noFill/>
        </p:spPr>
        <p:txBody>
          <a:bodyPr wrap="none" rtlCol="0">
            <a:spAutoFit/>
          </a:bodyPr>
          <a:lstStyle/>
          <a:p>
            <a:r>
              <a:rPr lang="en-GB" sz="1350" dirty="0"/>
              <a:t>BK / GRF 2025-26</a:t>
            </a:r>
          </a:p>
        </p:txBody>
      </p:sp>
      <p:sp>
        <p:nvSpPr>
          <p:cNvPr id="8" name="TextBox 7">
            <a:extLst>
              <a:ext uri="{FF2B5EF4-FFF2-40B4-BE49-F238E27FC236}">
                <a16:creationId xmlns:a16="http://schemas.microsoft.com/office/drawing/2014/main" id="{0ABE510D-6348-4058-CE89-86C2C2860ED6}"/>
              </a:ext>
            </a:extLst>
          </p:cNvPr>
          <p:cNvSpPr txBox="1"/>
          <p:nvPr/>
        </p:nvSpPr>
        <p:spPr>
          <a:xfrm>
            <a:off x="3350828" y="434070"/>
            <a:ext cx="3040675" cy="1323439"/>
          </a:xfrm>
          <a:prstGeom prst="rect">
            <a:avLst/>
          </a:prstGeom>
          <a:noFill/>
        </p:spPr>
        <p:txBody>
          <a:bodyPr wrap="square">
            <a:spAutoFit/>
          </a:bodyPr>
          <a:lstStyle/>
          <a:p>
            <a:r>
              <a:rPr lang="en-GB" sz="8000" b="1" dirty="0">
                <a:solidFill>
                  <a:srgbClr val="FFC000"/>
                </a:solidFill>
                <a:effectLst>
                  <a:outerShdw blurRad="38100" dist="38100" dir="2700000" algn="tl">
                    <a:srgbClr val="000000">
                      <a:alpha val="43137"/>
                    </a:srgbClr>
                  </a:outerShdw>
                </a:effectLst>
                <a:latin typeface="Aptos Display (Headings)"/>
              </a:rPr>
              <a:t>Inter-</a:t>
            </a:r>
            <a:endParaRPr lang="en-GB" sz="8000" b="1" dirty="0">
              <a:effectLst>
                <a:outerShdw blurRad="38100" dist="38100" dir="2700000" algn="tl">
                  <a:srgbClr val="000000">
                    <a:alpha val="43137"/>
                  </a:srgbClr>
                </a:outerShdw>
              </a:effectLst>
            </a:endParaRPr>
          </a:p>
        </p:txBody>
      </p:sp>
      <p:pic>
        <p:nvPicPr>
          <p:cNvPr id="7" name="Picture 6" descr="A logo for a university&#10;&#10;AI-generated content may be incorrect.">
            <a:extLst>
              <a:ext uri="{FF2B5EF4-FFF2-40B4-BE49-F238E27FC236}">
                <a16:creationId xmlns:a16="http://schemas.microsoft.com/office/drawing/2014/main" id="{70F93612-38FC-F215-B7A7-DA902E24F2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15258" y="5289577"/>
            <a:ext cx="1645303" cy="1085032"/>
          </a:xfrm>
          <a:prstGeom prst="rect">
            <a:avLst/>
          </a:prstGeom>
        </p:spPr>
      </p:pic>
    </p:spTree>
    <p:extLst>
      <p:ext uri="{BB962C8B-B14F-4D97-AF65-F5344CB8AC3E}">
        <p14:creationId xmlns:p14="http://schemas.microsoft.com/office/powerpoint/2010/main" val="3816877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4" name="Rectangle 1033">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8BA883F-19C8-DF7D-B173-ED73D1357F8C}"/>
              </a:ext>
            </a:extLst>
          </p:cNvPr>
          <p:cNvSpPr>
            <a:spLocks noGrp="1"/>
          </p:cNvSpPr>
          <p:nvPr>
            <p:ph type="title"/>
          </p:nvPr>
        </p:nvSpPr>
        <p:spPr>
          <a:xfrm>
            <a:off x="641036" y="130563"/>
            <a:ext cx="8263890" cy="1213057"/>
          </a:xfrm>
        </p:spPr>
        <p:txBody>
          <a:bodyPr anchor="b">
            <a:normAutofit/>
          </a:bodyPr>
          <a:lstStyle/>
          <a:p>
            <a:r>
              <a:rPr lang="en-GB" sz="3600" b="1" dirty="0"/>
              <a:t>Is History inherently interdisciplinary?</a:t>
            </a:r>
          </a:p>
        </p:txBody>
      </p:sp>
      <p:sp>
        <p:nvSpPr>
          <p:cNvPr id="103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9369" y="1681544"/>
            <a:ext cx="8229600" cy="18288"/>
          </a:xfrm>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27594" y="-4267"/>
                  <a:pt x="329693" y="13251"/>
                  <a:pt x="521208" y="0"/>
                </a:cubicBezTo>
                <a:cubicBezTo>
                  <a:pt x="712723" y="-13251"/>
                  <a:pt x="1137373" y="-13618"/>
                  <a:pt x="1371600" y="0"/>
                </a:cubicBezTo>
                <a:cubicBezTo>
                  <a:pt x="1605827" y="13618"/>
                  <a:pt x="1975382" y="-27374"/>
                  <a:pt x="2221992" y="0"/>
                </a:cubicBezTo>
                <a:cubicBezTo>
                  <a:pt x="2468602" y="27374"/>
                  <a:pt x="2863316" y="-20517"/>
                  <a:pt x="3072384" y="0"/>
                </a:cubicBezTo>
                <a:cubicBezTo>
                  <a:pt x="3281452" y="20517"/>
                  <a:pt x="3331438" y="10793"/>
                  <a:pt x="3511296" y="0"/>
                </a:cubicBezTo>
                <a:cubicBezTo>
                  <a:pt x="3691154" y="-10793"/>
                  <a:pt x="3906405" y="-29737"/>
                  <a:pt x="4114800" y="0"/>
                </a:cubicBezTo>
                <a:cubicBezTo>
                  <a:pt x="4323195" y="29737"/>
                  <a:pt x="4428852" y="-2234"/>
                  <a:pt x="4553712" y="0"/>
                </a:cubicBezTo>
                <a:cubicBezTo>
                  <a:pt x="4678572" y="2234"/>
                  <a:pt x="5065629" y="29368"/>
                  <a:pt x="5239512" y="0"/>
                </a:cubicBezTo>
                <a:cubicBezTo>
                  <a:pt x="5413395" y="-29368"/>
                  <a:pt x="5703888" y="11839"/>
                  <a:pt x="5843016" y="0"/>
                </a:cubicBezTo>
                <a:cubicBezTo>
                  <a:pt x="5982144" y="-11839"/>
                  <a:pt x="6260765" y="24719"/>
                  <a:pt x="6611112" y="0"/>
                </a:cubicBezTo>
                <a:cubicBezTo>
                  <a:pt x="6961459" y="-24719"/>
                  <a:pt x="7228293" y="32959"/>
                  <a:pt x="7461504" y="0"/>
                </a:cubicBezTo>
                <a:cubicBezTo>
                  <a:pt x="7694715" y="-32959"/>
                  <a:pt x="7990029" y="-3422"/>
                  <a:pt x="8229600" y="0"/>
                </a:cubicBezTo>
                <a:cubicBezTo>
                  <a:pt x="8228940" y="5812"/>
                  <a:pt x="8229447" y="9773"/>
                  <a:pt x="8229600" y="18288"/>
                </a:cubicBezTo>
                <a:cubicBezTo>
                  <a:pt x="7940706" y="-9293"/>
                  <a:pt x="7792584" y="-16009"/>
                  <a:pt x="7461504" y="18288"/>
                </a:cubicBezTo>
                <a:cubicBezTo>
                  <a:pt x="7130424" y="52585"/>
                  <a:pt x="7080072" y="43845"/>
                  <a:pt x="6940296" y="18288"/>
                </a:cubicBezTo>
                <a:cubicBezTo>
                  <a:pt x="6800520" y="-7269"/>
                  <a:pt x="6672872" y="26671"/>
                  <a:pt x="6419088" y="18288"/>
                </a:cubicBezTo>
                <a:cubicBezTo>
                  <a:pt x="6165304" y="9905"/>
                  <a:pt x="5869721" y="4987"/>
                  <a:pt x="5650992" y="18288"/>
                </a:cubicBezTo>
                <a:cubicBezTo>
                  <a:pt x="5432263" y="31589"/>
                  <a:pt x="5308310" y="3023"/>
                  <a:pt x="5129784" y="18288"/>
                </a:cubicBezTo>
                <a:cubicBezTo>
                  <a:pt x="4951258" y="33553"/>
                  <a:pt x="4799696" y="15357"/>
                  <a:pt x="4690872" y="18288"/>
                </a:cubicBezTo>
                <a:cubicBezTo>
                  <a:pt x="4582048" y="21219"/>
                  <a:pt x="4311124" y="-7836"/>
                  <a:pt x="4087368" y="18288"/>
                </a:cubicBezTo>
                <a:cubicBezTo>
                  <a:pt x="3863612" y="44412"/>
                  <a:pt x="3730288" y="13374"/>
                  <a:pt x="3401568" y="18288"/>
                </a:cubicBezTo>
                <a:cubicBezTo>
                  <a:pt x="3072848" y="23202"/>
                  <a:pt x="3020684" y="32425"/>
                  <a:pt x="2798064" y="18288"/>
                </a:cubicBezTo>
                <a:cubicBezTo>
                  <a:pt x="2575444" y="4151"/>
                  <a:pt x="2440915" y="-7352"/>
                  <a:pt x="2276856" y="18288"/>
                </a:cubicBezTo>
                <a:cubicBezTo>
                  <a:pt x="2112797" y="43928"/>
                  <a:pt x="1726502" y="-9560"/>
                  <a:pt x="1426464" y="18288"/>
                </a:cubicBezTo>
                <a:cubicBezTo>
                  <a:pt x="1126426" y="46136"/>
                  <a:pt x="992925" y="21016"/>
                  <a:pt x="740664" y="18288"/>
                </a:cubicBezTo>
                <a:cubicBezTo>
                  <a:pt x="488403" y="15560"/>
                  <a:pt x="195650" y="-16061"/>
                  <a:pt x="0" y="18288"/>
                </a:cubicBezTo>
                <a:cubicBezTo>
                  <a:pt x="348" y="9455"/>
                  <a:pt x="654" y="3983"/>
                  <a:pt x="0" y="0"/>
                </a:cubicBezTo>
                <a:close/>
              </a:path>
              <a:path w="8229600" h="18288" stroke="0" extrusionOk="0">
                <a:moveTo>
                  <a:pt x="0" y="0"/>
                </a:moveTo>
                <a:cubicBezTo>
                  <a:pt x="259263" y="-9445"/>
                  <a:pt x="404731" y="4427"/>
                  <a:pt x="521208" y="0"/>
                </a:cubicBezTo>
                <a:cubicBezTo>
                  <a:pt x="637685" y="-4427"/>
                  <a:pt x="839187" y="564"/>
                  <a:pt x="960120" y="0"/>
                </a:cubicBezTo>
                <a:cubicBezTo>
                  <a:pt x="1081053" y="-564"/>
                  <a:pt x="1313469" y="-16481"/>
                  <a:pt x="1481328" y="0"/>
                </a:cubicBezTo>
                <a:cubicBezTo>
                  <a:pt x="1649187" y="16481"/>
                  <a:pt x="1885247" y="26161"/>
                  <a:pt x="2167128" y="0"/>
                </a:cubicBezTo>
                <a:cubicBezTo>
                  <a:pt x="2449009" y="-26161"/>
                  <a:pt x="2761875" y="-22202"/>
                  <a:pt x="2935224" y="0"/>
                </a:cubicBezTo>
                <a:cubicBezTo>
                  <a:pt x="3108573" y="22202"/>
                  <a:pt x="3540687" y="-2863"/>
                  <a:pt x="3785616" y="0"/>
                </a:cubicBezTo>
                <a:cubicBezTo>
                  <a:pt x="4030545" y="2863"/>
                  <a:pt x="4280774" y="-12442"/>
                  <a:pt x="4636008" y="0"/>
                </a:cubicBezTo>
                <a:cubicBezTo>
                  <a:pt x="4991242" y="12442"/>
                  <a:pt x="5025483" y="16914"/>
                  <a:pt x="5239512" y="0"/>
                </a:cubicBezTo>
                <a:cubicBezTo>
                  <a:pt x="5453541" y="-16914"/>
                  <a:pt x="5754008" y="16592"/>
                  <a:pt x="6007608" y="0"/>
                </a:cubicBezTo>
                <a:cubicBezTo>
                  <a:pt x="6261208" y="-16592"/>
                  <a:pt x="6407957" y="-11909"/>
                  <a:pt x="6693408" y="0"/>
                </a:cubicBezTo>
                <a:cubicBezTo>
                  <a:pt x="6978859" y="11909"/>
                  <a:pt x="7015437" y="-20890"/>
                  <a:pt x="7296912" y="0"/>
                </a:cubicBezTo>
                <a:cubicBezTo>
                  <a:pt x="7578387" y="20890"/>
                  <a:pt x="7859622" y="46406"/>
                  <a:pt x="8229600" y="0"/>
                </a:cubicBezTo>
                <a:cubicBezTo>
                  <a:pt x="8230508" y="6337"/>
                  <a:pt x="8228722" y="11778"/>
                  <a:pt x="8229600" y="18288"/>
                </a:cubicBezTo>
                <a:cubicBezTo>
                  <a:pt x="8075287" y="35054"/>
                  <a:pt x="7821366" y="21850"/>
                  <a:pt x="7626096" y="18288"/>
                </a:cubicBezTo>
                <a:cubicBezTo>
                  <a:pt x="7430826" y="14726"/>
                  <a:pt x="7320004" y="-9669"/>
                  <a:pt x="7022592" y="18288"/>
                </a:cubicBezTo>
                <a:cubicBezTo>
                  <a:pt x="6725180" y="46245"/>
                  <a:pt x="6348804" y="-14025"/>
                  <a:pt x="6172200" y="18288"/>
                </a:cubicBezTo>
                <a:cubicBezTo>
                  <a:pt x="5995596" y="50601"/>
                  <a:pt x="5788102" y="22890"/>
                  <a:pt x="5650992" y="18288"/>
                </a:cubicBezTo>
                <a:cubicBezTo>
                  <a:pt x="5513882" y="13686"/>
                  <a:pt x="5198399" y="29121"/>
                  <a:pt x="4882896" y="18288"/>
                </a:cubicBezTo>
                <a:cubicBezTo>
                  <a:pt x="4567393" y="7455"/>
                  <a:pt x="4557008" y="26965"/>
                  <a:pt x="4443984" y="18288"/>
                </a:cubicBezTo>
                <a:cubicBezTo>
                  <a:pt x="4330960" y="9611"/>
                  <a:pt x="4061674" y="28891"/>
                  <a:pt x="3758184" y="18288"/>
                </a:cubicBezTo>
                <a:cubicBezTo>
                  <a:pt x="3454694" y="7685"/>
                  <a:pt x="3380392" y="19119"/>
                  <a:pt x="3236976" y="18288"/>
                </a:cubicBezTo>
                <a:cubicBezTo>
                  <a:pt x="3093560" y="17457"/>
                  <a:pt x="2632116" y="37607"/>
                  <a:pt x="2386584" y="18288"/>
                </a:cubicBezTo>
                <a:cubicBezTo>
                  <a:pt x="2141052" y="-1031"/>
                  <a:pt x="2110884" y="28777"/>
                  <a:pt x="1947672" y="18288"/>
                </a:cubicBezTo>
                <a:cubicBezTo>
                  <a:pt x="1784460" y="7799"/>
                  <a:pt x="1535467" y="461"/>
                  <a:pt x="1261872" y="18288"/>
                </a:cubicBezTo>
                <a:cubicBezTo>
                  <a:pt x="988277" y="36115"/>
                  <a:pt x="1021096" y="10375"/>
                  <a:pt x="822960" y="18288"/>
                </a:cubicBezTo>
                <a:cubicBezTo>
                  <a:pt x="624824" y="26201"/>
                  <a:pt x="298309" y="1283"/>
                  <a:pt x="0" y="18288"/>
                </a:cubicBezTo>
                <a:cubicBezTo>
                  <a:pt x="-633" y="12278"/>
                  <a:pt x="-757" y="5867"/>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2">
            <a:extLst>
              <a:ext uri="{FF2B5EF4-FFF2-40B4-BE49-F238E27FC236}">
                <a16:creationId xmlns:a16="http://schemas.microsoft.com/office/drawing/2014/main" id="{B2EE7195-E672-7504-0225-5638772D2106}"/>
              </a:ext>
            </a:extLst>
          </p:cNvPr>
          <p:cNvSpPr>
            <a:spLocks noGrp="1"/>
          </p:cNvSpPr>
          <p:nvPr>
            <p:ph idx="1"/>
          </p:nvPr>
        </p:nvSpPr>
        <p:spPr>
          <a:xfrm>
            <a:off x="110067" y="1802786"/>
            <a:ext cx="8699186" cy="5317067"/>
          </a:xfrm>
        </p:spPr>
        <p:txBody>
          <a:bodyPr>
            <a:normAutofit/>
          </a:bodyPr>
          <a:lstStyle/>
          <a:p>
            <a:pPr marL="457200" lvl="1" indent="0">
              <a:lnSpc>
                <a:spcPct val="120000"/>
              </a:lnSpc>
              <a:buNone/>
            </a:pPr>
            <a:r>
              <a:rPr lang="en-GB" sz="2200" dirty="0"/>
              <a:t>The different branches of social, economic, religious, demographic etc history all have their specific canons, methods and debates, often in natural dialogue with e.g. sociology, economics, theology and statistics.</a:t>
            </a:r>
          </a:p>
          <a:p>
            <a:pPr marL="457200" lvl="1" indent="0">
              <a:lnSpc>
                <a:spcPct val="120000"/>
              </a:lnSpc>
              <a:buNone/>
            </a:pPr>
            <a:endParaRPr lang="en-GB" sz="1400" dirty="0"/>
          </a:p>
          <a:p>
            <a:pPr marL="457200" lvl="1" indent="0">
              <a:lnSpc>
                <a:spcPct val="120000"/>
              </a:lnSpc>
              <a:buNone/>
            </a:pPr>
            <a:r>
              <a:rPr lang="en-GB" sz="2200" dirty="0"/>
              <a:t>Historian on the Edge [Guy Halsall], </a:t>
            </a:r>
            <a:br>
              <a:rPr lang="en-GB" sz="2200" dirty="0"/>
            </a:br>
            <a:r>
              <a:rPr lang="en-GB" sz="2200" dirty="0"/>
              <a:t>‘</a:t>
            </a:r>
            <a:r>
              <a:rPr lang="en-GB" sz="2200" dirty="0">
                <a:hlinkClick r:id="rId3"/>
              </a:rPr>
              <a:t>What do we mean by ‘Interdisciplinarity’?</a:t>
            </a:r>
            <a:r>
              <a:rPr lang="en-GB" sz="2200" dirty="0"/>
              <a:t>:</a:t>
            </a:r>
          </a:p>
          <a:p>
            <a:pPr marL="457200" lvl="1" indent="0">
              <a:lnSpc>
                <a:spcPct val="120000"/>
              </a:lnSpc>
              <a:buNone/>
            </a:pPr>
            <a:br>
              <a:rPr lang="en-GB" sz="1400" dirty="0"/>
            </a:br>
            <a:r>
              <a:rPr lang="en-GB" sz="1900" dirty="0"/>
              <a:t>‘</a:t>
            </a:r>
            <a:r>
              <a:rPr lang="en-GB" sz="1900" b="0" i="0" dirty="0">
                <a:solidFill>
                  <a:srgbClr val="222222"/>
                </a:solidFill>
                <a:effectLst/>
                <a:highlight>
                  <a:srgbClr val="FFFFFF"/>
                </a:highlight>
              </a:rPr>
              <a:t>What is at stake here is how one draws and defines the dividing lines on the map of the academy, and what is involved in intellectual exchange. [What] I suggest, might be a more meaningful way of thinking about the fruitful confrontation of difference – a more interesting way of drawing the lines that sub-divide academia – is the confrontation of theoretical approaches.’</a:t>
            </a:r>
            <a:endParaRPr lang="en-GB" sz="1900" dirty="0"/>
          </a:p>
          <a:p>
            <a:endParaRPr lang="en-GB" dirty="0"/>
          </a:p>
        </p:txBody>
      </p:sp>
    </p:spTree>
    <p:extLst>
      <p:ext uri="{BB962C8B-B14F-4D97-AF65-F5344CB8AC3E}">
        <p14:creationId xmlns:p14="http://schemas.microsoft.com/office/powerpoint/2010/main" val="151952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Slide background fill">
            <a:extLst>
              <a:ext uri="{FF2B5EF4-FFF2-40B4-BE49-F238E27FC236}">
                <a16:creationId xmlns:a16="http://schemas.microsoft.com/office/drawing/2014/main" id="{CB49665F-0298-4449-8D2D-209989CB9E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Color 2">
            <a:extLst>
              <a:ext uri="{FF2B5EF4-FFF2-40B4-BE49-F238E27FC236}">
                <a16:creationId xmlns:a16="http://schemas.microsoft.com/office/drawing/2014/main" id="{A71EEC14-174A-46FA-B046-4747504571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1"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 name="Group 14">
            <a:extLst>
              <a:ext uri="{FF2B5EF4-FFF2-40B4-BE49-F238E27FC236}">
                <a16:creationId xmlns:a16="http://schemas.microsoft.com/office/drawing/2014/main" id="{EEB6CB95-E653-4C6C-AE51-62FD848E8D5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16" y="-2"/>
            <a:ext cx="2601176" cy="6858000"/>
            <a:chOff x="651279" y="598259"/>
            <a:chExt cx="10889442" cy="5680742"/>
          </a:xfrm>
        </p:grpSpPr>
        <p:sp>
          <p:nvSpPr>
            <p:cNvPr id="16" name="Color">
              <a:extLst>
                <a:ext uri="{FF2B5EF4-FFF2-40B4-BE49-F238E27FC236}">
                  <a16:creationId xmlns:a16="http://schemas.microsoft.com/office/drawing/2014/main" id="{BDD3CB8E-ABA7-4F37-BB2C-64FFD19813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Color">
              <a:extLst>
                <a:ext uri="{FF2B5EF4-FFF2-40B4-BE49-F238E27FC236}">
                  <a16:creationId xmlns:a16="http://schemas.microsoft.com/office/drawing/2014/main" id="{C2CA788A-B2FD-494C-BED0-83E31F6DF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9" name="Group 18">
            <a:extLst>
              <a:ext uri="{FF2B5EF4-FFF2-40B4-BE49-F238E27FC236}">
                <a16:creationId xmlns:a16="http://schemas.microsoft.com/office/drawing/2014/main" id="{43F5E015-E085-4624-B431-B424144486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3" y="0"/>
            <a:ext cx="9141717" cy="6858000"/>
            <a:chOff x="0" y="0"/>
            <a:chExt cx="12188952" cy="6858000"/>
          </a:xfrm>
        </p:grpSpPr>
        <p:sp>
          <p:nvSpPr>
            <p:cNvPr id="20" name="Freeform: Shape 19">
              <a:extLst>
                <a:ext uri="{FF2B5EF4-FFF2-40B4-BE49-F238E27FC236}">
                  <a16:creationId xmlns:a16="http://schemas.microsoft.com/office/drawing/2014/main" id="{4DDB60AE-8B9C-4BA0-93DC-F8C9EBF6D8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 name="Freeform: Shape 20">
              <a:extLst>
                <a:ext uri="{FF2B5EF4-FFF2-40B4-BE49-F238E27FC236}">
                  <a16:creationId xmlns:a16="http://schemas.microsoft.com/office/drawing/2014/main" id="{9F247760-BE07-41A2-969E-570081E65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 name="Freeform: Shape 21">
              <a:extLst>
                <a:ext uri="{FF2B5EF4-FFF2-40B4-BE49-F238E27FC236}">
                  <a16:creationId xmlns:a16="http://schemas.microsoft.com/office/drawing/2014/main" id="{57A70BD2-76FC-4BDD-9E64-3B93D5EF36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 name="Freeform: Shape 22">
              <a:extLst>
                <a:ext uri="{FF2B5EF4-FFF2-40B4-BE49-F238E27FC236}">
                  <a16:creationId xmlns:a16="http://schemas.microsoft.com/office/drawing/2014/main" id="{AADD9643-5489-42CB-9762-FBAC2AAE9F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 name="Freeform: Shape 23">
              <a:extLst>
                <a:ext uri="{FF2B5EF4-FFF2-40B4-BE49-F238E27FC236}">
                  <a16:creationId xmlns:a16="http://schemas.microsoft.com/office/drawing/2014/main" id="{09A2C16E-2745-4E3D-BECC-D66755221E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5" name="Freeform: Shape 24">
              <a:extLst>
                <a:ext uri="{FF2B5EF4-FFF2-40B4-BE49-F238E27FC236}">
                  <a16:creationId xmlns:a16="http://schemas.microsoft.com/office/drawing/2014/main" id="{52E5A063-571D-4461-9869-B3E93F6E69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6" name="Freeform: Shape 25">
              <a:extLst>
                <a:ext uri="{FF2B5EF4-FFF2-40B4-BE49-F238E27FC236}">
                  <a16:creationId xmlns:a16="http://schemas.microsoft.com/office/drawing/2014/main" id="{366019AD-E33B-4DBF-BAD3-AE361160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4" name="Title 3">
            <a:extLst>
              <a:ext uri="{FF2B5EF4-FFF2-40B4-BE49-F238E27FC236}">
                <a16:creationId xmlns:a16="http://schemas.microsoft.com/office/drawing/2014/main" id="{F2497BE5-6EFD-71E3-8F35-A34194DF95A2}"/>
              </a:ext>
            </a:extLst>
          </p:cNvPr>
          <p:cNvSpPr>
            <a:spLocks noGrp="1"/>
          </p:cNvSpPr>
          <p:nvPr>
            <p:ph type="title"/>
          </p:nvPr>
        </p:nvSpPr>
        <p:spPr>
          <a:xfrm rot="16200000">
            <a:off x="-994410" y="1947672"/>
            <a:ext cx="4471416" cy="2788920"/>
          </a:xfrm>
        </p:spPr>
        <p:txBody>
          <a:bodyPr anchor="ctr">
            <a:normAutofit/>
          </a:bodyPr>
          <a:lstStyle/>
          <a:p>
            <a:r>
              <a:rPr lang="en-GB" sz="4200">
                <a:solidFill>
                  <a:schemeClr val="bg1"/>
                </a:solidFill>
              </a:rPr>
              <a:t>Internationalization</a:t>
            </a:r>
          </a:p>
        </p:txBody>
      </p:sp>
      <p:graphicFrame>
        <p:nvGraphicFramePr>
          <p:cNvPr id="7" name="Content Placeholder 4">
            <a:extLst>
              <a:ext uri="{FF2B5EF4-FFF2-40B4-BE49-F238E27FC236}">
                <a16:creationId xmlns:a16="http://schemas.microsoft.com/office/drawing/2014/main" id="{A50389C9-C41F-C87B-5DF0-DCE74612D293}"/>
              </a:ext>
            </a:extLst>
          </p:cNvPr>
          <p:cNvGraphicFramePr>
            <a:graphicFrameLocks noGrp="1"/>
          </p:cNvGraphicFramePr>
          <p:nvPr>
            <p:ph idx="1"/>
            <p:extLst>
              <p:ext uri="{D42A27DB-BD31-4B8C-83A1-F6EECF244321}">
                <p14:modId xmlns:p14="http://schemas.microsoft.com/office/powerpoint/2010/main" val="2324682756"/>
              </p:ext>
            </p:extLst>
          </p:nvPr>
        </p:nvGraphicFramePr>
        <p:xfrm>
          <a:off x="2844831" y="653939"/>
          <a:ext cx="5806638" cy="62937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61086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914399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2057" name="Rectangle 2056">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391835"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ADB1EA5-263E-30F9-D72D-4996A311545A}"/>
              </a:ext>
            </a:extLst>
          </p:cNvPr>
          <p:cNvSpPr>
            <a:spLocks noGrp="1"/>
          </p:cNvSpPr>
          <p:nvPr>
            <p:ph type="title"/>
          </p:nvPr>
        </p:nvSpPr>
        <p:spPr>
          <a:xfrm>
            <a:off x="571351" y="350196"/>
            <a:ext cx="3849573" cy="1624520"/>
          </a:xfrm>
        </p:spPr>
        <p:txBody>
          <a:bodyPr anchor="ctr">
            <a:normAutofit/>
          </a:bodyPr>
          <a:lstStyle/>
          <a:p>
            <a:r>
              <a:rPr lang="en-GB" sz="3500" dirty="0"/>
              <a:t>Example 1:</a:t>
            </a:r>
            <a:br>
              <a:rPr lang="en-GB" sz="3500" dirty="0"/>
            </a:br>
            <a:r>
              <a:rPr lang="en-GB" sz="3500" dirty="0"/>
              <a:t>The German Lands</a:t>
            </a:r>
          </a:p>
        </p:txBody>
      </p:sp>
      <p:sp>
        <p:nvSpPr>
          <p:cNvPr id="3" name="Content Placeholder 2">
            <a:extLst>
              <a:ext uri="{FF2B5EF4-FFF2-40B4-BE49-F238E27FC236}">
                <a16:creationId xmlns:a16="http://schemas.microsoft.com/office/drawing/2014/main" id="{B7A52D38-894C-894E-DEE1-A3109AEA94B5}"/>
              </a:ext>
            </a:extLst>
          </p:cNvPr>
          <p:cNvSpPr>
            <a:spLocks noGrp="1"/>
          </p:cNvSpPr>
          <p:nvPr>
            <p:ph idx="1"/>
          </p:nvPr>
        </p:nvSpPr>
        <p:spPr>
          <a:xfrm>
            <a:off x="571350" y="2446868"/>
            <a:ext cx="4000649" cy="4060936"/>
          </a:xfrm>
        </p:spPr>
        <p:txBody>
          <a:bodyPr anchor="ctr">
            <a:normAutofit/>
          </a:bodyPr>
          <a:lstStyle/>
          <a:p>
            <a:r>
              <a:rPr lang="en-GB" sz="1200" dirty="0"/>
              <a:t>Key role in early development of our discipline (19thC)</a:t>
            </a:r>
          </a:p>
          <a:p>
            <a:r>
              <a:rPr lang="en-GB" sz="1200" dirty="0"/>
              <a:t>Fairly hierarchical / formal structures</a:t>
            </a:r>
          </a:p>
          <a:p>
            <a:r>
              <a:rPr lang="en-GB" sz="1200" dirty="0"/>
              <a:t>Mass universities, few courses selective</a:t>
            </a:r>
          </a:p>
          <a:p>
            <a:r>
              <a:rPr lang="en-GB" sz="1200" dirty="0"/>
              <a:t>Structured support for emerging scholars funded by the German Research Foundation (DFG), incl.</a:t>
            </a:r>
          </a:p>
          <a:p>
            <a:pPr lvl="1"/>
            <a:r>
              <a:rPr lang="en-GB" sz="1200" i="1" dirty="0">
                <a:hlinkClick r:id="rId3"/>
              </a:rPr>
              <a:t>Research Training Groups</a:t>
            </a:r>
            <a:r>
              <a:rPr lang="en-GB" sz="1200" i="1" dirty="0"/>
              <a:t> </a:t>
            </a:r>
            <a:r>
              <a:rPr lang="en-GB" sz="1200" dirty="0"/>
              <a:t>(graduate colleges with interdisciplinary themes [e.g. 2017-: Global Intellectual History in Berlin</a:t>
            </a:r>
            <a:r>
              <a:rPr lang="en-GB" sz="1200" dirty="0">
                <a:latin typeface="Calibri" panose="020F0502020204030204" pitchFamily="34" charset="0"/>
                <a:cs typeface="Calibri" panose="020F0502020204030204" pitchFamily="34" charset="0"/>
              </a:rPr>
              <a:t>]</a:t>
            </a:r>
            <a:r>
              <a:rPr lang="en-GB" sz="1200" dirty="0"/>
              <a:t>, bespoke training opportunities, international partners …) </a:t>
            </a:r>
          </a:p>
          <a:p>
            <a:pPr lvl="1"/>
            <a:r>
              <a:rPr lang="en-GB" sz="1200" i="1" dirty="0">
                <a:hlinkClick r:id="rId4"/>
              </a:rPr>
              <a:t>Collaborative Research Centres</a:t>
            </a:r>
            <a:r>
              <a:rPr lang="en-GB" sz="1200" i="1" dirty="0"/>
              <a:t> </a:t>
            </a:r>
            <a:r>
              <a:rPr lang="en-GB" sz="1200" dirty="0"/>
              <a:t>(e.g. TG Dresden – </a:t>
            </a:r>
            <a:r>
              <a:rPr lang="en-GB" sz="1200" dirty="0" err="1"/>
              <a:t>Invectivity</a:t>
            </a:r>
            <a:r>
              <a:rPr lang="en-GB" sz="1200" dirty="0"/>
              <a:t>) hubs with postdocs, conferences, publication projects</a:t>
            </a:r>
          </a:p>
          <a:p>
            <a:r>
              <a:rPr lang="en-GB" sz="1200" dirty="0"/>
              <a:t>Second / higher doctorate (</a:t>
            </a:r>
            <a:r>
              <a:rPr lang="en-GB" sz="1200" i="1" dirty="0" err="1"/>
              <a:t>Habilitation</a:t>
            </a:r>
            <a:r>
              <a:rPr lang="en-GB" sz="1200" dirty="0"/>
              <a:t>) needed for permanent posts, less focus on one single area of expertise</a:t>
            </a:r>
          </a:p>
          <a:p>
            <a:r>
              <a:rPr lang="en-GB" sz="1200" dirty="0"/>
              <a:t>Relatively few permanent academic positions and long waiting times post-doctorate, with frequent dead ends</a:t>
            </a:r>
          </a:p>
          <a:p>
            <a:pPr lvl="1"/>
            <a:endParaRPr lang="en-GB" sz="1200" dirty="0"/>
          </a:p>
        </p:txBody>
      </p:sp>
      <p:pic>
        <p:nvPicPr>
          <p:cNvPr id="2050" name="Picture 2" descr="Editable DACH Map for PowerPoint">
            <a:extLst>
              <a:ext uri="{FF2B5EF4-FFF2-40B4-BE49-F238E27FC236}">
                <a16:creationId xmlns:a16="http://schemas.microsoft.com/office/drawing/2014/main" id="{72E1B154-094A-9731-5C87-D9117326D2E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2188" t="14048" r="37945"/>
          <a:stretch/>
        </p:blipFill>
        <p:spPr bwMode="auto">
          <a:xfrm>
            <a:off x="5142476" y="565820"/>
            <a:ext cx="3641420" cy="58946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5047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7" name="Rectangle 1036">
            <a:extLst>
              <a:ext uri="{FF2B5EF4-FFF2-40B4-BE49-F238E27FC236}">
                <a16:creationId xmlns:a16="http://schemas.microsoft.com/office/drawing/2014/main" id="{8A94871E-96FC-4ADE-815B-41A636E34F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C5B16CF-2BA9-0575-3665-8BE774914612}"/>
              </a:ext>
            </a:extLst>
          </p:cNvPr>
          <p:cNvSpPr>
            <a:spLocks noGrp="1"/>
          </p:cNvSpPr>
          <p:nvPr>
            <p:ph type="ctrTitle"/>
          </p:nvPr>
        </p:nvSpPr>
        <p:spPr>
          <a:xfrm>
            <a:off x="436428" y="1736695"/>
            <a:ext cx="5019620" cy="2280510"/>
          </a:xfrm>
        </p:spPr>
        <p:txBody>
          <a:bodyPr>
            <a:normAutofit/>
          </a:bodyPr>
          <a:lstStyle/>
          <a:p>
            <a:pPr algn="l"/>
            <a:r>
              <a:rPr lang="en-GB" sz="2800" dirty="0"/>
              <a:t>Example 2:</a:t>
            </a:r>
            <a:br>
              <a:rPr lang="en-GB" sz="5700" dirty="0"/>
            </a:br>
            <a:r>
              <a:rPr lang="en-GB" sz="5700" dirty="0"/>
              <a:t>FRANCE</a:t>
            </a:r>
          </a:p>
        </p:txBody>
      </p:sp>
      <p:sp>
        <p:nvSpPr>
          <p:cNvPr id="1038"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5921" y="4409267"/>
            <a:ext cx="3182692" cy="18288"/>
          </a:xfrm>
          <a:custGeom>
            <a:avLst/>
            <a:gdLst>
              <a:gd name="connsiteX0" fmla="*/ 0 w 3182692"/>
              <a:gd name="connsiteY0" fmla="*/ 0 h 18288"/>
              <a:gd name="connsiteX1" fmla="*/ 604711 w 3182692"/>
              <a:gd name="connsiteY1" fmla="*/ 0 h 18288"/>
              <a:gd name="connsiteX2" fmla="*/ 1241250 w 3182692"/>
              <a:gd name="connsiteY2" fmla="*/ 0 h 18288"/>
              <a:gd name="connsiteX3" fmla="*/ 1909615 w 3182692"/>
              <a:gd name="connsiteY3" fmla="*/ 0 h 18288"/>
              <a:gd name="connsiteX4" fmla="*/ 2577981 w 3182692"/>
              <a:gd name="connsiteY4" fmla="*/ 0 h 18288"/>
              <a:gd name="connsiteX5" fmla="*/ 3182692 w 3182692"/>
              <a:gd name="connsiteY5" fmla="*/ 0 h 18288"/>
              <a:gd name="connsiteX6" fmla="*/ 3182692 w 3182692"/>
              <a:gd name="connsiteY6" fmla="*/ 18288 h 18288"/>
              <a:gd name="connsiteX7" fmla="*/ 2482500 w 3182692"/>
              <a:gd name="connsiteY7" fmla="*/ 18288 h 18288"/>
              <a:gd name="connsiteX8" fmla="*/ 1782308 w 3182692"/>
              <a:gd name="connsiteY8" fmla="*/ 18288 h 18288"/>
              <a:gd name="connsiteX9" fmla="*/ 1145769 w 3182692"/>
              <a:gd name="connsiteY9" fmla="*/ 18288 h 18288"/>
              <a:gd name="connsiteX10" fmla="*/ 0 w 3182692"/>
              <a:gd name="connsiteY10" fmla="*/ 18288 h 18288"/>
              <a:gd name="connsiteX11" fmla="*/ 0 w 3182692"/>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2692" h="18288" fill="none" extrusionOk="0">
                <a:moveTo>
                  <a:pt x="0" y="0"/>
                </a:moveTo>
                <a:cubicBezTo>
                  <a:pt x="126686" y="-21366"/>
                  <a:pt x="467788" y="9025"/>
                  <a:pt x="604711" y="0"/>
                </a:cubicBezTo>
                <a:cubicBezTo>
                  <a:pt x="741634" y="-9025"/>
                  <a:pt x="1061620" y="6814"/>
                  <a:pt x="1241250" y="0"/>
                </a:cubicBezTo>
                <a:cubicBezTo>
                  <a:pt x="1420880" y="-6814"/>
                  <a:pt x="1713773" y="13383"/>
                  <a:pt x="1909615" y="0"/>
                </a:cubicBezTo>
                <a:cubicBezTo>
                  <a:pt x="2105457" y="-13383"/>
                  <a:pt x="2257256" y="13567"/>
                  <a:pt x="2577981" y="0"/>
                </a:cubicBezTo>
                <a:cubicBezTo>
                  <a:pt x="2898706" y="-13567"/>
                  <a:pt x="3026063" y="6328"/>
                  <a:pt x="3182692" y="0"/>
                </a:cubicBezTo>
                <a:cubicBezTo>
                  <a:pt x="3181983" y="8157"/>
                  <a:pt x="3182279" y="12125"/>
                  <a:pt x="3182692" y="18288"/>
                </a:cubicBezTo>
                <a:cubicBezTo>
                  <a:pt x="2998421" y="21742"/>
                  <a:pt x="2675038" y="19014"/>
                  <a:pt x="2482500" y="18288"/>
                </a:cubicBezTo>
                <a:cubicBezTo>
                  <a:pt x="2289962" y="17562"/>
                  <a:pt x="1930644" y="6834"/>
                  <a:pt x="1782308" y="18288"/>
                </a:cubicBezTo>
                <a:cubicBezTo>
                  <a:pt x="1633972" y="29742"/>
                  <a:pt x="1287388" y="-1992"/>
                  <a:pt x="1145769" y="18288"/>
                </a:cubicBezTo>
                <a:cubicBezTo>
                  <a:pt x="1004150" y="38568"/>
                  <a:pt x="256377" y="-37438"/>
                  <a:pt x="0" y="18288"/>
                </a:cubicBezTo>
                <a:cubicBezTo>
                  <a:pt x="-46" y="12483"/>
                  <a:pt x="-203" y="6491"/>
                  <a:pt x="0" y="0"/>
                </a:cubicBezTo>
                <a:close/>
              </a:path>
              <a:path w="3182692" h="18288" stroke="0" extrusionOk="0">
                <a:moveTo>
                  <a:pt x="0" y="0"/>
                </a:moveTo>
                <a:cubicBezTo>
                  <a:pt x="283446" y="18201"/>
                  <a:pt x="432812" y="7290"/>
                  <a:pt x="604711" y="0"/>
                </a:cubicBezTo>
                <a:cubicBezTo>
                  <a:pt x="776610" y="-7290"/>
                  <a:pt x="982253" y="15478"/>
                  <a:pt x="1145769" y="0"/>
                </a:cubicBezTo>
                <a:cubicBezTo>
                  <a:pt x="1309285" y="-15478"/>
                  <a:pt x="1514247" y="-25520"/>
                  <a:pt x="1845961" y="0"/>
                </a:cubicBezTo>
                <a:cubicBezTo>
                  <a:pt x="2177675" y="25520"/>
                  <a:pt x="2297588" y="16646"/>
                  <a:pt x="2450673" y="0"/>
                </a:cubicBezTo>
                <a:cubicBezTo>
                  <a:pt x="2603758" y="-16646"/>
                  <a:pt x="3023048" y="-21196"/>
                  <a:pt x="3182692" y="0"/>
                </a:cubicBezTo>
                <a:cubicBezTo>
                  <a:pt x="3182428" y="4493"/>
                  <a:pt x="3183076" y="9472"/>
                  <a:pt x="3182692" y="18288"/>
                </a:cubicBezTo>
                <a:cubicBezTo>
                  <a:pt x="3039109" y="-12701"/>
                  <a:pt x="2823860" y="13848"/>
                  <a:pt x="2546154" y="18288"/>
                </a:cubicBezTo>
                <a:cubicBezTo>
                  <a:pt x="2268448" y="22728"/>
                  <a:pt x="2098674" y="5291"/>
                  <a:pt x="1845961" y="18288"/>
                </a:cubicBezTo>
                <a:cubicBezTo>
                  <a:pt x="1593248" y="31285"/>
                  <a:pt x="1456743" y="27560"/>
                  <a:pt x="1304904" y="18288"/>
                </a:cubicBezTo>
                <a:cubicBezTo>
                  <a:pt x="1153065" y="9016"/>
                  <a:pt x="947204" y="11126"/>
                  <a:pt x="668365" y="18288"/>
                </a:cubicBezTo>
                <a:cubicBezTo>
                  <a:pt x="389526" y="25450"/>
                  <a:pt x="288244" y="-4628"/>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ubtitle 4">
            <a:extLst>
              <a:ext uri="{FF2B5EF4-FFF2-40B4-BE49-F238E27FC236}">
                <a16:creationId xmlns:a16="http://schemas.microsoft.com/office/drawing/2014/main" id="{CEC410D0-A7DE-5B19-AC0A-9C0498E77A9B}"/>
              </a:ext>
            </a:extLst>
          </p:cNvPr>
          <p:cNvSpPr>
            <a:spLocks noGrp="1"/>
          </p:cNvSpPr>
          <p:nvPr>
            <p:ph type="subTitle" idx="1"/>
          </p:nvPr>
        </p:nvSpPr>
        <p:spPr>
          <a:xfrm>
            <a:off x="3321846" y="4575517"/>
            <a:ext cx="2500308" cy="1655762"/>
          </a:xfrm>
        </p:spPr>
        <p:txBody>
          <a:bodyPr/>
          <a:lstStyle/>
          <a:p>
            <a:pPr algn="l">
              <a:lnSpc>
                <a:spcPct val="100000"/>
              </a:lnSpc>
              <a:spcBef>
                <a:spcPts val="0"/>
              </a:spcBef>
            </a:pPr>
            <a:r>
              <a:rPr lang="en-GB" dirty="0"/>
              <a:t>Penny Roberts</a:t>
            </a:r>
          </a:p>
          <a:p>
            <a:pPr algn="l">
              <a:lnSpc>
                <a:spcPct val="100000"/>
              </a:lnSpc>
              <a:spcBef>
                <a:spcPts val="0"/>
              </a:spcBef>
            </a:pPr>
            <a:endParaRPr lang="en-GB" dirty="0"/>
          </a:p>
          <a:p>
            <a:pPr algn="l">
              <a:lnSpc>
                <a:spcPct val="100000"/>
              </a:lnSpc>
              <a:spcBef>
                <a:spcPts val="0"/>
              </a:spcBef>
            </a:pPr>
            <a:r>
              <a:rPr lang="en-GB" sz="1800" dirty="0"/>
              <a:t>History’s </a:t>
            </a:r>
            <a:br>
              <a:rPr lang="en-GB" sz="1800" dirty="0"/>
            </a:br>
            <a:r>
              <a:rPr lang="en-GB" sz="1800" dirty="0"/>
              <a:t>Director of Research / Former Faculty Chair</a:t>
            </a:r>
          </a:p>
        </p:txBody>
      </p:sp>
      <p:pic>
        <p:nvPicPr>
          <p:cNvPr id="4" name="Picture 4" descr="New Chair of the Faculty of Arts">
            <a:extLst>
              <a:ext uri="{FF2B5EF4-FFF2-40B4-BE49-F238E27FC236}">
                <a16:creationId xmlns:a16="http://schemas.microsoft.com/office/drawing/2014/main" id="{302E5F39-4478-E804-10BF-E240B3AE67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2475" y="735948"/>
            <a:ext cx="2041191" cy="281004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France - Wikipedia">
            <a:extLst>
              <a:ext uri="{FF2B5EF4-FFF2-40B4-BE49-F238E27FC236}">
                <a16:creationId xmlns:a16="http://schemas.microsoft.com/office/drawing/2014/main" id="{99C1C73E-BEAB-43FE-3E64-AD5FA20A44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92475" y="3836051"/>
            <a:ext cx="2041190" cy="23327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9319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A94871E-96FC-4ADE-815B-41A636E34F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1D0088E-8C05-39FB-CF45-13295AB29694}"/>
              </a:ext>
            </a:extLst>
          </p:cNvPr>
          <p:cNvSpPr>
            <a:spLocks noGrp="1"/>
          </p:cNvSpPr>
          <p:nvPr>
            <p:ph type="title"/>
          </p:nvPr>
        </p:nvSpPr>
        <p:spPr>
          <a:xfrm>
            <a:off x="416998" y="2946701"/>
            <a:ext cx="5019620" cy="3815990"/>
          </a:xfrm>
        </p:spPr>
        <p:txBody>
          <a:bodyPr vert="horz" lIns="91440" tIns="45720" rIns="91440" bIns="45720" rtlCol="0" anchor="b">
            <a:normAutofit fontScale="90000"/>
          </a:bodyPr>
          <a:lstStyle/>
          <a:p>
            <a:pPr>
              <a:lnSpc>
                <a:spcPct val="150000"/>
              </a:lnSpc>
            </a:pPr>
            <a:r>
              <a:rPr lang="en-US" sz="4000" kern="1200" dirty="0">
                <a:solidFill>
                  <a:schemeClr val="tx1"/>
                </a:solidFill>
                <a:latin typeface="+mj-lt"/>
                <a:ea typeface="+mj-ea"/>
                <a:cs typeface="+mj-cs"/>
              </a:rPr>
              <a:t>The wider world … </a:t>
            </a:r>
            <a:br>
              <a:rPr lang="en-US" sz="4000" kern="1200" dirty="0">
                <a:solidFill>
                  <a:schemeClr val="tx1"/>
                </a:solidFill>
                <a:latin typeface="+mj-lt"/>
                <a:ea typeface="+mj-ea"/>
                <a:cs typeface="+mj-cs"/>
              </a:rPr>
            </a:br>
            <a:r>
              <a:rPr lang="en-US" sz="4000" kern="1200" dirty="0">
                <a:solidFill>
                  <a:schemeClr val="tx1"/>
                </a:solidFill>
                <a:latin typeface="+mj-lt"/>
                <a:ea typeface="+mj-ea"/>
                <a:cs typeface="+mj-cs"/>
              </a:rPr>
              <a:t>your experiences ?</a:t>
            </a:r>
            <a:br>
              <a:rPr lang="en-US" sz="4000" kern="1200" dirty="0">
                <a:solidFill>
                  <a:schemeClr val="tx1"/>
                </a:solidFill>
                <a:latin typeface="+mj-lt"/>
                <a:ea typeface="+mj-ea"/>
                <a:cs typeface="+mj-cs"/>
              </a:rPr>
            </a:br>
            <a:br>
              <a:rPr lang="en-US" sz="4000" kern="1200" dirty="0">
                <a:solidFill>
                  <a:schemeClr val="tx1"/>
                </a:solidFill>
                <a:latin typeface="+mj-lt"/>
                <a:ea typeface="+mj-ea"/>
                <a:cs typeface="+mj-cs"/>
              </a:rPr>
            </a:br>
            <a:r>
              <a:rPr lang="en-US" sz="2400" kern="1200" dirty="0">
                <a:solidFill>
                  <a:schemeClr val="tx1"/>
                </a:solidFill>
                <a:latin typeface="+mj-lt"/>
                <a:ea typeface="+mj-ea"/>
                <a:cs typeface="+mj-cs"/>
              </a:rPr>
              <a:t>We heard about the Australian, </a:t>
            </a:r>
            <a:br>
              <a:rPr lang="en-US" sz="2400" kern="1200" dirty="0">
                <a:solidFill>
                  <a:schemeClr val="tx1"/>
                </a:solidFill>
                <a:latin typeface="+mj-lt"/>
                <a:ea typeface="+mj-ea"/>
                <a:cs typeface="+mj-cs"/>
              </a:rPr>
            </a:br>
            <a:r>
              <a:rPr lang="en-US" sz="2400" kern="1200" dirty="0">
                <a:solidFill>
                  <a:schemeClr val="tx1"/>
                </a:solidFill>
                <a:latin typeface="+mj-lt"/>
                <a:ea typeface="+mj-ea"/>
                <a:cs typeface="+mj-cs"/>
              </a:rPr>
              <a:t>Chinese, Indian, Kenyan </a:t>
            </a:r>
            <a:br>
              <a:rPr lang="en-US" sz="2400" kern="1200" dirty="0">
                <a:solidFill>
                  <a:schemeClr val="tx1"/>
                </a:solidFill>
                <a:latin typeface="+mj-lt"/>
                <a:ea typeface="+mj-ea"/>
                <a:cs typeface="+mj-cs"/>
              </a:rPr>
            </a:br>
            <a:r>
              <a:rPr lang="en-US" sz="2400" kern="1200" dirty="0">
                <a:solidFill>
                  <a:schemeClr val="tx1"/>
                </a:solidFill>
                <a:latin typeface="+mj-lt"/>
                <a:ea typeface="+mj-ea"/>
                <a:cs typeface="+mj-cs"/>
              </a:rPr>
              <a:t>and US systems</a:t>
            </a:r>
            <a:br>
              <a:rPr lang="en-US" sz="4000" kern="1200" dirty="0">
                <a:solidFill>
                  <a:schemeClr val="tx1"/>
                </a:solidFill>
                <a:latin typeface="+mj-lt"/>
                <a:ea typeface="+mj-ea"/>
                <a:cs typeface="+mj-cs"/>
              </a:rPr>
            </a:br>
            <a:endParaRPr lang="en-US" sz="4000" kern="1200" dirty="0">
              <a:solidFill>
                <a:schemeClr val="tx1"/>
              </a:solidFill>
              <a:latin typeface="+mj-lt"/>
              <a:ea typeface="+mj-ea"/>
              <a:cs typeface="+mj-cs"/>
            </a:endParaRPr>
          </a:p>
        </p:txBody>
      </p:sp>
      <p:sp>
        <p:nvSpPr>
          <p:cNvPr id="10"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5921" y="4409267"/>
            <a:ext cx="3182692" cy="18288"/>
          </a:xfrm>
          <a:custGeom>
            <a:avLst/>
            <a:gdLst>
              <a:gd name="connsiteX0" fmla="*/ 0 w 3182692"/>
              <a:gd name="connsiteY0" fmla="*/ 0 h 18288"/>
              <a:gd name="connsiteX1" fmla="*/ 604711 w 3182692"/>
              <a:gd name="connsiteY1" fmla="*/ 0 h 18288"/>
              <a:gd name="connsiteX2" fmla="*/ 1241250 w 3182692"/>
              <a:gd name="connsiteY2" fmla="*/ 0 h 18288"/>
              <a:gd name="connsiteX3" fmla="*/ 1909615 w 3182692"/>
              <a:gd name="connsiteY3" fmla="*/ 0 h 18288"/>
              <a:gd name="connsiteX4" fmla="*/ 2577981 w 3182692"/>
              <a:gd name="connsiteY4" fmla="*/ 0 h 18288"/>
              <a:gd name="connsiteX5" fmla="*/ 3182692 w 3182692"/>
              <a:gd name="connsiteY5" fmla="*/ 0 h 18288"/>
              <a:gd name="connsiteX6" fmla="*/ 3182692 w 3182692"/>
              <a:gd name="connsiteY6" fmla="*/ 18288 h 18288"/>
              <a:gd name="connsiteX7" fmla="*/ 2482500 w 3182692"/>
              <a:gd name="connsiteY7" fmla="*/ 18288 h 18288"/>
              <a:gd name="connsiteX8" fmla="*/ 1782308 w 3182692"/>
              <a:gd name="connsiteY8" fmla="*/ 18288 h 18288"/>
              <a:gd name="connsiteX9" fmla="*/ 1145769 w 3182692"/>
              <a:gd name="connsiteY9" fmla="*/ 18288 h 18288"/>
              <a:gd name="connsiteX10" fmla="*/ 0 w 3182692"/>
              <a:gd name="connsiteY10" fmla="*/ 18288 h 18288"/>
              <a:gd name="connsiteX11" fmla="*/ 0 w 3182692"/>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2692" h="18288" fill="none" extrusionOk="0">
                <a:moveTo>
                  <a:pt x="0" y="0"/>
                </a:moveTo>
                <a:cubicBezTo>
                  <a:pt x="126686" y="-21366"/>
                  <a:pt x="467788" y="9025"/>
                  <a:pt x="604711" y="0"/>
                </a:cubicBezTo>
                <a:cubicBezTo>
                  <a:pt x="741634" y="-9025"/>
                  <a:pt x="1061620" y="6814"/>
                  <a:pt x="1241250" y="0"/>
                </a:cubicBezTo>
                <a:cubicBezTo>
                  <a:pt x="1420880" y="-6814"/>
                  <a:pt x="1713773" y="13383"/>
                  <a:pt x="1909615" y="0"/>
                </a:cubicBezTo>
                <a:cubicBezTo>
                  <a:pt x="2105457" y="-13383"/>
                  <a:pt x="2257256" y="13567"/>
                  <a:pt x="2577981" y="0"/>
                </a:cubicBezTo>
                <a:cubicBezTo>
                  <a:pt x="2898706" y="-13567"/>
                  <a:pt x="3026063" y="6328"/>
                  <a:pt x="3182692" y="0"/>
                </a:cubicBezTo>
                <a:cubicBezTo>
                  <a:pt x="3181983" y="8157"/>
                  <a:pt x="3182279" y="12125"/>
                  <a:pt x="3182692" y="18288"/>
                </a:cubicBezTo>
                <a:cubicBezTo>
                  <a:pt x="2998421" y="21742"/>
                  <a:pt x="2675038" y="19014"/>
                  <a:pt x="2482500" y="18288"/>
                </a:cubicBezTo>
                <a:cubicBezTo>
                  <a:pt x="2289962" y="17562"/>
                  <a:pt x="1930644" y="6834"/>
                  <a:pt x="1782308" y="18288"/>
                </a:cubicBezTo>
                <a:cubicBezTo>
                  <a:pt x="1633972" y="29742"/>
                  <a:pt x="1287388" y="-1992"/>
                  <a:pt x="1145769" y="18288"/>
                </a:cubicBezTo>
                <a:cubicBezTo>
                  <a:pt x="1004150" y="38568"/>
                  <a:pt x="256377" y="-37438"/>
                  <a:pt x="0" y="18288"/>
                </a:cubicBezTo>
                <a:cubicBezTo>
                  <a:pt x="-46" y="12483"/>
                  <a:pt x="-203" y="6491"/>
                  <a:pt x="0" y="0"/>
                </a:cubicBezTo>
                <a:close/>
              </a:path>
              <a:path w="3182692" h="18288" stroke="0" extrusionOk="0">
                <a:moveTo>
                  <a:pt x="0" y="0"/>
                </a:moveTo>
                <a:cubicBezTo>
                  <a:pt x="283446" y="18201"/>
                  <a:pt x="432812" y="7290"/>
                  <a:pt x="604711" y="0"/>
                </a:cubicBezTo>
                <a:cubicBezTo>
                  <a:pt x="776610" y="-7290"/>
                  <a:pt x="982253" y="15478"/>
                  <a:pt x="1145769" y="0"/>
                </a:cubicBezTo>
                <a:cubicBezTo>
                  <a:pt x="1309285" y="-15478"/>
                  <a:pt x="1514247" y="-25520"/>
                  <a:pt x="1845961" y="0"/>
                </a:cubicBezTo>
                <a:cubicBezTo>
                  <a:pt x="2177675" y="25520"/>
                  <a:pt x="2297588" y="16646"/>
                  <a:pt x="2450673" y="0"/>
                </a:cubicBezTo>
                <a:cubicBezTo>
                  <a:pt x="2603758" y="-16646"/>
                  <a:pt x="3023048" y="-21196"/>
                  <a:pt x="3182692" y="0"/>
                </a:cubicBezTo>
                <a:cubicBezTo>
                  <a:pt x="3182428" y="4493"/>
                  <a:pt x="3183076" y="9472"/>
                  <a:pt x="3182692" y="18288"/>
                </a:cubicBezTo>
                <a:cubicBezTo>
                  <a:pt x="3039109" y="-12701"/>
                  <a:pt x="2823860" y="13848"/>
                  <a:pt x="2546154" y="18288"/>
                </a:cubicBezTo>
                <a:cubicBezTo>
                  <a:pt x="2268448" y="22728"/>
                  <a:pt x="2098674" y="5291"/>
                  <a:pt x="1845961" y="18288"/>
                </a:cubicBezTo>
                <a:cubicBezTo>
                  <a:pt x="1593248" y="31285"/>
                  <a:pt x="1456743" y="27560"/>
                  <a:pt x="1304904" y="18288"/>
                </a:cubicBezTo>
                <a:cubicBezTo>
                  <a:pt x="1153065" y="9016"/>
                  <a:pt x="947204" y="11126"/>
                  <a:pt x="668365" y="18288"/>
                </a:cubicBezTo>
                <a:cubicBezTo>
                  <a:pt x="389526" y="25450"/>
                  <a:pt x="288244" y="-4628"/>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Globe PNGs for Free Download">
            <a:extLst>
              <a:ext uri="{FF2B5EF4-FFF2-40B4-BE49-F238E27FC236}">
                <a16:creationId xmlns:a16="http://schemas.microsoft.com/office/drawing/2014/main" id="{8A9E25E5-D935-57B5-FB60-0AC25F978041}"/>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425389" y="2523782"/>
            <a:ext cx="2330914" cy="23309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803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75FD032-BBE1-E9CE-6103-FF4EDD20ECBA}"/>
            </a:ext>
          </a:extLst>
        </p:cNvPr>
        <p:cNvGrpSpPr/>
        <p:nvPr/>
      </p:nvGrpSpPr>
      <p:grpSpPr>
        <a:xfrm>
          <a:off x="0" y="0"/>
          <a:ext cx="0" cy="0"/>
          <a:chOff x="0" y="0"/>
          <a:chExt cx="0" cy="0"/>
        </a:xfrm>
      </p:grpSpPr>
      <p:sp useBgFill="1">
        <p:nvSpPr>
          <p:cNvPr id="1034" name="Rectangle 1033">
            <a:extLst>
              <a:ext uri="{FF2B5EF4-FFF2-40B4-BE49-F238E27FC236}">
                <a16:creationId xmlns:a16="http://schemas.microsoft.com/office/drawing/2014/main" id="{2C62294F-49C1-395A-8B0F-87A0623CBF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238AFE1-7F60-E1FE-BF2E-FF7980E80EFE}"/>
              </a:ext>
            </a:extLst>
          </p:cNvPr>
          <p:cNvSpPr>
            <a:spLocks noGrp="1"/>
          </p:cNvSpPr>
          <p:nvPr>
            <p:ph type="title"/>
          </p:nvPr>
        </p:nvSpPr>
        <p:spPr>
          <a:xfrm>
            <a:off x="641036" y="130563"/>
            <a:ext cx="8263890" cy="1213057"/>
          </a:xfrm>
        </p:spPr>
        <p:txBody>
          <a:bodyPr anchor="b">
            <a:normAutofit/>
          </a:bodyPr>
          <a:lstStyle/>
          <a:p>
            <a:r>
              <a:rPr lang="en-GB" sz="3600" b="1" dirty="0"/>
              <a:t>What is a discipline?</a:t>
            </a:r>
          </a:p>
        </p:txBody>
      </p:sp>
      <p:sp>
        <p:nvSpPr>
          <p:cNvPr id="1033" name="sketchy line">
            <a:extLst>
              <a:ext uri="{FF2B5EF4-FFF2-40B4-BE49-F238E27FC236}">
                <a16:creationId xmlns:a16="http://schemas.microsoft.com/office/drawing/2014/main" id="{4D3EBD9B-9709-1EA5-DE39-5610880387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9369" y="1681544"/>
            <a:ext cx="8229600" cy="18288"/>
          </a:xfrm>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27594" y="-4267"/>
                  <a:pt x="329693" y="13251"/>
                  <a:pt x="521208" y="0"/>
                </a:cubicBezTo>
                <a:cubicBezTo>
                  <a:pt x="712723" y="-13251"/>
                  <a:pt x="1137373" y="-13618"/>
                  <a:pt x="1371600" y="0"/>
                </a:cubicBezTo>
                <a:cubicBezTo>
                  <a:pt x="1605827" y="13618"/>
                  <a:pt x="1975382" y="-27374"/>
                  <a:pt x="2221992" y="0"/>
                </a:cubicBezTo>
                <a:cubicBezTo>
                  <a:pt x="2468602" y="27374"/>
                  <a:pt x="2863316" y="-20517"/>
                  <a:pt x="3072384" y="0"/>
                </a:cubicBezTo>
                <a:cubicBezTo>
                  <a:pt x="3281452" y="20517"/>
                  <a:pt x="3331438" y="10793"/>
                  <a:pt x="3511296" y="0"/>
                </a:cubicBezTo>
                <a:cubicBezTo>
                  <a:pt x="3691154" y="-10793"/>
                  <a:pt x="3906405" y="-29737"/>
                  <a:pt x="4114800" y="0"/>
                </a:cubicBezTo>
                <a:cubicBezTo>
                  <a:pt x="4323195" y="29737"/>
                  <a:pt x="4428852" y="-2234"/>
                  <a:pt x="4553712" y="0"/>
                </a:cubicBezTo>
                <a:cubicBezTo>
                  <a:pt x="4678572" y="2234"/>
                  <a:pt x="5065629" y="29368"/>
                  <a:pt x="5239512" y="0"/>
                </a:cubicBezTo>
                <a:cubicBezTo>
                  <a:pt x="5413395" y="-29368"/>
                  <a:pt x="5703888" y="11839"/>
                  <a:pt x="5843016" y="0"/>
                </a:cubicBezTo>
                <a:cubicBezTo>
                  <a:pt x="5982144" y="-11839"/>
                  <a:pt x="6260765" y="24719"/>
                  <a:pt x="6611112" y="0"/>
                </a:cubicBezTo>
                <a:cubicBezTo>
                  <a:pt x="6961459" y="-24719"/>
                  <a:pt x="7228293" y="32959"/>
                  <a:pt x="7461504" y="0"/>
                </a:cubicBezTo>
                <a:cubicBezTo>
                  <a:pt x="7694715" y="-32959"/>
                  <a:pt x="7990029" y="-3422"/>
                  <a:pt x="8229600" y="0"/>
                </a:cubicBezTo>
                <a:cubicBezTo>
                  <a:pt x="8228940" y="5812"/>
                  <a:pt x="8229447" y="9773"/>
                  <a:pt x="8229600" y="18288"/>
                </a:cubicBezTo>
                <a:cubicBezTo>
                  <a:pt x="7940706" y="-9293"/>
                  <a:pt x="7792584" y="-16009"/>
                  <a:pt x="7461504" y="18288"/>
                </a:cubicBezTo>
                <a:cubicBezTo>
                  <a:pt x="7130424" y="52585"/>
                  <a:pt x="7080072" y="43845"/>
                  <a:pt x="6940296" y="18288"/>
                </a:cubicBezTo>
                <a:cubicBezTo>
                  <a:pt x="6800520" y="-7269"/>
                  <a:pt x="6672872" y="26671"/>
                  <a:pt x="6419088" y="18288"/>
                </a:cubicBezTo>
                <a:cubicBezTo>
                  <a:pt x="6165304" y="9905"/>
                  <a:pt x="5869721" y="4987"/>
                  <a:pt x="5650992" y="18288"/>
                </a:cubicBezTo>
                <a:cubicBezTo>
                  <a:pt x="5432263" y="31589"/>
                  <a:pt x="5308310" y="3023"/>
                  <a:pt x="5129784" y="18288"/>
                </a:cubicBezTo>
                <a:cubicBezTo>
                  <a:pt x="4951258" y="33553"/>
                  <a:pt x="4799696" y="15357"/>
                  <a:pt x="4690872" y="18288"/>
                </a:cubicBezTo>
                <a:cubicBezTo>
                  <a:pt x="4582048" y="21219"/>
                  <a:pt x="4311124" y="-7836"/>
                  <a:pt x="4087368" y="18288"/>
                </a:cubicBezTo>
                <a:cubicBezTo>
                  <a:pt x="3863612" y="44412"/>
                  <a:pt x="3730288" y="13374"/>
                  <a:pt x="3401568" y="18288"/>
                </a:cubicBezTo>
                <a:cubicBezTo>
                  <a:pt x="3072848" y="23202"/>
                  <a:pt x="3020684" y="32425"/>
                  <a:pt x="2798064" y="18288"/>
                </a:cubicBezTo>
                <a:cubicBezTo>
                  <a:pt x="2575444" y="4151"/>
                  <a:pt x="2440915" y="-7352"/>
                  <a:pt x="2276856" y="18288"/>
                </a:cubicBezTo>
                <a:cubicBezTo>
                  <a:pt x="2112797" y="43928"/>
                  <a:pt x="1726502" y="-9560"/>
                  <a:pt x="1426464" y="18288"/>
                </a:cubicBezTo>
                <a:cubicBezTo>
                  <a:pt x="1126426" y="46136"/>
                  <a:pt x="992925" y="21016"/>
                  <a:pt x="740664" y="18288"/>
                </a:cubicBezTo>
                <a:cubicBezTo>
                  <a:pt x="488403" y="15560"/>
                  <a:pt x="195650" y="-16061"/>
                  <a:pt x="0" y="18288"/>
                </a:cubicBezTo>
                <a:cubicBezTo>
                  <a:pt x="348" y="9455"/>
                  <a:pt x="654" y="3983"/>
                  <a:pt x="0" y="0"/>
                </a:cubicBezTo>
                <a:close/>
              </a:path>
              <a:path w="8229600" h="18288" stroke="0" extrusionOk="0">
                <a:moveTo>
                  <a:pt x="0" y="0"/>
                </a:moveTo>
                <a:cubicBezTo>
                  <a:pt x="259263" y="-9445"/>
                  <a:pt x="404731" y="4427"/>
                  <a:pt x="521208" y="0"/>
                </a:cubicBezTo>
                <a:cubicBezTo>
                  <a:pt x="637685" y="-4427"/>
                  <a:pt x="839187" y="564"/>
                  <a:pt x="960120" y="0"/>
                </a:cubicBezTo>
                <a:cubicBezTo>
                  <a:pt x="1081053" y="-564"/>
                  <a:pt x="1313469" y="-16481"/>
                  <a:pt x="1481328" y="0"/>
                </a:cubicBezTo>
                <a:cubicBezTo>
                  <a:pt x="1649187" y="16481"/>
                  <a:pt x="1885247" y="26161"/>
                  <a:pt x="2167128" y="0"/>
                </a:cubicBezTo>
                <a:cubicBezTo>
                  <a:pt x="2449009" y="-26161"/>
                  <a:pt x="2761875" y="-22202"/>
                  <a:pt x="2935224" y="0"/>
                </a:cubicBezTo>
                <a:cubicBezTo>
                  <a:pt x="3108573" y="22202"/>
                  <a:pt x="3540687" y="-2863"/>
                  <a:pt x="3785616" y="0"/>
                </a:cubicBezTo>
                <a:cubicBezTo>
                  <a:pt x="4030545" y="2863"/>
                  <a:pt x="4280774" y="-12442"/>
                  <a:pt x="4636008" y="0"/>
                </a:cubicBezTo>
                <a:cubicBezTo>
                  <a:pt x="4991242" y="12442"/>
                  <a:pt x="5025483" y="16914"/>
                  <a:pt x="5239512" y="0"/>
                </a:cubicBezTo>
                <a:cubicBezTo>
                  <a:pt x="5453541" y="-16914"/>
                  <a:pt x="5754008" y="16592"/>
                  <a:pt x="6007608" y="0"/>
                </a:cubicBezTo>
                <a:cubicBezTo>
                  <a:pt x="6261208" y="-16592"/>
                  <a:pt x="6407957" y="-11909"/>
                  <a:pt x="6693408" y="0"/>
                </a:cubicBezTo>
                <a:cubicBezTo>
                  <a:pt x="6978859" y="11909"/>
                  <a:pt x="7015437" y="-20890"/>
                  <a:pt x="7296912" y="0"/>
                </a:cubicBezTo>
                <a:cubicBezTo>
                  <a:pt x="7578387" y="20890"/>
                  <a:pt x="7859622" y="46406"/>
                  <a:pt x="8229600" y="0"/>
                </a:cubicBezTo>
                <a:cubicBezTo>
                  <a:pt x="8230508" y="6337"/>
                  <a:pt x="8228722" y="11778"/>
                  <a:pt x="8229600" y="18288"/>
                </a:cubicBezTo>
                <a:cubicBezTo>
                  <a:pt x="8075287" y="35054"/>
                  <a:pt x="7821366" y="21850"/>
                  <a:pt x="7626096" y="18288"/>
                </a:cubicBezTo>
                <a:cubicBezTo>
                  <a:pt x="7430826" y="14726"/>
                  <a:pt x="7320004" y="-9669"/>
                  <a:pt x="7022592" y="18288"/>
                </a:cubicBezTo>
                <a:cubicBezTo>
                  <a:pt x="6725180" y="46245"/>
                  <a:pt x="6348804" y="-14025"/>
                  <a:pt x="6172200" y="18288"/>
                </a:cubicBezTo>
                <a:cubicBezTo>
                  <a:pt x="5995596" y="50601"/>
                  <a:pt x="5788102" y="22890"/>
                  <a:pt x="5650992" y="18288"/>
                </a:cubicBezTo>
                <a:cubicBezTo>
                  <a:pt x="5513882" y="13686"/>
                  <a:pt x="5198399" y="29121"/>
                  <a:pt x="4882896" y="18288"/>
                </a:cubicBezTo>
                <a:cubicBezTo>
                  <a:pt x="4567393" y="7455"/>
                  <a:pt x="4557008" y="26965"/>
                  <a:pt x="4443984" y="18288"/>
                </a:cubicBezTo>
                <a:cubicBezTo>
                  <a:pt x="4330960" y="9611"/>
                  <a:pt x="4061674" y="28891"/>
                  <a:pt x="3758184" y="18288"/>
                </a:cubicBezTo>
                <a:cubicBezTo>
                  <a:pt x="3454694" y="7685"/>
                  <a:pt x="3380392" y="19119"/>
                  <a:pt x="3236976" y="18288"/>
                </a:cubicBezTo>
                <a:cubicBezTo>
                  <a:pt x="3093560" y="17457"/>
                  <a:pt x="2632116" y="37607"/>
                  <a:pt x="2386584" y="18288"/>
                </a:cubicBezTo>
                <a:cubicBezTo>
                  <a:pt x="2141052" y="-1031"/>
                  <a:pt x="2110884" y="28777"/>
                  <a:pt x="1947672" y="18288"/>
                </a:cubicBezTo>
                <a:cubicBezTo>
                  <a:pt x="1784460" y="7799"/>
                  <a:pt x="1535467" y="461"/>
                  <a:pt x="1261872" y="18288"/>
                </a:cubicBezTo>
                <a:cubicBezTo>
                  <a:pt x="988277" y="36115"/>
                  <a:pt x="1021096" y="10375"/>
                  <a:pt x="822960" y="18288"/>
                </a:cubicBezTo>
                <a:cubicBezTo>
                  <a:pt x="624824" y="26201"/>
                  <a:pt x="298309" y="1283"/>
                  <a:pt x="0" y="18288"/>
                </a:cubicBezTo>
                <a:cubicBezTo>
                  <a:pt x="-633" y="12278"/>
                  <a:pt x="-757" y="5867"/>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a:extLst>
              <a:ext uri="{FF2B5EF4-FFF2-40B4-BE49-F238E27FC236}">
                <a16:creationId xmlns:a16="http://schemas.microsoft.com/office/drawing/2014/main" id="{BCC49117-87CB-5538-0279-88D6F3D1A121}"/>
              </a:ext>
            </a:extLst>
          </p:cNvPr>
          <p:cNvSpPr>
            <a:spLocks noGrp="1"/>
          </p:cNvSpPr>
          <p:nvPr>
            <p:ph idx="1"/>
          </p:nvPr>
        </p:nvSpPr>
        <p:spPr>
          <a:xfrm>
            <a:off x="704850" y="2103247"/>
            <a:ext cx="7886700" cy="4351338"/>
          </a:xfrm>
        </p:spPr>
        <p:txBody>
          <a:bodyPr/>
          <a:lstStyle/>
          <a:p>
            <a:pPr>
              <a:lnSpc>
                <a:spcPct val="100000"/>
              </a:lnSpc>
            </a:pPr>
            <a:r>
              <a:rPr lang="en-GB" dirty="0"/>
              <a:t>Communities of scholars who share a field of inquiry or discourse or objects of study</a:t>
            </a:r>
          </a:p>
          <a:p>
            <a:pPr>
              <a:lnSpc>
                <a:spcPct val="100000"/>
              </a:lnSpc>
            </a:pPr>
            <a:r>
              <a:rPr lang="en-GB" dirty="0"/>
              <a:t>All have a distinct heritage / structure</a:t>
            </a:r>
          </a:p>
          <a:p>
            <a:pPr>
              <a:lnSpc>
                <a:spcPct val="100000"/>
              </a:lnSpc>
            </a:pPr>
            <a:r>
              <a:rPr lang="en-GB" dirty="0"/>
              <a:t>They may use </a:t>
            </a:r>
            <a:r>
              <a:rPr lang="en-GB" i="1" dirty="0"/>
              <a:t>specialised</a:t>
            </a:r>
            <a:r>
              <a:rPr lang="en-GB" dirty="0"/>
              <a:t> terminologies or concepts / methods or customs / practices or scholarly traditions / bodies of work – and these can create borders or boundaries with others</a:t>
            </a:r>
          </a:p>
          <a:p>
            <a:pPr>
              <a:lnSpc>
                <a:spcPct val="100000"/>
              </a:lnSpc>
            </a:pPr>
            <a:r>
              <a:rPr lang="en-GB" dirty="0"/>
              <a:t>They have a system of communication through journals, conferences, centres, events etc</a:t>
            </a:r>
          </a:p>
        </p:txBody>
      </p:sp>
    </p:spTree>
    <p:extLst>
      <p:ext uri="{BB962C8B-B14F-4D97-AF65-F5344CB8AC3E}">
        <p14:creationId xmlns:p14="http://schemas.microsoft.com/office/powerpoint/2010/main" val="2383869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2EB96-F206-DC57-8A1C-80CC20540448}"/>
              </a:ext>
            </a:extLst>
          </p:cNvPr>
          <p:cNvSpPr>
            <a:spLocks noGrp="1"/>
          </p:cNvSpPr>
          <p:nvPr>
            <p:ph type="title"/>
          </p:nvPr>
        </p:nvSpPr>
        <p:spPr>
          <a:xfrm>
            <a:off x="567494" y="4159740"/>
            <a:ext cx="2468165" cy="1839515"/>
          </a:xfrm>
        </p:spPr>
        <p:txBody>
          <a:bodyPr anchor="ctr">
            <a:normAutofit/>
          </a:bodyPr>
          <a:lstStyle/>
          <a:p>
            <a:r>
              <a:rPr lang="en-US" sz="2700" cap="small" dirty="0">
                <a:effectLst>
                  <a:glow rad="38100">
                    <a:schemeClr val="bg1">
                      <a:lumMod val="50000"/>
                      <a:lumOff val="50000"/>
                      <a:alpha val="20000"/>
                    </a:schemeClr>
                  </a:glow>
                  <a:outerShdw blurRad="44450" dist="12700" dir="13860000" algn="tl" rotWithShape="0">
                    <a:srgbClr val="000000">
                      <a:alpha val="20000"/>
                    </a:srgbClr>
                  </a:outerShdw>
                </a:effectLst>
              </a:rPr>
              <a:t>Some Definitions &amp; Distinctions</a:t>
            </a:r>
            <a:br>
              <a:rPr lang="en-US" sz="2700" cap="small" dirty="0">
                <a:effectLst>
                  <a:glow rad="38100">
                    <a:schemeClr val="bg1">
                      <a:lumMod val="50000"/>
                      <a:lumOff val="50000"/>
                      <a:alpha val="20000"/>
                    </a:schemeClr>
                  </a:glow>
                  <a:outerShdw blurRad="44450" dist="12700" dir="13860000" algn="tl" rotWithShape="0">
                    <a:srgbClr val="000000">
                      <a:alpha val="20000"/>
                    </a:srgbClr>
                  </a:outerShdw>
                </a:effectLst>
              </a:rPr>
            </a:br>
            <a:endParaRPr lang="en-GB" sz="2700" dirty="0"/>
          </a:p>
        </p:txBody>
      </p:sp>
      <p:sp>
        <p:nvSpPr>
          <p:cNvPr id="3" name="Content Placeholder 2">
            <a:extLst>
              <a:ext uri="{FF2B5EF4-FFF2-40B4-BE49-F238E27FC236}">
                <a16:creationId xmlns:a16="http://schemas.microsoft.com/office/drawing/2014/main" id="{3CBF9925-4D97-1702-F89F-B0EBBA3881D6}"/>
              </a:ext>
            </a:extLst>
          </p:cNvPr>
          <p:cNvSpPr>
            <a:spLocks noGrp="1"/>
          </p:cNvSpPr>
          <p:nvPr>
            <p:ph idx="1"/>
          </p:nvPr>
        </p:nvSpPr>
        <p:spPr>
          <a:xfrm>
            <a:off x="3169180" y="3960620"/>
            <a:ext cx="5614060" cy="2782952"/>
          </a:xfrm>
        </p:spPr>
        <p:txBody>
          <a:bodyPr anchor="ctr">
            <a:normAutofit/>
          </a:bodyPr>
          <a:lstStyle/>
          <a:p>
            <a:pPr marL="257175" indent="-257175">
              <a:lnSpc>
                <a:spcPct val="110000"/>
              </a:lnSpc>
              <a:spcAft>
                <a:spcPts val="600"/>
              </a:spcAft>
              <a:tabLst>
                <a:tab pos="342900" algn="l"/>
              </a:tabLst>
            </a:pPr>
            <a:r>
              <a:rPr lang="en-US" sz="1350" b="1" kern="100" dirty="0" err="1">
                <a:latin typeface="Aptos" panose="020B0004020202020204" pitchFamily="34" charset="0"/>
                <a:ea typeface="Aptos" panose="020B0004020202020204" pitchFamily="34" charset="0"/>
                <a:cs typeface="Times New Roman" panose="02020603050405020304" pitchFamily="18" charset="0"/>
              </a:rPr>
              <a:t>Multidisciplinarity</a:t>
            </a:r>
            <a:r>
              <a:rPr lang="en-US" sz="1350" kern="100" dirty="0">
                <a:latin typeface="Aptos" panose="020B0004020202020204" pitchFamily="34" charset="0"/>
                <a:ea typeface="Aptos" panose="020B0004020202020204" pitchFamily="34" charset="0"/>
                <a:cs typeface="Times New Roman" panose="02020603050405020304" pitchFamily="18" charset="0"/>
              </a:rPr>
              <a:t> is understood to be an </a:t>
            </a:r>
            <a:r>
              <a:rPr lang="en-US" sz="1350" i="1" kern="100" dirty="0">
                <a:latin typeface="Aptos" panose="020B0004020202020204" pitchFamily="34" charset="0"/>
                <a:ea typeface="Aptos" panose="020B0004020202020204" pitchFamily="34" charset="0"/>
                <a:cs typeface="Times New Roman" panose="02020603050405020304" pitchFamily="18" charset="0"/>
              </a:rPr>
              <a:t>additive</a:t>
            </a:r>
            <a:r>
              <a:rPr lang="en-US" sz="1350" kern="100" dirty="0">
                <a:latin typeface="Aptos" panose="020B0004020202020204" pitchFamily="34" charset="0"/>
                <a:ea typeface="Aptos" panose="020B0004020202020204" pitchFamily="34" charset="0"/>
                <a:cs typeface="Times New Roman" panose="02020603050405020304" pitchFamily="18" charset="0"/>
              </a:rPr>
              <a:t> approach – using knowledge from more than one discipline which are not themselves transformed by being used in conjunction with one another. </a:t>
            </a:r>
            <a:endParaRPr lang="en-GB" sz="1350" kern="100" dirty="0">
              <a:latin typeface="Aptos" panose="020B0004020202020204" pitchFamily="34" charset="0"/>
              <a:ea typeface="Aptos" panose="020B0004020202020204" pitchFamily="34" charset="0"/>
              <a:cs typeface="Times New Roman" panose="02020603050405020304" pitchFamily="18" charset="0"/>
            </a:endParaRPr>
          </a:p>
          <a:p>
            <a:pPr marL="257175" indent="-257175">
              <a:lnSpc>
                <a:spcPct val="110000"/>
              </a:lnSpc>
              <a:spcAft>
                <a:spcPts val="600"/>
              </a:spcAft>
              <a:tabLst>
                <a:tab pos="342900" algn="l"/>
              </a:tabLst>
            </a:pPr>
            <a:r>
              <a:rPr lang="en-US" sz="1350" b="1" kern="100" dirty="0">
                <a:latin typeface="Aptos" panose="020B0004020202020204" pitchFamily="34" charset="0"/>
                <a:ea typeface="Aptos" panose="020B0004020202020204" pitchFamily="34" charset="0"/>
                <a:cs typeface="Times New Roman" panose="02020603050405020304" pitchFamily="18" charset="0"/>
              </a:rPr>
              <a:t>Interdisciplinarity </a:t>
            </a:r>
            <a:r>
              <a:rPr lang="en-US" sz="1350" kern="100" dirty="0">
                <a:latin typeface="Aptos" panose="020B0004020202020204" pitchFamily="34" charset="0"/>
                <a:ea typeface="Aptos" panose="020B0004020202020204" pitchFamily="34" charset="0"/>
                <a:cs typeface="Times New Roman" panose="02020603050405020304" pitchFamily="18" charset="0"/>
              </a:rPr>
              <a:t>is characterized as interaction </a:t>
            </a:r>
            <a:r>
              <a:rPr lang="en-US" sz="1350" i="1" kern="100" dirty="0">
                <a:latin typeface="Aptos" panose="020B0004020202020204" pitchFamily="34" charset="0"/>
                <a:ea typeface="Aptos" panose="020B0004020202020204" pitchFamily="34" charset="0"/>
                <a:cs typeface="Times New Roman" panose="02020603050405020304" pitchFamily="18" charset="0"/>
              </a:rPr>
              <a:t>across</a:t>
            </a:r>
            <a:r>
              <a:rPr lang="en-US" sz="1350" kern="100" dirty="0">
                <a:latin typeface="Aptos" panose="020B0004020202020204" pitchFamily="34" charset="0"/>
                <a:ea typeface="Aptos" panose="020B0004020202020204" pitchFamily="34" charset="0"/>
                <a:cs typeface="Times New Roman" panose="02020603050405020304" pitchFamily="18" charset="0"/>
              </a:rPr>
              <a:t> and </a:t>
            </a:r>
            <a:r>
              <a:rPr lang="en-US" sz="1350" i="1" kern="100" dirty="0">
                <a:latin typeface="Aptos" panose="020B0004020202020204" pitchFamily="34" charset="0"/>
                <a:ea typeface="Aptos" panose="020B0004020202020204" pitchFamily="34" charset="0"/>
                <a:cs typeface="Times New Roman" panose="02020603050405020304" pitchFamily="18" charset="0"/>
              </a:rPr>
              <a:t>between</a:t>
            </a:r>
            <a:r>
              <a:rPr lang="en-US" sz="1350" kern="100" dirty="0">
                <a:latin typeface="Aptos" panose="020B0004020202020204" pitchFamily="34" charset="0"/>
                <a:ea typeface="Aptos" panose="020B0004020202020204" pitchFamily="34" charset="0"/>
                <a:cs typeface="Times New Roman" panose="02020603050405020304" pitchFamily="18" charset="0"/>
              </a:rPr>
              <a:t> disciplines. Becomes one activity. </a:t>
            </a:r>
          </a:p>
          <a:p>
            <a:pPr marL="257175" indent="-257175">
              <a:lnSpc>
                <a:spcPct val="110000"/>
              </a:lnSpc>
              <a:spcAft>
                <a:spcPts val="600"/>
              </a:spcAft>
              <a:tabLst>
                <a:tab pos="342900" algn="l"/>
              </a:tabLst>
            </a:pPr>
            <a:r>
              <a:rPr lang="en-US" sz="1350" b="1" kern="100" dirty="0" err="1">
                <a:latin typeface="Aptos" panose="020B0004020202020204" pitchFamily="34" charset="0"/>
                <a:ea typeface="Aptos" panose="020B0004020202020204" pitchFamily="34" charset="0"/>
                <a:cs typeface="Times New Roman" panose="02020603050405020304" pitchFamily="18" charset="0"/>
              </a:rPr>
              <a:t>Transdisciplinarity</a:t>
            </a:r>
            <a:r>
              <a:rPr lang="en-US" sz="1350" kern="100" dirty="0">
                <a:latin typeface="Aptos" panose="020B0004020202020204" pitchFamily="34" charset="0"/>
                <a:ea typeface="Aptos" panose="020B0004020202020204" pitchFamily="34" charset="0"/>
                <a:cs typeface="Times New Roman" panose="02020603050405020304" pitchFamily="18" charset="0"/>
              </a:rPr>
              <a:t> aspires to be a more </a:t>
            </a:r>
            <a:r>
              <a:rPr lang="en-US" sz="1350" i="1" kern="100" dirty="0">
                <a:latin typeface="Aptos" panose="020B0004020202020204" pitchFamily="34" charset="0"/>
                <a:ea typeface="Aptos" panose="020B0004020202020204" pitchFamily="34" charset="0"/>
                <a:cs typeface="Times New Roman" panose="02020603050405020304" pitchFamily="18" charset="0"/>
              </a:rPr>
              <a:t>holistic</a:t>
            </a:r>
            <a:r>
              <a:rPr lang="en-US" sz="1350" kern="100" dirty="0">
                <a:latin typeface="Aptos" panose="020B0004020202020204" pitchFamily="34" charset="0"/>
                <a:ea typeface="Aptos" panose="020B0004020202020204" pitchFamily="34" charset="0"/>
                <a:cs typeface="Times New Roman" panose="02020603050405020304" pitchFamily="18" charset="0"/>
              </a:rPr>
              <a:t> approach, aiming to displace or supersede disciplinary formations and restrictions.</a:t>
            </a:r>
            <a:endParaRPr lang="en-GB" sz="1350" kern="100" dirty="0">
              <a:latin typeface="Aptos" panose="020B0004020202020204" pitchFamily="34" charset="0"/>
              <a:ea typeface="Aptos" panose="020B0004020202020204" pitchFamily="34" charset="0"/>
              <a:cs typeface="Times New Roman" panose="02020603050405020304" pitchFamily="18" charset="0"/>
            </a:endParaRPr>
          </a:p>
          <a:p>
            <a:pPr marL="257175" indent="-257175">
              <a:spcAft>
                <a:spcPts val="600"/>
              </a:spcAft>
              <a:tabLst>
                <a:tab pos="342900" algn="l"/>
              </a:tabLst>
            </a:pPr>
            <a:endParaRPr lang="en-GB" sz="1350" dirty="0"/>
          </a:p>
        </p:txBody>
      </p:sp>
      <p:pic>
        <p:nvPicPr>
          <p:cNvPr id="1026" name="Picture 2" descr="Frontiers | Driving Medical Innovation Through Interdisciplinarity ...">
            <a:extLst>
              <a:ext uri="{FF2B5EF4-FFF2-40B4-BE49-F238E27FC236}">
                <a16:creationId xmlns:a16="http://schemas.microsoft.com/office/drawing/2014/main" id="{0E64CD89-E03A-16DE-7CF0-D3C1D1CACF0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2846" b="25979"/>
          <a:stretch/>
        </p:blipFill>
        <p:spPr bwMode="auto">
          <a:xfrm>
            <a:off x="15" y="857258"/>
            <a:ext cx="9143985" cy="2782952"/>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2749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EE162C2-104F-81EE-26CC-2F1C52762171}"/>
            </a:ext>
          </a:extLst>
        </p:cNvPr>
        <p:cNvGrpSpPr/>
        <p:nvPr/>
      </p:nvGrpSpPr>
      <p:grpSpPr>
        <a:xfrm>
          <a:off x="0" y="0"/>
          <a:ext cx="0" cy="0"/>
          <a:chOff x="0" y="0"/>
          <a:chExt cx="0" cy="0"/>
        </a:xfrm>
      </p:grpSpPr>
      <p:sp useBgFill="1">
        <p:nvSpPr>
          <p:cNvPr id="1034" name="Rectangle 1033">
            <a:extLst>
              <a:ext uri="{FF2B5EF4-FFF2-40B4-BE49-F238E27FC236}">
                <a16:creationId xmlns:a16="http://schemas.microsoft.com/office/drawing/2014/main" id="{0A838EB1-9B30-FB44-097A-E4EA91C16A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44EAC6EA-F1DA-5D2F-83A9-57FBD51AC4A2}"/>
              </a:ext>
            </a:extLst>
          </p:cNvPr>
          <p:cNvSpPr>
            <a:spLocks noGrp="1"/>
          </p:cNvSpPr>
          <p:nvPr>
            <p:ph type="title"/>
          </p:nvPr>
        </p:nvSpPr>
        <p:spPr>
          <a:xfrm>
            <a:off x="641036" y="130563"/>
            <a:ext cx="8263890" cy="1213057"/>
          </a:xfrm>
        </p:spPr>
        <p:txBody>
          <a:bodyPr anchor="b">
            <a:normAutofit/>
          </a:bodyPr>
          <a:lstStyle/>
          <a:p>
            <a:r>
              <a:rPr lang="en-GB" sz="3600" b="1" dirty="0"/>
              <a:t>Types of interdisciplinarity</a:t>
            </a:r>
          </a:p>
        </p:txBody>
      </p:sp>
      <p:sp>
        <p:nvSpPr>
          <p:cNvPr id="1033" name="sketchy line">
            <a:extLst>
              <a:ext uri="{FF2B5EF4-FFF2-40B4-BE49-F238E27FC236}">
                <a16:creationId xmlns:a16="http://schemas.microsoft.com/office/drawing/2014/main" id="{DC5390B6-BB5F-29C3-37ED-8CBABEC86A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9369" y="1681544"/>
            <a:ext cx="8229600" cy="18288"/>
          </a:xfrm>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27594" y="-4267"/>
                  <a:pt x="329693" y="13251"/>
                  <a:pt x="521208" y="0"/>
                </a:cubicBezTo>
                <a:cubicBezTo>
                  <a:pt x="712723" y="-13251"/>
                  <a:pt x="1137373" y="-13618"/>
                  <a:pt x="1371600" y="0"/>
                </a:cubicBezTo>
                <a:cubicBezTo>
                  <a:pt x="1605827" y="13618"/>
                  <a:pt x="1975382" y="-27374"/>
                  <a:pt x="2221992" y="0"/>
                </a:cubicBezTo>
                <a:cubicBezTo>
                  <a:pt x="2468602" y="27374"/>
                  <a:pt x="2863316" y="-20517"/>
                  <a:pt x="3072384" y="0"/>
                </a:cubicBezTo>
                <a:cubicBezTo>
                  <a:pt x="3281452" y="20517"/>
                  <a:pt x="3331438" y="10793"/>
                  <a:pt x="3511296" y="0"/>
                </a:cubicBezTo>
                <a:cubicBezTo>
                  <a:pt x="3691154" y="-10793"/>
                  <a:pt x="3906405" y="-29737"/>
                  <a:pt x="4114800" y="0"/>
                </a:cubicBezTo>
                <a:cubicBezTo>
                  <a:pt x="4323195" y="29737"/>
                  <a:pt x="4428852" y="-2234"/>
                  <a:pt x="4553712" y="0"/>
                </a:cubicBezTo>
                <a:cubicBezTo>
                  <a:pt x="4678572" y="2234"/>
                  <a:pt x="5065629" y="29368"/>
                  <a:pt x="5239512" y="0"/>
                </a:cubicBezTo>
                <a:cubicBezTo>
                  <a:pt x="5413395" y="-29368"/>
                  <a:pt x="5703888" y="11839"/>
                  <a:pt x="5843016" y="0"/>
                </a:cubicBezTo>
                <a:cubicBezTo>
                  <a:pt x="5982144" y="-11839"/>
                  <a:pt x="6260765" y="24719"/>
                  <a:pt x="6611112" y="0"/>
                </a:cubicBezTo>
                <a:cubicBezTo>
                  <a:pt x="6961459" y="-24719"/>
                  <a:pt x="7228293" y="32959"/>
                  <a:pt x="7461504" y="0"/>
                </a:cubicBezTo>
                <a:cubicBezTo>
                  <a:pt x="7694715" y="-32959"/>
                  <a:pt x="7990029" y="-3422"/>
                  <a:pt x="8229600" y="0"/>
                </a:cubicBezTo>
                <a:cubicBezTo>
                  <a:pt x="8228940" y="5812"/>
                  <a:pt x="8229447" y="9773"/>
                  <a:pt x="8229600" y="18288"/>
                </a:cubicBezTo>
                <a:cubicBezTo>
                  <a:pt x="7940706" y="-9293"/>
                  <a:pt x="7792584" y="-16009"/>
                  <a:pt x="7461504" y="18288"/>
                </a:cubicBezTo>
                <a:cubicBezTo>
                  <a:pt x="7130424" y="52585"/>
                  <a:pt x="7080072" y="43845"/>
                  <a:pt x="6940296" y="18288"/>
                </a:cubicBezTo>
                <a:cubicBezTo>
                  <a:pt x="6800520" y="-7269"/>
                  <a:pt x="6672872" y="26671"/>
                  <a:pt x="6419088" y="18288"/>
                </a:cubicBezTo>
                <a:cubicBezTo>
                  <a:pt x="6165304" y="9905"/>
                  <a:pt x="5869721" y="4987"/>
                  <a:pt x="5650992" y="18288"/>
                </a:cubicBezTo>
                <a:cubicBezTo>
                  <a:pt x="5432263" y="31589"/>
                  <a:pt x="5308310" y="3023"/>
                  <a:pt x="5129784" y="18288"/>
                </a:cubicBezTo>
                <a:cubicBezTo>
                  <a:pt x="4951258" y="33553"/>
                  <a:pt x="4799696" y="15357"/>
                  <a:pt x="4690872" y="18288"/>
                </a:cubicBezTo>
                <a:cubicBezTo>
                  <a:pt x="4582048" y="21219"/>
                  <a:pt x="4311124" y="-7836"/>
                  <a:pt x="4087368" y="18288"/>
                </a:cubicBezTo>
                <a:cubicBezTo>
                  <a:pt x="3863612" y="44412"/>
                  <a:pt x="3730288" y="13374"/>
                  <a:pt x="3401568" y="18288"/>
                </a:cubicBezTo>
                <a:cubicBezTo>
                  <a:pt x="3072848" y="23202"/>
                  <a:pt x="3020684" y="32425"/>
                  <a:pt x="2798064" y="18288"/>
                </a:cubicBezTo>
                <a:cubicBezTo>
                  <a:pt x="2575444" y="4151"/>
                  <a:pt x="2440915" y="-7352"/>
                  <a:pt x="2276856" y="18288"/>
                </a:cubicBezTo>
                <a:cubicBezTo>
                  <a:pt x="2112797" y="43928"/>
                  <a:pt x="1726502" y="-9560"/>
                  <a:pt x="1426464" y="18288"/>
                </a:cubicBezTo>
                <a:cubicBezTo>
                  <a:pt x="1126426" y="46136"/>
                  <a:pt x="992925" y="21016"/>
                  <a:pt x="740664" y="18288"/>
                </a:cubicBezTo>
                <a:cubicBezTo>
                  <a:pt x="488403" y="15560"/>
                  <a:pt x="195650" y="-16061"/>
                  <a:pt x="0" y="18288"/>
                </a:cubicBezTo>
                <a:cubicBezTo>
                  <a:pt x="348" y="9455"/>
                  <a:pt x="654" y="3983"/>
                  <a:pt x="0" y="0"/>
                </a:cubicBezTo>
                <a:close/>
              </a:path>
              <a:path w="8229600" h="18288" stroke="0" extrusionOk="0">
                <a:moveTo>
                  <a:pt x="0" y="0"/>
                </a:moveTo>
                <a:cubicBezTo>
                  <a:pt x="259263" y="-9445"/>
                  <a:pt x="404731" y="4427"/>
                  <a:pt x="521208" y="0"/>
                </a:cubicBezTo>
                <a:cubicBezTo>
                  <a:pt x="637685" y="-4427"/>
                  <a:pt x="839187" y="564"/>
                  <a:pt x="960120" y="0"/>
                </a:cubicBezTo>
                <a:cubicBezTo>
                  <a:pt x="1081053" y="-564"/>
                  <a:pt x="1313469" y="-16481"/>
                  <a:pt x="1481328" y="0"/>
                </a:cubicBezTo>
                <a:cubicBezTo>
                  <a:pt x="1649187" y="16481"/>
                  <a:pt x="1885247" y="26161"/>
                  <a:pt x="2167128" y="0"/>
                </a:cubicBezTo>
                <a:cubicBezTo>
                  <a:pt x="2449009" y="-26161"/>
                  <a:pt x="2761875" y="-22202"/>
                  <a:pt x="2935224" y="0"/>
                </a:cubicBezTo>
                <a:cubicBezTo>
                  <a:pt x="3108573" y="22202"/>
                  <a:pt x="3540687" y="-2863"/>
                  <a:pt x="3785616" y="0"/>
                </a:cubicBezTo>
                <a:cubicBezTo>
                  <a:pt x="4030545" y="2863"/>
                  <a:pt x="4280774" y="-12442"/>
                  <a:pt x="4636008" y="0"/>
                </a:cubicBezTo>
                <a:cubicBezTo>
                  <a:pt x="4991242" y="12442"/>
                  <a:pt x="5025483" y="16914"/>
                  <a:pt x="5239512" y="0"/>
                </a:cubicBezTo>
                <a:cubicBezTo>
                  <a:pt x="5453541" y="-16914"/>
                  <a:pt x="5754008" y="16592"/>
                  <a:pt x="6007608" y="0"/>
                </a:cubicBezTo>
                <a:cubicBezTo>
                  <a:pt x="6261208" y="-16592"/>
                  <a:pt x="6407957" y="-11909"/>
                  <a:pt x="6693408" y="0"/>
                </a:cubicBezTo>
                <a:cubicBezTo>
                  <a:pt x="6978859" y="11909"/>
                  <a:pt x="7015437" y="-20890"/>
                  <a:pt x="7296912" y="0"/>
                </a:cubicBezTo>
                <a:cubicBezTo>
                  <a:pt x="7578387" y="20890"/>
                  <a:pt x="7859622" y="46406"/>
                  <a:pt x="8229600" y="0"/>
                </a:cubicBezTo>
                <a:cubicBezTo>
                  <a:pt x="8230508" y="6337"/>
                  <a:pt x="8228722" y="11778"/>
                  <a:pt x="8229600" y="18288"/>
                </a:cubicBezTo>
                <a:cubicBezTo>
                  <a:pt x="8075287" y="35054"/>
                  <a:pt x="7821366" y="21850"/>
                  <a:pt x="7626096" y="18288"/>
                </a:cubicBezTo>
                <a:cubicBezTo>
                  <a:pt x="7430826" y="14726"/>
                  <a:pt x="7320004" y="-9669"/>
                  <a:pt x="7022592" y="18288"/>
                </a:cubicBezTo>
                <a:cubicBezTo>
                  <a:pt x="6725180" y="46245"/>
                  <a:pt x="6348804" y="-14025"/>
                  <a:pt x="6172200" y="18288"/>
                </a:cubicBezTo>
                <a:cubicBezTo>
                  <a:pt x="5995596" y="50601"/>
                  <a:pt x="5788102" y="22890"/>
                  <a:pt x="5650992" y="18288"/>
                </a:cubicBezTo>
                <a:cubicBezTo>
                  <a:pt x="5513882" y="13686"/>
                  <a:pt x="5198399" y="29121"/>
                  <a:pt x="4882896" y="18288"/>
                </a:cubicBezTo>
                <a:cubicBezTo>
                  <a:pt x="4567393" y="7455"/>
                  <a:pt x="4557008" y="26965"/>
                  <a:pt x="4443984" y="18288"/>
                </a:cubicBezTo>
                <a:cubicBezTo>
                  <a:pt x="4330960" y="9611"/>
                  <a:pt x="4061674" y="28891"/>
                  <a:pt x="3758184" y="18288"/>
                </a:cubicBezTo>
                <a:cubicBezTo>
                  <a:pt x="3454694" y="7685"/>
                  <a:pt x="3380392" y="19119"/>
                  <a:pt x="3236976" y="18288"/>
                </a:cubicBezTo>
                <a:cubicBezTo>
                  <a:pt x="3093560" y="17457"/>
                  <a:pt x="2632116" y="37607"/>
                  <a:pt x="2386584" y="18288"/>
                </a:cubicBezTo>
                <a:cubicBezTo>
                  <a:pt x="2141052" y="-1031"/>
                  <a:pt x="2110884" y="28777"/>
                  <a:pt x="1947672" y="18288"/>
                </a:cubicBezTo>
                <a:cubicBezTo>
                  <a:pt x="1784460" y="7799"/>
                  <a:pt x="1535467" y="461"/>
                  <a:pt x="1261872" y="18288"/>
                </a:cubicBezTo>
                <a:cubicBezTo>
                  <a:pt x="988277" y="36115"/>
                  <a:pt x="1021096" y="10375"/>
                  <a:pt x="822960" y="18288"/>
                </a:cubicBezTo>
                <a:cubicBezTo>
                  <a:pt x="624824" y="26201"/>
                  <a:pt x="298309" y="1283"/>
                  <a:pt x="0" y="18288"/>
                </a:cubicBezTo>
                <a:cubicBezTo>
                  <a:pt x="-633" y="12278"/>
                  <a:pt x="-757" y="5867"/>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6" name="Content Placeholder 2">
            <a:extLst>
              <a:ext uri="{FF2B5EF4-FFF2-40B4-BE49-F238E27FC236}">
                <a16:creationId xmlns:a16="http://schemas.microsoft.com/office/drawing/2014/main" id="{D884A379-902B-64B2-DAD5-8B0AFD13D06D}"/>
              </a:ext>
            </a:extLst>
          </p:cNvPr>
          <p:cNvSpPr>
            <a:spLocks noGrp="1"/>
          </p:cNvSpPr>
          <p:nvPr>
            <p:ph idx="1"/>
          </p:nvPr>
        </p:nvSpPr>
        <p:spPr>
          <a:xfrm>
            <a:off x="772648" y="2139859"/>
            <a:ext cx="7259044" cy="4587578"/>
          </a:xfrm>
        </p:spPr>
        <p:txBody>
          <a:bodyPr/>
          <a:lstStyle/>
          <a:p>
            <a:pPr marL="0" indent="0">
              <a:lnSpc>
                <a:spcPct val="107000"/>
              </a:lnSpc>
              <a:spcAft>
                <a:spcPts val="600"/>
              </a:spcAft>
              <a:buNone/>
              <a:tabLst>
                <a:tab pos="342900" algn="l"/>
              </a:tabLst>
            </a:pPr>
            <a:r>
              <a:rPr lang="en-US" sz="1800" kern="100" dirty="0">
                <a:latin typeface="Aptos" panose="020B0004020202020204" pitchFamily="34" charset="0"/>
                <a:ea typeface="Aptos" panose="020B0004020202020204" pitchFamily="34" charset="0"/>
                <a:cs typeface="Times New Roman" panose="02020603050405020304" pitchFamily="18" charset="0"/>
              </a:rPr>
              <a:t>Three different logics or rationales of interdisciplinarity:</a:t>
            </a:r>
            <a:endParaRPr lang="en-GB" sz="1800" kern="100" dirty="0">
              <a:latin typeface="Aptos" panose="020B0004020202020204" pitchFamily="34" charset="0"/>
              <a:ea typeface="Aptos" panose="020B0004020202020204" pitchFamily="34" charset="0"/>
              <a:cs typeface="Times New Roman" panose="02020603050405020304" pitchFamily="18" charset="0"/>
            </a:endParaRPr>
          </a:p>
          <a:p>
            <a:pPr marL="557213" lvl="1" indent="-214313">
              <a:lnSpc>
                <a:spcPct val="107000"/>
              </a:lnSpc>
              <a:spcAft>
                <a:spcPts val="600"/>
              </a:spcAft>
              <a:tabLst>
                <a:tab pos="685800" algn="l"/>
              </a:tabLst>
            </a:pPr>
            <a:r>
              <a:rPr lang="en-US" sz="1800" b="1" kern="100" dirty="0">
                <a:latin typeface="Aptos" panose="020B0004020202020204" pitchFamily="34" charset="0"/>
                <a:ea typeface="Aptos" panose="020B0004020202020204" pitchFamily="34" charset="0"/>
                <a:cs typeface="Times New Roman" panose="02020603050405020304" pitchFamily="18" charset="0"/>
              </a:rPr>
              <a:t>Integrative</a:t>
            </a:r>
            <a:r>
              <a:rPr lang="en-US" sz="1800" kern="100" dirty="0">
                <a:latin typeface="Aptos" panose="020B0004020202020204" pitchFamily="34" charset="0"/>
                <a:ea typeface="Aptos" panose="020B0004020202020204" pitchFamily="34" charset="0"/>
                <a:cs typeface="Times New Roman" panose="02020603050405020304" pitchFamily="18" charset="0"/>
              </a:rPr>
              <a:t>,  working towards synthesis; </a:t>
            </a:r>
            <a:endParaRPr lang="en-GB" sz="1800" kern="100" dirty="0">
              <a:latin typeface="Aptos" panose="020B0004020202020204" pitchFamily="34" charset="0"/>
              <a:ea typeface="Aptos" panose="020B0004020202020204" pitchFamily="34" charset="0"/>
              <a:cs typeface="Times New Roman" panose="02020603050405020304" pitchFamily="18" charset="0"/>
            </a:endParaRPr>
          </a:p>
          <a:p>
            <a:pPr marL="557213" lvl="1" indent="-214313">
              <a:lnSpc>
                <a:spcPct val="107000"/>
              </a:lnSpc>
              <a:spcAft>
                <a:spcPts val="600"/>
              </a:spcAft>
              <a:tabLst>
                <a:tab pos="685800" algn="l"/>
              </a:tabLst>
            </a:pPr>
            <a:r>
              <a:rPr lang="en-US" sz="1800" b="1" kern="100" dirty="0">
                <a:latin typeface="Aptos" panose="020B0004020202020204" pitchFamily="34" charset="0"/>
                <a:ea typeface="Aptos" panose="020B0004020202020204" pitchFamily="34" charset="0"/>
                <a:cs typeface="Times New Roman" panose="02020603050405020304" pitchFamily="18" charset="0"/>
              </a:rPr>
              <a:t>Subordinate</a:t>
            </a:r>
            <a:r>
              <a:rPr lang="en-US" sz="1800" kern="100" dirty="0">
                <a:latin typeface="Aptos" panose="020B0004020202020204" pitchFamily="34" charset="0"/>
                <a:ea typeface="Aptos" panose="020B0004020202020204" pitchFamily="34" charset="0"/>
                <a:cs typeface="Times New Roman" panose="02020603050405020304" pitchFamily="18" charset="0"/>
              </a:rPr>
              <a:t>, belonging under larger umbrella (e.g. social sciences being affiliated to science more generally);</a:t>
            </a:r>
            <a:endParaRPr lang="en-GB" sz="1800" kern="100" dirty="0">
              <a:latin typeface="Aptos" panose="020B0004020202020204" pitchFamily="34" charset="0"/>
              <a:ea typeface="Aptos" panose="020B0004020202020204" pitchFamily="34" charset="0"/>
              <a:cs typeface="Times New Roman" panose="02020603050405020304" pitchFamily="18" charset="0"/>
            </a:endParaRPr>
          </a:p>
          <a:p>
            <a:pPr marL="557213" lvl="1" indent="-214313">
              <a:lnSpc>
                <a:spcPct val="107000"/>
              </a:lnSpc>
              <a:spcAft>
                <a:spcPts val="600"/>
              </a:spcAft>
              <a:tabLst>
                <a:tab pos="685800" algn="l"/>
              </a:tabLst>
            </a:pPr>
            <a:r>
              <a:rPr lang="en-US" sz="1800" b="1" kern="100" dirty="0">
                <a:latin typeface="Aptos" panose="020B0004020202020204" pitchFamily="34" charset="0"/>
                <a:ea typeface="Aptos" panose="020B0004020202020204" pitchFamily="34" charset="0"/>
                <a:cs typeface="Times New Roman" panose="02020603050405020304" pitchFamily="18" charset="0"/>
              </a:rPr>
              <a:t>Agonistic</a:t>
            </a:r>
            <a:r>
              <a:rPr lang="en-US" sz="1800" kern="100" dirty="0">
                <a:latin typeface="Aptos" panose="020B0004020202020204" pitchFamily="34" charset="0"/>
                <a:ea typeface="Aptos" panose="020B0004020202020204" pitchFamily="34" charset="0"/>
                <a:cs typeface="Times New Roman" panose="02020603050405020304" pitchFamily="18" charset="0"/>
              </a:rPr>
              <a:t> / antagonistic, demarcating from specific other approaches </a:t>
            </a:r>
            <a:endParaRPr lang="en-GB" sz="1800" kern="100" dirty="0">
              <a:latin typeface="Aptos" panose="020B0004020202020204" pitchFamily="34" charset="0"/>
              <a:ea typeface="Aptos" panose="020B0004020202020204" pitchFamily="34" charset="0"/>
              <a:cs typeface="Times New Roman" panose="02020603050405020304" pitchFamily="18" charset="0"/>
            </a:endParaRPr>
          </a:p>
          <a:p>
            <a:pPr marL="342900" lvl="1" indent="0">
              <a:lnSpc>
                <a:spcPct val="107000"/>
              </a:lnSpc>
              <a:spcAft>
                <a:spcPts val="600"/>
              </a:spcAft>
              <a:buNone/>
              <a:tabLst>
                <a:tab pos="685800" algn="l"/>
              </a:tabLst>
            </a:pPr>
            <a:r>
              <a:rPr lang="en-US" sz="1800" kern="100" dirty="0">
                <a:latin typeface="Aptos" panose="020B0004020202020204" pitchFamily="34" charset="0"/>
                <a:ea typeface="Aptos" panose="020B0004020202020204" pitchFamily="34" charset="0"/>
                <a:cs typeface="Times New Roman" panose="02020603050405020304" pitchFamily="18" charset="0"/>
              </a:rPr>
              <a:t>       Barry, Born and </a:t>
            </a:r>
            <a:r>
              <a:rPr lang="en-US" sz="1800" kern="100" dirty="0" err="1">
                <a:latin typeface="Aptos" panose="020B0004020202020204" pitchFamily="34" charset="0"/>
                <a:ea typeface="Aptos" panose="020B0004020202020204" pitchFamily="34" charset="0"/>
                <a:cs typeface="Times New Roman" panose="02020603050405020304" pitchFamily="18" charset="0"/>
              </a:rPr>
              <a:t>Weszkalyns</a:t>
            </a:r>
            <a:r>
              <a:rPr lang="en-US" sz="1800" kern="100" dirty="0">
                <a:latin typeface="Aptos" panose="020B0004020202020204" pitchFamily="34" charset="0"/>
                <a:ea typeface="Aptos" panose="020B0004020202020204" pitchFamily="34" charset="0"/>
                <a:cs typeface="Times New Roman" panose="02020603050405020304" pitchFamily="18" charset="0"/>
              </a:rPr>
              <a:t>, ‘</a:t>
            </a:r>
            <a:r>
              <a:rPr lang="en-US" sz="1800" kern="100" dirty="0">
                <a:latin typeface="Aptos" panose="020B0004020202020204" pitchFamily="34" charset="0"/>
                <a:ea typeface="Aptos" panose="020B0004020202020204" pitchFamily="34" charset="0"/>
                <a:cs typeface="Times New Roman" panose="02020603050405020304" pitchFamily="18" charset="0"/>
                <a:hlinkClick r:id="rId3"/>
              </a:rPr>
              <a:t>Logics of Interdisciplinarity</a:t>
            </a:r>
            <a:r>
              <a:rPr lang="en-US" sz="1800" kern="100" dirty="0">
                <a:latin typeface="Aptos" panose="020B0004020202020204" pitchFamily="34" charset="0"/>
                <a:ea typeface="Aptos" panose="020B0004020202020204" pitchFamily="34" charset="0"/>
                <a:cs typeface="Times New Roman" panose="02020603050405020304" pitchFamily="18" charset="0"/>
              </a:rPr>
              <a:t>’ (2008)</a:t>
            </a:r>
            <a:endParaRPr lang="en-GB" sz="1800" kern="100" dirty="0">
              <a:latin typeface="Aptos" panose="020B0004020202020204" pitchFamily="34" charset="0"/>
              <a:ea typeface="Aptos" panose="020B0004020202020204" pitchFamily="34" charset="0"/>
              <a:cs typeface="Times New Roman" panose="02020603050405020304" pitchFamily="18" charset="0"/>
            </a:endParaRPr>
          </a:p>
          <a:p>
            <a:pPr marL="0" indent="0">
              <a:lnSpc>
                <a:spcPct val="107000"/>
              </a:lnSpc>
              <a:spcAft>
                <a:spcPts val="600"/>
              </a:spcAft>
              <a:buNone/>
              <a:tabLst>
                <a:tab pos="342900" algn="l"/>
              </a:tabLst>
            </a:pPr>
            <a:r>
              <a:rPr lang="en-US" sz="1800" kern="100" dirty="0">
                <a:latin typeface="Aptos" panose="020B0004020202020204" pitchFamily="34" charset="0"/>
                <a:ea typeface="Aptos" panose="020B0004020202020204" pitchFamily="34" charset="0"/>
                <a:cs typeface="Times New Roman" panose="02020603050405020304" pitchFamily="18" charset="0"/>
              </a:rPr>
              <a:t>In the third form interdisciplinarity emerges through </a:t>
            </a:r>
            <a:r>
              <a:rPr lang="en-US" sz="1800" i="1" kern="100" dirty="0">
                <a:latin typeface="Aptos" panose="020B0004020202020204" pitchFamily="34" charset="0"/>
                <a:ea typeface="Aptos" panose="020B0004020202020204" pitchFamily="34" charset="0"/>
                <a:cs typeface="Times New Roman" panose="02020603050405020304" pitchFamily="18" charset="0"/>
              </a:rPr>
              <a:t>interferences</a:t>
            </a:r>
            <a:r>
              <a:rPr lang="en-US" sz="1800" kern="100" dirty="0">
                <a:latin typeface="Aptos" panose="020B0004020202020204" pitchFamily="34" charset="0"/>
                <a:ea typeface="Aptos" panose="020B0004020202020204" pitchFamily="34" charset="0"/>
                <a:cs typeface="Times New Roman" panose="02020603050405020304" pitchFamily="18" charset="0"/>
              </a:rPr>
              <a:t> or </a:t>
            </a:r>
            <a:r>
              <a:rPr lang="en-US" sz="1800" i="1" kern="100" dirty="0">
                <a:latin typeface="Aptos" panose="020B0004020202020204" pitchFamily="34" charset="0"/>
                <a:ea typeface="Aptos" panose="020B0004020202020204" pitchFamily="34" charset="0"/>
                <a:cs typeface="Times New Roman" panose="02020603050405020304" pitchFamily="18" charset="0"/>
              </a:rPr>
              <a:t>frictions</a:t>
            </a:r>
            <a:r>
              <a:rPr lang="en-US" sz="1800" kern="100" dirty="0">
                <a:latin typeface="Aptos" panose="020B0004020202020204" pitchFamily="34" charset="0"/>
                <a:ea typeface="Aptos" panose="020B0004020202020204" pitchFamily="34" charset="0"/>
                <a:cs typeface="Times New Roman" panose="02020603050405020304" pitchFamily="18" charset="0"/>
              </a:rPr>
              <a:t> between disciplines and between disciplines and other forms of knowledge, which can be both challenging &amp; constructive. Disciplines may be transformed in the process.</a:t>
            </a:r>
            <a:endParaRPr lang="en-GB" sz="1800" kern="100" dirty="0">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972950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A71772-E39D-F8A6-4B4F-DC89259CC05D}"/>
              </a:ext>
            </a:extLst>
          </p:cNvPr>
          <p:cNvSpPr>
            <a:spLocks noGrp="1"/>
          </p:cNvSpPr>
          <p:nvPr>
            <p:ph idx="1"/>
          </p:nvPr>
        </p:nvSpPr>
        <p:spPr>
          <a:xfrm>
            <a:off x="1989668" y="423869"/>
            <a:ext cx="6019800" cy="642931"/>
          </a:xfrm>
        </p:spPr>
        <p:txBody>
          <a:bodyPr>
            <a:normAutofit/>
          </a:bodyPr>
          <a:lstStyle/>
          <a:p>
            <a:pPr marL="0" indent="0">
              <a:buNone/>
            </a:pPr>
            <a:r>
              <a:rPr lang="en-GB" sz="3200" b="1" dirty="0"/>
              <a:t>Benefits of interdisciplinarity?</a:t>
            </a:r>
          </a:p>
        </p:txBody>
      </p:sp>
      <p:pic>
        <p:nvPicPr>
          <p:cNvPr id="2050" name="Picture 2" descr="Smile: happy faces are top emoji choice | UK news | The Guardian">
            <a:extLst>
              <a:ext uri="{FF2B5EF4-FFF2-40B4-BE49-F238E27FC236}">
                <a16:creationId xmlns:a16="http://schemas.microsoft.com/office/drawing/2014/main" id="{5086C775-4ACC-E8BD-F066-81625BC0EE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36" y="153861"/>
            <a:ext cx="1796498" cy="107789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563BA32-16A7-C7DC-1E6C-F79EF9CD87E8}"/>
              </a:ext>
            </a:extLst>
          </p:cNvPr>
          <p:cNvSpPr txBox="1"/>
          <p:nvPr/>
        </p:nvSpPr>
        <p:spPr>
          <a:xfrm>
            <a:off x="1363717" y="1661349"/>
            <a:ext cx="6416566" cy="4202945"/>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GB" sz="2000" dirty="0">
                <a:effectLst/>
                <a:latin typeface="Aptos" panose="020B0004020202020204" pitchFamily="34" charset="0"/>
                <a:ea typeface="Times New Roman" panose="02020603050405020304" pitchFamily="18" charset="0"/>
              </a:rPr>
              <a:t>Connections, new perspectives (e.g. environmental history)</a:t>
            </a:r>
          </a:p>
          <a:p>
            <a:pPr marL="285750" indent="-285750">
              <a:lnSpc>
                <a:spcPct val="150000"/>
              </a:lnSpc>
              <a:buFont typeface="Arial" panose="020B0604020202020204" pitchFamily="34" charset="0"/>
              <a:buChar char="•"/>
            </a:pPr>
            <a:r>
              <a:rPr lang="en-GB" sz="2000" dirty="0">
                <a:effectLst/>
                <a:latin typeface="Aptos" panose="020B0004020202020204" pitchFamily="34" charset="0"/>
                <a:ea typeface="Times New Roman" panose="02020603050405020304" pitchFamily="18" charset="0"/>
              </a:rPr>
              <a:t>Modifications, extensions (non-human dimensions)</a:t>
            </a:r>
          </a:p>
          <a:p>
            <a:pPr marL="285750" indent="-285750">
              <a:lnSpc>
                <a:spcPct val="150000"/>
              </a:lnSpc>
              <a:buFont typeface="Arial" panose="020B0604020202020204" pitchFamily="34" charset="0"/>
              <a:buChar char="•"/>
            </a:pPr>
            <a:r>
              <a:rPr lang="en-GB" sz="2000" dirty="0">
                <a:effectLst/>
                <a:latin typeface="Aptos" panose="020B0004020202020204" pitchFamily="34" charset="0"/>
                <a:ea typeface="Times New Roman" panose="02020603050405020304" pitchFamily="18" charset="0"/>
              </a:rPr>
              <a:t>Using insights from other scholars (wine affected by climate change)</a:t>
            </a:r>
          </a:p>
          <a:p>
            <a:pPr marL="285750" indent="-285750">
              <a:lnSpc>
                <a:spcPct val="150000"/>
              </a:lnSpc>
              <a:buFont typeface="Arial" panose="020B0604020202020204" pitchFamily="34" charset="0"/>
              <a:buChar char="•"/>
            </a:pPr>
            <a:r>
              <a:rPr lang="en-GB" sz="2000" dirty="0">
                <a:effectLst/>
                <a:latin typeface="Aptos" panose="020B0004020202020204" pitchFamily="34" charset="0"/>
                <a:ea typeface="Times New Roman" panose="02020603050405020304" pitchFamily="18" charset="0"/>
              </a:rPr>
              <a:t>Topicality, new models, but actually … (disability studies)</a:t>
            </a:r>
          </a:p>
          <a:p>
            <a:pPr marL="285750" indent="-285750">
              <a:lnSpc>
                <a:spcPct val="150000"/>
              </a:lnSpc>
              <a:buFont typeface="Arial" panose="020B0604020202020204" pitchFamily="34" charset="0"/>
              <a:buChar char="•"/>
            </a:pPr>
            <a:r>
              <a:rPr lang="en-GB" sz="2000" dirty="0">
                <a:effectLst/>
                <a:latin typeface="Aptos" panose="020B0004020202020204" pitchFamily="34" charset="0"/>
                <a:ea typeface="Times New Roman" panose="02020603050405020304" pitchFamily="18" charset="0"/>
              </a:rPr>
              <a:t>Collaborations, partnerships</a:t>
            </a:r>
          </a:p>
          <a:p>
            <a:pPr marL="285750" indent="-285750">
              <a:lnSpc>
                <a:spcPct val="150000"/>
              </a:lnSpc>
              <a:buFont typeface="Arial" panose="020B0604020202020204" pitchFamily="34" charset="0"/>
              <a:buChar char="•"/>
            </a:pPr>
            <a:r>
              <a:rPr lang="en-GB" sz="2000" kern="0" dirty="0">
                <a:effectLst/>
                <a:latin typeface="Aptos" panose="020B0004020202020204" pitchFamily="34" charset="0"/>
                <a:ea typeface="Times New Roman" panose="02020603050405020304" pitchFamily="18" charset="0"/>
              </a:rPr>
              <a:t>Robustness, more rigorous, broader explanations</a:t>
            </a:r>
            <a:endParaRPr lang="en-GB" sz="2000" dirty="0">
              <a:latin typeface="Aptos" panose="020B0004020202020204" pitchFamily="34" charset="0"/>
            </a:endParaRPr>
          </a:p>
        </p:txBody>
      </p:sp>
    </p:spTree>
    <p:extLst>
      <p:ext uri="{BB962C8B-B14F-4D97-AF65-F5344CB8AC3E}">
        <p14:creationId xmlns:p14="http://schemas.microsoft.com/office/powerpoint/2010/main" val="1495278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B4746D6-BF47-D36B-8555-BE117433EC50}"/>
            </a:ext>
          </a:extLst>
        </p:cNvPr>
        <p:cNvGrpSpPr/>
        <p:nvPr/>
      </p:nvGrpSpPr>
      <p:grpSpPr>
        <a:xfrm>
          <a:off x="0" y="0"/>
          <a:ext cx="0" cy="0"/>
          <a:chOff x="0" y="0"/>
          <a:chExt cx="0" cy="0"/>
        </a:xfrm>
      </p:grpSpPr>
      <p:sp useBgFill="1">
        <p:nvSpPr>
          <p:cNvPr id="1034" name="Rectangle 1033">
            <a:extLst>
              <a:ext uri="{FF2B5EF4-FFF2-40B4-BE49-F238E27FC236}">
                <a16:creationId xmlns:a16="http://schemas.microsoft.com/office/drawing/2014/main" id="{3B4953EB-F98F-51E3-AD99-A0D7A416AF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D0DFBB31-E17C-1313-144A-77362BE56E8F}"/>
              </a:ext>
            </a:extLst>
          </p:cNvPr>
          <p:cNvSpPr>
            <a:spLocks noGrp="1"/>
          </p:cNvSpPr>
          <p:nvPr>
            <p:ph type="title"/>
          </p:nvPr>
        </p:nvSpPr>
        <p:spPr>
          <a:xfrm>
            <a:off x="429369" y="238539"/>
            <a:ext cx="8263890" cy="1434415"/>
          </a:xfrm>
        </p:spPr>
        <p:txBody>
          <a:bodyPr anchor="b">
            <a:normAutofit/>
          </a:bodyPr>
          <a:lstStyle/>
          <a:p>
            <a:r>
              <a:rPr lang="en-US" sz="2900" b="1" dirty="0" err="1"/>
              <a:t>Lury</a:t>
            </a:r>
            <a:r>
              <a:rPr lang="en-US" sz="2900" b="1" dirty="0"/>
              <a:t>, Celia (ed.), </a:t>
            </a:r>
            <a:r>
              <a:rPr lang="en-US" sz="2900" b="1" i="1" dirty="0">
                <a:hlinkClick r:id="rId3"/>
              </a:rPr>
              <a:t>Routledge Handbook of Interdisciplinary Research Methods</a:t>
            </a:r>
            <a:r>
              <a:rPr lang="en-US" sz="2900" b="1" dirty="0"/>
              <a:t> (2017)</a:t>
            </a:r>
            <a:br>
              <a:rPr lang="en-US" sz="2900" b="1" dirty="0"/>
            </a:br>
            <a:endParaRPr lang="en-GB" sz="2900" dirty="0"/>
          </a:p>
        </p:txBody>
      </p:sp>
      <p:sp>
        <p:nvSpPr>
          <p:cNvPr id="1033" name="sketchy line">
            <a:extLst>
              <a:ext uri="{FF2B5EF4-FFF2-40B4-BE49-F238E27FC236}">
                <a16:creationId xmlns:a16="http://schemas.microsoft.com/office/drawing/2014/main" id="{C61E4ACA-9066-9B00-63FD-32F7A90AF1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9369" y="1681544"/>
            <a:ext cx="8229600" cy="18288"/>
          </a:xfrm>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27594" y="-4267"/>
                  <a:pt x="329693" y="13251"/>
                  <a:pt x="521208" y="0"/>
                </a:cubicBezTo>
                <a:cubicBezTo>
                  <a:pt x="712723" y="-13251"/>
                  <a:pt x="1137373" y="-13618"/>
                  <a:pt x="1371600" y="0"/>
                </a:cubicBezTo>
                <a:cubicBezTo>
                  <a:pt x="1605827" y="13618"/>
                  <a:pt x="1975382" y="-27374"/>
                  <a:pt x="2221992" y="0"/>
                </a:cubicBezTo>
                <a:cubicBezTo>
                  <a:pt x="2468602" y="27374"/>
                  <a:pt x="2863316" y="-20517"/>
                  <a:pt x="3072384" y="0"/>
                </a:cubicBezTo>
                <a:cubicBezTo>
                  <a:pt x="3281452" y="20517"/>
                  <a:pt x="3331438" y="10793"/>
                  <a:pt x="3511296" y="0"/>
                </a:cubicBezTo>
                <a:cubicBezTo>
                  <a:pt x="3691154" y="-10793"/>
                  <a:pt x="3906405" y="-29737"/>
                  <a:pt x="4114800" y="0"/>
                </a:cubicBezTo>
                <a:cubicBezTo>
                  <a:pt x="4323195" y="29737"/>
                  <a:pt x="4428852" y="-2234"/>
                  <a:pt x="4553712" y="0"/>
                </a:cubicBezTo>
                <a:cubicBezTo>
                  <a:pt x="4678572" y="2234"/>
                  <a:pt x="5065629" y="29368"/>
                  <a:pt x="5239512" y="0"/>
                </a:cubicBezTo>
                <a:cubicBezTo>
                  <a:pt x="5413395" y="-29368"/>
                  <a:pt x="5703888" y="11839"/>
                  <a:pt x="5843016" y="0"/>
                </a:cubicBezTo>
                <a:cubicBezTo>
                  <a:pt x="5982144" y="-11839"/>
                  <a:pt x="6260765" y="24719"/>
                  <a:pt x="6611112" y="0"/>
                </a:cubicBezTo>
                <a:cubicBezTo>
                  <a:pt x="6961459" y="-24719"/>
                  <a:pt x="7228293" y="32959"/>
                  <a:pt x="7461504" y="0"/>
                </a:cubicBezTo>
                <a:cubicBezTo>
                  <a:pt x="7694715" y="-32959"/>
                  <a:pt x="7990029" y="-3422"/>
                  <a:pt x="8229600" y="0"/>
                </a:cubicBezTo>
                <a:cubicBezTo>
                  <a:pt x="8228940" y="5812"/>
                  <a:pt x="8229447" y="9773"/>
                  <a:pt x="8229600" y="18288"/>
                </a:cubicBezTo>
                <a:cubicBezTo>
                  <a:pt x="7940706" y="-9293"/>
                  <a:pt x="7792584" y="-16009"/>
                  <a:pt x="7461504" y="18288"/>
                </a:cubicBezTo>
                <a:cubicBezTo>
                  <a:pt x="7130424" y="52585"/>
                  <a:pt x="7080072" y="43845"/>
                  <a:pt x="6940296" y="18288"/>
                </a:cubicBezTo>
                <a:cubicBezTo>
                  <a:pt x="6800520" y="-7269"/>
                  <a:pt x="6672872" y="26671"/>
                  <a:pt x="6419088" y="18288"/>
                </a:cubicBezTo>
                <a:cubicBezTo>
                  <a:pt x="6165304" y="9905"/>
                  <a:pt x="5869721" y="4987"/>
                  <a:pt x="5650992" y="18288"/>
                </a:cubicBezTo>
                <a:cubicBezTo>
                  <a:pt x="5432263" y="31589"/>
                  <a:pt x="5308310" y="3023"/>
                  <a:pt x="5129784" y="18288"/>
                </a:cubicBezTo>
                <a:cubicBezTo>
                  <a:pt x="4951258" y="33553"/>
                  <a:pt x="4799696" y="15357"/>
                  <a:pt x="4690872" y="18288"/>
                </a:cubicBezTo>
                <a:cubicBezTo>
                  <a:pt x="4582048" y="21219"/>
                  <a:pt x="4311124" y="-7836"/>
                  <a:pt x="4087368" y="18288"/>
                </a:cubicBezTo>
                <a:cubicBezTo>
                  <a:pt x="3863612" y="44412"/>
                  <a:pt x="3730288" y="13374"/>
                  <a:pt x="3401568" y="18288"/>
                </a:cubicBezTo>
                <a:cubicBezTo>
                  <a:pt x="3072848" y="23202"/>
                  <a:pt x="3020684" y="32425"/>
                  <a:pt x="2798064" y="18288"/>
                </a:cubicBezTo>
                <a:cubicBezTo>
                  <a:pt x="2575444" y="4151"/>
                  <a:pt x="2440915" y="-7352"/>
                  <a:pt x="2276856" y="18288"/>
                </a:cubicBezTo>
                <a:cubicBezTo>
                  <a:pt x="2112797" y="43928"/>
                  <a:pt x="1726502" y="-9560"/>
                  <a:pt x="1426464" y="18288"/>
                </a:cubicBezTo>
                <a:cubicBezTo>
                  <a:pt x="1126426" y="46136"/>
                  <a:pt x="992925" y="21016"/>
                  <a:pt x="740664" y="18288"/>
                </a:cubicBezTo>
                <a:cubicBezTo>
                  <a:pt x="488403" y="15560"/>
                  <a:pt x="195650" y="-16061"/>
                  <a:pt x="0" y="18288"/>
                </a:cubicBezTo>
                <a:cubicBezTo>
                  <a:pt x="348" y="9455"/>
                  <a:pt x="654" y="3983"/>
                  <a:pt x="0" y="0"/>
                </a:cubicBezTo>
                <a:close/>
              </a:path>
              <a:path w="8229600" h="18288" stroke="0" extrusionOk="0">
                <a:moveTo>
                  <a:pt x="0" y="0"/>
                </a:moveTo>
                <a:cubicBezTo>
                  <a:pt x="259263" y="-9445"/>
                  <a:pt x="404731" y="4427"/>
                  <a:pt x="521208" y="0"/>
                </a:cubicBezTo>
                <a:cubicBezTo>
                  <a:pt x="637685" y="-4427"/>
                  <a:pt x="839187" y="564"/>
                  <a:pt x="960120" y="0"/>
                </a:cubicBezTo>
                <a:cubicBezTo>
                  <a:pt x="1081053" y="-564"/>
                  <a:pt x="1313469" y="-16481"/>
                  <a:pt x="1481328" y="0"/>
                </a:cubicBezTo>
                <a:cubicBezTo>
                  <a:pt x="1649187" y="16481"/>
                  <a:pt x="1885247" y="26161"/>
                  <a:pt x="2167128" y="0"/>
                </a:cubicBezTo>
                <a:cubicBezTo>
                  <a:pt x="2449009" y="-26161"/>
                  <a:pt x="2761875" y="-22202"/>
                  <a:pt x="2935224" y="0"/>
                </a:cubicBezTo>
                <a:cubicBezTo>
                  <a:pt x="3108573" y="22202"/>
                  <a:pt x="3540687" y="-2863"/>
                  <a:pt x="3785616" y="0"/>
                </a:cubicBezTo>
                <a:cubicBezTo>
                  <a:pt x="4030545" y="2863"/>
                  <a:pt x="4280774" y="-12442"/>
                  <a:pt x="4636008" y="0"/>
                </a:cubicBezTo>
                <a:cubicBezTo>
                  <a:pt x="4991242" y="12442"/>
                  <a:pt x="5025483" y="16914"/>
                  <a:pt x="5239512" y="0"/>
                </a:cubicBezTo>
                <a:cubicBezTo>
                  <a:pt x="5453541" y="-16914"/>
                  <a:pt x="5754008" y="16592"/>
                  <a:pt x="6007608" y="0"/>
                </a:cubicBezTo>
                <a:cubicBezTo>
                  <a:pt x="6261208" y="-16592"/>
                  <a:pt x="6407957" y="-11909"/>
                  <a:pt x="6693408" y="0"/>
                </a:cubicBezTo>
                <a:cubicBezTo>
                  <a:pt x="6978859" y="11909"/>
                  <a:pt x="7015437" y="-20890"/>
                  <a:pt x="7296912" y="0"/>
                </a:cubicBezTo>
                <a:cubicBezTo>
                  <a:pt x="7578387" y="20890"/>
                  <a:pt x="7859622" y="46406"/>
                  <a:pt x="8229600" y="0"/>
                </a:cubicBezTo>
                <a:cubicBezTo>
                  <a:pt x="8230508" y="6337"/>
                  <a:pt x="8228722" y="11778"/>
                  <a:pt x="8229600" y="18288"/>
                </a:cubicBezTo>
                <a:cubicBezTo>
                  <a:pt x="8075287" y="35054"/>
                  <a:pt x="7821366" y="21850"/>
                  <a:pt x="7626096" y="18288"/>
                </a:cubicBezTo>
                <a:cubicBezTo>
                  <a:pt x="7430826" y="14726"/>
                  <a:pt x="7320004" y="-9669"/>
                  <a:pt x="7022592" y="18288"/>
                </a:cubicBezTo>
                <a:cubicBezTo>
                  <a:pt x="6725180" y="46245"/>
                  <a:pt x="6348804" y="-14025"/>
                  <a:pt x="6172200" y="18288"/>
                </a:cubicBezTo>
                <a:cubicBezTo>
                  <a:pt x="5995596" y="50601"/>
                  <a:pt x="5788102" y="22890"/>
                  <a:pt x="5650992" y="18288"/>
                </a:cubicBezTo>
                <a:cubicBezTo>
                  <a:pt x="5513882" y="13686"/>
                  <a:pt x="5198399" y="29121"/>
                  <a:pt x="4882896" y="18288"/>
                </a:cubicBezTo>
                <a:cubicBezTo>
                  <a:pt x="4567393" y="7455"/>
                  <a:pt x="4557008" y="26965"/>
                  <a:pt x="4443984" y="18288"/>
                </a:cubicBezTo>
                <a:cubicBezTo>
                  <a:pt x="4330960" y="9611"/>
                  <a:pt x="4061674" y="28891"/>
                  <a:pt x="3758184" y="18288"/>
                </a:cubicBezTo>
                <a:cubicBezTo>
                  <a:pt x="3454694" y="7685"/>
                  <a:pt x="3380392" y="19119"/>
                  <a:pt x="3236976" y="18288"/>
                </a:cubicBezTo>
                <a:cubicBezTo>
                  <a:pt x="3093560" y="17457"/>
                  <a:pt x="2632116" y="37607"/>
                  <a:pt x="2386584" y="18288"/>
                </a:cubicBezTo>
                <a:cubicBezTo>
                  <a:pt x="2141052" y="-1031"/>
                  <a:pt x="2110884" y="28777"/>
                  <a:pt x="1947672" y="18288"/>
                </a:cubicBezTo>
                <a:cubicBezTo>
                  <a:pt x="1784460" y="7799"/>
                  <a:pt x="1535467" y="461"/>
                  <a:pt x="1261872" y="18288"/>
                </a:cubicBezTo>
                <a:cubicBezTo>
                  <a:pt x="988277" y="36115"/>
                  <a:pt x="1021096" y="10375"/>
                  <a:pt x="822960" y="18288"/>
                </a:cubicBezTo>
                <a:cubicBezTo>
                  <a:pt x="624824" y="26201"/>
                  <a:pt x="298309" y="1283"/>
                  <a:pt x="0" y="18288"/>
                </a:cubicBezTo>
                <a:cubicBezTo>
                  <a:pt x="-633" y="12278"/>
                  <a:pt x="-757" y="5867"/>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Content Placeholder 2">
            <a:extLst>
              <a:ext uri="{FF2B5EF4-FFF2-40B4-BE49-F238E27FC236}">
                <a16:creationId xmlns:a16="http://schemas.microsoft.com/office/drawing/2014/main" id="{A4FCE8B6-A22B-77DD-EC60-276E2E072EB3}"/>
              </a:ext>
            </a:extLst>
          </p:cNvPr>
          <p:cNvSpPr>
            <a:spLocks noGrp="1"/>
          </p:cNvSpPr>
          <p:nvPr>
            <p:ph idx="1"/>
          </p:nvPr>
        </p:nvSpPr>
        <p:spPr>
          <a:xfrm>
            <a:off x="429369" y="1989697"/>
            <a:ext cx="5035164" cy="4629764"/>
          </a:xfrm>
        </p:spPr>
        <p:txBody>
          <a:bodyPr anchor="t">
            <a:normAutofit/>
          </a:bodyPr>
          <a:lstStyle/>
          <a:p>
            <a:r>
              <a:rPr lang="en-US" sz="1600" b="1" dirty="0"/>
              <a:t>Wedging</a:t>
            </a:r>
            <a:r>
              <a:rPr lang="en-US" sz="1600" dirty="0"/>
              <a:t> - </a:t>
            </a:r>
            <a:r>
              <a:rPr lang="en-GB" sz="1600" dirty="0"/>
              <a:t>something that connects scholars with different interests, in more than just a cursory way, like placing a wedge in a door. (Ch. 16 by Jane Calvert)</a:t>
            </a:r>
            <a:endParaRPr lang="en-US" sz="1600" dirty="0"/>
          </a:p>
          <a:p>
            <a:r>
              <a:rPr lang="en-US" sz="1600" b="1" dirty="0"/>
              <a:t>Deriving</a:t>
            </a:r>
            <a:r>
              <a:rPr lang="en-US" sz="1600" dirty="0"/>
              <a:t> - to derive is not simply to come into possession of something, rather it is to acquire something by means of drawing it out from something else, and often in the endeavor of drawing it out, transforming it. We derive by extension. We derive by modification.  </a:t>
            </a:r>
            <a:r>
              <a:rPr lang="is-IS" sz="1600" dirty="0"/>
              <a:t>… </a:t>
            </a:r>
            <a:r>
              <a:rPr lang="en-US" sz="1600" dirty="0"/>
              <a:t>What we derive from design, as mode of making-as-inquiry, is not solutions, but rather productive glitches, difficulties, and complications. (Ch. 3 by Carl </a:t>
            </a:r>
            <a:r>
              <a:rPr lang="en-US" sz="1600" dirty="0" err="1"/>
              <a:t>Disalvo</a:t>
            </a:r>
            <a:r>
              <a:rPr lang="en-US" sz="1600" dirty="0"/>
              <a:t>)</a:t>
            </a:r>
          </a:p>
          <a:p>
            <a:r>
              <a:rPr lang="en-US" sz="1600" b="1" dirty="0"/>
              <a:t>Disrupting</a:t>
            </a:r>
            <a:r>
              <a:rPr lang="en-US" sz="1600" dirty="0"/>
              <a:t> - The idea of disrupting, as developed here, refers to an improvisatory process that ‘corrupts’ ethnographic and design principles when they are brought together. (Ch. 4 by Yoko </a:t>
            </a:r>
            <a:r>
              <a:rPr lang="en-US" sz="1600" dirty="0" err="1"/>
              <a:t>Akama</a:t>
            </a:r>
            <a:r>
              <a:rPr lang="en-US" sz="1600" dirty="0"/>
              <a:t> and Sarah Pink)</a:t>
            </a:r>
          </a:p>
        </p:txBody>
      </p:sp>
      <p:pic>
        <p:nvPicPr>
          <p:cNvPr id="1026" name="Picture 2" descr="Routledge Handbook of Interdisciplinary Research Methods book cover">
            <a:extLst>
              <a:ext uri="{FF2B5EF4-FFF2-40B4-BE49-F238E27FC236}">
                <a16:creationId xmlns:a16="http://schemas.microsoft.com/office/drawing/2014/main" id="{B75FD166-62F5-43BD-54C5-C0096ED38D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r="5" b="1950"/>
          <a:stretch/>
        </p:blipFill>
        <p:spPr bwMode="auto">
          <a:xfrm>
            <a:off x="5608999" y="1989697"/>
            <a:ext cx="3049970" cy="4227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5047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A5AD31-34DC-1D45-C6D5-0908139BD87A}"/>
              </a:ext>
            </a:extLst>
          </p:cNvPr>
          <p:cNvSpPr>
            <a:spLocks noGrp="1"/>
          </p:cNvSpPr>
          <p:nvPr>
            <p:ph type="title"/>
          </p:nvPr>
        </p:nvSpPr>
        <p:spPr>
          <a:xfrm>
            <a:off x="628650" y="284443"/>
            <a:ext cx="7886700" cy="997509"/>
          </a:xfrm>
        </p:spPr>
        <p:txBody>
          <a:bodyPr/>
          <a:lstStyle/>
          <a:p>
            <a:r>
              <a:rPr lang="en-GB" dirty="0"/>
              <a:t>Institutional support @ Warwick</a:t>
            </a:r>
          </a:p>
        </p:txBody>
      </p:sp>
      <p:sp>
        <p:nvSpPr>
          <p:cNvPr id="3" name="Content Placeholder 2">
            <a:extLst>
              <a:ext uri="{FF2B5EF4-FFF2-40B4-BE49-F238E27FC236}">
                <a16:creationId xmlns:a16="http://schemas.microsoft.com/office/drawing/2014/main" id="{37EFDA06-1493-86FA-A30B-3E60EB62BE51}"/>
              </a:ext>
            </a:extLst>
          </p:cNvPr>
          <p:cNvSpPr>
            <a:spLocks noGrp="1"/>
          </p:cNvSpPr>
          <p:nvPr>
            <p:ph idx="1"/>
          </p:nvPr>
        </p:nvSpPr>
        <p:spPr>
          <a:xfrm>
            <a:off x="628650" y="1586752"/>
            <a:ext cx="7886700" cy="4814047"/>
          </a:xfrm>
        </p:spPr>
        <p:txBody>
          <a:bodyPr>
            <a:normAutofit fontScale="77500" lnSpcReduction="20000"/>
          </a:bodyPr>
          <a:lstStyle/>
          <a:p>
            <a:pPr marL="0" indent="0">
              <a:buNone/>
            </a:pPr>
            <a:r>
              <a:rPr lang="en-GB" b="1" dirty="0"/>
              <a:t>ARTS</a:t>
            </a:r>
          </a:p>
          <a:p>
            <a:pPr>
              <a:spcAft>
                <a:spcPts val="1000"/>
              </a:spcAft>
            </a:pPr>
            <a:r>
              <a:rPr lang="en-GB" dirty="0"/>
              <a:t>Humanities Research Centre</a:t>
            </a:r>
          </a:p>
          <a:p>
            <a:pPr marL="0" indent="0">
              <a:buNone/>
            </a:pPr>
            <a:r>
              <a:rPr lang="en-GB" b="1" dirty="0"/>
              <a:t>FACULTIES</a:t>
            </a:r>
          </a:p>
          <a:p>
            <a:r>
              <a:rPr lang="en-GB" dirty="0">
                <a:hlinkClick r:id="rId3"/>
              </a:rPr>
              <a:t>School for Cross-Faculty Studies</a:t>
            </a:r>
            <a:r>
              <a:rPr lang="en-GB" dirty="0"/>
              <a:t> (degree programmes)</a:t>
            </a:r>
          </a:p>
          <a:p>
            <a:r>
              <a:rPr lang="en-GB" dirty="0">
                <a:hlinkClick r:id="rId4"/>
              </a:rPr>
              <a:t>Cross-faculty centres, projects &amp; initiatives</a:t>
            </a:r>
            <a:endParaRPr lang="en-GB" dirty="0"/>
          </a:p>
          <a:p>
            <a:r>
              <a:rPr lang="en-GB" dirty="0"/>
              <a:t>Centre for Interdisciplinary Methodologies</a:t>
            </a:r>
          </a:p>
          <a:p>
            <a:pPr>
              <a:spcAft>
                <a:spcPts val="1000"/>
              </a:spcAft>
            </a:pPr>
            <a:r>
              <a:rPr lang="en-GB" dirty="0"/>
              <a:t>Institute for Advanced Studies</a:t>
            </a:r>
          </a:p>
          <a:p>
            <a:pPr marL="0" indent="0">
              <a:buNone/>
            </a:pPr>
            <a:r>
              <a:rPr lang="en-GB" b="1" dirty="0"/>
              <a:t>UNIVERSITY</a:t>
            </a:r>
          </a:p>
          <a:p>
            <a:pPr>
              <a:lnSpc>
                <a:spcPct val="120000"/>
              </a:lnSpc>
            </a:pPr>
            <a:r>
              <a:rPr lang="en-GB" dirty="0">
                <a:hlinkClick r:id="rId5"/>
              </a:rPr>
              <a:t>Interdisciplinary Research Spotlights</a:t>
            </a:r>
            <a:r>
              <a:rPr lang="en-GB" dirty="0"/>
              <a:t> – Business, Manufacturing &amp; Innovation; Health; Society and Culture; Sustainability plus two themes that run across all those ‘Behaviour’ and ‘Digital’.</a:t>
            </a:r>
          </a:p>
        </p:txBody>
      </p:sp>
    </p:spTree>
    <p:extLst>
      <p:ext uri="{BB962C8B-B14F-4D97-AF65-F5344CB8AC3E}">
        <p14:creationId xmlns:p14="http://schemas.microsoft.com/office/powerpoint/2010/main" val="3462452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AC8A1-68FC-8003-7AC3-F51E06B7DEB5}"/>
              </a:ext>
            </a:extLst>
          </p:cNvPr>
          <p:cNvSpPr>
            <a:spLocks noGrp="1"/>
          </p:cNvSpPr>
          <p:nvPr>
            <p:ph type="title"/>
          </p:nvPr>
        </p:nvSpPr>
        <p:spPr/>
        <p:txBody>
          <a:bodyPr/>
          <a:lstStyle/>
          <a:p>
            <a:r>
              <a:rPr lang="en-GB" dirty="0"/>
              <a:t>Challenges / difficulties ?</a:t>
            </a:r>
          </a:p>
        </p:txBody>
      </p:sp>
      <p:sp>
        <p:nvSpPr>
          <p:cNvPr id="3" name="Content Placeholder 2">
            <a:extLst>
              <a:ext uri="{FF2B5EF4-FFF2-40B4-BE49-F238E27FC236}">
                <a16:creationId xmlns:a16="http://schemas.microsoft.com/office/drawing/2014/main" id="{2DAF7742-20D9-BA50-0C02-65D05C00C2C7}"/>
              </a:ext>
            </a:extLst>
          </p:cNvPr>
          <p:cNvSpPr>
            <a:spLocks noGrp="1"/>
          </p:cNvSpPr>
          <p:nvPr>
            <p:ph idx="1"/>
          </p:nvPr>
        </p:nvSpPr>
        <p:spPr>
          <a:xfrm>
            <a:off x="975491" y="2048513"/>
            <a:ext cx="6970329" cy="4301906"/>
          </a:xfrm>
        </p:spPr>
        <p:txBody>
          <a:bodyPr/>
          <a:lstStyle/>
          <a:p>
            <a:r>
              <a:rPr lang="en-GB" dirty="0"/>
              <a:t>Could be a fad, passing fashion</a:t>
            </a:r>
          </a:p>
          <a:p>
            <a:r>
              <a:rPr lang="en-GB" dirty="0"/>
              <a:t>Opportunistic</a:t>
            </a:r>
          </a:p>
          <a:p>
            <a:r>
              <a:rPr lang="en-GB" dirty="0"/>
              <a:t>Dilutes history, makes us less distinctive</a:t>
            </a:r>
          </a:p>
          <a:p>
            <a:r>
              <a:rPr lang="en-GB" dirty="0"/>
              <a:t>Involves steep learning curves</a:t>
            </a:r>
          </a:p>
          <a:p>
            <a:r>
              <a:rPr lang="en-GB" dirty="0"/>
              <a:t>Potential for misunderstandings</a:t>
            </a:r>
          </a:p>
          <a:p>
            <a:r>
              <a:rPr lang="en-GB" dirty="0"/>
              <a:t>Disciplines being at different stages</a:t>
            </a:r>
          </a:p>
          <a:p>
            <a:r>
              <a:rPr lang="en-GB" dirty="0"/>
              <a:t>Challenge of bias, reading it in our way</a:t>
            </a:r>
          </a:p>
        </p:txBody>
      </p:sp>
      <p:pic>
        <p:nvPicPr>
          <p:cNvPr id="3078" name="Picture 6" descr="Sad Emoji&quot; Sticker for Sale by friedricksonmic | Redbubble">
            <a:extLst>
              <a:ext uri="{FF2B5EF4-FFF2-40B4-BE49-F238E27FC236}">
                <a16:creationId xmlns:a16="http://schemas.microsoft.com/office/drawing/2014/main" id="{E372AECE-F8BF-1715-0035-BCB387820A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2522" y="7302"/>
            <a:ext cx="1391478" cy="1855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4713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C9E7AC5-1392-121C-5FA9-C35C8389C8C7}"/>
            </a:ext>
          </a:extLst>
        </p:cNvPr>
        <p:cNvGrpSpPr/>
        <p:nvPr/>
      </p:nvGrpSpPr>
      <p:grpSpPr>
        <a:xfrm>
          <a:off x="0" y="0"/>
          <a:ext cx="0" cy="0"/>
          <a:chOff x="0" y="0"/>
          <a:chExt cx="0" cy="0"/>
        </a:xfrm>
      </p:grpSpPr>
      <p:sp useBgFill="1">
        <p:nvSpPr>
          <p:cNvPr id="1034" name="Rectangle 1033">
            <a:extLst>
              <a:ext uri="{FF2B5EF4-FFF2-40B4-BE49-F238E27FC236}">
                <a16:creationId xmlns:a16="http://schemas.microsoft.com/office/drawing/2014/main" id="{E520F049-27FA-9E1B-3A4A-A77F3E29AB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0EEF0EAF-AA66-2790-F5E5-B09735A66AB8}"/>
              </a:ext>
            </a:extLst>
          </p:cNvPr>
          <p:cNvSpPr>
            <a:spLocks noGrp="1"/>
          </p:cNvSpPr>
          <p:nvPr>
            <p:ph type="title"/>
          </p:nvPr>
        </p:nvSpPr>
        <p:spPr>
          <a:xfrm>
            <a:off x="641036" y="130563"/>
            <a:ext cx="8263890" cy="1213057"/>
          </a:xfrm>
        </p:spPr>
        <p:txBody>
          <a:bodyPr anchor="b">
            <a:normAutofit/>
          </a:bodyPr>
          <a:lstStyle/>
          <a:p>
            <a:r>
              <a:rPr lang="en-GB" sz="3600" b="1" dirty="0"/>
              <a:t>Critical voices</a:t>
            </a:r>
          </a:p>
        </p:txBody>
      </p:sp>
      <p:sp>
        <p:nvSpPr>
          <p:cNvPr id="1033" name="sketchy line">
            <a:extLst>
              <a:ext uri="{FF2B5EF4-FFF2-40B4-BE49-F238E27FC236}">
                <a16:creationId xmlns:a16="http://schemas.microsoft.com/office/drawing/2014/main" id="{1F1A7C45-4925-5A63-4348-3C0D8CAC18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9369" y="1681544"/>
            <a:ext cx="8229600" cy="18288"/>
          </a:xfrm>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27594" y="-4267"/>
                  <a:pt x="329693" y="13251"/>
                  <a:pt x="521208" y="0"/>
                </a:cubicBezTo>
                <a:cubicBezTo>
                  <a:pt x="712723" y="-13251"/>
                  <a:pt x="1137373" y="-13618"/>
                  <a:pt x="1371600" y="0"/>
                </a:cubicBezTo>
                <a:cubicBezTo>
                  <a:pt x="1605827" y="13618"/>
                  <a:pt x="1975382" y="-27374"/>
                  <a:pt x="2221992" y="0"/>
                </a:cubicBezTo>
                <a:cubicBezTo>
                  <a:pt x="2468602" y="27374"/>
                  <a:pt x="2863316" y="-20517"/>
                  <a:pt x="3072384" y="0"/>
                </a:cubicBezTo>
                <a:cubicBezTo>
                  <a:pt x="3281452" y="20517"/>
                  <a:pt x="3331438" y="10793"/>
                  <a:pt x="3511296" y="0"/>
                </a:cubicBezTo>
                <a:cubicBezTo>
                  <a:pt x="3691154" y="-10793"/>
                  <a:pt x="3906405" y="-29737"/>
                  <a:pt x="4114800" y="0"/>
                </a:cubicBezTo>
                <a:cubicBezTo>
                  <a:pt x="4323195" y="29737"/>
                  <a:pt x="4428852" y="-2234"/>
                  <a:pt x="4553712" y="0"/>
                </a:cubicBezTo>
                <a:cubicBezTo>
                  <a:pt x="4678572" y="2234"/>
                  <a:pt x="5065629" y="29368"/>
                  <a:pt x="5239512" y="0"/>
                </a:cubicBezTo>
                <a:cubicBezTo>
                  <a:pt x="5413395" y="-29368"/>
                  <a:pt x="5703888" y="11839"/>
                  <a:pt x="5843016" y="0"/>
                </a:cubicBezTo>
                <a:cubicBezTo>
                  <a:pt x="5982144" y="-11839"/>
                  <a:pt x="6260765" y="24719"/>
                  <a:pt x="6611112" y="0"/>
                </a:cubicBezTo>
                <a:cubicBezTo>
                  <a:pt x="6961459" y="-24719"/>
                  <a:pt x="7228293" y="32959"/>
                  <a:pt x="7461504" y="0"/>
                </a:cubicBezTo>
                <a:cubicBezTo>
                  <a:pt x="7694715" y="-32959"/>
                  <a:pt x="7990029" y="-3422"/>
                  <a:pt x="8229600" y="0"/>
                </a:cubicBezTo>
                <a:cubicBezTo>
                  <a:pt x="8228940" y="5812"/>
                  <a:pt x="8229447" y="9773"/>
                  <a:pt x="8229600" y="18288"/>
                </a:cubicBezTo>
                <a:cubicBezTo>
                  <a:pt x="7940706" y="-9293"/>
                  <a:pt x="7792584" y="-16009"/>
                  <a:pt x="7461504" y="18288"/>
                </a:cubicBezTo>
                <a:cubicBezTo>
                  <a:pt x="7130424" y="52585"/>
                  <a:pt x="7080072" y="43845"/>
                  <a:pt x="6940296" y="18288"/>
                </a:cubicBezTo>
                <a:cubicBezTo>
                  <a:pt x="6800520" y="-7269"/>
                  <a:pt x="6672872" y="26671"/>
                  <a:pt x="6419088" y="18288"/>
                </a:cubicBezTo>
                <a:cubicBezTo>
                  <a:pt x="6165304" y="9905"/>
                  <a:pt x="5869721" y="4987"/>
                  <a:pt x="5650992" y="18288"/>
                </a:cubicBezTo>
                <a:cubicBezTo>
                  <a:pt x="5432263" y="31589"/>
                  <a:pt x="5308310" y="3023"/>
                  <a:pt x="5129784" y="18288"/>
                </a:cubicBezTo>
                <a:cubicBezTo>
                  <a:pt x="4951258" y="33553"/>
                  <a:pt x="4799696" y="15357"/>
                  <a:pt x="4690872" y="18288"/>
                </a:cubicBezTo>
                <a:cubicBezTo>
                  <a:pt x="4582048" y="21219"/>
                  <a:pt x="4311124" y="-7836"/>
                  <a:pt x="4087368" y="18288"/>
                </a:cubicBezTo>
                <a:cubicBezTo>
                  <a:pt x="3863612" y="44412"/>
                  <a:pt x="3730288" y="13374"/>
                  <a:pt x="3401568" y="18288"/>
                </a:cubicBezTo>
                <a:cubicBezTo>
                  <a:pt x="3072848" y="23202"/>
                  <a:pt x="3020684" y="32425"/>
                  <a:pt x="2798064" y="18288"/>
                </a:cubicBezTo>
                <a:cubicBezTo>
                  <a:pt x="2575444" y="4151"/>
                  <a:pt x="2440915" y="-7352"/>
                  <a:pt x="2276856" y="18288"/>
                </a:cubicBezTo>
                <a:cubicBezTo>
                  <a:pt x="2112797" y="43928"/>
                  <a:pt x="1726502" y="-9560"/>
                  <a:pt x="1426464" y="18288"/>
                </a:cubicBezTo>
                <a:cubicBezTo>
                  <a:pt x="1126426" y="46136"/>
                  <a:pt x="992925" y="21016"/>
                  <a:pt x="740664" y="18288"/>
                </a:cubicBezTo>
                <a:cubicBezTo>
                  <a:pt x="488403" y="15560"/>
                  <a:pt x="195650" y="-16061"/>
                  <a:pt x="0" y="18288"/>
                </a:cubicBezTo>
                <a:cubicBezTo>
                  <a:pt x="348" y="9455"/>
                  <a:pt x="654" y="3983"/>
                  <a:pt x="0" y="0"/>
                </a:cubicBezTo>
                <a:close/>
              </a:path>
              <a:path w="8229600" h="18288" stroke="0" extrusionOk="0">
                <a:moveTo>
                  <a:pt x="0" y="0"/>
                </a:moveTo>
                <a:cubicBezTo>
                  <a:pt x="259263" y="-9445"/>
                  <a:pt x="404731" y="4427"/>
                  <a:pt x="521208" y="0"/>
                </a:cubicBezTo>
                <a:cubicBezTo>
                  <a:pt x="637685" y="-4427"/>
                  <a:pt x="839187" y="564"/>
                  <a:pt x="960120" y="0"/>
                </a:cubicBezTo>
                <a:cubicBezTo>
                  <a:pt x="1081053" y="-564"/>
                  <a:pt x="1313469" y="-16481"/>
                  <a:pt x="1481328" y="0"/>
                </a:cubicBezTo>
                <a:cubicBezTo>
                  <a:pt x="1649187" y="16481"/>
                  <a:pt x="1885247" y="26161"/>
                  <a:pt x="2167128" y="0"/>
                </a:cubicBezTo>
                <a:cubicBezTo>
                  <a:pt x="2449009" y="-26161"/>
                  <a:pt x="2761875" y="-22202"/>
                  <a:pt x="2935224" y="0"/>
                </a:cubicBezTo>
                <a:cubicBezTo>
                  <a:pt x="3108573" y="22202"/>
                  <a:pt x="3540687" y="-2863"/>
                  <a:pt x="3785616" y="0"/>
                </a:cubicBezTo>
                <a:cubicBezTo>
                  <a:pt x="4030545" y="2863"/>
                  <a:pt x="4280774" y="-12442"/>
                  <a:pt x="4636008" y="0"/>
                </a:cubicBezTo>
                <a:cubicBezTo>
                  <a:pt x="4991242" y="12442"/>
                  <a:pt x="5025483" y="16914"/>
                  <a:pt x="5239512" y="0"/>
                </a:cubicBezTo>
                <a:cubicBezTo>
                  <a:pt x="5453541" y="-16914"/>
                  <a:pt x="5754008" y="16592"/>
                  <a:pt x="6007608" y="0"/>
                </a:cubicBezTo>
                <a:cubicBezTo>
                  <a:pt x="6261208" y="-16592"/>
                  <a:pt x="6407957" y="-11909"/>
                  <a:pt x="6693408" y="0"/>
                </a:cubicBezTo>
                <a:cubicBezTo>
                  <a:pt x="6978859" y="11909"/>
                  <a:pt x="7015437" y="-20890"/>
                  <a:pt x="7296912" y="0"/>
                </a:cubicBezTo>
                <a:cubicBezTo>
                  <a:pt x="7578387" y="20890"/>
                  <a:pt x="7859622" y="46406"/>
                  <a:pt x="8229600" y="0"/>
                </a:cubicBezTo>
                <a:cubicBezTo>
                  <a:pt x="8230508" y="6337"/>
                  <a:pt x="8228722" y="11778"/>
                  <a:pt x="8229600" y="18288"/>
                </a:cubicBezTo>
                <a:cubicBezTo>
                  <a:pt x="8075287" y="35054"/>
                  <a:pt x="7821366" y="21850"/>
                  <a:pt x="7626096" y="18288"/>
                </a:cubicBezTo>
                <a:cubicBezTo>
                  <a:pt x="7430826" y="14726"/>
                  <a:pt x="7320004" y="-9669"/>
                  <a:pt x="7022592" y="18288"/>
                </a:cubicBezTo>
                <a:cubicBezTo>
                  <a:pt x="6725180" y="46245"/>
                  <a:pt x="6348804" y="-14025"/>
                  <a:pt x="6172200" y="18288"/>
                </a:cubicBezTo>
                <a:cubicBezTo>
                  <a:pt x="5995596" y="50601"/>
                  <a:pt x="5788102" y="22890"/>
                  <a:pt x="5650992" y="18288"/>
                </a:cubicBezTo>
                <a:cubicBezTo>
                  <a:pt x="5513882" y="13686"/>
                  <a:pt x="5198399" y="29121"/>
                  <a:pt x="4882896" y="18288"/>
                </a:cubicBezTo>
                <a:cubicBezTo>
                  <a:pt x="4567393" y="7455"/>
                  <a:pt x="4557008" y="26965"/>
                  <a:pt x="4443984" y="18288"/>
                </a:cubicBezTo>
                <a:cubicBezTo>
                  <a:pt x="4330960" y="9611"/>
                  <a:pt x="4061674" y="28891"/>
                  <a:pt x="3758184" y="18288"/>
                </a:cubicBezTo>
                <a:cubicBezTo>
                  <a:pt x="3454694" y="7685"/>
                  <a:pt x="3380392" y="19119"/>
                  <a:pt x="3236976" y="18288"/>
                </a:cubicBezTo>
                <a:cubicBezTo>
                  <a:pt x="3093560" y="17457"/>
                  <a:pt x="2632116" y="37607"/>
                  <a:pt x="2386584" y="18288"/>
                </a:cubicBezTo>
                <a:cubicBezTo>
                  <a:pt x="2141052" y="-1031"/>
                  <a:pt x="2110884" y="28777"/>
                  <a:pt x="1947672" y="18288"/>
                </a:cubicBezTo>
                <a:cubicBezTo>
                  <a:pt x="1784460" y="7799"/>
                  <a:pt x="1535467" y="461"/>
                  <a:pt x="1261872" y="18288"/>
                </a:cubicBezTo>
                <a:cubicBezTo>
                  <a:pt x="988277" y="36115"/>
                  <a:pt x="1021096" y="10375"/>
                  <a:pt x="822960" y="18288"/>
                </a:cubicBezTo>
                <a:cubicBezTo>
                  <a:pt x="624824" y="26201"/>
                  <a:pt x="298309" y="1283"/>
                  <a:pt x="0" y="18288"/>
                </a:cubicBezTo>
                <a:cubicBezTo>
                  <a:pt x="-633" y="12278"/>
                  <a:pt x="-757" y="5867"/>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6" name="Content Placeholder 2">
            <a:extLst>
              <a:ext uri="{FF2B5EF4-FFF2-40B4-BE49-F238E27FC236}">
                <a16:creationId xmlns:a16="http://schemas.microsoft.com/office/drawing/2014/main" id="{13B1ADE6-97B0-6053-340D-3F34BCF33B7C}"/>
              </a:ext>
            </a:extLst>
          </p:cNvPr>
          <p:cNvSpPr>
            <a:spLocks noGrp="1"/>
          </p:cNvSpPr>
          <p:nvPr>
            <p:ph idx="1"/>
          </p:nvPr>
        </p:nvSpPr>
        <p:spPr>
          <a:xfrm>
            <a:off x="80431" y="1914640"/>
            <a:ext cx="8470901" cy="5440185"/>
          </a:xfrm>
        </p:spPr>
        <p:txBody>
          <a:bodyPr>
            <a:normAutofit fontScale="85000" lnSpcReduction="10000"/>
          </a:bodyPr>
          <a:lstStyle/>
          <a:p>
            <a:pPr lvl="1">
              <a:lnSpc>
                <a:spcPct val="120000"/>
              </a:lnSpc>
              <a:spcBef>
                <a:spcPts val="0"/>
              </a:spcBef>
            </a:pPr>
            <a:r>
              <a:rPr lang="en-US" sz="2600" dirty="0"/>
              <a:t>What is behind the recent rise of calls for interdisciplinarity</a:t>
            </a:r>
            <a:r>
              <a:rPr lang="en-GB" sz="2600" dirty="0"/>
              <a:t>?</a:t>
            </a:r>
          </a:p>
          <a:p>
            <a:pPr lvl="1">
              <a:lnSpc>
                <a:spcPct val="120000"/>
              </a:lnSpc>
              <a:spcBef>
                <a:spcPts val="0"/>
              </a:spcBef>
            </a:pPr>
            <a:r>
              <a:rPr lang="en-US" sz="2600" dirty="0"/>
              <a:t>Many funding bodies expect it: UKRI, </a:t>
            </a:r>
            <a:r>
              <a:rPr lang="en-US" sz="2600" dirty="0" err="1"/>
              <a:t>Wellcome</a:t>
            </a:r>
            <a:r>
              <a:rPr lang="en-US" sz="2600" dirty="0"/>
              <a:t> Trust</a:t>
            </a:r>
          </a:p>
          <a:p>
            <a:pPr lvl="1">
              <a:lnSpc>
                <a:spcPct val="120000"/>
              </a:lnSpc>
              <a:spcBef>
                <a:spcPts val="0"/>
              </a:spcBef>
            </a:pPr>
            <a:r>
              <a:rPr lang="en-US" sz="2600" dirty="0"/>
              <a:t>Some writers – such as Richard </a:t>
            </a:r>
            <a:r>
              <a:rPr lang="en-US" sz="2600" dirty="0" err="1"/>
              <a:t>Tabulawa</a:t>
            </a:r>
            <a:r>
              <a:rPr lang="en-US" sz="2600" dirty="0"/>
              <a:t>, ‘</a:t>
            </a:r>
            <a:r>
              <a:rPr lang="en-US" sz="2600" dirty="0">
                <a:hlinkClick r:id="rId3"/>
              </a:rPr>
              <a:t>Interdisciplinarity, Neoliberalism and Academic Identities</a:t>
            </a:r>
            <a:r>
              <a:rPr lang="en-US" sz="2600" dirty="0"/>
              <a:t>’ (2017) – see this in relation to a global context of a growing </a:t>
            </a:r>
            <a:r>
              <a:rPr lang="en-US" sz="2600" dirty="0" err="1"/>
              <a:t>instrumentalisation</a:t>
            </a:r>
            <a:r>
              <a:rPr lang="en-US" sz="2600" dirty="0"/>
              <a:t> of knowledge for utilitarian purposes. </a:t>
            </a:r>
          </a:p>
          <a:p>
            <a:pPr marL="457200" lvl="1" indent="0">
              <a:lnSpc>
                <a:spcPct val="120000"/>
              </a:lnSpc>
              <a:spcBef>
                <a:spcPts val="0"/>
              </a:spcBef>
              <a:buNone/>
            </a:pPr>
            <a:r>
              <a:rPr lang="en-US" sz="2600" dirty="0"/>
              <a:t>	</a:t>
            </a:r>
            <a:r>
              <a:rPr lang="en-US" sz="2600" dirty="0" err="1"/>
              <a:t>Tabulawa’s</a:t>
            </a:r>
            <a:r>
              <a:rPr lang="en-US" sz="2600" dirty="0"/>
              <a:t> suggestion is that interdisciplinarity is not some neutral or technical re-arrangement of knowledge. Rather, it is a political tool seeking to wrest the power to control the processes and products of the university away from academics and forming new structures that support the needs of the market-based economy, i.e. serving a neoliberal agenda</a:t>
            </a:r>
          </a:p>
        </p:txBody>
      </p:sp>
    </p:spTree>
    <p:extLst>
      <p:ext uri="{BB962C8B-B14F-4D97-AF65-F5344CB8AC3E}">
        <p14:creationId xmlns:p14="http://schemas.microsoft.com/office/powerpoint/2010/main" val="1234618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554</TotalTime>
  <Words>1091</Words>
  <Application>Microsoft Office PowerPoint</Application>
  <PresentationFormat>On-screen Show (4:3)</PresentationFormat>
  <Paragraphs>100</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Aptos</vt:lpstr>
      <vt:lpstr>Aptos Display</vt:lpstr>
      <vt:lpstr>Aptos Display (Headings)</vt:lpstr>
      <vt:lpstr>Arial</vt:lpstr>
      <vt:lpstr>Calibri</vt:lpstr>
      <vt:lpstr>Office Theme</vt:lpstr>
      <vt:lpstr>‘-disciplinarity’</vt:lpstr>
      <vt:lpstr>What is a discipline?</vt:lpstr>
      <vt:lpstr>Some Definitions &amp; Distinctions </vt:lpstr>
      <vt:lpstr>Types of interdisciplinarity</vt:lpstr>
      <vt:lpstr>PowerPoint Presentation</vt:lpstr>
      <vt:lpstr>Lury, Celia (ed.), Routledge Handbook of Interdisciplinary Research Methods (2017) </vt:lpstr>
      <vt:lpstr>Institutional support @ Warwick</vt:lpstr>
      <vt:lpstr>Challenges / difficulties ?</vt:lpstr>
      <vt:lpstr>Critical voices</vt:lpstr>
      <vt:lpstr>Is History inherently interdisciplinary?</vt:lpstr>
      <vt:lpstr>Internationalization</vt:lpstr>
      <vt:lpstr>Example 1: The German Lands</vt:lpstr>
      <vt:lpstr>Example 2: FRANCE</vt:lpstr>
      <vt:lpstr>The wider world …  your experiences ?  We heard about the Australian,  Chinese, Indian, Kenyan  and US systems </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‘Interdisciplinarity’</dc:title>
  <dc:creator>Knights, Mark</dc:creator>
  <cp:lastModifiedBy>Kümin, Beat</cp:lastModifiedBy>
  <cp:revision>4</cp:revision>
  <dcterms:created xsi:type="dcterms:W3CDTF">2024-04-22T14:27:04Z</dcterms:created>
  <dcterms:modified xsi:type="dcterms:W3CDTF">2025-11-07T14:07:44Z</dcterms:modified>
</cp:coreProperties>
</file>