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6" r:id="rId11"/>
    <p:sldId id="270"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02T15:34:37.999"/>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26,'181'12,"-7"0,-156-11,0 1,28 6,35 4,17-12,-51-1,-1 1,0 3,48 8,-64-6,1-2,49 0,-46-3,63 8,67 10,-57-7,83-2,-121-8,73 11,-113-10,-1-1,1-1,0-1,31-6,58-3,-49 6,0-4,-1-3,106-30,-92 21,-46 11,14-4,1 2,0 2,1 2,52 0,477 8,-542 1,49 8,31 3,508-12,-300-3,-177-10,0 0,1009 11,-559 2,-570 1,51 8,23 3,388-13,-229-1,-227 3,49 8,-48-5,52 2,36-9,139 4,-216 3,73 19,-112-22,17 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02T15:34:50.14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0 168,'2139'0,"-1794"-13,-2 1,-212 5,1-6,162-38,-193 37,158-4,-104 11,-4 5,20-2,-106-7,-47 6,1 2,27-2,-42 5,61-2,0 2,120 17,92 30,-244-42,1-1,44-1,-43-2,-1 1,37 6,-25-1,1-3,0-2,66-5,72 3,-92 10,-39-3,56 0,315-6,353-4,-661-2,202-35,-273 30,-26 5,-1 1,1 1,25 0,521 4,-549 0,-1 0,0 2,17 4,45 5,93-1,58 1,1826-15,-1061 5,-952 0,46 8,23 2,36-1,40 2,-16-1,-9 0,14-1,11 1,1597-13,-1759 2,1 2,-1 1,37 11,-33-8,1-1,31 3,412-5,-249-7,147 3,-351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02T15:34:53.11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2,'110'-1,"0"5,141 23,-156-15,1-5,161-7,-99-2,-4 3,177-3,-237-10,-63 7,50-2,202 8,-263-1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02T15:35:03.036"/>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1,'44'11,"1"-2,0-2,1-2,69-1,-65-2,1002 7,-850-10,-49 8,270 47,-304-31,113 12,-199-30,0 1,0 2,52 19,-52-16,0 0,1-3,48 7,-50-13,1-1,0-2,0-2,52-10,122-43,-137 34,135-24,-129 40,132 7,-79 2,16-1,155-5,-240-4,91-21,-99 16,0 2,81-4,-112 14</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02T15:35:06.44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72,'0'1,"0"0,1-1,-1 1,0 0,0-1,1 1,-1 0,0-1,1 1,-1-1,0 1,1 0,-1-1,1 1,-1-1,1 1,-1-1,1 0,0 1,-1-1,1 0,-1 1,1-1,0 0,-1 0,1 1,1-1,23 5,-17-5,150 17,266-5,-279-13,664 1,235 1,-421 21,-70-1,940-19,-749-24,-705 21,382-34,64 0,35 25,414-3,-759 11,196 5,-223 6,204 5,3049-15,-2781-38,-325 13,229 19,-294 10,1133-3,-1331 1,48 10,6-1,-65-9</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A01DB0-AC81-4478-BF5A-A7A42914D784}" type="datetimeFigureOut">
              <a:rPr lang="en-GB" smtClean="0"/>
              <a:t>02/11/2023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C5CE44-95E7-44EC-AA07-2B64BCA0D4BF}" type="slidenum">
              <a:rPr lang="en-GB" smtClean="0"/>
              <a:t>‹#›</a:t>
            </a:fld>
            <a:endParaRPr lang="en-GB"/>
          </a:p>
        </p:txBody>
      </p:sp>
    </p:spTree>
    <p:extLst>
      <p:ext uri="{BB962C8B-B14F-4D97-AF65-F5344CB8AC3E}">
        <p14:creationId xmlns:p14="http://schemas.microsoft.com/office/powerpoint/2010/main" val="2501320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648AFBFF-6869-630D-3AD5-782A4386FCFC}"/>
              </a:ext>
            </a:extLst>
          </p:cNvPr>
          <p:cNvSpPr txBox="1">
            <a:spLocks noGrp="1"/>
          </p:cNvSpPr>
          <p:nvPr>
            <p:ph type="sldNum" sz="quarter" idx="5"/>
          </p:nvPr>
        </p:nvSpPr>
        <p:spPr>
          <a:ln/>
        </p:spPr>
        <p:txBody>
          <a:bodyPr lIns="0" tIns="0" rIns="0" bIns="0" anchor="b" anchorCtr="0">
            <a:noAutofit/>
          </a:bodyPr>
          <a:lstStyle/>
          <a:p>
            <a:pPr lvl="0"/>
            <a:fld id="{B63B5D88-6EAB-4A81-9636-20048F69875E}" type="slidenum">
              <a:t>10</a:t>
            </a:fld>
            <a:endParaRPr lang="en-GB"/>
          </a:p>
        </p:txBody>
      </p:sp>
      <p:sp>
        <p:nvSpPr>
          <p:cNvPr id="2" name="Slide Image Placeholder 1">
            <a:extLst>
              <a:ext uri="{FF2B5EF4-FFF2-40B4-BE49-F238E27FC236}">
                <a16:creationId xmlns:a16="http://schemas.microsoft.com/office/drawing/2014/main" id="{E243B30F-377B-C2E6-CF07-39F5A62256F8}"/>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3CD5BBC8-5983-B553-EA4F-C6D512D17A8C}"/>
              </a:ext>
            </a:extLst>
          </p:cNvPr>
          <p:cNvSpPr txBox="1">
            <a:spLocks noGrp="1"/>
          </p:cNvSpPr>
          <p:nvPr>
            <p:ph type="body" sz="quarter" idx="1"/>
          </p:nvPr>
        </p:nvSpPr>
        <p:spPr/>
        <p:txBody>
          <a:bodyPr/>
          <a:lstStyle/>
          <a:p>
            <a:endParaRPr lang="en-GB"/>
          </a:p>
        </p:txBody>
      </p:sp>
    </p:spTree>
    <p:extLst>
      <p:ext uri="{BB962C8B-B14F-4D97-AF65-F5344CB8AC3E}">
        <p14:creationId xmlns:p14="http://schemas.microsoft.com/office/powerpoint/2010/main" val="2360294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648AFBFF-6869-630D-3AD5-782A4386FCFC}"/>
              </a:ext>
            </a:extLst>
          </p:cNvPr>
          <p:cNvSpPr txBox="1">
            <a:spLocks noGrp="1"/>
          </p:cNvSpPr>
          <p:nvPr>
            <p:ph type="sldNum" sz="quarter" idx="5"/>
          </p:nvPr>
        </p:nvSpPr>
        <p:spPr>
          <a:ln/>
        </p:spPr>
        <p:txBody>
          <a:bodyPr lIns="0" tIns="0" rIns="0" bIns="0" anchor="b" anchorCtr="0">
            <a:noAutofit/>
          </a:bodyPr>
          <a:lstStyle/>
          <a:p>
            <a:pPr lvl="0"/>
            <a:fld id="{B63B5D88-6EAB-4A81-9636-20048F69875E}" type="slidenum">
              <a:t>11</a:t>
            </a:fld>
            <a:endParaRPr lang="en-GB"/>
          </a:p>
        </p:txBody>
      </p:sp>
      <p:sp>
        <p:nvSpPr>
          <p:cNvPr id="2" name="Slide Image Placeholder 1">
            <a:extLst>
              <a:ext uri="{FF2B5EF4-FFF2-40B4-BE49-F238E27FC236}">
                <a16:creationId xmlns:a16="http://schemas.microsoft.com/office/drawing/2014/main" id="{E243B30F-377B-C2E6-CF07-39F5A62256F8}"/>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3CD5BBC8-5983-B553-EA4F-C6D512D17A8C}"/>
              </a:ext>
            </a:extLst>
          </p:cNvPr>
          <p:cNvSpPr txBox="1">
            <a:spLocks noGrp="1"/>
          </p:cNvSpPr>
          <p:nvPr>
            <p:ph type="body" sz="quarter" idx="1"/>
          </p:nvPr>
        </p:nvSpPr>
        <p:spPr/>
        <p:txBody>
          <a:bodyPr/>
          <a:lstStyle/>
          <a:p>
            <a:endParaRPr lang="en-GB"/>
          </a:p>
        </p:txBody>
      </p:sp>
    </p:spTree>
    <p:extLst>
      <p:ext uri="{BB962C8B-B14F-4D97-AF65-F5344CB8AC3E}">
        <p14:creationId xmlns:p14="http://schemas.microsoft.com/office/powerpoint/2010/main" val="1140200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86E24-5E1C-86CE-6FB7-CBD56F6179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8B25BEF-CFA6-EB87-86B5-CA59A64AB8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9331889-E6DB-DE14-4CA1-C3A0D7AB87DD}"/>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5" name="Footer Placeholder 4">
            <a:extLst>
              <a:ext uri="{FF2B5EF4-FFF2-40B4-BE49-F238E27FC236}">
                <a16:creationId xmlns:a16="http://schemas.microsoft.com/office/drawing/2014/main" id="{9780CA00-A98A-D704-07D1-E535250D8A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AABE4C-3A3A-31E0-F5A9-1C134340761E}"/>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1591668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1E08E-8EDB-4118-D735-5127EEB4D00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650E35-1187-5697-474E-7B96000443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40F2CC-861D-5307-41AE-3C5AAF4B313F}"/>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5" name="Footer Placeholder 4">
            <a:extLst>
              <a:ext uri="{FF2B5EF4-FFF2-40B4-BE49-F238E27FC236}">
                <a16:creationId xmlns:a16="http://schemas.microsoft.com/office/drawing/2014/main" id="{A48647FC-2D78-FA7D-5545-3196438F29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A048AA-4502-C71C-1909-D7443B76DC48}"/>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3600849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2D6B2-1905-7F95-D385-276166CB167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16CA14-F91A-C1D9-53D2-EF295DB0B69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622F99-A458-CD5C-21AA-8CC5D9B23FE9}"/>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5" name="Footer Placeholder 4">
            <a:extLst>
              <a:ext uri="{FF2B5EF4-FFF2-40B4-BE49-F238E27FC236}">
                <a16:creationId xmlns:a16="http://schemas.microsoft.com/office/drawing/2014/main" id="{FCE95035-B86F-7CAE-F7A9-A987349505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BD807E-78A3-AEA9-3253-C5497CB33929}"/>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3610677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123F5-D858-A6BA-300D-60B38DE02B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92DF2E3-94EA-C6DF-EA52-0F83D2AC42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F851AD-A185-0831-58A6-68AE1E40060D}"/>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5" name="Footer Placeholder 4">
            <a:extLst>
              <a:ext uri="{FF2B5EF4-FFF2-40B4-BE49-F238E27FC236}">
                <a16:creationId xmlns:a16="http://schemas.microsoft.com/office/drawing/2014/main" id="{25E18DA4-7B4E-394B-E60A-E90B23F8A3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260E12-E798-EAFC-1DE8-E3D08EAEDE87}"/>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1258620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B80D8-EE5C-6428-4E52-42E0F59FDF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BB46140-8094-C0A4-4C46-6EA74E53CF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5B4520-1D03-71F1-D130-81CED70CC36A}"/>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5" name="Footer Placeholder 4">
            <a:extLst>
              <a:ext uri="{FF2B5EF4-FFF2-40B4-BE49-F238E27FC236}">
                <a16:creationId xmlns:a16="http://schemas.microsoft.com/office/drawing/2014/main" id="{167C7B27-29B0-EFCD-CF68-4CE6125B08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2B58DA-DADF-88F5-1EC3-87A7A32D2948}"/>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1454369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5DF38-EFAB-82C5-523D-0EEDF0EF4BE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BE974C7-CECD-6C45-3A47-DCD48161D0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081971C-1B0D-83FE-D2EC-D8ADBC2563E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01DB3B3-2771-B13E-0692-69EFC3F62D2C}"/>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6" name="Footer Placeholder 5">
            <a:extLst>
              <a:ext uri="{FF2B5EF4-FFF2-40B4-BE49-F238E27FC236}">
                <a16:creationId xmlns:a16="http://schemas.microsoft.com/office/drawing/2014/main" id="{7DD1F945-6FF9-34B8-249F-8B617701B7A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74166C-2135-B855-6F82-D2F2EEFB476C}"/>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223159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D79B0-0ACF-72E8-23FE-920EDFFEC79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CDB514C-657A-C29B-0F54-868EEF05BD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B7F697-0F47-DB50-CA18-7EDCA42286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3C498FC-5364-C680-0CDA-8634704426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06C62B2-0BF5-BAC1-E7BF-FDA65154EA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67FF879-1372-B1EE-9118-2D1E959C8AE8}"/>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8" name="Footer Placeholder 7">
            <a:extLst>
              <a:ext uri="{FF2B5EF4-FFF2-40B4-BE49-F238E27FC236}">
                <a16:creationId xmlns:a16="http://schemas.microsoft.com/office/drawing/2014/main" id="{D1448AE5-2510-BE5C-BA7A-FD0B4A9FC5D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532A0D2-56F5-2363-5DD3-5622940315AA}"/>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2133070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4B4F7-88E0-8513-520F-2AD2485A355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432F2D2-CD2C-4FC6-4CE5-2F3919A523D4}"/>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4" name="Footer Placeholder 3">
            <a:extLst>
              <a:ext uri="{FF2B5EF4-FFF2-40B4-BE49-F238E27FC236}">
                <a16:creationId xmlns:a16="http://schemas.microsoft.com/office/drawing/2014/main" id="{525BE9F0-D00B-9FFE-57AE-EE757ACECD8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01EBEB2-D0DC-BBC6-B64B-AA675C0722F4}"/>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3271671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1A2B90-7C86-CFDC-A7D0-909E8B82B72B}"/>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3" name="Footer Placeholder 2">
            <a:extLst>
              <a:ext uri="{FF2B5EF4-FFF2-40B4-BE49-F238E27FC236}">
                <a16:creationId xmlns:a16="http://schemas.microsoft.com/office/drawing/2014/main" id="{87F867D7-6A3C-6AD4-FA88-EF586CFBAB7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B012F33-56B3-8CD6-0B83-5683A3005E48}"/>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3375829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A3000-CE2C-C813-E146-519099AEDE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799D37B-4F4D-C27F-C9A2-6CD2FD927A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8C028B2-5765-3D1B-7A51-D21047BDE4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2E4C3D-6EDD-C4C6-AF05-756C13DFE17F}"/>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6" name="Footer Placeholder 5">
            <a:extLst>
              <a:ext uri="{FF2B5EF4-FFF2-40B4-BE49-F238E27FC236}">
                <a16:creationId xmlns:a16="http://schemas.microsoft.com/office/drawing/2014/main" id="{AF176F15-02D5-7BC4-9E21-2AEC961603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4D6E8A-8353-1AC4-6C6A-493F9AAD4B41}"/>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172651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025B9-9D28-7C79-FC46-0033A24D9A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ADFC748-7929-26BC-0772-5DD81DEFC8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B77D9A7-5817-5D93-D185-05AE3CBA7D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B4AD82-6D21-9FEC-6EC9-9092D57B78A4}"/>
              </a:ext>
            </a:extLst>
          </p:cNvPr>
          <p:cNvSpPr>
            <a:spLocks noGrp="1"/>
          </p:cNvSpPr>
          <p:nvPr>
            <p:ph type="dt" sz="half" idx="10"/>
          </p:nvPr>
        </p:nvSpPr>
        <p:spPr/>
        <p:txBody>
          <a:bodyPr/>
          <a:lstStyle/>
          <a:p>
            <a:fld id="{500CFA89-F82E-47DD-9C2D-A717F1FC23A2}" type="datetimeFigureOut">
              <a:rPr lang="en-GB" smtClean="0"/>
              <a:t>02/11/2023</a:t>
            </a:fld>
            <a:endParaRPr lang="en-GB"/>
          </a:p>
        </p:txBody>
      </p:sp>
      <p:sp>
        <p:nvSpPr>
          <p:cNvPr id="6" name="Footer Placeholder 5">
            <a:extLst>
              <a:ext uri="{FF2B5EF4-FFF2-40B4-BE49-F238E27FC236}">
                <a16:creationId xmlns:a16="http://schemas.microsoft.com/office/drawing/2014/main" id="{11284BBC-C12F-8D5E-980E-77C96694E4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E2280-4D09-7F3D-DFB0-07DD8338D51B}"/>
              </a:ext>
            </a:extLst>
          </p:cNvPr>
          <p:cNvSpPr>
            <a:spLocks noGrp="1"/>
          </p:cNvSpPr>
          <p:nvPr>
            <p:ph type="sldNum" sz="quarter" idx="12"/>
          </p:nvPr>
        </p:nvSpPr>
        <p:spPr/>
        <p:txBody>
          <a:bodyPr/>
          <a:lstStyle/>
          <a:p>
            <a:fld id="{CF06ABB7-3094-47BB-8B4A-F31F9A333731}" type="slidenum">
              <a:rPr lang="en-GB" smtClean="0"/>
              <a:t>‹#›</a:t>
            </a:fld>
            <a:endParaRPr lang="en-GB"/>
          </a:p>
        </p:txBody>
      </p:sp>
    </p:spTree>
    <p:extLst>
      <p:ext uri="{BB962C8B-B14F-4D97-AF65-F5344CB8AC3E}">
        <p14:creationId xmlns:p14="http://schemas.microsoft.com/office/powerpoint/2010/main" val="3752167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BDE9CA-792C-EA29-1424-DDB4F11115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F178D90-AC47-A47A-7492-6BC84877DA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95870-48AD-4068-D9EC-8136800642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0CFA89-F82E-47DD-9C2D-A717F1FC23A2}" type="datetimeFigureOut">
              <a:rPr lang="en-GB" smtClean="0"/>
              <a:t>02/11/2023</a:t>
            </a:fld>
            <a:endParaRPr lang="en-GB"/>
          </a:p>
        </p:txBody>
      </p:sp>
      <p:sp>
        <p:nvSpPr>
          <p:cNvPr id="5" name="Footer Placeholder 4">
            <a:extLst>
              <a:ext uri="{FF2B5EF4-FFF2-40B4-BE49-F238E27FC236}">
                <a16:creationId xmlns:a16="http://schemas.microsoft.com/office/drawing/2014/main" id="{35028D01-7B74-F0B9-9907-016A456934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057032B-7B6C-6A93-AC5E-186D7FE431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06ABB7-3094-47BB-8B4A-F31F9A333731}" type="slidenum">
              <a:rPr lang="en-GB" smtClean="0"/>
              <a:t>‹#›</a:t>
            </a:fld>
            <a:endParaRPr lang="en-GB"/>
          </a:p>
        </p:txBody>
      </p:sp>
    </p:spTree>
    <p:extLst>
      <p:ext uri="{BB962C8B-B14F-4D97-AF65-F5344CB8AC3E}">
        <p14:creationId xmlns:p14="http://schemas.microsoft.com/office/powerpoint/2010/main" val="3363879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4.png"/><Relationship Id="rId4"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4.png"/><Relationship Id="rId4"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s://warwick.ac.uk/services/library/mrc/archives_online/speakingarchives/" TargetMode="External"/><Relationship Id="rId7" Type="http://schemas.openxmlformats.org/officeDocument/2006/relationships/hyperlink" Target="https://oralhistory.org/publications/oral-history-review/" TargetMode="External"/><Relationship Id="rId2" Type="http://schemas.openxmlformats.org/officeDocument/2006/relationships/hyperlink" Target="https://warwick.ac.uk/fac/arts/schoolforcross-facultystudies/research/centre_and_networks/oralhistorynetwork/" TargetMode="External"/><Relationship Id="rId1" Type="http://schemas.openxmlformats.org/officeDocument/2006/relationships/slideLayout" Target="../slideLayouts/slideLayout2.xml"/><Relationship Id="rId6" Type="http://schemas.openxmlformats.org/officeDocument/2006/relationships/hyperlink" Target="https://www.ohs.org.uk/journal/" TargetMode="External"/><Relationship Id="rId5" Type="http://schemas.openxmlformats.org/officeDocument/2006/relationships/hyperlink" Target="https://oralhistory.org/" TargetMode="External"/><Relationship Id="rId4" Type="http://schemas.openxmlformats.org/officeDocument/2006/relationships/hyperlink" Target="https://www.ohs.org.uk/"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customXml" Target="../ink/ink1.xml"/><Relationship Id="rId1" Type="http://schemas.openxmlformats.org/officeDocument/2006/relationships/slideLayout" Target="../slideLayouts/slideLayout2.xml"/><Relationship Id="rId6" Type="http://schemas.openxmlformats.org/officeDocument/2006/relationships/customXml" Target="../ink/ink3.xml"/><Relationship Id="rId11" Type="http://schemas.openxmlformats.org/officeDocument/2006/relationships/image" Target="../media/image13.png"/><Relationship Id="rId5" Type="http://schemas.openxmlformats.org/officeDocument/2006/relationships/image" Target="../media/image10.png"/><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E7F758-9376-50AC-ABB2-32DECB07CF56}"/>
              </a:ext>
            </a:extLst>
          </p:cNvPr>
          <p:cNvSpPr>
            <a:spLocks noGrp="1"/>
          </p:cNvSpPr>
          <p:nvPr>
            <p:ph type="ctrTitle"/>
          </p:nvPr>
        </p:nvSpPr>
        <p:spPr>
          <a:xfrm>
            <a:off x="5297762" y="640080"/>
            <a:ext cx="6251110" cy="3566160"/>
          </a:xfrm>
        </p:spPr>
        <p:txBody>
          <a:bodyPr anchor="b">
            <a:normAutofit/>
          </a:bodyPr>
          <a:lstStyle/>
          <a:p>
            <a:pPr algn="l"/>
            <a:r>
              <a:rPr lang="en-GB" sz="5400" b="1" dirty="0"/>
              <a:t>An introduction to oral history</a:t>
            </a:r>
          </a:p>
        </p:txBody>
      </p:sp>
      <p:sp>
        <p:nvSpPr>
          <p:cNvPr id="3" name="Subtitle 2">
            <a:extLst>
              <a:ext uri="{FF2B5EF4-FFF2-40B4-BE49-F238E27FC236}">
                <a16:creationId xmlns:a16="http://schemas.microsoft.com/office/drawing/2014/main" id="{6B6574C0-816D-4592-B950-3D6A21E6064E}"/>
              </a:ext>
            </a:extLst>
          </p:cNvPr>
          <p:cNvSpPr>
            <a:spLocks noGrp="1"/>
          </p:cNvSpPr>
          <p:nvPr>
            <p:ph type="subTitle" idx="1"/>
          </p:nvPr>
        </p:nvSpPr>
        <p:spPr>
          <a:xfrm>
            <a:off x="5297760" y="4636008"/>
            <a:ext cx="6251111" cy="1572768"/>
          </a:xfrm>
        </p:spPr>
        <p:txBody>
          <a:bodyPr>
            <a:normAutofit/>
          </a:bodyPr>
          <a:lstStyle/>
          <a:p>
            <a:pPr algn="l"/>
            <a:r>
              <a:rPr lang="en-GB" dirty="0"/>
              <a:t>Pierre Botcherby</a:t>
            </a:r>
            <a:br>
              <a:rPr lang="en-GB" dirty="0"/>
            </a:br>
            <a:r>
              <a:rPr lang="en-GB" i="1" dirty="0"/>
              <a:t>Outreach &amp; Widening Participation Officer, Modern Records Centre</a:t>
            </a:r>
            <a:br>
              <a:rPr lang="en-GB" i="1" dirty="0"/>
            </a:br>
            <a:r>
              <a:rPr lang="en-GB" i="1" dirty="0"/>
              <a:t>Co-Director, Warwick Oral History Network</a:t>
            </a:r>
            <a:endParaRPr lang="en-GB"/>
          </a:p>
        </p:txBody>
      </p:sp>
      <p:pic>
        <p:nvPicPr>
          <p:cNvPr id="4" name="Picture 2" descr="Image description: photograph of a dictaphone and attached lapel mic laid across a blank interview summary sheet.">
            <a:extLst>
              <a:ext uri="{FF2B5EF4-FFF2-40B4-BE49-F238E27FC236}">
                <a16:creationId xmlns:a16="http://schemas.microsoft.com/office/drawing/2014/main" id="{3B00D4A8-3E78-2A9C-BB30-712E2C8250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7" r="9235"/>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6275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5FBFBA-BAA8-9710-918B-BF02BD32ABC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17907" y="5485868"/>
            <a:ext cx="1219081" cy="1219081"/>
          </a:xfrm>
          <a:prstGeom prst="rect">
            <a:avLst/>
          </a:prstGeom>
          <a:solidFill>
            <a:srgbClr val="729FCF"/>
          </a:solidFill>
          <a:ln w="0">
            <a:solidFill>
              <a:srgbClr val="3465A4"/>
            </a:solidFill>
            <a:prstDash val="solid"/>
          </a:ln>
        </p:spPr>
      </p:pic>
      <p:sp>
        <p:nvSpPr>
          <p:cNvPr id="4" name="TextBox 3">
            <a:extLst>
              <a:ext uri="{FF2B5EF4-FFF2-40B4-BE49-F238E27FC236}">
                <a16:creationId xmlns:a16="http://schemas.microsoft.com/office/drawing/2014/main" id="{5C7B0574-14B7-890F-A33B-56C4D5A99D7E}"/>
              </a:ext>
            </a:extLst>
          </p:cNvPr>
          <p:cNvSpPr txBox="1"/>
          <p:nvPr/>
        </p:nvSpPr>
        <p:spPr>
          <a:xfrm>
            <a:off x="217907" y="588666"/>
            <a:ext cx="4345703" cy="3662541"/>
          </a:xfrm>
          <a:prstGeom prst="rect">
            <a:avLst/>
          </a:prstGeom>
          <a:solidFill>
            <a:schemeClr val="accent2"/>
          </a:solidFill>
          <a:ln>
            <a:solidFill>
              <a:schemeClr val="accent2"/>
            </a:solidFill>
          </a:ln>
        </p:spPr>
        <p:txBody>
          <a:bodyPr wrap="square" rtlCol="0">
            <a:spAutoFit/>
          </a:bodyPr>
          <a:lstStyle/>
          <a:p>
            <a:r>
              <a:rPr lang="en-GB" sz="3200" b="1" dirty="0">
                <a:solidFill>
                  <a:schemeClr val="bg1"/>
                </a:solidFill>
              </a:rPr>
              <a:t>Activity: transcribing</a:t>
            </a:r>
          </a:p>
          <a:p>
            <a:endParaRPr lang="en-GB" sz="3200" dirty="0">
              <a:solidFill>
                <a:schemeClr val="bg1"/>
              </a:solidFill>
            </a:endParaRPr>
          </a:p>
          <a:p>
            <a:pPr marL="342900" indent="-342900">
              <a:buAutoNum type="arabicParenR"/>
            </a:pPr>
            <a:r>
              <a:rPr lang="en-GB" sz="2800" dirty="0">
                <a:solidFill>
                  <a:schemeClr val="bg1"/>
                </a:solidFill>
              </a:rPr>
              <a:t>Listen through once without making notes</a:t>
            </a:r>
          </a:p>
          <a:p>
            <a:pPr marL="342900" indent="-342900">
              <a:buAutoNum type="arabicParenR"/>
            </a:pPr>
            <a:r>
              <a:rPr lang="en-GB" sz="2800" dirty="0">
                <a:solidFill>
                  <a:schemeClr val="bg1"/>
                </a:solidFill>
              </a:rPr>
              <a:t>Listen through again to note down key points</a:t>
            </a:r>
          </a:p>
          <a:p>
            <a:pPr marL="342900" indent="-342900">
              <a:buAutoNum type="arabicParenR"/>
            </a:pPr>
            <a:r>
              <a:rPr lang="en-GB" sz="2800" dirty="0">
                <a:solidFill>
                  <a:schemeClr val="bg1"/>
                </a:solidFill>
              </a:rPr>
              <a:t>Listen again trying to transcribe word-for-word</a:t>
            </a:r>
          </a:p>
        </p:txBody>
      </p:sp>
    </p:spTree>
    <p:extLst>
      <p:ext uri="{BB962C8B-B14F-4D97-AF65-F5344CB8AC3E}">
        <p14:creationId xmlns:p14="http://schemas.microsoft.com/office/powerpoint/2010/main" val="1755388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7D030A0-4D0F-96B7-1881-0A6117DE5806}"/>
              </a:ext>
            </a:extLst>
          </p:cNvPr>
          <p:cNvSpPr txBox="1">
            <a:spLocks noGrp="1"/>
          </p:cNvSpPr>
          <p:nvPr>
            <p:ph type="body" idx="4294967295"/>
          </p:nvPr>
        </p:nvSpPr>
        <p:spPr>
          <a:xfrm>
            <a:off x="4956650" y="286663"/>
            <a:ext cx="7017443" cy="6145478"/>
          </a:xfrm>
          <a:custGeom>
            <a:avLst/>
            <a:gdLst>
              <a:gd name="connsiteX0" fmla="*/ 0 w 7017443"/>
              <a:gd name="connsiteY0" fmla="*/ 0 h 6145478"/>
              <a:gd name="connsiteX1" fmla="*/ 444438 w 7017443"/>
              <a:gd name="connsiteY1" fmla="*/ 0 h 6145478"/>
              <a:gd name="connsiteX2" fmla="*/ 1169574 w 7017443"/>
              <a:gd name="connsiteY2" fmla="*/ 0 h 6145478"/>
              <a:gd name="connsiteX3" fmla="*/ 1614012 w 7017443"/>
              <a:gd name="connsiteY3" fmla="*/ 0 h 6145478"/>
              <a:gd name="connsiteX4" fmla="*/ 2128624 w 7017443"/>
              <a:gd name="connsiteY4" fmla="*/ 0 h 6145478"/>
              <a:gd name="connsiteX5" fmla="*/ 2713411 w 7017443"/>
              <a:gd name="connsiteY5" fmla="*/ 0 h 6145478"/>
              <a:gd name="connsiteX6" fmla="*/ 3298198 w 7017443"/>
              <a:gd name="connsiteY6" fmla="*/ 0 h 6145478"/>
              <a:gd name="connsiteX7" fmla="*/ 3742636 w 7017443"/>
              <a:gd name="connsiteY7" fmla="*/ 0 h 6145478"/>
              <a:gd name="connsiteX8" fmla="*/ 4116900 w 7017443"/>
              <a:gd name="connsiteY8" fmla="*/ 0 h 6145478"/>
              <a:gd name="connsiteX9" fmla="*/ 4631512 w 7017443"/>
              <a:gd name="connsiteY9" fmla="*/ 0 h 6145478"/>
              <a:gd name="connsiteX10" fmla="*/ 5216299 w 7017443"/>
              <a:gd name="connsiteY10" fmla="*/ 0 h 6145478"/>
              <a:gd name="connsiteX11" fmla="*/ 5660737 w 7017443"/>
              <a:gd name="connsiteY11" fmla="*/ 0 h 6145478"/>
              <a:gd name="connsiteX12" fmla="*/ 6315699 w 7017443"/>
              <a:gd name="connsiteY12" fmla="*/ 0 h 6145478"/>
              <a:gd name="connsiteX13" fmla="*/ 7017443 w 7017443"/>
              <a:gd name="connsiteY13" fmla="*/ 0 h 6145478"/>
              <a:gd name="connsiteX14" fmla="*/ 7017443 w 7017443"/>
              <a:gd name="connsiteY14" fmla="*/ 681589 h 6145478"/>
              <a:gd name="connsiteX15" fmla="*/ 7017443 w 7017443"/>
              <a:gd name="connsiteY15" fmla="*/ 1117360 h 6145478"/>
              <a:gd name="connsiteX16" fmla="*/ 7017443 w 7017443"/>
              <a:gd name="connsiteY16" fmla="*/ 1553130 h 6145478"/>
              <a:gd name="connsiteX17" fmla="*/ 7017443 w 7017443"/>
              <a:gd name="connsiteY17" fmla="*/ 2173264 h 6145478"/>
              <a:gd name="connsiteX18" fmla="*/ 7017443 w 7017443"/>
              <a:gd name="connsiteY18" fmla="*/ 2547580 h 6145478"/>
              <a:gd name="connsiteX19" fmla="*/ 7017443 w 7017443"/>
              <a:gd name="connsiteY19" fmla="*/ 3106260 h 6145478"/>
              <a:gd name="connsiteX20" fmla="*/ 7017443 w 7017443"/>
              <a:gd name="connsiteY20" fmla="*/ 3542030 h 6145478"/>
              <a:gd name="connsiteX21" fmla="*/ 7017443 w 7017443"/>
              <a:gd name="connsiteY21" fmla="*/ 3916346 h 6145478"/>
              <a:gd name="connsiteX22" fmla="*/ 7017443 w 7017443"/>
              <a:gd name="connsiteY22" fmla="*/ 4290661 h 6145478"/>
              <a:gd name="connsiteX23" fmla="*/ 7017443 w 7017443"/>
              <a:gd name="connsiteY23" fmla="*/ 4787886 h 6145478"/>
              <a:gd name="connsiteX24" fmla="*/ 7017443 w 7017443"/>
              <a:gd name="connsiteY24" fmla="*/ 5285111 h 6145478"/>
              <a:gd name="connsiteX25" fmla="*/ 7017443 w 7017443"/>
              <a:gd name="connsiteY25" fmla="*/ 6145478 h 6145478"/>
              <a:gd name="connsiteX26" fmla="*/ 6432656 w 7017443"/>
              <a:gd name="connsiteY26" fmla="*/ 6145478 h 6145478"/>
              <a:gd name="connsiteX27" fmla="*/ 5918044 w 7017443"/>
              <a:gd name="connsiteY27" fmla="*/ 6145478 h 6145478"/>
              <a:gd name="connsiteX28" fmla="*/ 5473606 w 7017443"/>
              <a:gd name="connsiteY28" fmla="*/ 6145478 h 6145478"/>
              <a:gd name="connsiteX29" fmla="*/ 4888819 w 7017443"/>
              <a:gd name="connsiteY29" fmla="*/ 6145478 h 6145478"/>
              <a:gd name="connsiteX30" fmla="*/ 4444381 w 7017443"/>
              <a:gd name="connsiteY30" fmla="*/ 6145478 h 6145478"/>
              <a:gd name="connsiteX31" fmla="*/ 3719245 w 7017443"/>
              <a:gd name="connsiteY31" fmla="*/ 6145478 h 6145478"/>
              <a:gd name="connsiteX32" fmla="*/ 3134458 w 7017443"/>
              <a:gd name="connsiteY32" fmla="*/ 6145478 h 6145478"/>
              <a:gd name="connsiteX33" fmla="*/ 2760194 w 7017443"/>
              <a:gd name="connsiteY33" fmla="*/ 6145478 h 6145478"/>
              <a:gd name="connsiteX34" fmla="*/ 2105233 w 7017443"/>
              <a:gd name="connsiteY34" fmla="*/ 6145478 h 6145478"/>
              <a:gd name="connsiteX35" fmla="*/ 1660795 w 7017443"/>
              <a:gd name="connsiteY35" fmla="*/ 6145478 h 6145478"/>
              <a:gd name="connsiteX36" fmla="*/ 1286531 w 7017443"/>
              <a:gd name="connsiteY36" fmla="*/ 6145478 h 6145478"/>
              <a:gd name="connsiteX37" fmla="*/ 912268 w 7017443"/>
              <a:gd name="connsiteY37" fmla="*/ 6145478 h 6145478"/>
              <a:gd name="connsiteX38" fmla="*/ 538004 w 7017443"/>
              <a:gd name="connsiteY38" fmla="*/ 6145478 h 6145478"/>
              <a:gd name="connsiteX39" fmla="*/ 0 w 7017443"/>
              <a:gd name="connsiteY39" fmla="*/ 6145478 h 6145478"/>
              <a:gd name="connsiteX40" fmla="*/ 0 w 7017443"/>
              <a:gd name="connsiteY40" fmla="*/ 5771163 h 6145478"/>
              <a:gd name="connsiteX41" fmla="*/ 0 w 7017443"/>
              <a:gd name="connsiteY41" fmla="*/ 5089573 h 6145478"/>
              <a:gd name="connsiteX42" fmla="*/ 0 w 7017443"/>
              <a:gd name="connsiteY42" fmla="*/ 4653803 h 6145478"/>
              <a:gd name="connsiteX43" fmla="*/ 0 w 7017443"/>
              <a:gd name="connsiteY43" fmla="*/ 4218033 h 6145478"/>
              <a:gd name="connsiteX44" fmla="*/ 0 w 7017443"/>
              <a:gd name="connsiteY44" fmla="*/ 3597898 h 6145478"/>
              <a:gd name="connsiteX45" fmla="*/ 0 w 7017443"/>
              <a:gd name="connsiteY45" fmla="*/ 3100673 h 6145478"/>
              <a:gd name="connsiteX46" fmla="*/ 0 w 7017443"/>
              <a:gd name="connsiteY46" fmla="*/ 2664903 h 6145478"/>
              <a:gd name="connsiteX47" fmla="*/ 0 w 7017443"/>
              <a:gd name="connsiteY47" fmla="*/ 2290587 h 6145478"/>
              <a:gd name="connsiteX48" fmla="*/ 0 w 7017443"/>
              <a:gd name="connsiteY48" fmla="*/ 1608998 h 6145478"/>
              <a:gd name="connsiteX49" fmla="*/ 0 w 7017443"/>
              <a:gd name="connsiteY49" fmla="*/ 1111773 h 6145478"/>
              <a:gd name="connsiteX50" fmla="*/ 0 w 7017443"/>
              <a:gd name="connsiteY50" fmla="*/ 0 h 6145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017443" h="6145478" fill="none" extrusionOk="0">
                <a:moveTo>
                  <a:pt x="0" y="0"/>
                </a:moveTo>
                <a:cubicBezTo>
                  <a:pt x="184617" y="-19593"/>
                  <a:pt x="254756" y="1664"/>
                  <a:pt x="444438" y="0"/>
                </a:cubicBezTo>
                <a:cubicBezTo>
                  <a:pt x="634120" y="-1664"/>
                  <a:pt x="948531" y="70729"/>
                  <a:pt x="1169574" y="0"/>
                </a:cubicBezTo>
                <a:cubicBezTo>
                  <a:pt x="1390617" y="-70729"/>
                  <a:pt x="1455962" y="27521"/>
                  <a:pt x="1614012" y="0"/>
                </a:cubicBezTo>
                <a:cubicBezTo>
                  <a:pt x="1772062" y="-27521"/>
                  <a:pt x="2003038" y="57313"/>
                  <a:pt x="2128624" y="0"/>
                </a:cubicBezTo>
                <a:cubicBezTo>
                  <a:pt x="2254210" y="-57313"/>
                  <a:pt x="2491636" y="9953"/>
                  <a:pt x="2713411" y="0"/>
                </a:cubicBezTo>
                <a:cubicBezTo>
                  <a:pt x="2935186" y="-9953"/>
                  <a:pt x="3115024" y="24642"/>
                  <a:pt x="3298198" y="0"/>
                </a:cubicBezTo>
                <a:cubicBezTo>
                  <a:pt x="3481372" y="-24642"/>
                  <a:pt x="3599814" y="52365"/>
                  <a:pt x="3742636" y="0"/>
                </a:cubicBezTo>
                <a:cubicBezTo>
                  <a:pt x="3885458" y="-52365"/>
                  <a:pt x="4014132" y="7473"/>
                  <a:pt x="4116900" y="0"/>
                </a:cubicBezTo>
                <a:cubicBezTo>
                  <a:pt x="4219668" y="-7473"/>
                  <a:pt x="4405851" y="4265"/>
                  <a:pt x="4631512" y="0"/>
                </a:cubicBezTo>
                <a:cubicBezTo>
                  <a:pt x="4857173" y="-4265"/>
                  <a:pt x="4983367" y="38520"/>
                  <a:pt x="5216299" y="0"/>
                </a:cubicBezTo>
                <a:cubicBezTo>
                  <a:pt x="5449231" y="-38520"/>
                  <a:pt x="5511575" y="5123"/>
                  <a:pt x="5660737" y="0"/>
                </a:cubicBezTo>
                <a:cubicBezTo>
                  <a:pt x="5809899" y="-5123"/>
                  <a:pt x="6074838" y="30503"/>
                  <a:pt x="6315699" y="0"/>
                </a:cubicBezTo>
                <a:cubicBezTo>
                  <a:pt x="6556560" y="-30503"/>
                  <a:pt x="6778193" y="79965"/>
                  <a:pt x="7017443" y="0"/>
                </a:cubicBezTo>
                <a:cubicBezTo>
                  <a:pt x="7045158" y="215268"/>
                  <a:pt x="7014628" y="539335"/>
                  <a:pt x="7017443" y="681589"/>
                </a:cubicBezTo>
                <a:cubicBezTo>
                  <a:pt x="7020258" y="823843"/>
                  <a:pt x="7010741" y="963774"/>
                  <a:pt x="7017443" y="1117360"/>
                </a:cubicBezTo>
                <a:cubicBezTo>
                  <a:pt x="7024145" y="1270946"/>
                  <a:pt x="7000906" y="1461143"/>
                  <a:pt x="7017443" y="1553130"/>
                </a:cubicBezTo>
                <a:cubicBezTo>
                  <a:pt x="7033980" y="1645117"/>
                  <a:pt x="6949705" y="1985889"/>
                  <a:pt x="7017443" y="2173264"/>
                </a:cubicBezTo>
                <a:cubicBezTo>
                  <a:pt x="7085181" y="2360639"/>
                  <a:pt x="6987609" y="2373875"/>
                  <a:pt x="7017443" y="2547580"/>
                </a:cubicBezTo>
                <a:cubicBezTo>
                  <a:pt x="7047277" y="2721285"/>
                  <a:pt x="6953622" y="2840908"/>
                  <a:pt x="7017443" y="3106260"/>
                </a:cubicBezTo>
                <a:cubicBezTo>
                  <a:pt x="7081264" y="3371612"/>
                  <a:pt x="6982237" y="3427680"/>
                  <a:pt x="7017443" y="3542030"/>
                </a:cubicBezTo>
                <a:cubicBezTo>
                  <a:pt x="7052649" y="3656380"/>
                  <a:pt x="7013581" y="3811319"/>
                  <a:pt x="7017443" y="3916346"/>
                </a:cubicBezTo>
                <a:cubicBezTo>
                  <a:pt x="7021305" y="4021373"/>
                  <a:pt x="6989864" y="4177748"/>
                  <a:pt x="7017443" y="4290661"/>
                </a:cubicBezTo>
                <a:cubicBezTo>
                  <a:pt x="7045022" y="4403575"/>
                  <a:pt x="6965397" y="4593608"/>
                  <a:pt x="7017443" y="4787886"/>
                </a:cubicBezTo>
                <a:cubicBezTo>
                  <a:pt x="7069489" y="4982165"/>
                  <a:pt x="6966633" y="5054358"/>
                  <a:pt x="7017443" y="5285111"/>
                </a:cubicBezTo>
                <a:cubicBezTo>
                  <a:pt x="7068253" y="5515864"/>
                  <a:pt x="6928233" y="5784003"/>
                  <a:pt x="7017443" y="6145478"/>
                </a:cubicBezTo>
                <a:cubicBezTo>
                  <a:pt x="6726565" y="6186070"/>
                  <a:pt x="6662127" y="6125023"/>
                  <a:pt x="6432656" y="6145478"/>
                </a:cubicBezTo>
                <a:cubicBezTo>
                  <a:pt x="6203185" y="6165933"/>
                  <a:pt x="6029731" y="6095311"/>
                  <a:pt x="5918044" y="6145478"/>
                </a:cubicBezTo>
                <a:cubicBezTo>
                  <a:pt x="5806357" y="6195645"/>
                  <a:pt x="5588016" y="6127591"/>
                  <a:pt x="5473606" y="6145478"/>
                </a:cubicBezTo>
                <a:cubicBezTo>
                  <a:pt x="5359196" y="6163365"/>
                  <a:pt x="5145858" y="6111317"/>
                  <a:pt x="4888819" y="6145478"/>
                </a:cubicBezTo>
                <a:cubicBezTo>
                  <a:pt x="4631780" y="6179639"/>
                  <a:pt x="4640039" y="6121965"/>
                  <a:pt x="4444381" y="6145478"/>
                </a:cubicBezTo>
                <a:cubicBezTo>
                  <a:pt x="4248723" y="6168991"/>
                  <a:pt x="3886047" y="6125838"/>
                  <a:pt x="3719245" y="6145478"/>
                </a:cubicBezTo>
                <a:cubicBezTo>
                  <a:pt x="3552443" y="6165118"/>
                  <a:pt x="3298129" y="6133339"/>
                  <a:pt x="3134458" y="6145478"/>
                </a:cubicBezTo>
                <a:cubicBezTo>
                  <a:pt x="2970787" y="6157617"/>
                  <a:pt x="2848495" y="6107960"/>
                  <a:pt x="2760194" y="6145478"/>
                </a:cubicBezTo>
                <a:cubicBezTo>
                  <a:pt x="2671893" y="6182996"/>
                  <a:pt x="2384818" y="6074620"/>
                  <a:pt x="2105233" y="6145478"/>
                </a:cubicBezTo>
                <a:cubicBezTo>
                  <a:pt x="1825648" y="6216336"/>
                  <a:pt x="1856359" y="6127664"/>
                  <a:pt x="1660795" y="6145478"/>
                </a:cubicBezTo>
                <a:cubicBezTo>
                  <a:pt x="1465231" y="6163292"/>
                  <a:pt x="1385836" y="6134556"/>
                  <a:pt x="1286531" y="6145478"/>
                </a:cubicBezTo>
                <a:cubicBezTo>
                  <a:pt x="1187226" y="6156400"/>
                  <a:pt x="1038454" y="6127230"/>
                  <a:pt x="912268" y="6145478"/>
                </a:cubicBezTo>
                <a:cubicBezTo>
                  <a:pt x="786082" y="6163726"/>
                  <a:pt x="620749" y="6103375"/>
                  <a:pt x="538004" y="6145478"/>
                </a:cubicBezTo>
                <a:cubicBezTo>
                  <a:pt x="455259" y="6187581"/>
                  <a:pt x="218551" y="6144019"/>
                  <a:pt x="0" y="6145478"/>
                </a:cubicBezTo>
                <a:cubicBezTo>
                  <a:pt x="-43847" y="5976254"/>
                  <a:pt x="34324" y="5898992"/>
                  <a:pt x="0" y="5771163"/>
                </a:cubicBezTo>
                <a:cubicBezTo>
                  <a:pt x="-34324" y="5643335"/>
                  <a:pt x="78926" y="5266226"/>
                  <a:pt x="0" y="5089573"/>
                </a:cubicBezTo>
                <a:cubicBezTo>
                  <a:pt x="-78926" y="4912920"/>
                  <a:pt x="40640" y="4779767"/>
                  <a:pt x="0" y="4653803"/>
                </a:cubicBezTo>
                <a:cubicBezTo>
                  <a:pt x="-40640" y="4527839"/>
                  <a:pt x="29841" y="4415239"/>
                  <a:pt x="0" y="4218033"/>
                </a:cubicBezTo>
                <a:cubicBezTo>
                  <a:pt x="-29841" y="4020827"/>
                  <a:pt x="24548" y="3783675"/>
                  <a:pt x="0" y="3597898"/>
                </a:cubicBezTo>
                <a:cubicBezTo>
                  <a:pt x="-24548" y="3412121"/>
                  <a:pt x="20058" y="3243061"/>
                  <a:pt x="0" y="3100673"/>
                </a:cubicBezTo>
                <a:cubicBezTo>
                  <a:pt x="-20058" y="2958285"/>
                  <a:pt x="46385" y="2829616"/>
                  <a:pt x="0" y="2664903"/>
                </a:cubicBezTo>
                <a:cubicBezTo>
                  <a:pt x="-46385" y="2500190"/>
                  <a:pt x="24531" y="2419485"/>
                  <a:pt x="0" y="2290587"/>
                </a:cubicBezTo>
                <a:cubicBezTo>
                  <a:pt x="-24531" y="2161689"/>
                  <a:pt x="32687" y="1765433"/>
                  <a:pt x="0" y="1608998"/>
                </a:cubicBezTo>
                <a:cubicBezTo>
                  <a:pt x="-32687" y="1452563"/>
                  <a:pt x="49278" y="1233367"/>
                  <a:pt x="0" y="1111773"/>
                </a:cubicBezTo>
                <a:cubicBezTo>
                  <a:pt x="-49278" y="990179"/>
                  <a:pt x="67219" y="477423"/>
                  <a:pt x="0" y="0"/>
                </a:cubicBezTo>
                <a:close/>
              </a:path>
              <a:path w="7017443" h="6145478" stroke="0" extrusionOk="0">
                <a:moveTo>
                  <a:pt x="0" y="0"/>
                </a:moveTo>
                <a:cubicBezTo>
                  <a:pt x="104586" y="-38435"/>
                  <a:pt x="191091" y="9084"/>
                  <a:pt x="374264" y="0"/>
                </a:cubicBezTo>
                <a:cubicBezTo>
                  <a:pt x="557437" y="-9084"/>
                  <a:pt x="719352" y="23158"/>
                  <a:pt x="1029225" y="0"/>
                </a:cubicBezTo>
                <a:cubicBezTo>
                  <a:pt x="1339098" y="-23158"/>
                  <a:pt x="1370411" y="5165"/>
                  <a:pt x="1684186" y="0"/>
                </a:cubicBezTo>
                <a:cubicBezTo>
                  <a:pt x="1997961" y="-5165"/>
                  <a:pt x="2035642" y="52043"/>
                  <a:pt x="2128624" y="0"/>
                </a:cubicBezTo>
                <a:cubicBezTo>
                  <a:pt x="2221606" y="-52043"/>
                  <a:pt x="2359216" y="28477"/>
                  <a:pt x="2573062" y="0"/>
                </a:cubicBezTo>
                <a:cubicBezTo>
                  <a:pt x="2786908" y="-28477"/>
                  <a:pt x="3020600" y="41677"/>
                  <a:pt x="3157849" y="0"/>
                </a:cubicBezTo>
                <a:cubicBezTo>
                  <a:pt x="3295098" y="-41677"/>
                  <a:pt x="3673007" y="21123"/>
                  <a:pt x="3812811" y="0"/>
                </a:cubicBezTo>
                <a:cubicBezTo>
                  <a:pt x="3952615" y="-21123"/>
                  <a:pt x="4039985" y="35430"/>
                  <a:pt x="4187074" y="0"/>
                </a:cubicBezTo>
                <a:cubicBezTo>
                  <a:pt x="4334163" y="-35430"/>
                  <a:pt x="4553882" y="384"/>
                  <a:pt x="4842036" y="0"/>
                </a:cubicBezTo>
                <a:cubicBezTo>
                  <a:pt x="5130190" y="-384"/>
                  <a:pt x="5236368" y="53330"/>
                  <a:pt x="5567171" y="0"/>
                </a:cubicBezTo>
                <a:cubicBezTo>
                  <a:pt x="5897975" y="-53330"/>
                  <a:pt x="6141988" y="13081"/>
                  <a:pt x="6292307" y="0"/>
                </a:cubicBezTo>
                <a:cubicBezTo>
                  <a:pt x="6442626" y="-13081"/>
                  <a:pt x="6718761" y="61811"/>
                  <a:pt x="7017443" y="0"/>
                </a:cubicBezTo>
                <a:cubicBezTo>
                  <a:pt x="7080333" y="295873"/>
                  <a:pt x="6980169" y="365383"/>
                  <a:pt x="7017443" y="681589"/>
                </a:cubicBezTo>
                <a:cubicBezTo>
                  <a:pt x="7054717" y="997795"/>
                  <a:pt x="6988313" y="1172663"/>
                  <a:pt x="7017443" y="1363179"/>
                </a:cubicBezTo>
                <a:cubicBezTo>
                  <a:pt x="7046573" y="1553695"/>
                  <a:pt x="6997842" y="1686613"/>
                  <a:pt x="7017443" y="1798949"/>
                </a:cubicBezTo>
                <a:cubicBezTo>
                  <a:pt x="7037044" y="1911285"/>
                  <a:pt x="6953554" y="2264757"/>
                  <a:pt x="7017443" y="2419084"/>
                </a:cubicBezTo>
                <a:cubicBezTo>
                  <a:pt x="7081332" y="2573411"/>
                  <a:pt x="7003495" y="2633262"/>
                  <a:pt x="7017443" y="2793399"/>
                </a:cubicBezTo>
                <a:cubicBezTo>
                  <a:pt x="7031391" y="2953536"/>
                  <a:pt x="7016386" y="3165549"/>
                  <a:pt x="7017443" y="3413534"/>
                </a:cubicBezTo>
                <a:cubicBezTo>
                  <a:pt x="7018500" y="3661519"/>
                  <a:pt x="6963841" y="3755001"/>
                  <a:pt x="7017443" y="3972214"/>
                </a:cubicBezTo>
                <a:cubicBezTo>
                  <a:pt x="7071045" y="4189427"/>
                  <a:pt x="6986768" y="4162874"/>
                  <a:pt x="7017443" y="4346529"/>
                </a:cubicBezTo>
                <a:cubicBezTo>
                  <a:pt x="7048118" y="4530184"/>
                  <a:pt x="6974524" y="4620279"/>
                  <a:pt x="7017443" y="4843754"/>
                </a:cubicBezTo>
                <a:cubicBezTo>
                  <a:pt x="7060362" y="5067230"/>
                  <a:pt x="6949337" y="5281369"/>
                  <a:pt x="7017443" y="5463889"/>
                </a:cubicBezTo>
                <a:cubicBezTo>
                  <a:pt x="7085549" y="5646410"/>
                  <a:pt x="6995250" y="5821132"/>
                  <a:pt x="7017443" y="6145478"/>
                </a:cubicBezTo>
                <a:cubicBezTo>
                  <a:pt x="6832975" y="6156122"/>
                  <a:pt x="6607300" y="6141031"/>
                  <a:pt x="6432656" y="6145478"/>
                </a:cubicBezTo>
                <a:cubicBezTo>
                  <a:pt x="6258012" y="6149925"/>
                  <a:pt x="6059337" y="6139300"/>
                  <a:pt x="5847869" y="6145478"/>
                </a:cubicBezTo>
                <a:cubicBezTo>
                  <a:pt x="5636401" y="6151656"/>
                  <a:pt x="5610976" y="6137898"/>
                  <a:pt x="5473606" y="6145478"/>
                </a:cubicBezTo>
                <a:cubicBezTo>
                  <a:pt x="5336236" y="6153058"/>
                  <a:pt x="5256000" y="6137895"/>
                  <a:pt x="5099342" y="6145478"/>
                </a:cubicBezTo>
                <a:cubicBezTo>
                  <a:pt x="4942684" y="6153061"/>
                  <a:pt x="4845848" y="6139344"/>
                  <a:pt x="4654904" y="6145478"/>
                </a:cubicBezTo>
                <a:cubicBezTo>
                  <a:pt x="4463960" y="6151612"/>
                  <a:pt x="4204073" y="6102709"/>
                  <a:pt x="3999943" y="6145478"/>
                </a:cubicBezTo>
                <a:cubicBezTo>
                  <a:pt x="3795813" y="6188247"/>
                  <a:pt x="3681978" y="6105119"/>
                  <a:pt x="3485330" y="6145478"/>
                </a:cubicBezTo>
                <a:cubicBezTo>
                  <a:pt x="3288682" y="6185837"/>
                  <a:pt x="3247783" y="6144489"/>
                  <a:pt x="3040892" y="6145478"/>
                </a:cubicBezTo>
                <a:cubicBezTo>
                  <a:pt x="2834001" y="6146467"/>
                  <a:pt x="2675961" y="6137721"/>
                  <a:pt x="2526279" y="6145478"/>
                </a:cubicBezTo>
                <a:cubicBezTo>
                  <a:pt x="2376597" y="6153235"/>
                  <a:pt x="2082117" y="6071119"/>
                  <a:pt x="1801144" y="6145478"/>
                </a:cubicBezTo>
                <a:cubicBezTo>
                  <a:pt x="1520172" y="6219837"/>
                  <a:pt x="1507689" y="6118849"/>
                  <a:pt x="1356706" y="6145478"/>
                </a:cubicBezTo>
                <a:cubicBezTo>
                  <a:pt x="1205723" y="6172107"/>
                  <a:pt x="1035576" y="6123033"/>
                  <a:pt x="912268" y="6145478"/>
                </a:cubicBezTo>
                <a:cubicBezTo>
                  <a:pt x="788960" y="6167923"/>
                  <a:pt x="374622" y="6054124"/>
                  <a:pt x="0" y="6145478"/>
                </a:cubicBezTo>
                <a:cubicBezTo>
                  <a:pt x="-11414" y="6013852"/>
                  <a:pt x="27660" y="5921267"/>
                  <a:pt x="0" y="5771163"/>
                </a:cubicBezTo>
                <a:cubicBezTo>
                  <a:pt x="-27660" y="5621060"/>
                  <a:pt x="35546" y="5512023"/>
                  <a:pt x="0" y="5396847"/>
                </a:cubicBezTo>
                <a:cubicBezTo>
                  <a:pt x="-35546" y="5281671"/>
                  <a:pt x="4108" y="5156065"/>
                  <a:pt x="0" y="4961077"/>
                </a:cubicBezTo>
                <a:cubicBezTo>
                  <a:pt x="-4108" y="4766089"/>
                  <a:pt x="5582" y="4690444"/>
                  <a:pt x="0" y="4463852"/>
                </a:cubicBezTo>
                <a:cubicBezTo>
                  <a:pt x="-5582" y="4237261"/>
                  <a:pt x="9961" y="4160360"/>
                  <a:pt x="0" y="3966627"/>
                </a:cubicBezTo>
                <a:cubicBezTo>
                  <a:pt x="-9961" y="3772894"/>
                  <a:pt x="54152" y="3590643"/>
                  <a:pt x="0" y="3285037"/>
                </a:cubicBezTo>
                <a:cubicBezTo>
                  <a:pt x="-54152" y="2979431"/>
                  <a:pt x="3279" y="2817964"/>
                  <a:pt x="0" y="2664903"/>
                </a:cubicBezTo>
                <a:cubicBezTo>
                  <a:pt x="-3279" y="2511842"/>
                  <a:pt x="34199" y="2343729"/>
                  <a:pt x="0" y="2106223"/>
                </a:cubicBezTo>
                <a:cubicBezTo>
                  <a:pt x="-34199" y="1868717"/>
                  <a:pt x="20700" y="1728221"/>
                  <a:pt x="0" y="1608998"/>
                </a:cubicBezTo>
                <a:cubicBezTo>
                  <a:pt x="-20700" y="1489775"/>
                  <a:pt x="30584" y="1357484"/>
                  <a:pt x="0" y="1234682"/>
                </a:cubicBezTo>
                <a:cubicBezTo>
                  <a:pt x="-30584" y="1111880"/>
                  <a:pt x="13477" y="907627"/>
                  <a:pt x="0" y="676003"/>
                </a:cubicBezTo>
                <a:cubicBezTo>
                  <a:pt x="-13477" y="444379"/>
                  <a:pt x="68155" y="178933"/>
                  <a:pt x="0" y="0"/>
                </a:cubicBezTo>
                <a:close/>
              </a:path>
            </a:pathLst>
          </a:custGeom>
          <a:ln>
            <a:solidFill>
              <a:schemeClr val="accent2"/>
            </a:solidFill>
            <a:extLst>
              <a:ext uri="{C807C97D-BFC1-408E-A445-0C87EB9F89A2}">
                <ask:lineSketchStyleProps xmlns:ask="http://schemas.microsoft.com/office/drawing/2018/sketchyshapes" sd="824668266">
                  <ask:type>
                    <ask:lineSketchScribble/>
                  </ask:type>
                </ask:lineSketchStyleProps>
              </a:ext>
            </a:extLst>
          </a:ln>
        </p:spPr>
        <p:txBody>
          <a:bodyPr>
            <a:normAutofit lnSpcReduction="10000"/>
          </a:bodyPr>
          <a:lstStyle/>
          <a:p>
            <a:pPr marL="0" lvl="0" indent="0" algn="r">
              <a:buNone/>
            </a:pPr>
            <a:r>
              <a:rPr lang="en-GB" sz="2400" i="1" dirty="0"/>
              <a:t>“D’you remember, a bit, a bit of a daft example, but it shows the point. I used to think like employers were came in two packages. There was like John Wayne’s ranch and, d’you remember J.R. Ewing in the, er Dallas, he was the bad guy [PB: er, no I, I don’t---] ah ok, if, if you ever look it up, it sounds silly but some employers… John Wayne was like the great TV hero so if you worked on his ranch and you broke your leg, he’d look after you. He’d say you work for me, you’ve broke your leg, when you’re better, you can carry on I’ll look after you. You work on J.R. Ewing’s ranch, and he was a bad guy and you broke your leg, you’re out the door. And it seemed to me private sector is like that, sort of ruthless, or exploitative and whereas the public sector… sometimes a bit too soft to be honest, but er, they didn’t always get the balance right but it was kind of you’re one of us and, you do your best and we’ll do our best for you...”</a:t>
            </a:r>
          </a:p>
          <a:p>
            <a:pPr marL="0" lvl="0" indent="0" algn="r">
              <a:buNone/>
            </a:pPr>
            <a:r>
              <a:rPr lang="en-GB" sz="2400" dirty="0"/>
              <a:t>Ken, former coal miner, September 2018</a:t>
            </a:r>
          </a:p>
        </p:txBody>
      </p:sp>
      <p:pic>
        <p:nvPicPr>
          <p:cNvPr id="3" name="Picture 2">
            <a:extLst>
              <a:ext uri="{FF2B5EF4-FFF2-40B4-BE49-F238E27FC236}">
                <a16:creationId xmlns:a16="http://schemas.microsoft.com/office/drawing/2014/main" id="{DC5FBFBA-BAA8-9710-918B-BF02BD32ABC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17907" y="5485868"/>
            <a:ext cx="1219081" cy="1219081"/>
          </a:xfrm>
          <a:prstGeom prst="rect">
            <a:avLst/>
          </a:prstGeom>
          <a:solidFill>
            <a:srgbClr val="729FCF"/>
          </a:solidFill>
          <a:ln w="0">
            <a:solidFill>
              <a:srgbClr val="3465A4"/>
            </a:solidFill>
            <a:prstDash val="solid"/>
          </a:ln>
        </p:spPr>
      </p:pic>
      <p:sp>
        <p:nvSpPr>
          <p:cNvPr id="4" name="TextBox 3">
            <a:extLst>
              <a:ext uri="{FF2B5EF4-FFF2-40B4-BE49-F238E27FC236}">
                <a16:creationId xmlns:a16="http://schemas.microsoft.com/office/drawing/2014/main" id="{5C7B0574-14B7-890F-A33B-56C4D5A99D7E}"/>
              </a:ext>
            </a:extLst>
          </p:cNvPr>
          <p:cNvSpPr txBox="1"/>
          <p:nvPr/>
        </p:nvSpPr>
        <p:spPr>
          <a:xfrm>
            <a:off x="217907" y="588666"/>
            <a:ext cx="4345703" cy="3662541"/>
          </a:xfrm>
          <a:prstGeom prst="rect">
            <a:avLst/>
          </a:prstGeom>
          <a:solidFill>
            <a:schemeClr val="accent2"/>
          </a:solidFill>
          <a:ln>
            <a:solidFill>
              <a:schemeClr val="accent2"/>
            </a:solidFill>
          </a:ln>
        </p:spPr>
        <p:txBody>
          <a:bodyPr wrap="square" rtlCol="0">
            <a:spAutoFit/>
          </a:bodyPr>
          <a:lstStyle/>
          <a:p>
            <a:r>
              <a:rPr lang="en-GB" sz="3200" b="1" dirty="0">
                <a:solidFill>
                  <a:schemeClr val="bg1"/>
                </a:solidFill>
              </a:rPr>
              <a:t>Activity: transcribing</a:t>
            </a:r>
          </a:p>
          <a:p>
            <a:endParaRPr lang="en-GB" sz="3200" dirty="0">
              <a:solidFill>
                <a:schemeClr val="bg1"/>
              </a:solidFill>
            </a:endParaRPr>
          </a:p>
          <a:p>
            <a:pPr marL="342900" indent="-342900">
              <a:buAutoNum type="arabicParenR"/>
            </a:pPr>
            <a:r>
              <a:rPr lang="en-GB" sz="2800" dirty="0">
                <a:solidFill>
                  <a:schemeClr val="bg1"/>
                </a:solidFill>
              </a:rPr>
              <a:t>Listen through once without making notes</a:t>
            </a:r>
          </a:p>
          <a:p>
            <a:pPr marL="342900" indent="-342900">
              <a:buAutoNum type="arabicParenR"/>
            </a:pPr>
            <a:r>
              <a:rPr lang="en-GB" sz="2800" dirty="0">
                <a:solidFill>
                  <a:schemeClr val="bg1"/>
                </a:solidFill>
              </a:rPr>
              <a:t>Listen through again to note down key points</a:t>
            </a:r>
          </a:p>
          <a:p>
            <a:pPr marL="342900" indent="-342900">
              <a:buAutoNum type="arabicParenR"/>
            </a:pPr>
            <a:r>
              <a:rPr lang="en-GB" sz="2800" dirty="0">
                <a:solidFill>
                  <a:schemeClr val="bg1"/>
                </a:solidFill>
              </a:rPr>
              <a:t>Listen again trying to transcribe word-for-word</a:t>
            </a:r>
          </a:p>
        </p:txBody>
      </p:sp>
    </p:spTree>
    <p:extLst>
      <p:ext uri="{BB962C8B-B14F-4D97-AF65-F5344CB8AC3E}">
        <p14:creationId xmlns:p14="http://schemas.microsoft.com/office/powerpoint/2010/main" val="680471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B63AB5-2D40-AE6C-0EA6-7C9B976DE2C8}"/>
              </a:ext>
            </a:extLst>
          </p:cNvPr>
          <p:cNvSpPr txBox="1"/>
          <p:nvPr/>
        </p:nvSpPr>
        <p:spPr>
          <a:xfrm>
            <a:off x="217907" y="588666"/>
            <a:ext cx="11753183" cy="5816977"/>
          </a:xfrm>
          <a:custGeom>
            <a:avLst/>
            <a:gdLst>
              <a:gd name="connsiteX0" fmla="*/ 0 w 11753183"/>
              <a:gd name="connsiteY0" fmla="*/ 0 h 5816977"/>
              <a:gd name="connsiteX1" fmla="*/ 587659 w 11753183"/>
              <a:gd name="connsiteY1" fmla="*/ 0 h 5816977"/>
              <a:gd name="connsiteX2" fmla="*/ 1292850 w 11753183"/>
              <a:gd name="connsiteY2" fmla="*/ 0 h 5816977"/>
              <a:gd name="connsiteX3" fmla="*/ 1880509 w 11753183"/>
              <a:gd name="connsiteY3" fmla="*/ 0 h 5816977"/>
              <a:gd name="connsiteX4" fmla="*/ 2350637 w 11753183"/>
              <a:gd name="connsiteY4" fmla="*/ 0 h 5816977"/>
              <a:gd name="connsiteX5" fmla="*/ 2938296 w 11753183"/>
              <a:gd name="connsiteY5" fmla="*/ 0 h 5816977"/>
              <a:gd name="connsiteX6" fmla="*/ 3290891 w 11753183"/>
              <a:gd name="connsiteY6" fmla="*/ 0 h 5816977"/>
              <a:gd name="connsiteX7" fmla="*/ 3878550 w 11753183"/>
              <a:gd name="connsiteY7" fmla="*/ 0 h 5816977"/>
              <a:gd name="connsiteX8" fmla="*/ 4466210 w 11753183"/>
              <a:gd name="connsiteY8" fmla="*/ 0 h 5816977"/>
              <a:gd name="connsiteX9" fmla="*/ 4701273 w 11753183"/>
              <a:gd name="connsiteY9" fmla="*/ 0 h 5816977"/>
              <a:gd name="connsiteX10" fmla="*/ 5171401 w 11753183"/>
              <a:gd name="connsiteY10" fmla="*/ 0 h 5816977"/>
              <a:gd name="connsiteX11" fmla="*/ 5759060 w 11753183"/>
              <a:gd name="connsiteY11" fmla="*/ 0 h 5816977"/>
              <a:gd name="connsiteX12" fmla="*/ 5994123 w 11753183"/>
              <a:gd name="connsiteY12" fmla="*/ 0 h 5816977"/>
              <a:gd name="connsiteX13" fmla="*/ 6581782 w 11753183"/>
              <a:gd name="connsiteY13" fmla="*/ 0 h 5816977"/>
              <a:gd name="connsiteX14" fmla="*/ 6816846 w 11753183"/>
              <a:gd name="connsiteY14" fmla="*/ 0 h 5816977"/>
              <a:gd name="connsiteX15" fmla="*/ 7169442 w 11753183"/>
              <a:gd name="connsiteY15" fmla="*/ 0 h 5816977"/>
              <a:gd name="connsiteX16" fmla="*/ 7874633 w 11753183"/>
              <a:gd name="connsiteY16" fmla="*/ 0 h 5816977"/>
              <a:gd name="connsiteX17" fmla="*/ 8579824 w 11753183"/>
              <a:gd name="connsiteY17" fmla="*/ 0 h 5816977"/>
              <a:gd name="connsiteX18" fmla="*/ 8814887 w 11753183"/>
              <a:gd name="connsiteY18" fmla="*/ 0 h 5816977"/>
              <a:gd name="connsiteX19" fmla="*/ 9402546 w 11753183"/>
              <a:gd name="connsiteY19" fmla="*/ 0 h 5816977"/>
              <a:gd name="connsiteX20" fmla="*/ 10107737 w 11753183"/>
              <a:gd name="connsiteY20" fmla="*/ 0 h 5816977"/>
              <a:gd name="connsiteX21" fmla="*/ 10812928 w 11753183"/>
              <a:gd name="connsiteY21" fmla="*/ 0 h 5816977"/>
              <a:gd name="connsiteX22" fmla="*/ 11165524 w 11753183"/>
              <a:gd name="connsiteY22" fmla="*/ 0 h 5816977"/>
              <a:gd name="connsiteX23" fmla="*/ 11753183 w 11753183"/>
              <a:gd name="connsiteY23" fmla="*/ 0 h 5816977"/>
              <a:gd name="connsiteX24" fmla="*/ 11753183 w 11753183"/>
              <a:gd name="connsiteY24" fmla="*/ 639867 h 5816977"/>
              <a:gd name="connsiteX25" fmla="*/ 11753183 w 11753183"/>
              <a:gd name="connsiteY25" fmla="*/ 1163395 h 5816977"/>
              <a:gd name="connsiteX26" fmla="*/ 11753183 w 11753183"/>
              <a:gd name="connsiteY26" fmla="*/ 1803263 h 5816977"/>
              <a:gd name="connsiteX27" fmla="*/ 11753183 w 11753183"/>
              <a:gd name="connsiteY27" fmla="*/ 2210451 h 5816977"/>
              <a:gd name="connsiteX28" fmla="*/ 11753183 w 11753183"/>
              <a:gd name="connsiteY28" fmla="*/ 2617640 h 5816977"/>
              <a:gd name="connsiteX29" fmla="*/ 11753183 w 11753183"/>
              <a:gd name="connsiteY29" fmla="*/ 3141168 h 5816977"/>
              <a:gd name="connsiteX30" fmla="*/ 11753183 w 11753183"/>
              <a:gd name="connsiteY30" fmla="*/ 3664696 h 5816977"/>
              <a:gd name="connsiteX31" fmla="*/ 11753183 w 11753183"/>
              <a:gd name="connsiteY31" fmla="*/ 4071884 h 5816977"/>
              <a:gd name="connsiteX32" fmla="*/ 11753183 w 11753183"/>
              <a:gd name="connsiteY32" fmla="*/ 4537242 h 5816977"/>
              <a:gd name="connsiteX33" fmla="*/ 11753183 w 11753183"/>
              <a:gd name="connsiteY33" fmla="*/ 5060770 h 5816977"/>
              <a:gd name="connsiteX34" fmla="*/ 11753183 w 11753183"/>
              <a:gd name="connsiteY34" fmla="*/ 5816977 h 5816977"/>
              <a:gd name="connsiteX35" fmla="*/ 11047992 w 11753183"/>
              <a:gd name="connsiteY35" fmla="*/ 5816977 h 5816977"/>
              <a:gd name="connsiteX36" fmla="*/ 10695397 w 11753183"/>
              <a:gd name="connsiteY36" fmla="*/ 5816977 h 5816977"/>
              <a:gd name="connsiteX37" fmla="*/ 9990206 w 11753183"/>
              <a:gd name="connsiteY37" fmla="*/ 5816977 h 5816977"/>
              <a:gd name="connsiteX38" fmla="*/ 9520078 w 11753183"/>
              <a:gd name="connsiteY38" fmla="*/ 5816977 h 5816977"/>
              <a:gd name="connsiteX39" fmla="*/ 8814887 w 11753183"/>
              <a:gd name="connsiteY39" fmla="*/ 5816977 h 5816977"/>
              <a:gd name="connsiteX40" fmla="*/ 8344760 w 11753183"/>
              <a:gd name="connsiteY40" fmla="*/ 5816977 h 5816977"/>
              <a:gd name="connsiteX41" fmla="*/ 7639569 w 11753183"/>
              <a:gd name="connsiteY41" fmla="*/ 5816977 h 5816977"/>
              <a:gd name="connsiteX42" fmla="*/ 7286973 w 11753183"/>
              <a:gd name="connsiteY42" fmla="*/ 5816977 h 5816977"/>
              <a:gd name="connsiteX43" fmla="*/ 6816846 w 11753183"/>
              <a:gd name="connsiteY43" fmla="*/ 5816977 h 5816977"/>
              <a:gd name="connsiteX44" fmla="*/ 6111655 w 11753183"/>
              <a:gd name="connsiteY44" fmla="*/ 5816977 h 5816977"/>
              <a:gd name="connsiteX45" fmla="*/ 5523996 w 11753183"/>
              <a:gd name="connsiteY45" fmla="*/ 5816977 h 5816977"/>
              <a:gd name="connsiteX46" fmla="*/ 5288932 w 11753183"/>
              <a:gd name="connsiteY46" fmla="*/ 5816977 h 5816977"/>
              <a:gd name="connsiteX47" fmla="*/ 4701273 w 11753183"/>
              <a:gd name="connsiteY47" fmla="*/ 5816977 h 5816977"/>
              <a:gd name="connsiteX48" fmla="*/ 4466210 w 11753183"/>
              <a:gd name="connsiteY48" fmla="*/ 5816977 h 5816977"/>
              <a:gd name="connsiteX49" fmla="*/ 4231146 w 11753183"/>
              <a:gd name="connsiteY49" fmla="*/ 5816977 h 5816977"/>
              <a:gd name="connsiteX50" fmla="*/ 3525955 w 11753183"/>
              <a:gd name="connsiteY50" fmla="*/ 5816977 h 5816977"/>
              <a:gd name="connsiteX51" fmla="*/ 2938296 w 11753183"/>
              <a:gd name="connsiteY51" fmla="*/ 5816977 h 5816977"/>
              <a:gd name="connsiteX52" fmla="*/ 2703232 w 11753183"/>
              <a:gd name="connsiteY52" fmla="*/ 5816977 h 5816977"/>
              <a:gd name="connsiteX53" fmla="*/ 1998041 w 11753183"/>
              <a:gd name="connsiteY53" fmla="*/ 5816977 h 5816977"/>
              <a:gd name="connsiteX54" fmla="*/ 1645446 w 11753183"/>
              <a:gd name="connsiteY54" fmla="*/ 5816977 h 5816977"/>
              <a:gd name="connsiteX55" fmla="*/ 940255 w 11753183"/>
              <a:gd name="connsiteY55" fmla="*/ 5816977 h 5816977"/>
              <a:gd name="connsiteX56" fmla="*/ 0 w 11753183"/>
              <a:gd name="connsiteY56" fmla="*/ 5816977 h 5816977"/>
              <a:gd name="connsiteX57" fmla="*/ 0 w 11753183"/>
              <a:gd name="connsiteY57" fmla="*/ 5409789 h 5816977"/>
              <a:gd name="connsiteX58" fmla="*/ 0 w 11753183"/>
              <a:gd name="connsiteY58" fmla="*/ 4886261 h 5816977"/>
              <a:gd name="connsiteX59" fmla="*/ 0 w 11753183"/>
              <a:gd name="connsiteY59" fmla="*/ 4304563 h 5816977"/>
              <a:gd name="connsiteX60" fmla="*/ 0 w 11753183"/>
              <a:gd name="connsiteY60" fmla="*/ 3897375 h 5816977"/>
              <a:gd name="connsiteX61" fmla="*/ 0 w 11753183"/>
              <a:gd name="connsiteY61" fmla="*/ 3315677 h 5816977"/>
              <a:gd name="connsiteX62" fmla="*/ 0 w 11753183"/>
              <a:gd name="connsiteY62" fmla="*/ 2792149 h 5816977"/>
              <a:gd name="connsiteX63" fmla="*/ 0 w 11753183"/>
              <a:gd name="connsiteY63" fmla="*/ 2094112 h 5816977"/>
              <a:gd name="connsiteX64" fmla="*/ 0 w 11753183"/>
              <a:gd name="connsiteY64" fmla="*/ 1512414 h 5816977"/>
              <a:gd name="connsiteX65" fmla="*/ 0 w 11753183"/>
              <a:gd name="connsiteY65" fmla="*/ 1047056 h 5816977"/>
              <a:gd name="connsiteX66" fmla="*/ 0 w 11753183"/>
              <a:gd name="connsiteY66" fmla="*/ 581698 h 5816977"/>
              <a:gd name="connsiteX67" fmla="*/ 0 w 11753183"/>
              <a:gd name="connsiteY67" fmla="*/ 0 h 581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1753183" h="5816977" extrusionOk="0">
                <a:moveTo>
                  <a:pt x="0" y="0"/>
                </a:moveTo>
                <a:cubicBezTo>
                  <a:pt x="265610" y="-2384"/>
                  <a:pt x="362489" y="19364"/>
                  <a:pt x="587659" y="0"/>
                </a:cubicBezTo>
                <a:cubicBezTo>
                  <a:pt x="812829" y="-19364"/>
                  <a:pt x="1125322" y="5841"/>
                  <a:pt x="1292850" y="0"/>
                </a:cubicBezTo>
                <a:cubicBezTo>
                  <a:pt x="1460378" y="-5841"/>
                  <a:pt x="1728772" y="11238"/>
                  <a:pt x="1880509" y="0"/>
                </a:cubicBezTo>
                <a:cubicBezTo>
                  <a:pt x="2032246" y="-11238"/>
                  <a:pt x="2219406" y="39273"/>
                  <a:pt x="2350637" y="0"/>
                </a:cubicBezTo>
                <a:cubicBezTo>
                  <a:pt x="2481868" y="-39273"/>
                  <a:pt x="2815135" y="9043"/>
                  <a:pt x="2938296" y="0"/>
                </a:cubicBezTo>
                <a:cubicBezTo>
                  <a:pt x="3061457" y="-9043"/>
                  <a:pt x="3181833" y="4904"/>
                  <a:pt x="3290891" y="0"/>
                </a:cubicBezTo>
                <a:cubicBezTo>
                  <a:pt x="3399950" y="-4904"/>
                  <a:pt x="3686383" y="22169"/>
                  <a:pt x="3878550" y="0"/>
                </a:cubicBezTo>
                <a:cubicBezTo>
                  <a:pt x="4070717" y="-22169"/>
                  <a:pt x="4320668" y="10049"/>
                  <a:pt x="4466210" y="0"/>
                </a:cubicBezTo>
                <a:cubicBezTo>
                  <a:pt x="4611752" y="-10049"/>
                  <a:pt x="4587605" y="3683"/>
                  <a:pt x="4701273" y="0"/>
                </a:cubicBezTo>
                <a:cubicBezTo>
                  <a:pt x="4814941" y="-3683"/>
                  <a:pt x="4977395" y="51100"/>
                  <a:pt x="5171401" y="0"/>
                </a:cubicBezTo>
                <a:cubicBezTo>
                  <a:pt x="5365407" y="-51100"/>
                  <a:pt x="5622922" y="12079"/>
                  <a:pt x="5759060" y="0"/>
                </a:cubicBezTo>
                <a:cubicBezTo>
                  <a:pt x="5895198" y="-12079"/>
                  <a:pt x="5931395" y="22776"/>
                  <a:pt x="5994123" y="0"/>
                </a:cubicBezTo>
                <a:cubicBezTo>
                  <a:pt x="6056851" y="-22776"/>
                  <a:pt x="6392119" y="60342"/>
                  <a:pt x="6581782" y="0"/>
                </a:cubicBezTo>
                <a:cubicBezTo>
                  <a:pt x="6771445" y="-60342"/>
                  <a:pt x="6704222" y="9962"/>
                  <a:pt x="6816846" y="0"/>
                </a:cubicBezTo>
                <a:cubicBezTo>
                  <a:pt x="6929470" y="-9962"/>
                  <a:pt x="7087427" y="26894"/>
                  <a:pt x="7169442" y="0"/>
                </a:cubicBezTo>
                <a:cubicBezTo>
                  <a:pt x="7251457" y="-26894"/>
                  <a:pt x="7733465" y="4583"/>
                  <a:pt x="7874633" y="0"/>
                </a:cubicBezTo>
                <a:cubicBezTo>
                  <a:pt x="8015801" y="-4583"/>
                  <a:pt x="8418654" y="2765"/>
                  <a:pt x="8579824" y="0"/>
                </a:cubicBezTo>
                <a:cubicBezTo>
                  <a:pt x="8740994" y="-2765"/>
                  <a:pt x="8748605" y="27000"/>
                  <a:pt x="8814887" y="0"/>
                </a:cubicBezTo>
                <a:cubicBezTo>
                  <a:pt x="8881169" y="-27000"/>
                  <a:pt x="9180458" y="57190"/>
                  <a:pt x="9402546" y="0"/>
                </a:cubicBezTo>
                <a:cubicBezTo>
                  <a:pt x="9624634" y="-57190"/>
                  <a:pt x="9785225" y="66424"/>
                  <a:pt x="10107737" y="0"/>
                </a:cubicBezTo>
                <a:cubicBezTo>
                  <a:pt x="10430249" y="-66424"/>
                  <a:pt x="10569323" y="72874"/>
                  <a:pt x="10812928" y="0"/>
                </a:cubicBezTo>
                <a:cubicBezTo>
                  <a:pt x="11056533" y="-72874"/>
                  <a:pt x="10992950" y="19426"/>
                  <a:pt x="11165524" y="0"/>
                </a:cubicBezTo>
                <a:cubicBezTo>
                  <a:pt x="11338098" y="-19426"/>
                  <a:pt x="11549142" y="62574"/>
                  <a:pt x="11753183" y="0"/>
                </a:cubicBezTo>
                <a:cubicBezTo>
                  <a:pt x="11755688" y="206135"/>
                  <a:pt x="11747196" y="482402"/>
                  <a:pt x="11753183" y="639867"/>
                </a:cubicBezTo>
                <a:cubicBezTo>
                  <a:pt x="11759170" y="797332"/>
                  <a:pt x="11716952" y="936842"/>
                  <a:pt x="11753183" y="1163395"/>
                </a:cubicBezTo>
                <a:cubicBezTo>
                  <a:pt x="11789414" y="1389948"/>
                  <a:pt x="11741169" y="1524277"/>
                  <a:pt x="11753183" y="1803263"/>
                </a:cubicBezTo>
                <a:cubicBezTo>
                  <a:pt x="11765197" y="2082249"/>
                  <a:pt x="11717481" y="2051293"/>
                  <a:pt x="11753183" y="2210451"/>
                </a:cubicBezTo>
                <a:cubicBezTo>
                  <a:pt x="11788885" y="2369609"/>
                  <a:pt x="11736759" y="2422682"/>
                  <a:pt x="11753183" y="2617640"/>
                </a:cubicBezTo>
                <a:cubicBezTo>
                  <a:pt x="11769607" y="2812598"/>
                  <a:pt x="11697923" y="3031647"/>
                  <a:pt x="11753183" y="3141168"/>
                </a:cubicBezTo>
                <a:cubicBezTo>
                  <a:pt x="11808443" y="3250689"/>
                  <a:pt x="11752286" y="3538842"/>
                  <a:pt x="11753183" y="3664696"/>
                </a:cubicBezTo>
                <a:cubicBezTo>
                  <a:pt x="11754080" y="3790550"/>
                  <a:pt x="11736191" y="3973172"/>
                  <a:pt x="11753183" y="4071884"/>
                </a:cubicBezTo>
                <a:cubicBezTo>
                  <a:pt x="11770175" y="4170596"/>
                  <a:pt x="11737986" y="4337042"/>
                  <a:pt x="11753183" y="4537242"/>
                </a:cubicBezTo>
                <a:cubicBezTo>
                  <a:pt x="11768380" y="4737442"/>
                  <a:pt x="11716737" y="4864494"/>
                  <a:pt x="11753183" y="5060770"/>
                </a:cubicBezTo>
                <a:cubicBezTo>
                  <a:pt x="11789629" y="5257046"/>
                  <a:pt x="11692466" y="5590398"/>
                  <a:pt x="11753183" y="5816977"/>
                </a:cubicBezTo>
                <a:cubicBezTo>
                  <a:pt x="11569398" y="5819282"/>
                  <a:pt x="11200237" y="5814977"/>
                  <a:pt x="11047992" y="5816977"/>
                </a:cubicBezTo>
                <a:cubicBezTo>
                  <a:pt x="10895747" y="5818977"/>
                  <a:pt x="10867055" y="5815374"/>
                  <a:pt x="10695397" y="5816977"/>
                </a:cubicBezTo>
                <a:cubicBezTo>
                  <a:pt x="10523740" y="5818580"/>
                  <a:pt x="10198028" y="5754880"/>
                  <a:pt x="9990206" y="5816977"/>
                </a:cubicBezTo>
                <a:cubicBezTo>
                  <a:pt x="9782384" y="5879074"/>
                  <a:pt x="9630550" y="5807496"/>
                  <a:pt x="9520078" y="5816977"/>
                </a:cubicBezTo>
                <a:cubicBezTo>
                  <a:pt x="9409606" y="5826458"/>
                  <a:pt x="9107363" y="5806591"/>
                  <a:pt x="8814887" y="5816977"/>
                </a:cubicBezTo>
                <a:cubicBezTo>
                  <a:pt x="8522411" y="5827363"/>
                  <a:pt x="8519221" y="5795923"/>
                  <a:pt x="8344760" y="5816977"/>
                </a:cubicBezTo>
                <a:cubicBezTo>
                  <a:pt x="8170299" y="5838031"/>
                  <a:pt x="7806385" y="5775034"/>
                  <a:pt x="7639569" y="5816977"/>
                </a:cubicBezTo>
                <a:cubicBezTo>
                  <a:pt x="7472753" y="5858920"/>
                  <a:pt x="7415098" y="5791309"/>
                  <a:pt x="7286973" y="5816977"/>
                </a:cubicBezTo>
                <a:cubicBezTo>
                  <a:pt x="7158848" y="5842645"/>
                  <a:pt x="6924126" y="5810242"/>
                  <a:pt x="6816846" y="5816977"/>
                </a:cubicBezTo>
                <a:cubicBezTo>
                  <a:pt x="6709566" y="5823712"/>
                  <a:pt x="6264486" y="5756849"/>
                  <a:pt x="6111655" y="5816977"/>
                </a:cubicBezTo>
                <a:cubicBezTo>
                  <a:pt x="5958824" y="5877105"/>
                  <a:pt x="5755830" y="5754734"/>
                  <a:pt x="5523996" y="5816977"/>
                </a:cubicBezTo>
                <a:cubicBezTo>
                  <a:pt x="5292162" y="5879220"/>
                  <a:pt x="5354978" y="5811492"/>
                  <a:pt x="5288932" y="5816977"/>
                </a:cubicBezTo>
                <a:cubicBezTo>
                  <a:pt x="5222886" y="5822462"/>
                  <a:pt x="4959971" y="5806965"/>
                  <a:pt x="4701273" y="5816977"/>
                </a:cubicBezTo>
                <a:cubicBezTo>
                  <a:pt x="4442575" y="5826989"/>
                  <a:pt x="4520219" y="5808383"/>
                  <a:pt x="4466210" y="5816977"/>
                </a:cubicBezTo>
                <a:cubicBezTo>
                  <a:pt x="4412201" y="5825571"/>
                  <a:pt x="4296780" y="5790518"/>
                  <a:pt x="4231146" y="5816977"/>
                </a:cubicBezTo>
                <a:cubicBezTo>
                  <a:pt x="4165512" y="5843436"/>
                  <a:pt x="3671920" y="5757821"/>
                  <a:pt x="3525955" y="5816977"/>
                </a:cubicBezTo>
                <a:cubicBezTo>
                  <a:pt x="3379990" y="5876133"/>
                  <a:pt x="3139417" y="5760737"/>
                  <a:pt x="2938296" y="5816977"/>
                </a:cubicBezTo>
                <a:cubicBezTo>
                  <a:pt x="2737175" y="5873217"/>
                  <a:pt x="2782379" y="5792082"/>
                  <a:pt x="2703232" y="5816977"/>
                </a:cubicBezTo>
                <a:cubicBezTo>
                  <a:pt x="2624085" y="5841872"/>
                  <a:pt x="2173344" y="5791705"/>
                  <a:pt x="1998041" y="5816977"/>
                </a:cubicBezTo>
                <a:cubicBezTo>
                  <a:pt x="1822738" y="5842249"/>
                  <a:pt x="1744213" y="5778547"/>
                  <a:pt x="1645446" y="5816977"/>
                </a:cubicBezTo>
                <a:cubicBezTo>
                  <a:pt x="1546679" y="5855407"/>
                  <a:pt x="1183131" y="5804759"/>
                  <a:pt x="940255" y="5816977"/>
                </a:cubicBezTo>
                <a:cubicBezTo>
                  <a:pt x="697379" y="5829195"/>
                  <a:pt x="339057" y="5730032"/>
                  <a:pt x="0" y="5816977"/>
                </a:cubicBezTo>
                <a:cubicBezTo>
                  <a:pt x="-29811" y="5668399"/>
                  <a:pt x="25367" y="5581099"/>
                  <a:pt x="0" y="5409789"/>
                </a:cubicBezTo>
                <a:cubicBezTo>
                  <a:pt x="-25367" y="5238479"/>
                  <a:pt x="25031" y="5120669"/>
                  <a:pt x="0" y="4886261"/>
                </a:cubicBezTo>
                <a:cubicBezTo>
                  <a:pt x="-25031" y="4651853"/>
                  <a:pt x="60243" y="4572166"/>
                  <a:pt x="0" y="4304563"/>
                </a:cubicBezTo>
                <a:cubicBezTo>
                  <a:pt x="-60243" y="4036960"/>
                  <a:pt x="14576" y="4058583"/>
                  <a:pt x="0" y="3897375"/>
                </a:cubicBezTo>
                <a:cubicBezTo>
                  <a:pt x="-14576" y="3736167"/>
                  <a:pt x="12840" y="3500696"/>
                  <a:pt x="0" y="3315677"/>
                </a:cubicBezTo>
                <a:cubicBezTo>
                  <a:pt x="-12840" y="3130658"/>
                  <a:pt x="16218" y="2968692"/>
                  <a:pt x="0" y="2792149"/>
                </a:cubicBezTo>
                <a:cubicBezTo>
                  <a:pt x="-16218" y="2615606"/>
                  <a:pt x="79395" y="2327221"/>
                  <a:pt x="0" y="2094112"/>
                </a:cubicBezTo>
                <a:cubicBezTo>
                  <a:pt x="-79395" y="1861003"/>
                  <a:pt x="68974" y="1760692"/>
                  <a:pt x="0" y="1512414"/>
                </a:cubicBezTo>
                <a:cubicBezTo>
                  <a:pt x="-68974" y="1264136"/>
                  <a:pt x="30858" y="1220829"/>
                  <a:pt x="0" y="1047056"/>
                </a:cubicBezTo>
                <a:cubicBezTo>
                  <a:pt x="-30858" y="873283"/>
                  <a:pt x="34177" y="692283"/>
                  <a:pt x="0" y="581698"/>
                </a:cubicBezTo>
                <a:cubicBezTo>
                  <a:pt x="-34177" y="471113"/>
                  <a:pt x="40597" y="203068"/>
                  <a:pt x="0" y="0"/>
                </a:cubicBezTo>
                <a:close/>
              </a:path>
            </a:pathLst>
          </a:custGeom>
          <a:noFill/>
          <a:ln>
            <a:solidFill>
              <a:schemeClr val="accent2"/>
            </a:solidFill>
            <a:extLst>
              <a:ext uri="{C807C97D-BFC1-408E-A445-0C87EB9F89A2}">
                <ask:lineSketchStyleProps xmlns:ask="http://schemas.microsoft.com/office/drawing/2018/sketchyshapes" sd="2871074524">
                  <a:prstGeom prst="rect">
                    <a:avLst/>
                  </a:prstGeom>
                  <ask:type>
                    <ask:lineSketchScribble/>
                  </ask:type>
                </ask:lineSketchStyleProps>
              </a:ext>
            </a:extLst>
          </a:ln>
        </p:spPr>
        <p:txBody>
          <a:bodyPr wrap="square" rtlCol="0">
            <a:spAutoFit/>
          </a:bodyPr>
          <a:lstStyle/>
          <a:p>
            <a:r>
              <a:rPr lang="en-GB" sz="3200" b="1" dirty="0"/>
              <a:t>Activity: interviewing</a:t>
            </a:r>
          </a:p>
          <a:p>
            <a:endParaRPr lang="en-GB" sz="3200" dirty="0"/>
          </a:p>
          <a:p>
            <a:r>
              <a:rPr lang="en-GB" sz="2800" dirty="0"/>
              <a:t>Let’s practice the life story interview technique. Work in pairs:</a:t>
            </a:r>
          </a:p>
          <a:p>
            <a:endParaRPr lang="en-GB" sz="2800" dirty="0"/>
          </a:p>
          <a:p>
            <a:pPr marL="457200" indent="-457200">
              <a:buFont typeface="Arial" panose="020B0604020202020204" pitchFamily="34" charset="0"/>
              <a:buChar char="•"/>
            </a:pPr>
            <a:r>
              <a:rPr lang="en-GB" sz="2800" dirty="0"/>
              <a:t>The interviewer wants to know about how/why the interviewee came to do a PhD</a:t>
            </a:r>
          </a:p>
          <a:p>
            <a:pPr marL="457200" indent="-457200">
              <a:buFont typeface="Arial" panose="020B0604020202020204" pitchFamily="34" charset="0"/>
              <a:buChar char="•"/>
            </a:pPr>
            <a:r>
              <a:rPr lang="en-GB" sz="2800" dirty="0"/>
              <a:t>Firstly: work together to think about what sorts of questions/topics you might ask</a:t>
            </a:r>
          </a:p>
          <a:p>
            <a:pPr marL="457200" indent="-457200">
              <a:buFont typeface="Arial" panose="020B0604020202020204" pitchFamily="34" charset="0"/>
              <a:buChar char="•"/>
            </a:pPr>
            <a:r>
              <a:rPr lang="en-GB" sz="2800" dirty="0"/>
              <a:t>Secondly: role play the interview with one of you as interviewer and one of you as interviewee </a:t>
            </a:r>
          </a:p>
          <a:p>
            <a:pPr marL="914400" lvl="1" indent="-457200">
              <a:buFont typeface="Arial" panose="020B0604020202020204" pitchFamily="34" charset="0"/>
              <a:buChar char="•"/>
            </a:pPr>
            <a:r>
              <a:rPr lang="en-GB" sz="2400" dirty="0"/>
              <a:t>Interviewer: let the interviewee lead; react to what they say; deviate from your topics/questions if need be; steer when necessary…</a:t>
            </a:r>
          </a:p>
          <a:p>
            <a:pPr marL="457200" indent="-457200">
              <a:buFont typeface="Arial" panose="020B0604020202020204" pitchFamily="34" charset="0"/>
              <a:buChar char="•"/>
            </a:pPr>
            <a:r>
              <a:rPr lang="en-GB" sz="2800" dirty="0"/>
              <a:t>Then swap roles</a:t>
            </a:r>
          </a:p>
        </p:txBody>
      </p:sp>
    </p:spTree>
    <p:extLst>
      <p:ext uri="{BB962C8B-B14F-4D97-AF65-F5344CB8AC3E}">
        <p14:creationId xmlns:p14="http://schemas.microsoft.com/office/powerpoint/2010/main" val="317428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BC891D-1899-AF2B-E1DA-02187E81598D}"/>
              </a:ext>
            </a:extLst>
          </p:cNvPr>
          <p:cNvSpPr>
            <a:spLocks noGrp="1"/>
          </p:cNvSpPr>
          <p:nvPr>
            <p:ph type="title"/>
          </p:nvPr>
        </p:nvSpPr>
        <p:spPr>
          <a:xfrm>
            <a:off x="640080" y="325369"/>
            <a:ext cx="4368602" cy="1956841"/>
          </a:xfrm>
        </p:spPr>
        <p:txBody>
          <a:bodyPr anchor="b">
            <a:normAutofit/>
          </a:bodyPr>
          <a:lstStyle/>
          <a:p>
            <a:r>
              <a:rPr lang="en-GB" sz="5400" b="1" dirty="0"/>
              <a:t>Oral history resources</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0C26DEE-A7C4-BA82-655E-9279366F6AB1}"/>
              </a:ext>
            </a:extLst>
          </p:cNvPr>
          <p:cNvSpPr>
            <a:spLocks noGrp="1"/>
          </p:cNvSpPr>
          <p:nvPr>
            <p:ph idx="1"/>
          </p:nvPr>
        </p:nvSpPr>
        <p:spPr>
          <a:xfrm>
            <a:off x="640080" y="2872899"/>
            <a:ext cx="4243589" cy="3320668"/>
          </a:xfrm>
        </p:spPr>
        <p:txBody>
          <a:bodyPr>
            <a:normAutofit/>
          </a:bodyPr>
          <a:lstStyle/>
          <a:p>
            <a:r>
              <a:rPr lang="en-GB" sz="2200">
                <a:hlinkClick r:id="rId2"/>
              </a:rPr>
              <a:t>Warwick Oral History Network</a:t>
            </a:r>
            <a:endParaRPr lang="en-GB" sz="2200"/>
          </a:p>
          <a:p>
            <a:r>
              <a:rPr lang="en-GB" sz="2200">
                <a:hlinkClick r:id="rId3"/>
              </a:rPr>
              <a:t>Modern Records Centre</a:t>
            </a:r>
            <a:endParaRPr lang="en-GB" sz="2200"/>
          </a:p>
          <a:p>
            <a:r>
              <a:rPr lang="en-GB" sz="2200">
                <a:hlinkClick r:id="rId4"/>
              </a:rPr>
              <a:t>Oral History Society</a:t>
            </a:r>
            <a:endParaRPr lang="en-GB" sz="2200"/>
          </a:p>
          <a:p>
            <a:r>
              <a:rPr lang="en-GB" sz="2200">
                <a:hlinkClick r:id="rId5"/>
              </a:rPr>
              <a:t>Oral History Association</a:t>
            </a:r>
            <a:endParaRPr lang="en-GB" sz="2200"/>
          </a:p>
          <a:p>
            <a:r>
              <a:rPr lang="en-GB" sz="2200"/>
              <a:t>British Library</a:t>
            </a:r>
          </a:p>
          <a:p>
            <a:r>
              <a:rPr lang="en-GB" sz="2200" i="1">
                <a:hlinkClick r:id="rId6"/>
              </a:rPr>
              <a:t>Oral History</a:t>
            </a:r>
            <a:r>
              <a:rPr lang="en-GB" sz="2200">
                <a:hlinkClick r:id="rId6"/>
              </a:rPr>
              <a:t> </a:t>
            </a:r>
            <a:r>
              <a:rPr lang="en-GB" sz="2200"/>
              <a:t>journal</a:t>
            </a:r>
          </a:p>
          <a:p>
            <a:r>
              <a:rPr lang="en-GB" sz="2200" i="1">
                <a:hlinkClick r:id="rId7"/>
              </a:rPr>
              <a:t>Oral History Review</a:t>
            </a:r>
            <a:r>
              <a:rPr lang="en-GB" sz="2200"/>
              <a:t> journal</a:t>
            </a:r>
            <a:endParaRPr lang="en-GB" sz="2200" i="1"/>
          </a:p>
        </p:txBody>
      </p:sp>
      <p:pic>
        <p:nvPicPr>
          <p:cNvPr id="4" name="Picture 2" descr="Image description: photograph of a dictaphone and attached lapel mic laid across a blank interview summary sheet.">
            <a:extLst>
              <a:ext uri="{FF2B5EF4-FFF2-40B4-BE49-F238E27FC236}">
                <a16:creationId xmlns:a16="http://schemas.microsoft.com/office/drawing/2014/main" id="{AED42C50-8B81-B930-EF83-8640E2FF1573}"/>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4898" r="-1" b="328"/>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1112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63FC76-84F9-AF4B-0FFE-548E6F0375D8}"/>
              </a:ext>
            </a:extLst>
          </p:cNvPr>
          <p:cNvSpPr>
            <a:spLocks noGrp="1"/>
          </p:cNvSpPr>
          <p:nvPr>
            <p:ph type="title"/>
          </p:nvPr>
        </p:nvSpPr>
        <p:spPr>
          <a:xfrm>
            <a:off x="5297762" y="329184"/>
            <a:ext cx="6251110" cy="1783080"/>
          </a:xfrm>
        </p:spPr>
        <p:txBody>
          <a:bodyPr anchor="b">
            <a:normAutofit/>
          </a:bodyPr>
          <a:lstStyle/>
          <a:p>
            <a:r>
              <a:rPr lang="en-GB" sz="5400" b="1" dirty="0"/>
              <a:t>Introductory bibliography</a:t>
            </a:r>
          </a:p>
        </p:txBody>
      </p:sp>
      <p:pic>
        <p:nvPicPr>
          <p:cNvPr id="1026" name="Picture 2">
            <a:extLst>
              <a:ext uri="{FF2B5EF4-FFF2-40B4-BE49-F238E27FC236}">
                <a16:creationId xmlns:a16="http://schemas.microsoft.com/office/drawing/2014/main" id="{1256420D-224D-A834-3979-432F26009B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69" r="6583"/>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3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61159E1-D951-0E84-8A5E-FC515A2068FB}"/>
              </a:ext>
            </a:extLst>
          </p:cNvPr>
          <p:cNvSpPr>
            <a:spLocks noGrp="1"/>
          </p:cNvSpPr>
          <p:nvPr>
            <p:ph idx="1"/>
          </p:nvPr>
        </p:nvSpPr>
        <p:spPr>
          <a:xfrm>
            <a:off x="4657345" y="2519056"/>
            <a:ext cx="7276747" cy="4151366"/>
          </a:xfrm>
        </p:spPr>
        <p:txBody>
          <a:bodyPr>
            <a:normAutofit fontScale="92500" lnSpcReduction="10000"/>
          </a:bodyPr>
          <a:lstStyle/>
          <a:p>
            <a:pPr>
              <a:buFont typeface="Arial" panose="020B0604020202020204" pitchFamily="34" charset="0"/>
              <a:buChar char="•"/>
            </a:pPr>
            <a:r>
              <a:rPr lang="en-GB" sz="1600" b="0" i="0" dirty="0">
                <a:effectLst/>
              </a:rPr>
              <a:t>Abrams, Lynn, </a:t>
            </a:r>
            <a:r>
              <a:rPr lang="en-GB" sz="1600" b="0" i="1" dirty="0">
                <a:effectLst/>
              </a:rPr>
              <a:t>Oral History Theory (2nd ed.)</a:t>
            </a:r>
            <a:r>
              <a:rPr lang="en-GB" sz="1600" b="0" i="0" dirty="0">
                <a:effectLst/>
              </a:rPr>
              <a:t>, (Routledge, London, 2016) [1st edition only available as E-book]</a:t>
            </a:r>
          </a:p>
          <a:p>
            <a:pPr>
              <a:buFont typeface="Arial" panose="020B0604020202020204" pitchFamily="34" charset="0"/>
              <a:buChar char="•"/>
            </a:pPr>
            <a:r>
              <a:rPr lang="en-GB" sz="1600" b="0" i="0" dirty="0">
                <a:effectLst/>
              </a:rPr>
              <a:t>Frisch, Michael H., </a:t>
            </a:r>
            <a:r>
              <a:rPr lang="en-GB" sz="1600" b="0" i="1" dirty="0">
                <a:effectLst/>
              </a:rPr>
              <a:t>A Shared Authority: Essays on the Craft and Meaning of Oral and Public History</a:t>
            </a:r>
            <a:r>
              <a:rPr lang="en-GB" sz="1600" b="0" i="0" dirty="0">
                <a:effectLst/>
              </a:rPr>
              <a:t>, (State University of New York Press, Albany, 2011) [available via Document Supply request]</a:t>
            </a:r>
          </a:p>
          <a:p>
            <a:pPr>
              <a:buFont typeface="Arial" panose="020B0604020202020204" pitchFamily="34" charset="0"/>
              <a:buChar char="•"/>
            </a:pPr>
            <a:r>
              <a:rPr lang="en-GB" sz="1600" b="0" i="0" dirty="0" err="1">
                <a:effectLst/>
              </a:rPr>
              <a:t>Janesick</a:t>
            </a:r>
            <a:r>
              <a:rPr lang="en-GB" sz="1600" b="0" i="0" dirty="0">
                <a:effectLst/>
              </a:rPr>
              <a:t>, Valerie J., </a:t>
            </a:r>
            <a:r>
              <a:rPr lang="en-GB" sz="1600" b="0" i="1" dirty="0">
                <a:effectLst/>
              </a:rPr>
              <a:t>Oral History for the Qualitative Researcher, </a:t>
            </a:r>
            <a:r>
              <a:rPr lang="en-GB" sz="1600" b="0" i="0" dirty="0">
                <a:effectLst/>
              </a:rPr>
              <a:t>(Guilford Press, New York, 2010) [D 16.253.J26]</a:t>
            </a:r>
          </a:p>
          <a:p>
            <a:pPr>
              <a:buFont typeface="Arial" panose="020B0604020202020204" pitchFamily="34" charset="0"/>
              <a:buChar char="•"/>
            </a:pPr>
            <a:r>
              <a:rPr lang="en-GB" sz="1600" b="0" i="0" dirty="0">
                <a:effectLst/>
              </a:rPr>
              <a:t>Perks, Robert, Thomson, Alistair (eds), </a:t>
            </a:r>
            <a:r>
              <a:rPr lang="en-GB" sz="1600" b="0" i="1" dirty="0">
                <a:effectLst/>
              </a:rPr>
              <a:t>The Oral History Reader, (3rd ed.)</a:t>
            </a:r>
            <a:r>
              <a:rPr lang="en-GB" sz="1600" b="0" i="0" dirty="0">
                <a:effectLst/>
              </a:rPr>
              <a:t> (Routledge, London, 2016) [D16.14.O76 and E-book]</a:t>
            </a:r>
          </a:p>
          <a:p>
            <a:pPr>
              <a:buFont typeface="Arial" panose="020B0604020202020204" pitchFamily="34" charset="0"/>
              <a:buChar char="•"/>
            </a:pPr>
            <a:r>
              <a:rPr lang="en-GB" sz="1600" b="0" i="0" dirty="0" err="1">
                <a:effectLst/>
              </a:rPr>
              <a:t>Portelli</a:t>
            </a:r>
            <a:r>
              <a:rPr lang="en-GB" sz="1600" b="0" i="0" dirty="0">
                <a:effectLst/>
              </a:rPr>
              <a:t>, Alessandro, </a:t>
            </a:r>
            <a:r>
              <a:rPr lang="en-GB" sz="1600" b="0" i="1" dirty="0">
                <a:effectLst/>
              </a:rPr>
              <a:t>The Death of Luigi </a:t>
            </a:r>
            <a:r>
              <a:rPr lang="en-GB" sz="1600" b="0" i="1" dirty="0" err="1">
                <a:effectLst/>
              </a:rPr>
              <a:t>Trastulli</a:t>
            </a:r>
            <a:r>
              <a:rPr lang="en-GB" sz="1600" b="0" i="1" dirty="0">
                <a:effectLst/>
              </a:rPr>
              <a:t> and Other Stories: Form and Meaning in Oral History</a:t>
            </a:r>
            <a:r>
              <a:rPr lang="en-GB" sz="1600" b="0" i="0" dirty="0">
                <a:effectLst/>
              </a:rPr>
              <a:t>, (State University of New York Press, Albany, 1991) [D 16.253.P6 and E-book]</a:t>
            </a:r>
          </a:p>
          <a:p>
            <a:pPr>
              <a:buFont typeface="Arial" panose="020B0604020202020204" pitchFamily="34" charset="0"/>
              <a:buChar char="•"/>
            </a:pPr>
            <a:r>
              <a:rPr lang="en-GB" sz="1600" b="0" i="0" dirty="0">
                <a:effectLst/>
              </a:rPr>
              <a:t>Ritchie, Donald A., </a:t>
            </a:r>
            <a:r>
              <a:rPr lang="en-GB" sz="1600" b="0" i="1" dirty="0">
                <a:effectLst/>
              </a:rPr>
              <a:t>The Oxford Handbook of Oral History,</a:t>
            </a:r>
            <a:r>
              <a:rPr lang="en-GB" sz="1600" b="0" i="0" dirty="0">
                <a:effectLst/>
              </a:rPr>
              <a:t> (Oxford University Press, Oxford, 2011) [available as an E-book]</a:t>
            </a:r>
          </a:p>
          <a:p>
            <a:pPr>
              <a:buFont typeface="Arial" panose="020B0604020202020204" pitchFamily="34" charset="0"/>
              <a:buChar char="•"/>
            </a:pPr>
            <a:r>
              <a:rPr lang="en-GB" sz="1600" b="0" i="0" dirty="0">
                <a:effectLst/>
              </a:rPr>
              <a:t>Thompson, Paul, </a:t>
            </a:r>
            <a:r>
              <a:rPr lang="en-GB" sz="1600" b="0" i="0" dirty="0" err="1">
                <a:effectLst/>
              </a:rPr>
              <a:t>Bornat</a:t>
            </a:r>
            <a:r>
              <a:rPr lang="en-GB" sz="1600" b="0" i="0" dirty="0">
                <a:effectLst/>
              </a:rPr>
              <a:t>, Joanna, </a:t>
            </a:r>
            <a:r>
              <a:rPr lang="en-GB" sz="1600" b="0" i="1" dirty="0">
                <a:effectLst/>
              </a:rPr>
              <a:t>The Voice of the Past: Oral History (4th ed.),</a:t>
            </a:r>
            <a:r>
              <a:rPr lang="en-GB" sz="1600" b="0" i="0" dirty="0">
                <a:effectLst/>
              </a:rPr>
              <a:t> (Oxford University Press, Oxford, 2017) [D16.14.T48 and E-book]</a:t>
            </a:r>
          </a:p>
          <a:p>
            <a:pPr>
              <a:buFont typeface="Arial" panose="020B0604020202020204" pitchFamily="34" charset="0"/>
              <a:buChar char="•"/>
            </a:pPr>
            <a:r>
              <a:rPr lang="en-GB" sz="1600" b="0" i="0" dirty="0">
                <a:effectLst/>
              </a:rPr>
              <a:t>Yow, Valerie Raleigh, </a:t>
            </a:r>
            <a:r>
              <a:rPr lang="en-GB" sz="1600" b="0" i="1" dirty="0">
                <a:effectLst/>
              </a:rPr>
              <a:t>Recording Oral History: a Guide for the Humanities and Social Sciences (3rd ed.),</a:t>
            </a:r>
            <a:r>
              <a:rPr lang="en-GB" sz="1600" b="0" i="0" dirty="0">
                <a:effectLst/>
              </a:rPr>
              <a:t> (Rowman &amp; Littlefield, Lanham, 2015) [D16.14.Y68]</a:t>
            </a:r>
          </a:p>
          <a:p>
            <a:endParaRPr lang="en-GB" sz="1000" dirty="0"/>
          </a:p>
        </p:txBody>
      </p:sp>
    </p:spTree>
    <p:extLst>
      <p:ext uri="{BB962C8B-B14F-4D97-AF65-F5344CB8AC3E}">
        <p14:creationId xmlns:p14="http://schemas.microsoft.com/office/powerpoint/2010/main" val="3519841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9A3B1A-7519-F978-2C3A-F19B54011E85}"/>
              </a:ext>
            </a:extLst>
          </p:cNvPr>
          <p:cNvSpPr>
            <a:spLocks noGrp="1"/>
          </p:cNvSpPr>
          <p:nvPr>
            <p:ph type="title"/>
          </p:nvPr>
        </p:nvSpPr>
        <p:spPr>
          <a:xfrm>
            <a:off x="630936" y="304800"/>
            <a:ext cx="5312892" cy="1816608"/>
          </a:xfrm>
        </p:spPr>
        <p:txBody>
          <a:bodyPr anchor="b">
            <a:normAutofit/>
          </a:bodyPr>
          <a:lstStyle/>
          <a:p>
            <a:r>
              <a:rPr lang="en-GB" sz="5400" b="1" dirty="0"/>
              <a:t>A few talking points…</a:t>
            </a:r>
          </a:p>
        </p:txBody>
      </p:sp>
      <p:sp>
        <p:nvSpPr>
          <p:cNvPr id="2057"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BE5EF99-13D0-D132-701F-BFE73571CB6C}"/>
              </a:ext>
            </a:extLst>
          </p:cNvPr>
          <p:cNvSpPr>
            <a:spLocks noGrp="1"/>
          </p:cNvSpPr>
          <p:nvPr>
            <p:ph idx="1"/>
          </p:nvPr>
        </p:nvSpPr>
        <p:spPr>
          <a:xfrm>
            <a:off x="630936" y="2660904"/>
            <a:ext cx="4818888" cy="3547872"/>
          </a:xfrm>
        </p:spPr>
        <p:txBody>
          <a:bodyPr anchor="t">
            <a:normAutofit/>
          </a:bodyPr>
          <a:lstStyle/>
          <a:p>
            <a:r>
              <a:rPr lang="en-GB" sz="2000"/>
              <a:t>Who has used oral sources and/or undertaken oral history/interviews before? What sorts of sources are oral?</a:t>
            </a:r>
            <a:br>
              <a:rPr lang="en-GB" sz="2000"/>
            </a:br>
            <a:endParaRPr lang="en-GB" sz="2000"/>
          </a:p>
          <a:p>
            <a:r>
              <a:rPr lang="en-GB" sz="2000"/>
              <a:t>Who will use oral sources and/or undertake oral history/interviews for their thesis?</a:t>
            </a:r>
            <a:br>
              <a:rPr lang="en-GB" sz="2000"/>
            </a:br>
            <a:endParaRPr lang="en-GB" sz="2000"/>
          </a:p>
          <a:p>
            <a:r>
              <a:rPr lang="en-GB" sz="2000"/>
              <a:t>Benefits of oral history…</a:t>
            </a:r>
            <a:br>
              <a:rPr lang="en-GB" sz="2000"/>
            </a:br>
            <a:endParaRPr lang="en-GB" sz="2000"/>
          </a:p>
          <a:p>
            <a:r>
              <a:rPr lang="en-GB" sz="2000"/>
              <a:t>Drawbacks of oral history…</a:t>
            </a:r>
          </a:p>
        </p:txBody>
      </p:sp>
      <p:pic>
        <p:nvPicPr>
          <p:cNvPr id="2050" name="Picture 2" descr="Interview Vector Interviewer - Face To Face Meeting Icon - 2133x2133 ...">
            <a:extLst>
              <a:ext uri="{FF2B5EF4-FFF2-40B4-BE49-F238E27FC236}">
                <a16:creationId xmlns:a16="http://schemas.microsoft.com/office/drawing/2014/main" id="{50D01EC7-435E-98B6-D945-ED99B24DE6D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72086" y="640080"/>
            <a:ext cx="5312892"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232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394842B0-684D-44CC-B4BC-D13331CFD2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8A1EF0-6356-8AB4-731B-78B13E5B7F7E}"/>
              </a:ext>
            </a:extLst>
          </p:cNvPr>
          <p:cNvSpPr>
            <a:spLocks noGrp="1"/>
          </p:cNvSpPr>
          <p:nvPr>
            <p:ph type="title"/>
          </p:nvPr>
        </p:nvSpPr>
        <p:spPr>
          <a:xfrm>
            <a:off x="640080" y="329184"/>
            <a:ext cx="6894576" cy="1783080"/>
          </a:xfrm>
        </p:spPr>
        <p:txBody>
          <a:bodyPr anchor="b">
            <a:normAutofit/>
          </a:bodyPr>
          <a:lstStyle/>
          <a:p>
            <a:r>
              <a:rPr lang="en-GB" sz="6100" b="1" dirty="0"/>
              <a:t>Oral history: a brief history</a:t>
            </a:r>
          </a:p>
        </p:txBody>
      </p:sp>
      <p:sp>
        <p:nvSpPr>
          <p:cNvPr id="1035" name="sketch line">
            <a:extLst>
              <a:ext uri="{FF2B5EF4-FFF2-40B4-BE49-F238E27FC236}">
                <a16:creationId xmlns:a16="http://schemas.microsoft.com/office/drawing/2014/main" id="{4C2A3DC3-F495-4B99-9FF3-3FB30D632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0F2EA7E-D4B9-98A1-317B-93711555967F}"/>
              </a:ext>
            </a:extLst>
          </p:cNvPr>
          <p:cNvSpPr>
            <a:spLocks noGrp="1"/>
          </p:cNvSpPr>
          <p:nvPr>
            <p:ph idx="1"/>
          </p:nvPr>
        </p:nvSpPr>
        <p:spPr>
          <a:xfrm>
            <a:off x="640079" y="2565948"/>
            <a:ext cx="7501227" cy="4398264"/>
          </a:xfrm>
        </p:spPr>
        <p:txBody>
          <a:bodyPr>
            <a:normAutofit/>
          </a:bodyPr>
          <a:lstStyle/>
          <a:p>
            <a:r>
              <a:rPr lang="en-GB" sz="1800" dirty="0"/>
              <a:t>Herodotus, Thucydides, Bede, Samuel Johnson…</a:t>
            </a:r>
          </a:p>
          <a:p>
            <a:r>
              <a:rPr lang="en-GB" sz="1800" dirty="0"/>
              <a:t>Post-war ‘recovery history’ – academic suspicion of methodology</a:t>
            </a:r>
          </a:p>
          <a:p>
            <a:pPr lvl="1"/>
            <a:r>
              <a:rPr lang="en-GB" sz="1600" dirty="0"/>
              <a:t>Ronald Blythe, </a:t>
            </a:r>
            <a:r>
              <a:rPr lang="en-GB" sz="1600" i="1" dirty="0" err="1"/>
              <a:t>Akenfield</a:t>
            </a:r>
            <a:r>
              <a:rPr lang="en-GB" sz="1600" dirty="0"/>
              <a:t>, (1972), HC4014.B5 (External Store)</a:t>
            </a:r>
          </a:p>
          <a:p>
            <a:pPr lvl="1"/>
            <a:r>
              <a:rPr lang="en-GB" sz="1600" dirty="0"/>
              <a:t>George Ewart Evans, </a:t>
            </a:r>
            <a:r>
              <a:rPr lang="en-GB" sz="1600" i="1" dirty="0"/>
              <a:t>Ask The Fellows Who Cut The Hay</a:t>
            </a:r>
            <a:r>
              <a:rPr lang="en-GB" sz="1600" dirty="0"/>
              <a:t>, (1962), DA670.76.B5</a:t>
            </a:r>
            <a:endParaRPr lang="en-GB" sz="1600" i="1" dirty="0"/>
          </a:p>
          <a:p>
            <a:r>
              <a:rPr lang="en-GB" sz="1800" dirty="0"/>
              <a:t>Links to idea of ‘history from below’, use in labour history</a:t>
            </a:r>
          </a:p>
          <a:p>
            <a:pPr lvl="1"/>
            <a:r>
              <a:rPr lang="en-GB" sz="1600" dirty="0"/>
              <a:t>Studs Terkel, </a:t>
            </a:r>
            <a:r>
              <a:rPr lang="en-GB" sz="1600" i="1" dirty="0"/>
              <a:t>Working: People Talk About What They Do All Day and How They Feel About What They Do</a:t>
            </a:r>
            <a:r>
              <a:rPr lang="en-GB" sz="1600" dirty="0"/>
              <a:t>, (1974), HD8072.T4</a:t>
            </a:r>
          </a:p>
          <a:p>
            <a:pPr lvl="1"/>
            <a:r>
              <a:rPr lang="en-GB" sz="1600" dirty="0"/>
              <a:t>Alessandro </a:t>
            </a:r>
            <a:r>
              <a:rPr lang="en-GB" sz="1600" dirty="0" err="1"/>
              <a:t>Portelli</a:t>
            </a:r>
            <a:r>
              <a:rPr lang="en-GB" sz="1600" dirty="0"/>
              <a:t>, </a:t>
            </a:r>
            <a:r>
              <a:rPr lang="en-GB" sz="1600" i="1" dirty="0"/>
              <a:t>The Death of Luigi </a:t>
            </a:r>
            <a:r>
              <a:rPr lang="en-GB" sz="1600" i="1" dirty="0" err="1"/>
              <a:t>Trastulli</a:t>
            </a:r>
            <a:r>
              <a:rPr lang="en-GB" sz="1600" i="1" dirty="0"/>
              <a:t>, And Other Stories</a:t>
            </a:r>
            <a:r>
              <a:rPr lang="en-GB" sz="1600" dirty="0"/>
              <a:t>, (1991), D16.253.P6</a:t>
            </a:r>
          </a:p>
          <a:p>
            <a:r>
              <a:rPr lang="en-GB" sz="1800" dirty="0"/>
              <a:t>1970s: ‘sheen’ of social science: scientific sampling, factual cross-checking</a:t>
            </a:r>
          </a:p>
          <a:p>
            <a:r>
              <a:rPr lang="en-GB" sz="1800" dirty="0"/>
              <a:t>1980s: cultural history: not </a:t>
            </a:r>
            <a:r>
              <a:rPr lang="en-GB" sz="1800" i="1" dirty="0"/>
              <a:t>what</a:t>
            </a:r>
            <a:r>
              <a:rPr lang="en-GB" sz="1800" dirty="0"/>
              <a:t> was said, but </a:t>
            </a:r>
            <a:r>
              <a:rPr lang="en-GB" sz="1800" i="1" dirty="0"/>
              <a:t>how</a:t>
            </a:r>
            <a:r>
              <a:rPr lang="en-GB" sz="1800" dirty="0"/>
              <a:t> and </a:t>
            </a:r>
            <a:r>
              <a:rPr lang="en-GB" sz="1800" i="1" dirty="0"/>
              <a:t>why</a:t>
            </a:r>
            <a:r>
              <a:rPr lang="en-GB" sz="1800" dirty="0"/>
              <a:t> – </a:t>
            </a:r>
            <a:r>
              <a:rPr lang="en-GB" sz="1800" i="1" dirty="0"/>
              <a:t>how</a:t>
            </a:r>
            <a:r>
              <a:rPr lang="en-GB" sz="1800" dirty="0"/>
              <a:t> the past is remembered</a:t>
            </a:r>
          </a:p>
          <a:p>
            <a:r>
              <a:rPr lang="en-GB" sz="1800" dirty="0"/>
              <a:t>1990s: black/ethnic minority history, LGBT history, history of medicine, trauma, construction of identities</a:t>
            </a:r>
          </a:p>
        </p:txBody>
      </p:sp>
      <p:pic>
        <p:nvPicPr>
          <p:cNvPr id="1026" name="Picture 2" descr="Herodotus, the Greek Historian">
            <a:extLst>
              <a:ext uri="{FF2B5EF4-FFF2-40B4-BE49-F238E27FC236}">
                <a16:creationId xmlns:a16="http://schemas.microsoft.com/office/drawing/2014/main" id="{C24A896B-5CD6-0C44-2D58-7F186302D16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195" r="1" b="3144"/>
          <a:stretch/>
        </p:blipFill>
        <p:spPr bwMode="auto">
          <a:xfrm>
            <a:off x="8156454" y="-7"/>
            <a:ext cx="4035547" cy="4178808"/>
          </a:xfrm>
          <a:custGeom>
            <a:avLst/>
            <a:gdLst/>
            <a:ahLst/>
            <a:cxnLst/>
            <a:rect l="l" t="t" r="r" b="b"/>
            <a:pathLst>
              <a:path w="4035547" h="4178808">
                <a:moveTo>
                  <a:pt x="14988" y="0"/>
                </a:moveTo>
                <a:lnTo>
                  <a:pt x="4035547" y="0"/>
                </a:lnTo>
                <a:lnTo>
                  <a:pt x="4035547" y="4161794"/>
                </a:lnTo>
                <a:lnTo>
                  <a:pt x="3918602" y="4164199"/>
                </a:lnTo>
                <a:cubicBezTo>
                  <a:pt x="3673497" y="4178956"/>
                  <a:pt x="3428120" y="4172295"/>
                  <a:pt x="3183014" y="4175560"/>
                </a:cubicBezTo>
                <a:cubicBezTo>
                  <a:pt x="2855121" y="4180001"/>
                  <a:pt x="2527499" y="4168639"/>
                  <a:pt x="2199742" y="4167595"/>
                </a:cubicBezTo>
                <a:cubicBezTo>
                  <a:pt x="2132562" y="4167334"/>
                  <a:pt x="2065110" y="4170729"/>
                  <a:pt x="1998202" y="4175952"/>
                </a:cubicBezTo>
                <a:cubicBezTo>
                  <a:pt x="1905507" y="4183005"/>
                  <a:pt x="1814033" y="4174124"/>
                  <a:pt x="1722153" y="4165766"/>
                </a:cubicBezTo>
                <a:cubicBezTo>
                  <a:pt x="1611407" y="4155711"/>
                  <a:pt x="1500933" y="4164591"/>
                  <a:pt x="1390867" y="4176214"/>
                </a:cubicBezTo>
                <a:lnTo>
                  <a:pt x="1348076" y="4178808"/>
                </a:lnTo>
                <a:lnTo>
                  <a:pt x="597587" y="4178808"/>
                </a:lnTo>
                <a:lnTo>
                  <a:pt x="507890" y="4175773"/>
                </a:lnTo>
                <a:cubicBezTo>
                  <a:pt x="403218" y="4174810"/>
                  <a:pt x="298546" y="4175691"/>
                  <a:pt x="193840" y="4176214"/>
                </a:cubicBezTo>
                <a:lnTo>
                  <a:pt x="2757" y="4175742"/>
                </a:lnTo>
                <a:lnTo>
                  <a:pt x="2810" y="4034870"/>
                </a:lnTo>
                <a:cubicBezTo>
                  <a:pt x="5629" y="3979851"/>
                  <a:pt x="10539" y="3924896"/>
                  <a:pt x="15416" y="3870068"/>
                </a:cubicBezTo>
                <a:cubicBezTo>
                  <a:pt x="23018" y="3799731"/>
                  <a:pt x="25045" y="3728899"/>
                  <a:pt x="21498" y="3658244"/>
                </a:cubicBezTo>
                <a:cubicBezTo>
                  <a:pt x="17063" y="3602147"/>
                  <a:pt x="10095" y="3546050"/>
                  <a:pt x="8828" y="3489953"/>
                </a:cubicBezTo>
                <a:cubicBezTo>
                  <a:pt x="6548" y="3389688"/>
                  <a:pt x="7434" y="3289424"/>
                  <a:pt x="13262" y="3189160"/>
                </a:cubicBezTo>
                <a:cubicBezTo>
                  <a:pt x="16176" y="3138901"/>
                  <a:pt x="20864" y="3089150"/>
                  <a:pt x="22891" y="3038510"/>
                </a:cubicBezTo>
                <a:cubicBezTo>
                  <a:pt x="24918" y="2987870"/>
                  <a:pt x="28973" y="2936723"/>
                  <a:pt x="17444" y="2887098"/>
                </a:cubicBezTo>
                <a:cubicBezTo>
                  <a:pt x="-2068" y="2802699"/>
                  <a:pt x="12249" y="2718680"/>
                  <a:pt x="16430" y="2634534"/>
                </a:cubicBezTo>
                <a:cubicBezTo>
                  <a:pt x="18964" y="2582244"/>
                  <a:pt x="34168" y="2528685"/>
                  <a:pt x="20738" y="2477919"/>
                </a:cubicBezTo>
                <a:cubicBezTo>
                  <a:pt x="-421" y="2398342"/>
                  <a:pt x="13389" y="2320415"/>
                  <a:pt x="20738" y="2242107"/>
                </a:cubicBezTo>
                <a:cubicBezTo>
                  <a:pt x="29213" y="2168001"/>
                  <a:pt x="27718" y="2093082"/>
                  <a:pt x="16303" y="2019369"/>
                </a:cubicBezTo>
                <a:cubicBezTo>
                  <a:pt x="1986" y="1946239"/>
                  <a:pt x="1986" y="1871028"/>
                  <a:pt x="16303" y="1797899"/>
                </a:cubicBezTo>
                <a:cubicBezTo>
                  <a:pt x="28162" y="1737537"/>
                  <a:pt x="29530" y="1675589"/>
                  <a:pt x="20357" y="1614758"/>
                </a:cubicBezTo>
                <a:cubicBezTo>
                  <a:pt x="14149" y="1571226"/>
                  <a:pt x="3000" y="1527947"/>
                  <a:pt x="1480" y="1484415"/>
                </a:cubicBezTo>
                <a:cubicBezTo>
                  <a:pt x="-1662" y="1393377"/>
                  <a:pt x="200" y="1302238"/>
                  <a:pt x="7055" y="1211417"/>
                </a:cubicBezTo>
                <a:cubicBezTo>
                  <a:pt x="15036" y="1107980"/>
                  <a:pt x="30366" y="1004923"/>
                  <a:pt x="19724" y="900725"/>
                </a:cubicBezTo>
                <a:cubicBezTo>
                  <a:pt x="16050" y="864934"/>
                  <a:pt x="8575" y="829270"/>
                  <a:pt x="7815" y="793353"/>
                </a:cubicBezTo>
                <a:cubicBezTo>
                  <a:pt x="6168" y="726087"/>
                  <a:pt x="5407" y="659710"/>
                  <a:pt x="9208" y="590286"/>
                </a:cubicBezTo>
                <a:cubicBezTo>
                  <a:pt x="13009" y="520863"/>
                  <a:pt x="27452" y="450424"/>
                  <a:pt x="17697" y="382270"/>
                </a:cubicBezTo>
                <a:cubicBezTo>
                  <a:pt x="7941" y="314115"/>
                  <a:pt x="14276" y="247103"/>
                  <a:pt x="20611" y="180218"/>
                </a:cubicBezTo>
                <a:cubicBezTo>
                  <a:pt x="23652" y="148426"/>
                  <a:pt x="25711" y="116982"/>
                  <a:pt x="25156" y="85665"/>
                </a:cubicBez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Working' Then And Now: Studs Terkel's Book Interviews Resurface As ...">
            <a:extLst>
              <a:ext uri="{FF2B5EF4-FFF2-40B4-BE49-F238E27FC236}">
                <a16:creationId xmlns:a16="http://schemas.microsoft.com/office/drawing/2014/main" id="{72600BFB-F731-4B82-52C5-B0F5BAD7942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2" r="-1" b="14494"/>
          <a:stretch/>
        </p:blipFill>
        <p:spPr bwMode="auto">
          <a:xfrm>
            <a:off x="8144356" y="4267201"/>
            <a:ext cx="4047645" cy="2590808"/>
          </a:xfrm>
          <a:custGeom>
            <a:avLst/>
            <a:gdLst/>
            <a:ahLst/>
            <a:cxnLst/>
            <a:rect l="l" t="t" r="r" b="b"/>
            <a:pathLst>
              <a:path w="4047645" h="2495811">
                <a:moveTo>
                  <a:pt x="2441891" y="4"/>
                </a:moveTo>
                <a:cubicBezTo>
                  <a:pt x="2489381" y="-78"/>
                  <a:pt x="2536882" y="1163"/>
                  <a:pt x="2584383" y="4428"/>
                </a:cubicBezTo>
                <a:cubicBezTo>
                  <a:pt x="2744314" y="17813"/>
                  <a:pt x="2904989" y="21079"/>
                  <a:pt x="3065367" y="14222"/>
                </a:cubicBezTo>
                <a:cubicBezTo>
                  <a:pt x="3194244" y="5694"/>
                  <a:pt x="3323514" y="4206"/>
                  <a:pt x="3452568" y="9782"/>
                </a:cubicBezTo>
                <a:cubicBezTo>
                  <a:pt x="3572813" y="16442"/>
                  <a:pt x="3693059" y="23233"/>
                  <a:pt x="3813712" y="19315"/>
                </a:cubicBezTo>
                <a:cubicBezTo>
                  <a:pt x="3861755" y="17748"/>
                  <a:pt x="3909121" y="15789"/>
                  <a:pt x="3956758" y="13177"/>
                </a:cubicBezTo>
                <a:lnTo>
                  <a:pt x="4047645" y="9696"/>
                </a:lnTo>
                <a:lnTo>
                  <a:pt x="4047645" y="2495811"/>
                </a:lnTo>
                <a:lnTo>
                  <a:pt x="28177" y="2495811"/>
                </a:lnTo>
                <a:lnTo>
                  <a:pt x="28782" y="2485852"/>
                </a:lnTo>
                <a:cubicBezTo>
                  <a:pt x="31911" y="2365446"/>
                  <a:pt x="35027" y="2245002"/>
                  <a:pt x="38157" y="2124521"/>
                </a:cubicBezTo>
                <a:cubicBezTo>
                  <a:pt x="38284" y="2119444"/>
                  <a:pt x="39171" y="2114494"/>
                  <a:pt x="39171" y="2109417"/>
                </a:cubicBezTo>
                <a:cubicBezTo>
                  <a:pt x="48166" y="1995573"/>
                  <a:pt x="53107" y="1881729"/>
                  <a:pt x="18899" y="1770550"/>
                </a:cubicBezTo>
                <a:cubicBezTo>
                  <a:pt x="15871" y="1760104"/>
                  <a:pt x="14262" y="1749304"/>
                  <a:pt x="14084" y="1738440"/>
                </a:cubicBezTo>
                <a:cubicBezTo>
                  <a:pt x="12413" y="1641514"/>
                  <a:pt x="16644" y="1544587"/>
                  <a:pt x="26754" y="1448181"/>
                </a:cubicBezTo>
                <a:cubicBezTo>
                  <a:pt x="31949" y="1389038"/>
                  <a:pt x="26754" y="1329006"/>
                  <a:pt x="43478" y="1270498"/>
                </a:cubicBezTo>
                <a:cubicBezTo>
                  <a:pt x="50864" y="1241421"/>
                  <a:pt x="55109" y="1211634"/>
                  <a:pt x="56147" y="1181656"/>
                </a:cubicBezTo>
                <a:cubicBezTo>
                  <a:pt x="59948" y="1109060"/>
                  <a:pt x="38537" y="1040779"/>
                  <a:pt x="18139" y="972244"/>
                </a:cubicBezTo>
                <a:cubicBezTo>
                  <a:pt x="7370" y="935945"/>
                  <a:pt x="-5426" y="898886"/>
                  <a:pt x="2429" y="860811"/>
                </a:cubicBezTo>
                <a:cubicBezTo>
                  <a:pt x="16707" y="802251"/>
                  <a:pt x="24854" y="742359"/>
                  <a:pt x="26754" y="682112"/>
                </a:cubicBezTo>
                <a:cubicBezTo>
                  <a:pt x="26754" y="639468"/>
                  <a:pt x="16365" y="597712"/>
                  <a:pt x="20039" y="555195"/>
                </a:cubicBezTo>
                <a:cubicBezTo>
                  <a:pt x="28211" y="472712"/>
                  <a:pt x="30238" y="389734"/>
                  <a:pt x="26121" y="306946"/>
                </a:cubicBezTo>
                <a:cubicBezTo>
                  <a:pt x="26095" y="273846"/>
                  <a:pt x="29846" y="240848"/>
                  <a:pt x="37270" y="208585"/>
                </a:cubicBezTo>
                <a:cubicBezTo>
                  <a:pt x="46506" y="151651"/>
                  <a:pt x="48419" y="93777"/>
                  <a:pt x="42971" y="36360"/>
                </a:cubicBezTo>
                <a:lnTo>
                  <a:pt x="38853" y="8429"/>
                </a:lnTo>
                <a:lnTo>
                  <a:pt x="56649" y="7824"/>
                </a:lnTo>
                <a:cubicBezTo>
                  <a:pt x="210497" y="-156"/>
                  <a:pt x="364754" y="3162"/>
                  <a:pt x="518087" y="17748"/>
                </a:cubicBezTo>
                <a:cubicBezTo>
                  <a:pt x="626567" y="25440"/>
                  <a:pt x="735534" y="24213"/>
                  <a:pt x="843809" y="14092"/>
                </a:cubicBezTo>
                <a:cubicBezTo>
                  <a:pt x="1042499" y="-1711"/>
                  <a:pt x="1240782" y="10958"/>
                  <a:pt x="1439065" y="21666"/>
                </a:cubicBezTo>
                <a:cubicBezTo>
                  <a:pt x="1631105" y="32113"/>
                  <a:pt x="1823010" y="24408"/>
                  <a:pt x="2015050" y="17487"/>
                </a:cubicBezTo>
                <a:cubicBezTo>
                  <a:pt x="2157045" y="12394"/>
                  <a:pt x="2299420" y="249"/>
                  <a:pt x="2441891" y="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0318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CCD012-CCBB-164B-84CC-774D9AD8B9CF}"/>
              </a:ext>
            </a:extLst>
          </p:cNvPr>
          <p:cNvSpPr>
            <a:spLocks noGrp="1"/>
          </p:cNvSpPr>
          <p:nvPr>
            <p:ph type="title"/>
          </p:nvPr>
        </p:nvSpPr>
        <p:spPr>
          <a:xfrm>
            <a:off x="640080" y="325369"/>
            <a:ext cx="4368602" cy="1956841"/>
          </a:xfrm>
        </p:spPr>
        <p:txBody>
          <a:bodyPr anchor="b">
            <a:normAutofit/>
          </a:bodyPr>
          <a:lstStyle/>
          <a:p>
            <a:r>
              <a:rPr lang="en-GB" sz="5400" b="1" dirty="0"/>
              <a:t>A historical jackdaw</a:t>
            </a:r>
          </a:p>
        </p:txBody>
      </p:sp>
      <p:sp>
        <p:nvSpPr>
          <p:cNvPr id="308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572DFB6-086F-FDDB-65AE-88A880D7BB46}"/>
              </a:ext>
            </a:extLst>
          </p:cNvPr>
          <p:cNvSpPr>
            <a:spLocks noGrp="1"/>
          </p:cNvSpPr>
          <p:nvPr>
            <p:ph idx="1"/>
          </p:nvPr>
        </p:nvSpPr>
        <p:spPr>
          <a:xfrm>
            <a:off x="640080" y="2872899"/>
            <a:ext cx="4243589" cy="3320668"/>
          </a:xfrm>
        </p:spPr>
        <p:txBody>
          <a:bodyPr>
            <a:normAutofit/>
          </a:bodyPr>
          <a:lstStyle/>
          <a:p>
            <a:r>
              <a:rPr lang="en-GB" sz="1700" dirty="0"/>
              <a:t>‘the shiny, attractive theories which have originated elsewhere and </a:t>
            </a:r>
            <a:r>
              <a:rPr lang="en-GB" sz="1700" dirty="0" err="1"/>
              <a:t>appl</a:t>
            </a:r>
            <a:r>
              <a:rPr lang="en-GB" sz="1700" dirty="0"/>
              <a:t>[ying] them to its own field of study’ – an interdisciplinary methodology</a:t>
            </a:r>
          </a:p>
          <a:p>
            <a:r>
              <a:rPr lang="en-GB" sz="1700" i="1" dirty="0"/>
              <a:t>What</a:t>
            </a:r>
            <a:r>
              <a:rPr lang="en-GB" sz="1700" dirty="0"/>
              <a:t> is said – people, dates, events, chronology</a:t>
            </a:r>
          </a:p>
          <a:p>
            <a:r>
              <a:rPr lang="en-GB" sz="1700" i="1" dirty="0"/>
              <a:t>How</a:t>
            </a:r>
            <a:r>
              <a:rPr lang="en-GB" sz="1700" dirty="0"/>
              <a:t> it is said – tone, speed, rhythm, language, emotions</a:t>
            </a:r>
          </a:p>
          <a:p>
            <a:r>
              <a:rPr lang="en-GB" sz="1700" i="1" dirty="0"/>
              <a:t>Why</a:t>
            </a:r>
            <a:r>
              <a:rPr lang="en-GB" sz="1700" dirty="0"/>
              <a:t> it is being said – self, personal memory, collective memory, feelings and emotions, subconscious</a:t>
            </a:r>
            <a:endParaRPr lang="en-GB" sz="1700" i="1" dirty="0"/>
          </a:p>
        </p:txBody>
      </p:sp>
      <p:pic>
        <p:nvPicPr>
          <p:cNvPr id="3074" name="Picture 2" descr="Details : Jackdaw - BirdGuides">
            <a:extLst>
              <a:ext uri="{FF2B5EF4-FFF2-40B4-BE49-F238E27FC236}">
                <a16:creationId xmlns:a16="http://schemas.microsoft.com/office/drawing/2014/main" id="{7C8DD459-080C-DE16-5843-FA07DD9FCE8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03"/>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5" name="Freeform: Shape 4">
            <a:extLst>
              <a:ext uri="{FF2B5EF4-FFF2-40B4-BE49-F238E27FC236}">
                <a16:creationId xmlns:a16="http://schemas.microsoft.com/office/drawing/2014/main" id="{7BD187CB-C5DD-3941-9E54-C5FC1092A2E6}"/>
              </a:ext>
            </a:extLst>
          </p:cNvPr>
          <p:cNvSpPr/>
          <p:nvPr/>
        </p:nvSpPr>
        <p:spPr>
          <a:xfrm>
            <a:off x="8751089" y="1432899"/>
            <a:ext cx="2951999" cy="1440000"/>
          </a:xfrm>
          <a:custGeom>
            <a:avLst/>
            <a:gdLst>
              <a:gd name="connsiteX0" fmla="*/ 81999 w 2951999"/>
              <a:gd name="connsiteY0" fmla="*/ 483466 h 1440000"/>
              <a:gd name="connsiteX1" fmla="*/ 1837619 w 2951999"/>
              <a:gd name="connsiteY1" fmla="*/ 22000 h 1440000"/>
              <a:gd name="connsiteX2" fmla="*/ 2933139 w 2951999"/>
              <a:gd name="connsiteY2" fmla="*/ 834933 h 1440000"/>
              <a:gd name="connsiteX3" fmla="*/ 1368442 w 2951999"/>
              <a:gd name="connsiteY3" fmla="*/ 1438133 h 1440000"/>
              <a:gd name="connsiteX4" fmla="*/ 273 w 2951999"/>
              <a:gd name="connsiteY4" fmla="*/ 730333 h 1440000"/>
              <a:gd name="connsiteX5" fmla="*/ -566894 w 2951999"/>
              <a:gd name="connsiteY5" fmla="*/ 558933 h 1440000"/>
              <a:gd name="connsiteX6" fmla="*/ -248936 w 2951999"/>
              <a:gd name="connsiteY6" fmla="*/ 521954 h 1440000"/>
              <a:gd name="connsiteX7" fmla="*/ 81999 w 2951999"/>
              <a:gd name="connsiteY7" fmla="*/ 483466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1999" h="1440000" fill="none" extrusionOk="0">
                <a:moveTo>
                  <a:pt x="81999" y="483466"/>
                </a:moveTo>
                <a:cubicBezTo>
                  <a:pt x="351270" y="149050"/>
                  <a:pt x="1039842" y="-12713"/>
                  <a:pt x="1837619" y="22000"/>
                </a:cubicBezTo>
                <a:cubicBezTo>
                  <a:pt x="2552922" y="67294"/>
                  <a:pt x="3067985" y="442302"/>
                  <a:pt x="2933139" y="834933"/>
                </a:cubicBezTo>
                <a:cubicBezTo>
                  <a:pt x="2777232" y="1093325"/>
                  <a:pt x="2214516" y="1588540"/>
                  <a:pt x="1368442" y="1438133"/>
                </a:cubicBezTo>
                <a:cubicBezTo>
                  <a:pt x="522824" y="1480564"/>
                  <a:pt x="103056" y="1113718"/>
                  <a:pt x="273" y="730333"/>
                </a:cubicBezTo>
                <a:cubicBezTo>
                  <a:pt x="-237476" y="676648"/>
                  <a:pt x="-338827" y="587141"/>
                  <a:pt x="-566894" y="558933"/>
                </a:cubicBezTo>
                <a:cubicBezTo>
                  <a:pt x="-496160" y="519730"/>
                  <a:pt x="-389660" y="548742"/>
                  <a:pt x="-248936" y="521954"/>
                </a:cubicBezTo>
                <a:cubicBezTo>
                  <a:pt x="-108212" y="495166"/>
                  <a:pt x="7540" y="503904"/>
                  <a:pt x="81999" y="483466"/>
                </a:cubicBezTo>
                <a:close/>
              </a:path>
              <a:path w="2951999" h="1440000" stroke="0" extrusionOk="0">
                <a:moveTo>
                  <a:pt x="81999" y="483466"/>
                </a:moveTo>
                <a:cubicBezTo>
                  <a:pt x="394646" y="186896"/>
                  <a:pt x="1032034" y="-48926"/>
                  <a:pt x="1837619" y="22000"/>
                </a:cubicBezTo>
                <a:cubicBezTo>
                  <a:pt x="2501263" y="168713"/>
                  <a:pt x="3015151" y="400883"/>
                  <a:pt x="2933139" y="834933"/>
                </a:cubicBezTo>
                <a:cubicBezTo>
                  <a:pt x="2753706" y="1247304"/>
                  <a:pt x="2034735" y="1399503"/>
                  <a:pt x="1368442" y="1438133"/>
                </a:cubicBezTo>
                <a:cubicBezTo>
                  <a:pt x="527783" y="1490856"/>
                  <a:pt x="-2627" y="1060182"/>
                  <a:pt x="273" y="730333"/>
                </a:cubicBezTo>
                <a:cubicBezTo>
                  <a:pt x="-272886" y="712732"/>
                  <a:pt x="-384112" y="608173"/>
                  <a:pt x="-566894" y="558933"/>
                </a:cubicBezTo>
                <a:cubicBezTo>
                  <a:pt x="-495203" y="534281"/>
                  <a:pt x="-322552" y="540498"/>
                  <a:pt x="-248936" y="521954"/>
                </a:cubicBezTo>
                <a:cubicBezTo>
                  <a:pt x="-175320" y="503410"/>
                  <a:pt x="-23519" y="501110"/>
                  <a:pt x="81999" y="483466"/>
                </a:cubicBezTo>
                <a:close/>
              </a:path>
            </a:pathLst>
          </a:custGeom>
          <a:solidFill>
            <a:schemeClr val="accent2"/>
          </a:solidFill>
          <a:ln w="0">
            <a:solidFill>
              <a:schemeClr val="accent2"/>
            </a:solidFill>
            <a:prstDash val="solid"/>
            <a:extLst>
              <a:ext uri="{C807C97D-BFC1-408E-A445-0C87EB9F89A2}">
                <ask:lineSketchStyleProps xmlns:ask="http://schemas.microsoft.com/office/drawing/2018/sketchyshapes" sd="2384644776">
                  <a:custGeom>
                    <a:avLst>
                      <a:gd name="f0" fmla="val -4148"/>
                      <a:gd name="f1" fmla="val 8384"/>
                    </a:avLst>
                    <a:gdLst>
                      <a:gd name="f2" fmla="val 21600000"/>
                      <a:gd name="f3" fmla="val 10800000"/>
                      <a:gd name="f4" fmla="val 5400000"/>
                      <a:gd name="f5" fmla="val 180"/>
                      <a:gd name="f6" fmla="val w"/>
                      <a:gd name="f7" fmla="val h"/>
                      <a:gd name="f8" fmla="*/ 5419351 1 1725033"/>
                      <a:gd name="f9" fmla="val -2147483647"/>
                      <a:gd name="f10" fmla="val 2147483647"/>
                      <a:gd name="f11" fmla="min 0 21600"/>
                      <a:gd name="f12" fmla="max 0 21600"/>
                      <a:gd name="f13" fmla="+- 0 0 0"/>
                      <a:gd name="f14" fmla="*/ f6 1 21600"/>
                      <a:gd name="f15" fmla="*/ f7 1 21600"/>
                      <a:gd name="f16" fmla="*/ f8 1 180"/>
                      <a:gd name="f17" fmla="pin -2147483647 f0 2147483647"/>
                      <a:gd name="f18" fmla="pin -2147483647 f1 2147483647"/>
                      <a:gd name="f19" fmla="+- f12 0 f11"/>
                      <a:gd name="f20" fmla="*/ f13 f3 1"/>
                      <a:gd name="f21" fmla="+- f17 0 10800"/>
                      <a:gd name="f22" fmla="+- f18 0 10800"/>
                      <a:gd name="f23" fmla="*/ f17 f14 1"/>
                      <a:gd name="f24" fmla="*/ f18 f15 1"/>
                      <a:gd name="f25" fmla="*/ 3200 f14 1"/>
                      <a:gd name="f26" fmla="*/ 18400 f14 1"/>
                      <a:gd name="f27" fmla="*/ 18400 f15 1"/>
                      <a:gd name="f28" fmla="*/ 3200 f15 1"/>
                      <a:gd name="f29" fmla="*/ f19 1 2"/>
                      <a:gd name="f30" fmla="*/ 10800 f14 1"/>
                      <a:gd name="f31" fmla="*/ 0 f15 1"/>
                      <a:gd name="f32" fmla="*/ f20 1 f5"/>
                      <a:gd name="f33" fmla="*/ 3160 f14 1"/>
                      <a:gd name="f34" fmla="*/ 3160 f15 1"/>
                      <a:gd name="f35" fmla="*/ 0 f14 1"/>
                      <a:gd name="f36" fmla="*/ 10800 f15 1"/>
                      <a:gd name="f37" fmla="*/ 18440 f15 1"/>
                      <a:gd name="f38" fmla="*/ 21600 f15 1"/>
                      <a:gd name="f39" fmla="*/ 18440 f14 1"/>
                      <a:gd name="f40" fmla="*/ 21600 f14 1"/>
                      <a:gd name="f41" fmla="*/ f21 f21 1"/>
                      <a:gd name="f42" fmla="*/ f22 f22 1"/>
                      <a:gd name="f43" fmla="+- 0 0 f22"/>
                      <a:gd name="f44" fmla="+- 0 0 f21"/>
                      <a:gd name="f45" fmla="+- f11 f29 0"/>
                      <a:gd name="f46" fmla="*/ f29 f29 1"/>
                      <a:gd name="f47" fmla="+- f32 0 f4"/>
                      <a:gd name="f48" fmla="+- f41 f42 0"/>
                      <a:gd name="f49" fmla="at2 f43 f44"/>
                      <a:gd name="f50" fmla="sqrt f48"/>
                      <a:gd name="f51" fmla="+- f49 f4 0"/>
                      <a:gd name="f52" fmla="+- f50 0 10800"/>
                      <a:gd name="f53" fmla="*/ f51 f8 1"/>
                      <a:gd name="f54" fmla="*/ f53 1 f3"/>
                      <a:gd name="f55" fmla="+- 0 0 f54"/>
                      <a:gd name="f56" fmla="val f55"/>
                      <a:gd name="f57" fmla="*/ f56 1 f16"/>
                      <a:gd name="f58" fmla="+- f57 0 10"/>
                      <a:gd name="f59" fmla="+- f57 10 0"/>
                      <a:gd name="f60" fmla="*/ f57 f16 1"/>
                      <a:gd name="f61" fmla="+- 0 0 f60"/>
                      <a:gd name="f62" fmla="*/ f58 f16 1"/>
                      <a:gd name="f63" fmla="*/ f59 f16 1"/>
                      <a:gd name="f64" fmla="*/ f61 f3 1"/>
                      <a:gd name="f65" fmla="+- 0 0 f62"/>
                      <a:gd name="f66" fmla="+- 0 0 f63"/>
                      <a:gd name="f67" fmla="*/ f64 1 f8"/>
                      <a:gd name="f68" fmla="*/ f65 f3 1"/>
                      <a:gd name="f69" fmla="*/ f66 f3 1"/>
                      <a:gd name="f70" fmla="+- f67 0 f4"/>
                      <a:gd name="f71" fmla="*/ f68 1 f8"/>
                      <a:gd name="f72" fmla="*/ f69 1 f8"/>
                      <a:gd name="f73" fmla="sin 1 f70"/>
                      <a:gd name="f74" fmla="cos 1 f70"/>
                      <a:gd name="f75" fmla="+- f71 0 f4"/>
                      <a:gd name="f76" fmla="+- f72 0 f4"/>
                      <a:gd name="f77" fmla="+- 0 0 f73"/>
                      <a:gd name="f78" fmla="+- 0 0 f74"/>
                      <a:gd name="f79" fmla="sin 1 f75"/>
                      <a:gd name="f80" fmla="cos 1 f75"/>
                      <a:gd name="f81" fmla="sin 1 f76"/>
                      <a:gd name="f82" fmla="cos 1 f76"/>
                      <a:gd name="f83" fmla="*/ 10800 f77 1"/>
                      <a:gd name="f84" fmla="*/ 10800 f78 1"/>
                      <a:gd name="f85" fmla="+- 0 0 f79"/>
                      <a:gd name="f86" fmla="+- 0 0 f80"/>
                      <a:gd name="f87" fmla="+- 0 0 f81"/>
                      <a:gd name="f88" fmla="+- 0 0 f82"/>
                      <a:gd name="f89" fmla="+- f83 10800 0"/>
                      <a:gd name="f90" fmla="+- f84 10800 0"/>
                      <a:gd name="f91" fmla="*/ 10800 f85 1"/>
                      <a:gd name="f92" fmla="*/ 10800 f86 1"/>
                      <a:gd name="f93" fmla="*/ 10800 f87 1"/>
                      <a:gd name="f94" fmla="*/ 10800 f88 1"/>
                      <a:gd name="f95" fmla="?: f52 f17 f89"/>
                      <a:gd name="f96" fmla="?: f52 f18 f90"/>
                      <a:gd name="f97" fmla="+- f91 10800 0"/>
                      <a:gd name="f98" fmla="+- f92 10800 0"/>
                      <a:gd name="f99" fmla="+- f93 10800 0"/>
                      <a:gd name="f100" fmla="+- f94 10800 0"/>
                      <a:gd name="f101" fmla="+- f99 0 f45"/>
                      <a:gd name="f102" fmla="+- f100 0 f45"/>
                      <a:gd name="f103" fmla="+- f97 0 f45"/>
                      <a:gd name="f104" fmla="+- f98 0 f45"/>
                      <a:gd name="f105" fmla="*/ f95 f14 1"/>
                      <a:gd name="f106" fmla="*/ f96 f15 1"/>
                      <a:gd name="f107" fmla="at2 f101 f102"/>
                      <a:gd name="f108" fmla="at2 f103 f104"/>
                      <a:gd name="f109" fmla="+- f107 f4 0"/>
                      <a:gd name="f110" fmla="+- f108 f4 0"/>
                      <a:gd name="f111" fmla="*/ f109 f8 1"/>
                      <a:gd name="f112" fmla="*/ f110 f8 1"/>
                      <a:gd name="f113" fmla="*/ f111 1 f3"/>
                      <a:gd name="f114" fmla="*/ f112 1 f3"/>
                      <a:gd name="f115" fmla="+- 0 0 f113"/>
                      <a:gd name="f116" fmla="+- 0 0 f114"/>
                      <a:gd name="f117" fmla="+- 0 0 f115"/>
                      <a:gd name="f118" fmla="+- 0 0 f116"/>
                      <a:gd name="f119" fmla="*/ f117 f3 1"/>
                      <a:gd name="f120" fmla="*/ f118 f3 1"/>
                      <a:gd name="f121" fmla="*/ f119 1 f8"/>
                      <a:gd name="f122" fmla="*/ f120 1 f8"/>
                      <a:gd name="f123" fmla="+- f121 0 f4"/>
                      <a:gd name="f124" fmla="+- f122 0 f4"/>
                      <a:gd name="f125" fmla="cos 1 f123"/>
                      <a:gd name="f126" fmla="sin 1 f123"/>
                      <a:gd name="f127" fmla="+- f124 0 f123"/>
                      <a:gd name="f128" fmla="+- 0 0 f125"/>
                      <a:gd name="f129" fmla="+- 0 0 f126"/>
                      <a:gd name="f130" fmla="+- f127 f2 0"/>
                      <a:gd name="f131" fmla="*/ f29 f128 1"/>
                      <a:gd name="f132" fmla="*/ f29 f129 1"/>
                      <a:gd name="f133" fmla="?: f127 f127 f130"/>
                      <a:gd name="f134" fmla="*/ f131 f131 1"/>
                      <a:gd name="f135" fmla="*/ f132 f132 1"/>
                      <a:gd name="f136" fmla="+- f134 f135 0"/>
                      <a:gd name="f137" fmla="sqrt f136"/>
                      <a:gd name="f138" fmla="*/ f46 1 f137"/>
                      <a:gd name="f139" fmla="*/ f128 f138 1"/>
                      <a:gd name="f140" fmla="*/ f129 f138 1"/>
                      <a:gd name="f141" fmla="+- f45 0 f139"/>
                      <a:gd name="f142" fmla="+- f45 0 f140"/>
                    </a:gdLst>
                    <a:ahLst>
                      <a:ahXY gdRefX="f0" minX="f9" maxX="f10" gdRefY="f1" minY="f9" maxY="f10">
                        <a:pos x="f23" y="f24"/>
                      </a:ahXY>
                    </a:ahLst>
                    <a:cxnLst>
                      <a:cxn ang="3cd4">
                        <a:pos x="hc" y="t"/>
                      </a:cxn>
                      <a:cxn ang="0">
                        <a:pos x="r" y="vc"/>
                      </a:cxn>
                      <a:cxn ang="cd4">
                        <a:pos x="hc" y="b"/>
                      </a:cxn>
                      <a:cxn ang="cd2">
                        <a:pos x="l" y="vc"/>
                      </a:cxn>
                      <a:cxn ang="f47">
                        <a:pos x="f30" y="f31"/>
                      </a:cxn>
                      <a:cxn ang="f47">
                        <a:pos x="f33" y="f34"/>
                      </a:cxn>
                      <a:cxn ang="f47">
                        <a:pos x="f35" y="f36"/>
                      </a:cxn>
                      <a:cxn ang="f47">
                        <a:pos x="f33" y="f37"/>
                      </a:cxn>
                      <a:cxn ang="f47">
                        <a:pos x="f30" y="f38"/>
                      </a:cxn>
                      <a:cxn ang="f47">
                        <a:pos x="f39" y="f37"/>
                      </a:cxn>
                      <a:cxn ang="f47">
                        <a:pos x="f40" y="f36"/>
                      </a:cxn>
                      <a:cxn ang="f47">
                        <a:pos x="f39" y="f34"/>
                      </a:cxn>
                      <a:cxn ang="f47">
                        <a:pos x="f105" y="f106"/>
                      </a:cxn>
                    </a:cxnLst>
                    <a:rect l="f25" t="f28" r="f26" b="f27"/>
                    <a:pathLst>
                      <a:path w="21600" h="21600">
                        <a:moveTo>
                          <a:pt x="f141" y="f142"/>
                        </a:moveTo>
                        <a:arcTo wR="f29" hR="f29" stAng="f123" swAng="f133"/>
                        <a:lnTo>
                          <a:pt x="f95" y="f96"/>
                        </a:lnTo>
                        <a:close/>
                      </a:path>
                    </a:pathLst>
                  </a:custGeom>
                  <ask:type>
                    <ask:lineSketchScribble/>
                  </ask:type>
                </ask:lineSketchStyleProps>
              </a:ext>
            </a:extLst>
          </a:ln>
          <a:effectLst/>
        </p:spPr>
        <p:txBody>
          <a:bodyPr vert="horz" wrap="non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n-GB" sz="2200" b="1" i="0" u="none" strike="noStrike" kern="1200" cap="none" dirty="0">
                <a:ln>
                  <a:noFill/>
                </a:ln>
                <a:solidFill>
                  <a:srgbClr val="FFFFFF"/>
                </a:solidFill>
                <a:effectLst>
                  <a:outerShdw dist="17961" dir="2700000">
                    <a:scrgbClr r="0" g="0" b="0"/>
                  </a:outerShdw>
                </a:effectLst>
                <a:ea typeface="Droid Sans Fallback" pitchFamily="2"/>
                <a:cs typeface="FreeSans" pitchFamily="2"/>
              </a:rPr>
              <a:t>Who, me?!</a:t>
            </a:r>
          </a:p>
        </p:txBody>
      </p:sp>
    </p:spTree>
    <p:extLst>
      <p:ext uri="{BB962C8B-B14F-4D97-AF65-F5344CB8AC3E}">
        <p14:creationId xmlns:p14="http://schemas.microsoft.com/office/powerpoint/2010/main" val="291931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9375830-F76D-EEF6-D01A-9508AA084FD0}"/>
              </a:ext>
            </a:extLst>
          </p:cNvPr>
          <p:cNvSpPr>
            <a:spLocks noGrp="1"/>
          </p:cNvSpPr>
          <p:nvPr>
            <p:ph type="title"/>
          </p:nvPr>
        </p:nvSpPr>
        <p:spPr>
          <a:xfrm>
            <a:off x="640079" y="325369"/>
            <a:ext cx="5374778" cy="1956841"/>
          </a:xfrm>
        </p:spPr>
        <p:txBody>
          <a:bodyPr anchor="b">
            <a:normAutofit/>
          </a:bodyPr>
          <a:lstStyle/>
          <a:p>
            <a:r>
              <a:rPr lang="en-GB" sz="5400" b="1" dirty="0"/>
              <a:t>Some important considerations</a:t>
            </a:r>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8212CD8-24F6-8699-A2C7-95695E00A84C}"/>
              </a:ext>
            </a:extLst>
          </p:cNvPr>
          <p:cNvSpPr>
            <a:spLocks noGrp="1"/>
          </p:cNvSpPr>
          <p:nvPr>
            <p:ph idx="1"/>
          </p:nvPr>
        </p:nvSpPr>
        <p:spPr>
          <a:xfrm>
            <a:off x="640080" y="2872899"/>
            <a:ext cx="5374778" cy="3747998"/>
          </a:xfrm>
        </p:spPr>
        <p:txBody>
          <a:bodyPr>
            <a:normAutofit/>
          </a:bodyPr>
          <a:lstStyle/>
          <a:p>
            <a:r>
              <a:rPr lang="en-GB" sz="1800" dirty="0"/>
              <a:t>Ethics</a:t>
            </a:r>
          </a:p>
          <a:p>
            <a:pPr lvl="1"/>
            <a:r>
              <a:rPr lang="en-GB" sz="1600" dirty="0"/>
              <a:t>University ethics committees versus oral history associations</a:t>
            </a:r>
          </a:p>
          <a:p>
            <a:pPr lvl="1"/>
            <a:r>
              <a:rPr lang="en-GB" sz="1600" dirty="0"/>
              <a:t>Need to respect ethics of different communities</a:t>
            </a:r>
          </a:p>
          <a:p>
            <a:r>
              <a:rPr lang="en-GB" sz="1800" dirty="0"/>
              <a:t>Positionality</a:t>
            </a:r>
          </a:p>
          <a:p>
            <a:pPr lvl="1"/>
            <a:r>
              <a:rPr lang="en-GB" sz="1600" dirty="0"/>
              <a:t>Gatekeepers</a:t>
            </a:r>
          </a:p>
          <a:p>
            <a:pPr lvl="1"/>
            <a:r>
              <a:rPr lang="en-GB" sz="1600" dirty="0"/>
              <a:t>Insider versus Outsider (and sometimes in between)</a:t>
            </a:r>
          </a:p>
          <a:p>
            <a:r>
              <a:rPr lang="en-GB" sz="1800" dirty="0"/>
              <a:t>Different modes of story-telling</a:t>
            </a:r>
          </a:p>
          <a:p>
            <a:r>
              <a:rPr lang="en-GB" sz="1800" dirty="0"/>
              <a:t>To archive or not to archive</a:t>
            </a:r>
          </a:p>
          <a:p>
            <a:r>
              <a:rPr lang="en-GB" sz="1800" dirty="0"/>
              <a:t>To reuse or not reuse</a:t>
            </a:r>
          </a:p>
          <a:p>
            <a:r>
              <a:rPr lang="en-GB" sz="1800" dirty="0"/>
              <a:t>Questions of accessibility, e.g. disability</a:t>
            </a:r>
            <a:endParaRPr lang="en-GB" sz="1200" dirty="0"/>
          </a:p>
        </p:txBody>
      </p:sp>
      <p:pic>
        <p:nvPicPr>
          <p:cNvPr id="7" name="Picture 6">
            <a:extLst>
              <a:ext uri="{FF2B5EF4-FFF2-40B4-BE49-F238E27FC236}">
                <a16:creationId xmlns:a16="http://schemas.microsoft.com/office/drawing/2014/main" id="{F3C99A1C-D10D-A1B2-9BA6-DB5A54DBE366}"/>
              </a:ext>
            </a:extLst>
          </p:cNvPr>
          <p:cNvPicPr>
            <a:picLocks noChangeAspect="1"/>
          </p:cNvPicPr>
          <p:nvPr/>
        </p:nvPicPr>
        <p:blipFill rotWithShape="1">
          <a:blip r:embed="rId2"/>
          <a:srcRect l="28106" t="19281" r="31144" b="6667"/>
          <a:stretch/>
        </p:blipFill>
        <p:spPr>
          <a:xfrm>
            <a:off x="6177143" y="889739"/>
            <a:ext cx="4968361" cy="5078522"/>
          </a:xfrm>
          <a:custGeom>
            <a:avLst/>
            <a:gdLst>
              <a:gd name="connsiteX0" fmla="*/ 0 w 4968361"/>
              <a:gd name="connsiteY0" fmla="*/ 0 h 5078522"/>
              <a:gd name="connsiteX1" fmla="*/ 571362 w 4968361"/>
              <a:gd name="connsiteY1" fmla="*/ 0 h 5078522"/>
              <a:gd name="connsiteX2" fmla="*/ 1142723 w 4968361"/>
              <a:gd name="connsiteY2" fmla="*/ 0 h 5078522"/>
              <a:gd name="connsiteX3" fmla="*/ 1714085 w 4968361"/>
              <a:gd name="connsiteY3" fmla="*/ 0 h 5078522"/>
              <a:gd name="connsiteX4" fmla="*/ 2335130 w 4968361"/>
              <a:gd name="connsiteY4" fmla="*/ 0 h 5078522"/>
              <a:gd name="connsiteX5" fmla="*/ 3005858 w 4968361"/>
              <a:gd name="connsiteY5" fmla="*/ 0 h 5078522"/>
              <a:gd name="connsiteX6" fmla="*/ 3527536 w 4968361"/>
              <a:gd name="connsiteY6" fmla="*/ 0 h 5078522"/>
              <a:gd name="connsiteX7" fmla="*/ 4049214 w 4968361"/>
              <a:gd name="connsiteY7" fmla="*/ 0 h 5078522"/>
              <a:gd name="connsiteX8" fmla="*/ 4968361 w 4968361"/>
              <a:gd name="connsiteY8" fmla="*/ 0 h 5078522"/>
              <a:gd name="connsiteX9" fmla="*/ 4968361 w 4968361"/>
              <a:gd name="connsiteY9" fmla="*/ 584030 h 5078522"/>
              <a:gd name="connsiteX10" fmla="*/ 4968361 w 4968361"/>
              <a:gd name="connsiteY10" fmla="*/ 1168060 h 5078522"/>
              <a:gd name="connsiteX11" fmla="*/ 4968361 w 4968361"/>
              <a:gd name="connsiteY11" fmla="*/ 1904446 h 5078522"/>
              <a:gd name="connsiteX12" fmla="*/ 4968361 w 4968361"/>
              <a:gd name="connsiteY12" fmla="*/ 2590046 h 5078522"/>
              <a:gd name="connsiteX13" fmla="*/ 4968361 w 4968361"/>
              <a:gd name="connsiteY13" fmla="*/ 3224861 h 5078522"/>
              <a:gd name="connsiteX14" fmla="*/ 4968361 w 4968361"/>
              <a:gd name="connsiteY14" fmla="*/ 3910462 h 5078522"/>
              <a:gd name="connsiteX15" fmla="*/ 4968361 w 4968361"/>
              <a:gd name="connsiteY15" fmla="*/ 4443707 h 5078522"/>
              <a:gd name="connsiteX16" fmla="*/ 4968361 w 4968361"/>
              <a:gd name="connsiteY16" fmla="*/ 5078522 h 5078522"/>
              <a:gd name="connsiteX17" fmla="*/ 4347316 w 4968361"/>
              <a:gd name="connsiteY17" fmla="*/ 5078522 h 5078522"/>
              <a:gd name="connsiteX18" fmla="*/ 3875322 w 4968361"/>
              <a:gd name="connsiteY18" fmla="*/ 5078522 h 5078522"/>
              <a:gd name="connsiteX19" fmla="*/ 3353644 w 4968361"/>
              <a:gd name="connsiteY19" fmla="*/ 5078522 h 5078522"/>
              <a:gd name="connsiteX20" fmla="*/ 2732599 w 4968361"/>
              <a:gd name="connsiteY20" fmla="*/ 5078522 h 5078522"/>
              <a:gd name="connsiteX21" fmla="*/ 2161237 w 4968361"/>
              <a:gd name="connsiteY21" fmla="*/ 5078522 h 5078522"/>
              <a:gd name="connsiteX22" fmla="*/ 1689243 w 4968361"/>
              <a:gd name="connsiteY22" fmla="*/ 5078522 h 5078522"/>
              <a:gd name="connsiteX23" fmla="*/ 968830 w 4968361"/>
              <a:gd name="connsiteY23" fmla="*/ 5078522 h 5078522"/>
              <a:gd name="connsiteX24" fmla="*/ 0 w 4968361"/>
              <a:gd name="connsiteY24" fmla="*/ 5078522 h 5078522"/>
              <a:gd name="connsiteX25" fmla="*/ 0 w 4968361"/>
              <a:gd name="connsiteY25" fmla="*/ 4342136 h 5078522"/>
              <a:gd name="connsiteX26" fmla="*/ 0 w 4968361"/>
              <a:gd name="connsiteY26" fmla="*/ 3808892 h 5078522"/>
              <a:gd name="connsiteX27" fmla="*/ 0 w 4968361"/>
              <a:gd name="connsiteY27" fmla="*/ 3123291 h 5078522"/>
              <a:gd name="connsiteX28" fmla="*/ 0 w 4968361"/>
              <a:gd name="connsiteY28" fmla="*/ 2488476 h 5078522"/>
              <a:gd name="connsiteX29" fmla="*/ 0 w 4968361"/>
              <a:gd name="connsiteY29" fmla="*/ 1802875 h 5078522"/>
              <a:gd name="connsiteX30" fmla="*/ 0 w 4968361"/>
              <a:gd name="connsiteY30" fmla="*/ 1066490 h 5078522"/>
              <a:gd name="connsiteX31" fmla="*/ 0 w 4968361"/>
              <a:gd name="connsiteY31" fmla="*/ 0 h 5078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968361" h="5078522" fill="none" extrusionOk="0">
                <a:moveTo>
                  <a:pt x="0" y="0"/>
                </a:moveTo>
                <a:cubicBezTo>
                  <a:pt x="114404" y="5538"/>
                  <a:pt x="401356" y="28246"/>
                  <a:pt x="571362" y="0"/>
                </a:cubicBezTo>
                <a:cubicBezTo>
                  <a:pt x="741368" y="-28246"/>
                  <a:pt x="997768" y="9794"/>
                  <a:pt x="1142723" y="0"/>
                </a:cubicBezTo>
                <a:cubicBezTo>
                  <a:pt x="1287678" y="-9794"/>
                  <a:pt x="1534177" y="14345"/>
                  <a:pt x="1714085" y="0"/>
                </a:cubicBezTo>
                <a:cubicBezTo>
                  <a:pt x="1893993" y="-14345"/>
                  <a:pt x="2161914" y="-24112"/>
                  <a:pt x="2335130" y="0"/>
                </a:cubicBezTo>
                <a:cubicBezTo>
                  <a:pt x="2508346" y="24112"/>
                  <a:pt x="2741003" y="-27616"/>
                  <a:pt x="3005858" y="0"/>
                </a:cubicBezTo>
                <a:cubicBezTo>
                  <a:pt x="3270713" y="27616"/>
                  <a:pt x="3341798" y="-24384"/>
                  <a:pt x="3527536" y="0"/>
                </a:cubicBezTo>
                <a:cubicBezTo>
                  <a:pt x="3713274" y="24384"/>
                  <a:pt x="3887343" y="-426"/>
                  <a:pt x="4049214" y="0"/>
                </a:cubicBezTo>
                <a:cubicBezTo>
                  <a:pt x="4211085" y="426"/>
                  <a:pt x="4783021" y="40818"/>
                  <a:pt x="4968361" y="0"/>
                </a:cubicBezTo>
                <a:cubicBezTo>
                  <a:pt x="4945790" y="128183"/>
                  <a:pt x="4989143" y="387834"/>
                  <a:pt x="4968361" y="584030"/>
                </a:cubicBezTo>
                <a:cubicBezTo>
                  <a:pt x="4947580" y="780226"/>
                  <a:pt x="4958535" y="915892"/>
                  <a:pt x="4968361" y="1168060"/>
                </a:cubicBezTo>
                <a:cubicBezTo>
                  <a:pt x="4978188" y="1420228"/>
                  <a:pt x="4941061" y="1564603"/>
                  <a:pt x="4968361" y="1904446"/>
                </a:cubicBezTo>
                <a:cubicBezTo>
                  <a:pt x="4995661" y="2244289"/>
                  <a:pt x="4986258" y="2407634"/>
                  <a:pt x="4968361" y="2590046"/>
                </a:cubicBezTo>
                <a:cubicBezTo>
                  <a:pt x="4950464" y="2772458"/>
                  <a:pt x="4960287" y="3088436"/>
                  <a:pt x="4968361" y="3224861"/>
                </a:cubicBezTo>
                <a:cubicBezTo>
                  <a:pt x="4976435" y="3361287"/>
                  <a:pt x="4965387" y="3688662"/>
                  <a:pt x="4968361" y="3910462"/>
                </a:cubicBezTo>
                <a:cubicBezTo>
                  <a:pt x="4971335" y="4132262"/>
                  <a:pt x="4979244" y="4238983"/>
                  <a:pt x="4968361" y="4443707"/>
                </a:cubicBezTo>
                <a:cubicBezTo>
                  <a:pt x="4957478" y="4648432"/>
                  <a:pt x="4973053" y="4888278"/>
                  <a:pt x="4968361" y="5078522"/>
                </a:cubicBezTo>
                <a:cubicBezTo>
                  <a:pt x="4689113" y="5091929"/>
                  <a:pt x="4631066" y="5068115"/>
                  <a:pt x="4347316" y="5078522"/>
                </a:cubicBezTo>
                <a:cubicBezTo>
                  <a:pt x="4063566" y="5088929"/>
                  <a:pt x="4102300" y="5070260"/>
                  <a:pt x="3875322" y="5078522"/>
                </a:cubicBezTo>
                <a:cubicBezTo>
                  <a:pt x="3648344" y="5086784"/>
                  <a:pt x="3580193" y="5057507"/>
                  <a:pt x="3353644" y="5078522"/>
                </a:cubicBezTo>
                <a:cubicBezTo>
                  <a:pt x="3127095" y="5099537"/>
                  <a:pt x="2943698" y="5098242"/>
                  <a:pt x="2732599" y="5078522"/>
                </a:cubicBezTo>
                <a:cubicBezTo>
                  <a:pt x="2521500" y="5058802"/>
                  <a:pt x="2286091" y="5104679"/>
                  <a:pt x="2161237" y="5078522"/>
                </a:cubicBezTo>
                <a:cubicBezTo>
                  <a:pt x="2036383" y="5052365"/>
                  <a:pt x="1888476" y="5058131"/>
                  <a:pt x="1689243" y="5078522"/>
                </a:cubicBezTo>
                <a:cubicBezTo>
                  <a:pt x="1490010" y="5098913"/>
                  <a:pt x="1269007" y="5102089"/>
                  <a:pt x="968830" y="5078522"/>
                </a:cubicBezTo>
                <a:cubicBezTo>
                  <a:pt x="668653" y="5054955"/>
                  <a:pt x="300901" y="5085566"/>
                  <a:pt x="0" y="5078522"/>
                </a:cubicBezTo>
                <a:cubicBezTo>
                  <a:pt x="-18626" y="4926928"/>
                  <a:pt x="-12311" y="4586190"/>
                  <a:pt x="0" y="4342136"/>
                </a:cubicBezTo>
                <a:cubicBezTo>
                  <a:pt x="12311" y="4098082"/>
                  <a:pt x="8815" y="3987075"/>
                  <a:pt x="0" y="3808892"/>
                </a:cubicBezTo>
                <a:cubicBezTo>
                  <a:pt x="-8815" y="3630709"/>
                  <a:pt x="-31909" y="3364349"/>
                  <a:pt x="0" y="3123291"/>
                </a:cubicBezTo>
                <a:cubicBezTo>
                  <a:pt x="31909" y="2882233"/>
                  <a:pt x="16967" y="2749724"/>
                  <a:pt x="0" y="2488476"/>
                </a:cubicBezTo>
                <a:cubicBezTo>
                  <a:pt x="-16967" y="2227229"/>
                  <a:pt x="-21408" y="1984850"/>
                  <a:pt x="0" y="1802875"/>
                </a:cubicBezTo>
                <a:cubicBezTo>
                  <a:pt x="21408" y="1620900"/>
                  <a:pt x="-20435" y="1281662"/>
                  <a:pt x="0" y="1066490"/>
                </a:cubicBezTo>
                <a:cubicBezTo>
                  <a:pt x="20435" y="851318"/>
                  <a:pt x="45381" y="491106"/>
                  <a:pt x="0" y="0"/>
                </a:cubicBezTo>
                <a:close/>
              </a:path>
              <a:path w="4968361" h="5078522" stroke="0" extrusionOk="0">
                <a:moveTo>
                  <a:pt x="0" y="0"/>
                </a:moveTo>
                <a:cubicBezTo>
                  <a:pt x="280024" y="29778"/>
                  <a:pt x="501340" y="29916"/>
                  <a:pt x="720412" y="0"/>
                </a:cubicBezTo>
                <a:cubicBezTo>
                  <a:pt x="939484" y="-29916"/>
                  <a:pt x="1154408" y="190"/>
                  <a:pt x="1341457" y="0"/>
                </a:cubicBezTo>
                <a:cubicBezTo>
                  <a:pt x="1528506" y="-190"/>
                  <a:pt x="1631729" y="27128"/>
                  <a:pt x="1912819" y="0"/>
                </a:cubicBezTo>
                <a:cubicBezTo>
                  <a:pt x="2193909" y="-27128"/>
                  <a:pt x="2204963" y="13794"/>
                  <a:pt x="2434497" y="0"/>
                </a:cubicBezTo>
                <a:cubicBezTo>
                  <a:pt x="2664031" y="-13794"/>
                  <a:pt x="2781485" y="12009"/>
                  <a:pt x="2906491" y="0"/>
                </a:cubicBezTo>
                <a:cubicBezTo>
                  <a:pt x="3031497" y="-12009"/>
                  <a:pt x="3313789" y="27406"/>
                  <a:pt x="3477853" y="0"/>
                </a:cubicBezTo>
                <a:cubicBezTo>
                  <a:pt x="3641917" y="-27406"/>
                  <a:pt x="3789615" y="5884"/>
                  <a:pt x="4098898" y="0"/>
                </a:cubicBezTo>
                <a:cubicBezTo>
                  <a:pt x="4408181" y="-5884"/>
                  <a:pt x="4692061" y="41919"/>
                  <a:pt x="4968361" y="0"/>
                </a:cubicBezTo>
                <a:cubicBezTo>
                  <a:pt x="4971541" y="229109"/>
                  <a:pt x="4945413" y="413647"/>
                  <a:pt x="4968361" y="685600"/>
                </a:cubicBezTo>
                <a:cubicBezTo>
                  <a:pt x="4991309" y="957553"/>
                  <a:pt x="4969359" y="1061611"/>
                  <a:pt x="4968361" y="1421986"/>
                </a:cubicBezTo>
                <a:cubicBezTo>
                  <a:pt x="4967363" y="1782361"/>
                  <a:pt x="4966433" y="1834092"/>
                  <a:pt x="4968361" y="2056801"/>
                </a:cubicBezTo>
                <a:cubicBezTo>
                  <a:pt x="4970289" y="2279511"/>
                  <a:pt x="4969964" y="2401161"/>
                  <a:pt x="4968361" y="2590046"/>
                </a:cubicBezTo>
                <a:cubicBezTo>
                  <a:pt x="4966758" y="2778931"/>
                  <a:pt x="4985150" y="2910180"/>
                  <a:pt x="4968361" y="3174076"/>
                </a:cubicBezTo>
                <a:cubicBezTo>
                  <a:pt x="4951573" y="3437972"/>
                  <a:pt x="4958161" y="3520683"/>
                  <a:pt x="4968361" y="3707321"/>
                </a:cubicBezTo>
                <a:cubicBezTo>
                  <a:pt x="4978561" y="3893959"/>
                  <a:pt x="4938535" y="4197148"/>
                  <a:pt x="4968361" y="4342136"/>
                </a:cubicBezTo>
                <a:cubicBezTo>
                  <a:pt x="4998187" y="4487125"/>
                  <a:pt x="4939946" y="4758052"/>
                  <a:pt x="4968361" y="5078522"/>
                </a:cubicBezTo>
                <a:cubicBezTo>
                  <a:pt x="4852156" y="5094755"/>
                  <a:pt x="4657748" y="5087491"/>
                  <a:pt x="4396999" y="5078522"/>
                </a:cubicBezTo>
                <a:cubicBezTo>
                  <a:pt x="4136250" y="5069553"/>
                  <a:pt x="3958171" y="5060658"/>
                  <a:pt x="3676587" y="5078522"/>
                </a:cubicBezTo>
                <a:cubicBezTo>
                  <a:pt x="3395003" y="5096386"/>
                  <a:pt x="3419586" y="5094553"/>
                  <a:pt x="3204593" y="5078522"/>
                </a:cubicBezTo>
                <a:cubicBezTo>
                  <a:pt x="2989600" y="5062491"/>
                  <a:pt x="2852296" y="5095380"/>
                  <a:pt x="2732599" y="5078522"/>
                </a:cubicBezTo>
                <a:cubicBezTo>
                  <a:pt x="2612902" y="5061664"/>
                  <a:pt x="2261164" y="5058671"/>
                  <a:pt x="2012186" y="5078522"/>
                </a:cubicBezTo>
                <a:cubicBezTo>
                  <a:pt x="1763208" y="5098373"/>
                  <a:pt x="1590127" y="5093923"/>
                  <a:pt x="1440825" y="5078522"/>
                </a:cubicBezTo>
                <a:cubicBezTo>
                  <a:pt x="1291523" y="5063121"/>
                  <a:pt x="1059851" y="5059843"/>
                  <a:pt x="919147" y="5078522"/>
                </a:cubicBezTo>
                <a:cubicBezTo>
                  <a:pt x="778443" y="5097201"/>
                  <a:pt x="291094" y="5043033"/>
                  <a:pt x="0" y="5078522"/>
                </a:cubicBezTo>
                <a:cubicBezTo>
                  <a:pt x="16919" y="4817694"/>
                  <a:pt x="548" y="4613181"/>
                  <a:pt x="0" y="4494492"/>
                </a:cubicBezTo>
                <a:cubicBezTo>
                  <a:pt x="-548" y="4375803"/>
                  <a:pt x="22356" y="4078614"/>
                  <a:pt x="0" y="3961247"/>
                </a:cubicBezTo>
                <a:cubicBezTo>
                  <a:pt x="-22356" y="3843880"/>
                  <a:pt x="32075" y="3416717"/>
                  <a:pt x="0" y="3275647"/>
                </a:cubicBezTo>
                <a:cubicBezTo>
                  <a:pt x="-32075" y="3134577"/>
                  <a:pt x="-757" y="2907582"/>
                  <a:pt x="0" y="2793187"/>
                </a:cubicBezTo>
                <a:cubicBezTo>
                  <a:pt x="757" y="2678792"/>
                  <a:pt x="-23766" y="2395231"/>
                  <a:pt x="0" y="2209157"/>
                </a:cubicBezTo>
                <a:cubicBezTo>
                  <a:pt x="23766" y="2023083"/>
                  <a:pt x="3367" y="1931923"/>
                  <a:pt x="0" y="1726697"/>
                </a:cubicBezTo>
                <a:cubicBezTo>
                  <a:pt x="-3367" y="1521471"/>
                  <a:pt x="11933" y="1256737"/>
                  <a:pt x="0" y="1041097"/>
                </a:cubicBezTo>
                <a:cubicBezTo>
                  <a:pt x="-11933" y="825457"/>
                  <a:pt x="8099" y="387608"/>
                  <a:pt x="0" y="0"/>
                </a:cubicBezTo>
                <a:close/>
              </a:path>
            </a:pathLst>
          </a:custGeom>
          <a:ln>
            <a:solidFill>
              <a:schemeClr val="accent2"/>
            </a:solidFill>
            <a:extLst>
              <a:ext uri="{C807C97D-BFC1-408E-A445-0C87EB9F89A2}">
                <ask:lineSketchStyleProps xmlns:ask="http://schemas.microsoft.com/office/drawing/2018/sketchyshapes" sd="156193118">
                  <a:prstGeom prst="rect">
                    <a:avLst/>
                  </a:prstGeom>
                  <ask:type>
                    <ask:lineSketchFreehand/>
                  </ask:type>
                </ask:lineSketchStyleProps>
              </a:ext>
            </a:extLst>
          </a:ln>
        </p:spPr>
      </p:pic>
    </p:spTree>
    <p:extLst>
      <p:ext uri="{BB962C8B-B14F-4D97-AF65-F5344CB8AC3E}">
        <p14:creationId xmlns:p14="http://schemas.microsoft.com/office/powerpoint/2010/main" val="631994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150A3-3D2A-1219-C448-18CD6B233536}"/>
              </a:ext>
            </a:extLst>
          </p:cNvPr>
          <p:cNvSpPr>
            <a:spLocks noGrp="1"/>
          </p:cNvSpPr>
          <p:nvPr>
            <p:ph type="title"/>
          </p:nvPr>
        </p:nvSpPr>
        <p:spPr/>
        <p:txBody>
          <a:bodyPr>
            <a:normAutofit/>
          </a:bodyPr>
          <a:lstStyle/>
          <a:p>
            <a:r>
              <a:rPr lang="en-GB" sz="5400" b="1" dirty="0"/>
              <a:t>Conducting an interview</a:t>
            </a:r>
          </a:p>
        </p:txBody>
      </p:sp>
      <p:sp>
        <p:nvSpPr>
          <p:cNvPr id="3" name="Content Placeholder 2">
            <a:extLst>
              <a:ext uri="{FF2B5EF4-FFF2-40B4-BE49-F238E27FC236}">
                <a16:creationId xmlns:a16="http://schemas.microsoft.com/office/drawing/2014/main" id="{77A344D8-F839-9E16-51E0-61B0FFF5FADB}"/>
              </a:ext>
            </a:extLst>
          </p:cNvPr>
          <p:cNvSpPr>
            <a:spLocks noGrp="1"/>
          </p:cNvSpPr>
          <p:nvPr>
            <p:ph idx="1"/>
          </p:nvPr>
        </p:nvSpPr>
        <p:spPr>
          <a:xfrm>
            <a:off x="838200" y="1825625"/>
            <a:ext cx="3316705" cy="4351338"/>
          </a:xfrm>
          <a:custGeom>
            <a:avLst/>
            <a:gdLst>
              <a:gd name="connsiteX0" fmla="*/ 0 w 3316705"/>
              <a:gd name="connsiteY0" fmla="*/ 0 h 4351338"/>
              <a:gd name="connsiteX1" fmla="*/ 486450 w 3316705"/>
              <a:gd name="connsiteY1" fmla="*/ 0 h 4351338"/>
              <a:gd name="connsiteX2" fmla="*/ 1072401 w 3316705"/>
              <a:gd name="connsiteY2" fmla="*/ 0 h 4351338"/>
              <a:gd name="connsiteX3" fmla="*/ 1558851 w 3316705"/>
              <a:gd name="connsiteY3" fmla="*/ 0 h 4351338"/>
              <a:gd name="connsiteX4" fmla="*/ 2045301 w 3316705"/>
              <a:gd name="connsiteY4" fmla="*/ 0 h 4351338"/>
              <a:gd name="connsiteX5" fmla="*/ 2598086 w 3316705"/>
              <a:gd name="connsiteY5" fmla="*/ 0 h 4351338"/>
              <a:gd name="connsiteX6" fmla="*/ 3316705 w 3316705"/>
              <a:gd name="connsiteY6" fmla="*/ 0 h 4351338"/>
              <a:gd name="connsiteX7" fmla="*/ 3316705 w 3316705"/>
              <a:gd name="connsiteY7" fmla="*/ 587431 h 4351338"/>
              <a:gd name="connsiteX8" fmla="*/ 3316705 w 3316705"/>
              <a:gd name="connsiteY8" fmla="*/ 1174861 h 4351338"/>
              <a:gd name="connsiteX9" fmla="*/ 3316705 w 3316705"/>
              <a:gd name="connsiteY9" fmla="*/ 1762292 h 4351338"/>
              <a:gd name="connsiteX10" fmla="*/ 3316705 w 3316705"/>
              <a:gd name="connsiteY10" fmla="*/ 2219182 h 4351338"/>
              <a:gd name="connsiteX11" fmla="*/ 3316705 w 3316705"/>
              <a:gd name="connsiteY11" fmla="*/ 2806613 h 4351338"/>
              <a:gd name="connsiteX12" fmla="*/ 3316705 w 3316705"/>
              <a:gd name="connsiteY12" fmla="*/ 3350530 h 4351338"/>
              <a:gd name="connsiteX13" fmla="*/ 3316705 w 3316705"/>
              <a:gd name="connsiteY13" fmla="*/ 4351338 h 4351338"/>
              <a:gd name="connsiteX14" fmla="*/ 2730754 w 3316705"/>
              <a:gd name="connsiteY14" fmla="*/ 4351338 h 4351338"/>
              <a:gd name="connsiteX15" fmla="*/ 2111636 w 3316705"/>
              <a:gd name="connsiteY15" fmla="*/ 4351338 h 4351338"/>
              <a:gd name="connsiteX16" fmla="*/ 1558851 w 3316705"/>
              <a:gd name="connsiteY16" fmla="*/ 4351338 h 4351338"/>
              <a:gd name="connsiteX17" fmla="*/ 1072401 w 3316705"/>
              <a:gd name="connsiteY17" fmla="*/ 4351338 h 4351338"/>
              <a:gd name="connsiteX18" fmla="*/ 619118 w 3316705"/>
              <a:gd name="connsiteY18" fmla="*/ 4351338 h 4351338"/>
              <a:gd name="connsiteX19" fmla="*/ 0 w 3316705"/>
              <a:gd name="connsiteY19" fmla="*/ 4351338 h 4351338"/>
              <a:gd name="connsiteX20" fmla="*/ 0 w 3316705"/>
              <a:gd name="connsiteY20" fmla="*/ 3807421 h 4351338"/>
              <a:gd name="connsiteX21" fmla="*/ 0 w 3316705"/>
              <a:gd name="connsiteY21" fmla="*/ 3176477 h 4351338"/>
              <a:gd name="connsiteX22" fmla="*/ 0 w 3316705"/>
              <a:gd name="connsiteY22" fmla="*/ 2545533 h 4351338"/>
              <a:gd name="connsiteX23" fmla="*/ 0 w 3316705"/>
              <a:gd name="connsiteY23" fmla="*/ 2001615 h 4351338"/>
              <a:gd name="connsiteX24" fmla="*/ 0 w 3316705"/>
              <a:gd name="connsiteY24" fmla="*/ 1501212 h 4351338"/>
              <a:gd name="connsiteX25" fmla="*/ 0 w 3316705"/>
              <a:gd name="connsiteY25" fmla="*/ 913781 h 4351338"/>
              <a:gd name="connsiteX26" fmla="*/ 0 w 3316705"/>
              <a:gd name="connsiteY26"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316705" h="4351338" fill="none" extrusionOk="0">
                <a:moveTo>
                  <a:pt x="0" y="0"/>
                </a:moveTo>
                <a:cubicBezTo>
                  <a:pt x="176136" y="-27081"/>
                  <a:pt x="380138" y="38008"/>
                  <a:pt x="486450" y="0"/>
                </a:cubicBezTo>
                <a:cubicBezTo>
                  <a:pt x="592762" y="-38008"/>
                  <a:pt x="849994" y="17798"/>
                  <a:pt x="1072401" y="0"/>
                </a:cubicBezTo>
                <a:cubicBezTo>
                  <a:pt x="1294808" y="-17798"/>
                  <a:pt x="1372848" y="6272"/>
                  <a:pt x="1558851" y="0"/>
                </a:cubicBezTo>
                <a:cubicBezTo>
                  <a:pt x="1744854" y="-6272"/>
                  <a:pt x="1882853" y="2594"/>
                  <a:pt x="2045301" y="0"/>
                </a:cubicBezTo>
                <a:cubicBezTo>
                  <a:pt x="2207749" y="-2594"/>
                  <a:pt x="2426094" y="51381"/>
                  <a:pt x="2598086" y="0"/>
                </a:cubicBezTo>
                <a:cubicBezTo>
                  <a:pt x="2770078" y="-51381"/>
                  <a:pt x="3003595" y="3906"/>
                  <a:pt x="3316705" y="0"/>
                </a:cubicBezTo>
                <a:cubicBezTo>
                  <a:pt x="3327991" y="135774"/>
                  <a:pt x="3269206" y="433980"/>
                  <a:pt x="3316705" y="587431"/>
                </a:cubicBezTo>
                <a:cubicBezTo>
                  <a:pt x="3364204" y="740882"/>
                  <a:pt x="3286711" y="978005"/>
                  <a:pt x="3316705" y="1174861"/>
                </a:cubicBezTo>
                <a:cubicBezTo>
                  <a:pt x="3346699" y="1371717"/>
                  <a:pt x="3269572" y="1579214"/>
                  <a:pt x="3316705" y="1762292"/>
                </a:cubicBezTo>
                <a:cubicBezTo>
                  <a:pt x="3363838" y="1945370"/>
                  <a:pt x="3316548" y="2045685"/>
                  <a:pt x="3316705" y="2219182"/>
                </a:cubicBezTo>
                <a:cubicBezTo>
                  <a:pt x="3316862" y="2392679"/>
                  <a:pt x="3295192" y="2601455"/>
                  <a:pt x="3316705" y="2806613"/>
                </a:cubicBezTo>
                <a:cubicBezTo>
                  <a:pt x="3338218" y="3011771"/>
                  <a:pt x="3312295" y="3229793"/>
                  <a:pt x="3316705" y="3350530"/>
                </a:cubicBezTo>
                <a:cubicBezTo>
                  <a:pt x="3321115" y="3471267"/>
                  <a:pt x="3205748" y="3924146"/>
                  <a:pt x="3316705" y="4351338"/>
                </a:cubicBezTo>
                <a:cubicBezTo>
                  <a:pt x="3186616" y="4376352"/>
                  <a:pt x="2853014" y="4315111"/>
                  <a:pt x="2730754" y="4351338"/>
                </a:cubicBezTo>
                <a:cubicBezTo>
                  <a:pt x="2608494" y="4387565"/>
                  <a:pt x="2281725" y="4308248"/>
                  <a:pt x="2111636" y="4351338"/>
                </a:cubicBezTo>
                <a:cubicBezTo>
                  <a:pt x="1941547" y="4394428"/>
                  <a:pt x="1828385" y="4328944"/>
                  <a:pt x="1558851" y="4351338"/>
                </a:cubicBezTo>
                <a:cubicBezTo>
                  <a:pt x="1289318" y="4373732"/>
                  <a:pt x="1231402" y="4294376"/>
                  <a:pt x="1072401" y="4351338"/>
                </a:cubicBezTo>
                <a:cubicBezTo>
                  <a:pt x="913400" y="4408300"/>
                  <a:pt x="791252" y="4346067"/>
                  <a:pt x="619118" y="4351338"/>
                </a:cubicBezTo>
                <a:cubicBezTo>
                  <a:pt x="446984" y="4356609"/>
                  <a:pt x="302520" y="4303516"/>
                  <a:pt x="0" y="4351338"/>
                </a:cubicBezTo>
                <a:cubicBezTo>
                  <a:pt x="-50679" y="4167280"/>
                  <a:pt x="4099" y="4013094"/>
                  <a:pt x="0" y="3807421"/>
                </a:cubicBezTo>
                <a:cubicBezTo>
                  <a:pt x="-4099" y="3601748"/>
                  <a:pt x="70134" y="3394207"/>
                  <a:pt x="0" y="3176477"/>
                </a:cubicBezTo>
                <a:cubicBezTo>
                  <a:pt x="-70134" y="2958747"/>
                  <a:pt x="69960" y="2776660"/>
                  <a:pt x="0" y="2545533"/>
                </a:cubicBezTo>
                <a:cubicBezTo>
                  <a:pt x="-69960" y="2314406"/>
                  <a:pt x="58506" y="2171137"/>
                  <a:pt x="0" y="2001615"/>
                </a:cubicBezTo>
                <a:cubicBezTo>
                  <a:pt x="-58506" y="1832093"/>
                  <a:pt x="4040" y="1743727"/>
                  <a:pt x="0" y="1501212"/>
                </a:cubicBezTo>
                <a:cubicBezTo>
                  <a:pt x="-4040" y="1258697"/>
                  <a:pt x="2092" y="1122748"/>
                  <a:pt x="0" y="913781"/>
                </a:cubicBezTo>
                <a:cubicBezTo>
                  <a:pt x="-2092" y="704814"/>
                  <a:pt x="61514" y="239457"/>
                  <a:pt x="0" y="0"/>
                </a:cubicBezTo>
                <a:close/>
              </a:path>
              <a:path w="3316705" h="4351338" stroke="0" extrusionOk="0">
                <a:moveTo>
                  <a:pt x="0" y="0"/>
                </a:moveTo>
                <a:cubicBezTo>
                  <a:pt x="155347" y="-25658"/>
                  <a:pt x="256184" y="22727"/>
                  <a:pt x="453283" y="0"/>
                </a:cubicBezTo>
                <a:cubicBezTo>
                  <a:pt x="650382" y="-22727"/>
                  <a:pt x="805723" y="52250"/>
                  <a:pt x="1039234" y="0"/>
                </a:cubicBezTo>
                <a:cubicBezTo>
                  <a:pt x="1272745" y="-52250"/>
                  <a:pt x="1460310" y="7030"/>
                  <a:pt x="1658353" y="0"/>
                </a:cubicBezTo>
                <a:cubicBezTo>
                  <a:pt x="1856396" y="-7030"/>
                  <a:pt x="2071286" y="13810"/>
                  <a:pt x="2244304" y="0"/>
                </a:cubicBezTo>
                <a:cubicBezTo>
                  <a:pt x="2417322" y="-13810"/>
                  <a:pt x="2550012" y="15188"/>
                  <a:pt x="2797088" y="0"/>
                </a:cubicBezTo>
                <a:cubicBezTo>
                  <a:pt x="3044164" y="-15188"/>
                  <a:pt x="3148798" y="6665"/>
                  <a:pt x="3316705" y="0"/>
                </a:cubicBezTo>
                <a:cubicBezTo>
                  <a:pt x="3346418" y="228688"/>
                  <a:pt x="3271690" y="372503"/>
                  <a:pt x="3316705" y="630944"/>
                </a:cubicBezTo>
                <a:cubicBezTo>
                  <a:pt x="3361720" y="889385"/>
                  <a:pt x="3294609" y="944781"/>
                  <a:pt x="3316705" y="1131348"/>
                </a:cubicBezTo>
                <a:cubicBezTo>
                  <a:pt x="3338801" y="1317915"/>
                  <a:pt x="3296263" y="1416339"/>
                  <a:pt x="3316705" y="1544725"/>
                </a:cubicBezTo>
                <a:cubicBezTo>
                  <a:pt x="3337147" y="1673111"/>
                  <a:pt x="3281003" y="1893271"/>
                  <a:pt x="3316705" y="2001615"/>
                </a:cubicBezTo>
                <a:cubicBezTo>
                  <a:pt x="3352407" y="2109959"/>
                  <a:pt x="3302377" y="2418887"/>
                  <a:pt x="3316705" y="2589046"/>
                </a:cubicBezTo>
                <a:cubicBezTo>
                  <a:pt x="3331033" y="2759205"/>
                  <a:pt x="3265178" y="2866103"/>
                  <a:pt x="3316705" y="3089450"/>
                </a:cubicBezTo>
                <a:cubicBezTo>
                  <a:pt x="3368232" y="3312797"/>
                  <a:pt x="3313700" y="3351048"/>
                  <a:pt x="3316705" y="3546340"/>
                </a:cubicBezTo>
                <a:cubicBezTo>
                  <a:pt x="3319710" y="3741632"/>
                  <a:pt x="3267602" y="4133869"/>
                  <a:pt x="3316705" y="4351338"/>
                </a:cubicBezTo>
                <a:cubicBezTo>
                  <a:pt x="3146278" y="4382750"/>
                  <a:pt x="2959887" y="4328338"/>
                  <a:pt x="2830255" y="4351338"/>
                </a:cubicBezTo>
                <a:cubicBezTo>
                  <a:pt x="2700623" y="4374338"/>
                  <a:pt x="2451263" y="4291750"/>
                  <a:pt x="2211137" y="4351338"/>
                </a:cubicBezTo>
                <a:cubicBezTo>
                  <a:pt x="1971011" y="4410926"/>
                  <a:pt x="1747548" y="4283269"/>
                  <a:pt x="1592018" y="4351338"/>
                </a:cubicBezTo>
                <a:cubicBezTo>
                  <a:pt x="1436488" y="4419407"/>
                  <a:pt x="1261828" y="4288639"/>
                  <a:pt x="1039234" y="4351338"/>
                </a:cubicBezTo>
                <a:cubicBezTo>
                  <a:pt x="816640" y="4414037"/>
                  <a:pt x="777993" y="4348159"/>
                  <a:pt x="585951" y="4351338"/>
                </a:cubicBezTo>
                <a:cubicBezTo>
                  <a:pt x="393909" y="4354517"/>
                  <a:pt x="269566" y="4326348"/>
                  <a:pt x="0" y="4351338"/>
                </a:cubicBezTo>
                <a:cubicBezTo>
                  <a:pt x="-19574" y="4166545"/>
                  <a:pt x="3326" y="3957682"/>
                  <a:pt x="0" y="3807421"/>
                </a:cubicBezTo>
                <a:cubicBezTo>
                  <a:pt x="-3326" y="3657160"/>
                  <a:pt x="54341" y="3381891"/>
                  <a:pt x="0" y="3263504"/>
                </a:cubicBezTo>
                <a:cubicBezTo>
                  <a:pt x="-54341" y="3145117"/>
                  <a:pt x="10568" y="2917844"/>
                  <a:pt x="0" y="2719586"/>
                </a:cubicBezTo>
                <a:cubicBezTo>
                  <a:pt x="-10568" y="2521328"/>
                  <a:pt x="18662" y="2384637"/>
                  <a:pt x="0" y="2175669"/>
                </a:cubicBezTo>
                <a:cubicBezTo>
                  <a:pt x="-18662" y="1966701"/>
                  <a:pt x="45631" y="1865934"/>
                  <a:pt x="0" y="1631752"/>
                </a:cubicBezTo>
                <a:cubicBezTo>
                  <a:pt x="-45631" y="1397570"/>
                  <a:pt x="21515" y="1239007"/>
                  <a:pt x="0" y="1044321"/>
                </a:cubicBezTo>
                <a:cubicBezTo>
                  <a:pt x="-21515" y="849635"/>
                  <a:pt x="37576" y="712773"/>
                  <a:pt x="0" y="543917"/>
                </a:cubicBezTo>
                <a:cubicBezTo>
                  <a:pt x="-37576" y="375061"/>
                  <a:pt x="61038" y="187190"/>
                  <a:pt x="0" y="0"/>
                </a:cubicBezTo>
                <a:close/>
              </a:path>
            </a:pathLst>
          </a:custGeom>
          <a:ln>
            <a:solidFill>
              <a:schemeClr val="accent2"/>
            </a:solidFill>
            <a:extLst>
              <a:ext uri="{C807C97D-BFC1-408E-A445-0C87EB9F89A2}">
                <ask:lineSketchStyleProps xmlns:ask="http://schemas.microsoft.com/office/drawing/2018/sketchyshapes" sd="1775278607">
                  <ask:type>
                    <ask:lineSketchScribble/>
                  </ask:type>
                </ask:lineSketchStyleProps>
              </a:ext>
            </a:extLst>
          </a:ln>
        </p:spPr>
        <p:txBody>
          <a:bodyPr/>
          <a:lstStyle/>
          <a:p>
            <a:pPr marL="0" indent="0" algn="ctr">
              <a:buNone/>
            </a:pPr>
            <a:r>
              <a:rPr lang="en-GB" u="sng" dirty="0"/>
              <a:t>Before</a:t>
            </a:r>
          </a:p>
          <a:p>
            <a:r>
              <a:rPr lang="en-GB" dirty="0"/>
              <a:t>Finding interviewee(s)</a:t>
            </a:r>
          </a:p>
          <a:p>
            <a:r>
              <a:rPr lang="en-GB" dirty="0"/>
              <a:t>Building rapport</a:t>
            </a:r>
          </a:p>
          <a:p>
            <a:r>
              <a:rPr lang="en-GB" dirty="0"/>
              <a:t>Research</a:t>
            </a:r>
          </a:p>
          <a:p>
            <a:r>
              <a:rPr lang="en-GB" dirty="0"/>
              <a:t>What to ask/discuss</a:t>
            </a:r>
          </a:p>
        </p:txBody>
      </p:sp>
      <p:sp>
        <p:nvSpPr>
          <p:cNvPr id="4" name="Content Placeholder 2">
            <a:extLst>
              <a:ext uri="{FF2B5EF4-FFF2-40B4-BE49-F238E27FC236}">
                <a16:creationId xmlns:a16="http://schemas.microsoft.com/office/drawing/2014/main" id="{D2A825E4-710B-DDF1-8855-11B5E78FB0D4}"/>
              </a:ext>
            </a:extLst>
          </p:cNvPr>
          <p:cNvSpPr txBox="1">
            <a:spLocks/>
          </p:cNvSpPr>
          <p:nvPr/>
        </p:nvSpPr>
        <p:spPr>
          <a:xfrm>
            <a:off x="4437647" y="1825625"/>
            <a:ext cx="3316705" cy="4351338"/>
          </a:xfrm>
          <a:custGeom>
            <a:avLst/>
            <a:gdLst>
              <a:gd name="connsiteX0" fmla="*/ 0 w 3316705"/>
              <a:gd name="connsiteY0" fmla="*/ 0 h 4351338"/>
              <a:gd name="connsiteX1" fmla="*/ 552784 w 3316705"/>
              <a:gd name="connsiteY1" fmla="*/ 0 h 4351338"/>
              <a:gd name="connsiteX2" fmla="*/ 1072401 w 3316705"/>
              <a:gd name="connsiteY2" fmla="*/ 0 h 4351338"/>
              <a:gd name="connsiteX3" fmla="*/ 1658353 w 3316705"/>
              <a:gd name="connsiteY3" fmla="*/ 0 h 4351338"/>
              <a:gd name="connsiteX4" fmla="*/ 2177970 w 3316705"/>
              <a:gd name="connsiteY4" fmla="*/ 0 h 4351338"/>
              <a:gd name="connsiteX5" fmla="*/ 2763921 w 3316705"/>
              <a:gd name="connsiteY5" fmla="*/ 0 h 4351338"/>
              <a:gd name="connsiteX6" fmla="*/ 3316705 w 3316705"/>
              <a:gd name="connsiteY6" fmla="*/ 0 h 4351338"/>
              <a:gd name="connsiteX7" fmla="*/ 3316705 w 3316705"/>
              <a:gd name="connsiteY7" fmla="*/ 587431 h 4351338"/>
              <a:gd name="connsiteX8" fmla="*/ 3316705 w 3316705"/>
              <a:gd name="connsiteY8" fmla="*/ 1044321 h 4351338"/>
              <a:gd name="connsiteX9" fmla="*/ 3316705 w 3316705"/>
              <a:gd name="connsiteY9" fmla="*/ 1631752 h 4351338"/>
              <a:gd name="connsiteX10" fmla="*/ 3316705 w 3316705"/>
              <a:gd name="connsiteY10" fmla="*/ 2088642 h 4351338"/>
              <a:gd name="connsiteX11" fmla="*/ 3316705 w 3316705"/>
              <a:gd name="connsiteY11" fmla="*/ 2545533 h 4351338"/>
              <a:gd name="connsiteX12" fmla="*/ 3316705 w 3316705"/>
              <a:gd name="connsiteY12" fmla="*/ 2958910 h 4351338"/>
              <a:gd name="connsiteX13" fmla="*/ 3316705 w 3316705"/>
              <a:gd name="connsiteY13" fmla="*/ 3415800 h 4351338"/>
              <a:gd name="connsiteX14" fmla="*/ 3316705 w 3316705"/>
              <a:gd name="connsiteY14" fmla="*/ 4351338 h 4351338"/>
              <a:gd name="connsiteX15" fmla="*/ 2730754 w 3316705"/>
              <a:gd name="connsiteY15" fmla="*/ 4351338 h 4351338"/>
              <a:gd name="connsiteX16" fmla="*/ 2211137 w 3316705"/>
              <a:gd name="connsiteY16" fmla="*/ 4351338 h 4351338"/>
              <a:gd name="connsiteX17" fmla="*/ 1757854 w 3316705"/>
              <a:gd name="connsiteY17" fmla="*/ 4351338 h 4351338"/>
              <a:gd name="connsiteX18" fmla="*/ 1205069 w 3316705"/>
              <a:gd name="connsiteY18" fmla="*/ 4351338 h 4351338"/>
              <a:gd name="connsiteX19" fmla="*/ 751786 w 3316705"/>
              <a:gd name="connsiteY19" fmla="*/ 4351338 h 4351338"/>
              <a:gd name="connsiteX20" fmla="*/ 0 w 3316705"/>
              <a:gd name="connsiteY20" fmla="*/ 4351338 h 4351338"/>
              <a:gd name="connsiteX21" fmla="*/ 0 w 3316705"/>
              <a:gd name="connsiteY21" fmla="*/ 3850934 h 4351338"/>
              <a:gd name="connsiteX22" fmla="*/ 0 w 3316705"/>
              <a:gd name="connsiteY22" fmla="*/ 3394044 h 4351338"/>
              <a:gd name="connsiteX23" fmla="*/ 0 w 3316705"/>
              <a:gd name="connsiteY23" fmla="*/ 2893640 h 4351338"/>
              <a:gd name="connsiteX24" fmla="*/ 0 w 3316705"/>
              <a:gd name="connsiteY24" fmla="*/ 2349723 h 4351338"/>
              <a:gd name="connsiteX25" fmla="*/ 0 w 3316705"/>
              <a:gd name="connsiteY25" fmla="*/ 1892832 h 4351338"/>
              <a:gd name="connsiteX26" fmla="*/ 0 w 3316705"/>
              <a:gd name="connsiteY26" fmla="*/ 1348915 h 4351338"/>
              <a:gd name="connsiteX27" fmla="*/ 0 w 3316705"/>
              <a:gd name="connsiteY27" fmla="*/ 848511 h 4351338"/>
              <a:gd name="connsiteX28" fmla="*/ 0 w 3316705"/>
              <a:gd name="connsiteY28"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16705" h="4351338" fill="none" extrusionOk="0">
                <a:moveTo>
                  <a:pt x="0" y="0"/>
                </a:moveTo>
                <a:cubicBezTo>
                  <a:pt x="233373" y="-2103"/>
                  <a:pt x="430458" y="43798"/>
                  <a:pt x="552784" y="0"/>
                </a:cubicBezTo>
                <a:cubicBezTo>
                  <a:pt x="675110" y="-43798"/>
                  <a:pt x="959744" y="10264"/>
                  <a:pt x="1072401" y="0"/>
                </a:cubicBezTo>
                <a:cubicBezTo>
                  <a:pt x="1185058" y="-10264"/>
                  <a:pt x="1380750" y="46905"/>
                  <a:pt x="1658353" y="0"/>
                </a:cubicBezTo>
                <a:cubicBezTo>
                  <a:pt x="1935956" y="-46905"/>
                  <a:pt x="2068493" y="4800"/>
                  <a:pt x="2177970" y="0"/>
                </a:cubicBezTo>
                <a:cubicBezTo>
                  <a:pt x="2287447" y="-4800"/>
                  <a:pt x="2489277" y="56081"/>
                  <a:pt x="2763921" y="0"/>
                </a:cubicBezTo>
                <a:cubicBezTo>
                  <a:pt x="3038565" y="-56081"/>
                  <a:pt x="3161457" y="15221"/>
                  <a:pt x="3316705" y="0"/>
                </a:cubicBezTo>
                <a:cubicBezTo>
                  <a:pt x="3327636" y="140667"/>
                  <a:pt x="3299324" y="386499"/>
                  <a:pt x="3316705" y="587431"/>
                </a:cubicBezTo>
                <a:cubicBezTo>
                  <a:pt x="3334086" y="788363"/>
                  <a:pt x="3276718" y="925838"/>
                  <a:pt x="3316705" y="1044321"/>
                </a:cubicBezTo>
                <a:cubicBezTo>
                  <a:pt x="3356692" y="1162804"/>
                  <a:pt x="3316574" y="1512353"/>
                  <a:pt x="3316705" y="1631752"/>
                </a:cubicBezTo>
                <a:cubicBezTo>
                  <a:pt x="3316836" y="1751151"/>
                  <a:pt x="3302058" y="1904588"/>
                  <a:pt x="3316705" y="2088642"/>
                </a:cubicBezTo>
                <a:cubicBezTo>
                  <a:pt x="3331352" y="2272696"/>
                  <a:pt x="3296869" y="2320236"/>
                  <a:pt x="3316705" y="2545533"/>
                </a:cubicBezTo>
                <a:cubicBezTo>
                  <a:pt x="3336541" y="2770830"/>
                  <a:pt x="3295976" y="2772533"/>
                  <a:pt x="3316705" y="2958910"/>
                </a:cubicBezTo>
                <a:cubicBezTo>
                  <a:pt x="3337434" y="3145287"/>
                  <a:pt x="3293269" y="3246835"/>
                  <a:pt x="3316705" y="3415800"/>
                </a:cubicBezTo>
                <a:cubicBezTo>
                  <a:pt x="3340141" y="3584765"/>
                  <a:pt x="3284528" y="3964886"/>
                  <a:pt x="3316705" y="4351338"/>
                </a:cubicBezTo>
                <a:cubicBezTo>
                  <a:pt x="3159105" y="4351825"/>
                  <a:pt x="2947646" y="4315027"/>
                  <a:pt x="2730754" y="4351338"/>
                </a:cubicBezTo>
                <a:cubicBezTo>
                  <a:pt x="2513862" y="4387649"/>
                  <a:pt x="2412485" y="4326779"/>
                  <a:pt x="2211137" y="4351338"/>
                </a:cubicBezTo>
                <a:cubicBezTo>
                  <a:pt x="2009789" y="4375897"/>
                  <a:pt x="1921240" y="4339580"/>
                  <a:pt x="1757854" y="4351338"/>
                </a:cubicBezTo>
                <a:cubicBezTo>
                  <a:pt x="1594468" y="4363096"/>
                  <a:pt x="1354549" y="4345032"/>
                  <a:pt x="1205069" y="4351338"/>
                </a:cubicBezTo>
                <a:cubicBezTo>
                  <a:pt x="1055589" y="4357644"/>
                  <a:pt x="888915" y="4326905"/>
                  <a:pt x="751786" y="4351338"/>
                </a:cubicBezTo>
                <a:cubicBezTo>
                  <a:pt x="614657" y="4375771"/>
                  <a:pt x="279444" y="4299281"/>
                  <a:pt x="0" y="4351338"/>
                </a:cubicBezTo>
                <a:cubicBezTo>
                  <a:pt x="-44262" y="4243450"/>
                  <a:pt x="349" y="3954356"/>
                  <a:pt x="0" y="3850934"/>
                </a:cubicBezTo>
                <a:cubicBezTo>
                  <a:pt x="-349" y="3747512"/>
                  <a:pt x="40601" y="3572597"/>
                  <a:pt x="0" y="3394044"/>
                </a:cubicBezTo>
                <a:cubicBezTo>
                  <a:pt x="-40601" y="3215491"/>
                  <a:pt x="25231" y="3109991"/>
                  <a:pt x="0" y="2893640"/>
                </a:cubicBezTo>
                <a:cubicBezTo>
                  <a:pt x="-25231" y="2677289"/>
                  <a:pt x="31222" y="2557916"/>
                  <a:pt x="0" y="2349723"/>
                </a:cubicBezTo>
                <a:cubicBezTo>
                  <a:pt x="-31222" y="2141530"/>
                  <a:pt x="54139" y="2014455"/>
                  <a:pt x="0" y="1892832"/>
                </a:cubicBezTo>
                <a:cubicBezTo>
                  <a:pt x="-54139" y="1771209"/>
                  <a:pt x="18691" y="1508991"/>
                  <a:pt x="0" y="1348915"/>
                </a:cubicBezTo>
                <a:cubicBezTo>
                  <a:pt x="-18691" y="1188839"/>
                  <a:pt x="57367" y="970337"/>
                  <a:pt x="0" y="848511"/>
                </a:cubicBezTo>
                <a:cubicBezTo>
                  <a:pt x="-57367" y="726685"/>
                  <a:pt x="43342" y="287433"/>
                  <a:pt x="0" y="0"/>
                </a:cubicBezTo>
                <a:close/>
              </a:path>
              <a:path w="3316705" h="4351338" stroke="0" extrusionOk="0">
                <a:moveTo>
                  <a:pt x="0" y="0"/>
                </a:moveTo>
                <a:cubicBezTo>
                  <a:pt x="167382" y="-36189"/>
                  <a:pt x="321717" y="50750"/>
                  <a:pt x="585951" y="0"/>
                </a:cubicBezTo>
                <a:cubicBezTo>
                  <a:pt x="850185" y="-50750"/>
                  <a:pt x="978905" y="33231"/>
                  <a:pt x="1171902" y="0"/>
                </a:cubicBezTo>
                <a:cubicBezTo>
                  <a:pt x="1364899" y="-33231"/>
                  <a:pt x="1444948" y="52235"/>
                  <a:pt x="1691520" y="0"/>
                </a:cubicBezTo>
                <a:cubicBezTo>
                  <a:pt x="1938092" y="-52235"/>
                  <a:pt x="1995504" y="47073"/>
                  <a:pt x="2211137" y="0"/>
                </a:cubicBezTo>
                <a:cubicBezTo>
                  <a:pt x="2426770" y="-47073"/>
                  <a:pt x="2690595" y="17756"/>
                  <a:pt x="2830255" y="0"/>
                </a:cubicBezTo>
                <a:cubicBezTo>
                  <a:pt x="2969915" y="-17756"/>
                  <a:pt x="3194578" y="41564"/>
                  <a:pt x="3316705" y="0"/>
                </a:cubicBezTo>
                <a:cubicBezTo>
                  <a:pt x="3327931" y="154981"/>
                  <a:pt x="3278799" y="252076"/>
                  <a:pt x="3316705" y="456890"/>
                </a:cubicBezTo>
                <a:cubicBezTo>
                  <a:pt x="3354611" y="661704"/>
                  <a:pt x="3299414" y="814547"/>
                  <a:pt x="3316705" y="1087835"/>
                </a:cubicBezTo>
                <a:cubicBezTo>
                  <a:pt x="3333996" y="1361123"/>
                  <a:pt x="3269102" y="1389104"/>
                  <a:pt x="3316705" y="1501212"/>
                </a:cubicBezTo>
                <a:cubicBezTo>
                  <a:pt x="3364308" y="1613320"/>
                  <a:pt x="3315728" y="1788696"/>
                  <a:pt x="3316705" y="1914589"/>
                </a:cubicBezTo>
                <a:cubicBezTo>
                  <a:pt x="3317682" y="2040482"/>
                  <a:pt x="3298048" y="2268136"/>
                  <a:pt x="3316705" y="2414993"/>
                </a:cubicBezTo>
                <a:cubicBezTo>
                  <a:pt x="3335362" y="2561850"/>
                  <a:pt x="3260585" y="2842931"/>
                  <a:pt x="3316705" y="2958910"/>
                </a:cubicBezTo>
                <a:cubicBezTo>
                  <a:pt x="3372825" y="3074889"/>
                  <a:pt x="3275218" y="3287794"/>
                  <a:pt x="3316705" y="3589854"/>
                </a:cubicBezTo>
                <a:cubicBezTo>
                  <a:pt x="3358192" y="3891914"/>
                  <a:pt x="3251678" y="3986138"/>
                  <a:pt x="3316705" y="4351338"/>
                </a:cubicBezTo>
                <a:cubicBezTo>
                  <a:pt x="3151647" y="4373546"/>
                  <a:pt x="2859468" y="4350669"/>
                  <a:pt x="2697587" y="4351338"/>
                </a:cubicBezTo>
                <a:cubicBezTo>
                  <a:pt x="2535706" y="4352007"/>
                  <a:pt x="2271527" y="4323801"/>
                  <a:pt x="2144803" y="4351338"/>
                </a:cubicBezTo>
                <a:cubicBezTo>
                  <a:pt x="2018079" y="4378875"/>
                  <a:pt x="1878116" y="4339406"/>
                  <a:pt x="1658353" y="4351338"/>
                </a:cubicBezTo>
                <a:cubicBezTo>
                  <a:pt x="1438590" y="4363270"/>
                  <a:pt x="1365183" y="4335101"/>
                  <a:pt x="1171902" y="4351338"/>
                </a:cubicBezTo>
                <a:cubicBezTo>
                  <a:pt x="978621" y="4367575"/>
                  <a:pt x="759513" y="4341111"/>
                  <a:pt x="619118" y="4351338"/>
                </a:cubicBezTo>
                <a:cubicBezTo>
                  <a:pt x="478723" y="4361565"/>
                  <a:pt x="231547" y="4334286"/>
                  <a:pt x="0" y="4351338"/>
                </a:cubicBezTo>
                <a:cubicBezTo>
                  <a:pt x="-47662" y="4191793"/>
                  <a:pt x="36810" y="4031901"/>
                  <a:pt x="0" y="3763907"/>
                </a:cubicBezTo>
                <a:cubicBezTo>
                  <a:pt x="-36810" y="3495913"/>
                  <a:pt x="13818" y="3475763"/>
                  <a:pt x="0" y="3350530"/>
                </a:cubicBezTo>
                <a:cubicBezTo>
                  <a:pt x="-13818" y="3225297"/>
                  <a:pt x="65960" y="2956256"/>
                  <a:pt x="0" y="2763100"/>
                </a:cubicBezTo>
                <a:cubicBezTo>
                  <a:pt x="-65960" y="2569944"/>
                  <a:pt x="67691" y="2384423"/>
                  <a:pt x="0" y="2132156"/>
                </a:cubicBezTo>
                <a:cubicBezTo>
                  <a:pt x="-67691" y="1879889"/>
                  <a:pt x="47144" y="1897938"/>
                  <a:pt x="0" y="1718779"/>
                </a:cubicBezTo>
                <a:cubicBezTo>
                  <a:pt x="-47144" y="1539620"/>
                  <a:pt x="25152" y="1389681"/>
                  <a:pt x="0" y="1131348"/>
                </a:cubicBezTo>
                <a:cubicBezTo>
                  <a:pt x="-25152" y="873015"/>
                  <a:pt x="46029" y="888403"/>
                  <a:pt x="0" y="674457"/>
                </a:cubicBezTo>
                <a:cubicBezTo>
                  <a:pt x="-46029" y="460511"/>
                  <a:pt x="68685" y="311428"/>
                  <a:pt x="0" y="0"/>
                </a:cubicBezTo>
                <a:close/>
              </a:path>
            </a:pathLst>
          </a:custGeom>
          <a:solidFill>
            <a:schemeClr val="accent2"/>
          </a:solidFill>
          <a:ln>
            <a:solidFill>
              <a:schemeClr val="accent2"/>
            </a:solidFill>
            <a:extLst>
              <a:ext uri="{C807C97D-BFC1-408E-A445-0C87EB9F89A2}">
                <ask:lineSketchStyleProps xmlns:ask="http://schemas.microsoft.com/office/drawing/2018/sketchyshapes" sd="207249738">
                  <a:prstGeom prst="rect">
                    <a:avLst/>
                  </a:prstGeom>
                  <ask:type>
                    <ask:lineSketchScribble/>
                  </ask:type>
                </ask:lineSketchStyleProps>
              </a:ext>
            </a:extLst>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u="sng" dirty="0">
                <a:solidFill>
                  <a:schemeClr val="bg1"/>
                </a:solidFill>
              </a:rPr>
              <a:t>During</a:t>
            </a:r>
          </a:p>
          <a:p>
            <a:r>
              <a:rPr lang="en-GB" dirty="0">
                <a:solidFill>
                  <a:schemeClr val="bg1"/>
                </a:solidFill>
              </a:rPr>
              <a:t>Life Story approach</a:t>
            </a:r>
          </a:p>
          <a:p>
            <a:r>
              <a:rPr lang="en-GB" dirty="0">
                <a:solidFill>
                  <a:schemeClr val="bg1"/>
                </a:solidFill>
              </a:rPr>
              <a:t>Consent forms</a:t>
            </a:r>
          </a:p>
          <a:p>
            <a:r>
              <a:rPr lang="en-GB" dirty="0">
                <a:solidFill>
                  <a:schemeClr val="bg1"/>
                </a:solidFill>
              </a:rPr>
              <a:t>Recording</a:t>
            </a:r>
          </a:p>
          <a:p>
            <a:r>
              <a:rPr lang="en-GB" dirty="0">
                <a:solidFill>
                  <a:schemeClr val="bg1"/>
                </a:solidFill>
              </a:rPr>
              <a:t>Best practice guidelines vs reality of fieldwork</a:t>
            </a:r>
          </a:p>
          <a:p>
            <a:r>
              <a:rPr lang="en-GB" dirty="0">
                <a:solidFill>
                  <a:schemeClr val="bg1"/>
                </a:solidFill>
              </a:rPr>
              <a:t>Safeguarding: yourself and interviewee</a:t>
            </a:r>
          </a:p>
        </p:txBody>
      </p:sp>
      <p:sp>
        <p:nvSpPr>
          <p:cNvPr id="5" name="Content Placeholder 2">
            <a:extLst>
              <a:ext uri="{FF2B5EF4-FFF2-40B4-BE49-F238E27FC236}">
                <a16:creationId xmlns:a16="http://schemas.microsoft.com/office/drawing/2014/main" id="{F6DCD31B-6D86-40AE-F638-4BBF4CA612A9}"/>
              </a:ext>
            </a:extLst>
          </p:cNvPr>
          <p:cNvSpPr txBox="1">
            <a:spLocks/>
          </p:cNvSpPr>
          <p:nvPr/>
        </p:nvSpPr>
        <p:spPr>
          <a:xfrm>
            <a:off x="8037094" y="1825625"/>
            <a:ext cx="3316705" cy="4351338"/>
          </a:xfrm>
          <a:custGeom>
            <a:avLst/>
            <a:gdLst>
              <a:gd name="connsiteX0" fmla="*/ 0 w 3316705"/>
              <a:gd name="connsiteY0" fmla="*/ 0 h 4351338"/>
              <a:gd name="connsiteX1" fmla="*/ 453283 w 3316705"/>
              <a:gd name="connsiteY1" fmla="*/ 0 h 4351338"/>
              <a:gd name="connsiteX2" fmla="*/ 939733 w 3316705"/>
              <a:gd name="connsiteY2" fmla="*/ 0 h 4351338"/>
              <a:gd name="connsiteX3" fmla="*/ 1459350 w 3316705"/>
              <a:gd name="connsiteY3" fmla="*/ 0 h 4351338"/>
              <a:gd name="connsiteX4" fmla="*/ 2078468 w 3316705"/>
              <a:gd name="connsiteY4" fmla="*/ 0 h 4351338"/>
              <a:gd name="connsiteX5" fmla="*/ 2598086 w 3316705"/>
              <a:gd name="connsiteY5" fmla="*/ 0 h 4351338"/>
              <a:gd name="connsiteX6" fmla="*/ 3316705 w 3316705"/>
              <a:gd name="connsiteY6" fmla="*/ 0 h 4351338"/>
              <a:gd name="connsiteX7" fmla="*/ 3316705 w 3316705"/>
              <a:gd name="connsiteY7" fmla="*/ 500404 h 4351338"/>
              <a:gd name="connsiteX8" fmla="*/ 3316705 w 3316705"/>
              <a:gd name="connsiteY8" fmla="*/ 1000808 h 4351338"/>
              <a:gd name="connsiteX9" fmla="*/ 3316705 w 3316705"/>
              <a:gd name="connsiteY9" fmla="*/ 1588238 h 4351338"/>
              <a:gd name="connsiteX10" fmla="*/ 3316705 w 3316705"/>
              <a:gd name="connsiteY10" fmla="*/ 2001615 h 4351338"/>
              <a:gd name="connsiteX11" fmla="*/ 3316705 w 3316705"/>
              <a:gd name="connsiteY11" fmla="*/ 2502019 h 4351338"/>
              <a:gd name="connsiteX12" fmla="*/ 3316705 w 3316705"/>
              <a:gd name="connsiteY12" fmla="*/ 3132963 h 4351338"/>
              <a:gd name="connsiteX13" fmla="*/ 3316705 w 3316705"/>
              <a:gd name="connsiteY13" fmla="*/ 3589854 h 4351338"/>
              <a:gd name="connsiteX14" fmla="*/ 3316705 w 3316705"/>
              <a:gd name="connsiteY14" fmla="*/ 4351338 h 4351338"/>
              <a:gd name="connsiteX15" fmla="*/ 2730754 w 3316705"/>
              <a:gd name="connsiteY15" fmla="*/ 4351338 h 4351338"/>
              <a:gd name="connsiteX16" fmla="*/ 2277471 w 3316705"/>
              <a:gd name="connsiteY16" fmla="*/ 4351338 h 4351338"/>
              <a:gd name="connsiteX17" fmla="*/ 1658353 w 3316705"/>
              <a:gd name="connsiteY17" fmla="*/ 4351338 h 4351338"/>
              <a:gd name="connsiteX18" fmla="*/ 1171902 w 3316705"/>
              <a:gd name="connsiteY18" fmla="*/ 4351338 h 4351338"/>
              <a:gd name="connsiteX19" fmla="*/ 718619 w 3316705"/>
              <a:gd name="connsiteY19" fmla="*/ 4351338 h 4351338"/>
              <a:gd name="connsiteX20" fmla="*/ 0 w 3316705"/>
              <a:gd name="connsiteY20" fmla="*/ 4351338 h 4351338"/>
              <a:gd name="connsiteX21" fmla="*/ 0 w 3316705"/>
              <a:gd name="connsiteY21" fmla="*/ 3807421 h 4351338"/>
              <a:gd name="connsiteX22" fmla="*/ 0 w 3316705"/>
              <a:gd name="connsiteY22" fmla="*/ 3394044 h 4351338"/>
              <a:gd name="connsiteX23" fmla="*/ 0 w 3316705"/>
              <a:gd name="connsiteY23" fmla="*/ 2893640 h 4351338"/>
              <a:gd name="connsiteX24" fmla="*/ 0 w 3316705"/>
              <a:gd name="connsiteY24" fmla="*/ 2262696 h 4351338"/>
              <a:gd name="connsiteX25" fmla="*/ 0 w 3316705"/>
              <a:gd name="connsiteY25" fmla="*/ 1762292 h 4351338"/>
              <a:gd name="connsiteX26" fmla="*/ 0 w 3316705"/>
              <a:gd name="connsiteY26" fmla="*/ 1131348 h 4351338"/>
              <a:gd name="connsiteX27" fmla="*/ 0 w 3316705"/>
              <a:gd name="connsiteY27" fmla="*/ 500404 h 4351338"/>
              <a:gd name="connsiteX28" fmla="*/ 0 w 3316705"/>
              <a:gd name="connsiteY28"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16705" h="4351338" fill="none" extrusionOk="0">
                <a:moveTo>
                  <a:pt x="0" y="0"/>
                </a:moveTo>
                <a:cubicBezTo>
                  <a:pt x="168086" y="-25038"/>
                  <a:pt x="249030" y="11223"/>
                  <a:pt x="453283" y="0"/>
                </a:cubicBezTo>
                <a:cubicBezTo>
                  <a:pt x="657536" y="-11223"/>
                  <a:pt x="776327" y="1753"/>
                  <a:pt x="939733" y="0"/>
                </a:cubicBezTo>
                <a:cubicBezTo>
                  <a:pt x="1103139" y="-1753"/>
                  <a:pt x="1343989" y="25913"/>
                  <a:pt x="1459350" y="0"/>
                </a:cubicBezTo>
                <a:cubicBezTo>
                  <a:pt x="1574711" y="-25913"/>
                  <a:pt x="1859220" y="47278"/>
                  <a:pt x="2078468" y="0"/>
                </a:cubicBezTo>
                <a:cubicBezTo>
                  <a:pt x="2297716" y="-47278"/>
                  <a:pt x="2444436" y="53429"/>
                  <a:pt x="2598086" y="0"/>
                </a:cubicBezTo>
                <a:cubicBezTo>
                  <a:pt x="2751736" y="-53429"/>
                  <a:pt x="3004642" y="84000"/>
                  <a:pt x="3316705" y="0"/>
                </a:cubicBezTo>
                <a:cubicBezTo>
                  <a:pt x="3333923" y="150685"/>
                  <a:pt x="3304650" y="311754"/>
                  <a:pt x="3316705" y="500404"/>
                </a:cubicBezTo>
                <a:cubicBezTo>
                  <a:pt x="3328760" y="689054"/>
                  <a:pt x="3294157" y="856794"/>
                  <a:pt x="3316705" y="1000808"/>
                </a:cubicBezTo>
                <a:cubicBezTo>
                  <a:pt x="3339253" y="1144822"/>
                  <a:pt x="3296875" y="1457563"/>
                  <a:pt x="3316705" y="1588238"/>
                </a:cubicBezTo>
                <a:cubicBezTo>
                  <a:pt x="3336535" y="1718913"/>
                  <a:pt x="3278977" y="1823836"/>
                  <a:pt x="3316705" y="2001615"/>
                </a:cubicBezTo>
                <a:cubicBezTo>
                  <a:pt x="3354433" y="2179394"/>
                  <a:pt x="3272934" y="2270938"/>
                  <a:pt x="3316705" y="2502019"/>
                </a:cubicBezTo>
                <a:cubicBezTo>
                  <a:pt x="3360476" y="2733100"/>
                  <a:pt x="3268727" y="2817673"/>
                  <a:pt x="3316705" y="3132963"/>
                </a:cubicBezTo>
                <a:cubicBezTo>
                  <a:pt x="3364683" y="3448253"/>
                  <a:pt x="3308417" y="3424802"/>
                  <a:pt x="3316705" y="3589854"/>
                </a:cubicBezTo>
                <a:cubicBezTo>
                  <a:pt x="3324993" y="3754906"/>
                  <a:pt x="3231016" y="4162464"/>
                  <a:pt x="3316705" y="4351338"/>
                </a:cubicBezTo>
                <a:cubicBezTo>
                  <a:pt x="3055007" y="4393627"/>
                  <a:pt x="2868916" y="4341656"/>
                  <a:pt x="2730754" y="4351338"/>
                </a:cubicBezTo>
                <a:cubicBezTo>
                  <a:pt x="2592592" y="4361020"/>
                  <a:pt x="2386318" y="4348002"/>
                  <a:pt x="2277471" y="4351338"/>
                </a:cubicBezTo>
                <a:cubicBezTo>
                  <a:pt x="2168624" y="4354674"/>
                  <a:pt x="1926306" y="4293382"/>
                  <a:pt x="1658353" y="4351338"/>
                </a:cubicBezTo>
                <a:cubicBezTo>
                  <a:pt x="1390400" y="4409294"/>
                  <a:pt x="1309429" y="4339794"/>
                  <a:pt x="1171902" y="4351338"/>
                </a:cubicBezTo>
                <a:cubicBezTo>
                  <a:pt x="1034375" y="4362882"/>
                  <a:pt x="826035" y="4310491"/>
                  <a:pt x="718619" y="4351338"/>
                </a:cubicBezTo>
                <a:cubicBezTo>
                  <a:pt x="611203" y="4392185"/>
                  <a:pt x="228181" y="4268381"/>
                  <a:pt x="0" y="4351338"/>
                </a:cubicBezTo>
                <a:cubicBezTo>
                  <a:pt x="-25072" y="4180248"/>
                  <a:pt x="38080" y="4044213"/>
                  <a:pt x="0" y="3807421"/>
                </a:cubicBezTo>
                <a:cubicBezTo>
                  <a:pt x="-38080" y="3570629"/>
                  <a:pt x="2425" y="3591804"/>
                  <a:pt x="0" y="3394044"/>
                </a:cubicBezTo>
                <a:cubicBezTo>
                  <a:pt x="-2425" y="3196284"/>
                  <a:pt x="26367" y="3136116"/>
                  <a:pt x="0" y="2893640"/>
                </a:cubicBezTo>
                <a:cubicBezTo>
                  <a:pt x="-26367" y="2651164"/>
                  <a:pt x="61798" y="2409731"/>
                  <a:pt x="0" y="2262696"/>
                </a:cubicBezTo>
                <a:cubicBezTo>
                  <a:pt x="-61798" y="2115661"/>
                  <a:pt x="35446" y="1899792"/>
                  <a:pt x="0" y="1762292"/>
                </a:cubicBezTo>
                <a:cubicBezTo>
                  <a:pt x="-35446" y="1624792"/>
                  <a:pt x="57685" y="1362073"/>
                  <a:pt x="0" y="1131348"/>
                </a:cubicBezTo>
                <a:cubicBezTo>
                  <a:pt x="-57685" y="900623"/>
                  <a:pt x="31678" y="753513"/>
                  <a:pt x="0" y="500404"/>
                </a:cubicBezTo>
                <a:cubicBezTo>
                  <a:pt x="-31678" y="247295"/>
                  <a:pt x="57817" y="224193"/>
                  <a:pt x="0" y="0"/>
                </a:cubicBezTo>
                <a:close/>
              </a:path>
              <a:path w="3316705" h="4351338" stroke="0" extrusionOk="0">
                <a:moveTo>
                  <a:pt x="0" y="0"/>
                </a:moveTo>
                <a:cubicBezTo>
                  <a:pt x="196349" y="-5159"/>
                  <a:pt x="252688" y="52257"/>
                  <a:pt x="486450" y="0"/>
                </a:cubicBezTo>
                <a:cubicBezTo>
                  <a:pt x="720212" y="-52257"/>
                  <a:pt x="903497" y="16815"/>
                  <a:pt x="1072401" y="0"/>
                </a:cubicBezTo>
                <a:cubicBezTo>
                  <a:pt x="1241305" y="-16815"/>
                  <a:pt x="1396367" y="30189"/>
                  <a:pt x="1691520" y="0"/>
                </a:cubicBezTo>
                <a:cubicBezTo>
                  <a:pt x="1986673" y="-30189"/>
                  <a:pt x="2134293" y="32259"/>
                  <a:pt x="2277471" y="0"/>
                </a:cubicBezTo>
                <a:cubicBezTo>
                  <a:pt x="2420649" y="-32259"/>
                  <a:pt x="3011546" y="115005"/>
                  <a:pt x="3316705" y="0"/>
                </a:cubicBezTo>
                <a:cubicBezTo>
                  <a:pt x="3330420" y="201373"/>
                  <a:pt x="3315041" y="345310"/>
                  <a:pt x="3316705" y="543917"/>
                </a:cubicBezTo>
                <a:cubicBezTo>
                  <a:pt x="3318369" y="742524"/>
                  <a:pt x="3286149" y="861202"/>
                  <a:pt x="3316705" y="957294"/>
                </a:cubicBezTo>
                <a:cubicBezTo>
                  <a:pt x="3347261" y="1053386"/>
                  <a:pt x="3280962" y="1307268"/>
                  <a:pt x="3316705" y="1544725"/>
                </a:cubicBezTo>
                <a:cubicBezTo>
                  <a:pt x="3352448" y="1782182"/>
                  <a:pt x="3310133" y="1899216"/>
                  <a:pt x="3316705" y="2175669"/>
                </a:cubicBezTo>
                <a:cubicBezTo>
                  <a:pt x="3323277" y="2452122"/>
                  <a:pt x="3254214" y="2515989"/>
                  <a:pt x="3316705" y="2806613"/>
                </a:cubicBezTo>
                <a:cubicBezTo>
                  <a:pt x="3379196" y="3097237"/>
                  <a:pt x="3288361" y="3185606"/>
                  <a:pt x="3316705" y="3437557"/>
                </a:cubicBezTo>
                <a:cubicBezTo>
                  <a:pt x="3345049" y="3689508"/>
                  <a:pt x="3292240" y="4056870"/>
                  <a:pt x="3316705" y="4351338"/>
                </a:cubicBezTo>
                <a:cubicBezTo>
                  <a:pt x="3124933" y="4361807"/>
                  <a:pt x="2827037" y="4332222"/>
                  <a:pt x="2697587" y="4351338"/>
                </a:cubicBezTo>
                <a:cubicBezTo>
                  <a:pt x="2568137" y="4370454"/>
                  <a:pt x="2366767" y="4344790"/>
                  <a:pt x="2211137" y="4351338"/>
                </a:cubicBezTo>
                <a:cubicBezTo>
                  <a:pt x="2055507" y="4357886"/>
                  <a:pt x="1858703" y="4288671"/>
                  <a:pt x="1592018" y="4351338"/>
                </a:cubicBezTo>
                <a:cubicBezTo>
                  <a:pt x="1325333" y="4414005"/>
                  <a:pt x="1234693" y="4321637"/>
                  <a:pt x="1138735" y="4351338"/>
                </a:cubicBezTo>
                <a:cubicBezTo>
                  <a:pt x="1042777" y="4381039"/>
                  <a:pt x="797156" y="4309048"/>
                  <a:pt x="685452" y="4351338"/>
                </a:cubicBezTo>
                <a:cubicBezTo>
                  <a:pt x="573748" y="4393628"/>
                  <a:pt x="333363" y="4333958"/>
                  <a:pt x="0" y="4351338"/>
                </a:cubicBezTo>
                <a:cubicBezTo>
                  <a:pt x="-39333" y="4070750"/>
                  <a:pt x="30986" y="3852046"/>
                  <a:pt x="0" y="3720394"/>
                </a:cubicBezTo>
                <a:cubicBezTo>
                  <a:pt x="-30986" y="3588742"/>
                  <a:pt x="45851" y="3436142"/>
                  <a:pt x="0" y="3176477"/>
                </a:cubicBezTo>
                <a:cubicBezTo>
                  <a:pt x="-45851" y="2916812"/>
                  <a:pt x="45770" y="2853150"/>
                  <a:pt x="0" y="2719586"/>
                </a:cubicBezTo>
                <a:cubicBezTo>
                  <a:pt x="-45770" y="2586022"/>
                  <a:pt x="37598" y="2313105"/>
                  <a:pt x="0" y="2175669"/>
                </a:cubicBezTo>
                <a:cubicBezTo>
                  <a:pt x="-37598" y="2038233"/>
                  <a:pt x="24830" y="1817971"/>
                  <a:pt x="0" y="1675265"/>
                </a:cubicBezTo>
                <a:cubicBezTo>
                  <a:pt x="-24830" y="1532559"/>
                  <a:pt x="28553" y="1350053"/>
                  <a:pt x="0" y="1174861"/>
                </a:cubicBezTo>
                <a:cubicBezTo>
                  <a:pt x="-28553" y="999669"/>
                  <a:pt x="24851" y="925433"/>
                  <a:pt x="0" y="761484"/>
                </a:cubicBezTo>
                <a:cubicBezTo>
                  <a:pt x="-24851" y="597535"/>
                  <a:pt x="57152" y="216764"/>
                  <a:pt x="0" y="0"/>
                </a:cubicBezTo>
                <a:close/>
              </a:path>
            </a:pathLst>
          </a:custGeom>
          <a:ln>
            <a:solidFill>
              <a:schemeClr val="accent2"/>
            </a:solidFill>
            <a:extLst>
              <a:ext uri="{C807C97D-BFC1-408E-A445-0C87EB9F89A2}">
                <ask:lineSketchStyleProps xmlns:ask="http://schemas.microsoft.com/office/drawing/2018/sketchyshapes" sd="1183405932">
                  <a:prstGeom prst="rect">
                    <a:avLst/>
                  </a:prstGeom>
                  <ask:type>
                    <ask:lineSketchScribble/>
                  </ask:type>
                </ask:lineSketchStyleProps>
              </a:ext>
            </a:extLst>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u="sng" dirty="0"/>
              <a:t>After</a:t>
            </a:r>
          </a:p>
          <a:p>
            <a:r>
              <a:rPr lang="en-GB" dirty="0"/>
              <a:t>Summary sheet</a:t>
            </a:r>
          </a:p>
          <a:p>
            <a:r>
              <a:rPr lang="en-GB" dirty="0"/>
              <a:t>Full transcript</a:t>
            </a:r>
          </a:p>
          <a:p>
            <a:r>
              <a:rPr lang="en-GB" dirty="0"/>
              <a:t>Continue rapport with interviewee</a:t>
            </a:r>
          </a:p>
          <a:p>
            <a:r>
              <a:rPr lang="en-GB" dirty="0"/>
              <a:t>Respectful use of data</a:t>
            </a:r>
          </a:p>
          <a:p>
            <a:r>
              <a:rPr lang="en-GB" dirty="0"/>
              <a:t>Archive?</a:t>
            </a:r>
          </a:p>
        </p:txBody>
      </p:sp>
    </p:spTree>
    <p:extLst>
      <p:ext uri="{BB962C8B-B14F-4D97-AF65-F5344CB8AC3E}">
        <p14:creationId xmlns:p14="http://schemas.microsoft.com/office/powerpoint/2010/main" val="1697612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AF358-413C-6E44-D143-E30CC16FEA14}"/>
              </a:ext>
            </a:extLst>
          </p:cNvPr>
          <p:cNvSpPr>
            <a:spLocks noGrp="1"/>
          </p:cNvSpPr>
          <p:nvPr>
            <p:ph type="title"/>
          </p:nvPr>
        </p:nvSpPr>
        <p:spPr/>
        <p:txBody>
          <a:bodyPr>
            <a:normAutofit/>
          </a:bodyPr>
          <a:lstStyle/>
          <a:p>
            <a:r>
              <a:rPr lang="en-GB" sz="5400" b="1" dirty="0"/>
              <a:t>The Summary Sheet</a:t>
            </a:r>
          </a:p>
        </p:txBody>
      </p:sp>
      <p:pic>
        <p:nvPicPr>
          <p:cNvPr id="4" name="Picture 3">
            <a:extLst>
              <a:ext uri="{FF2B5EF4-FFF2-40B4-BE49-F238E27FC236}">
                <a16:creationId xmlns:a16="http://schemas.microsoft.com/office/drawing/2014/main" id="{7529463A-4841-065F-5BD8-1C83BD57D657}"/>
              </a:ext>
            </a:extLst>
          </p:cNvPr>
          <p:cNvPicPr>
            <a:picLocks noChangeAspect="1"/>
          </p:cNvPicPr>
          <p:nvPr/>
        </p:nvPicPr>
        <p:blipFill>
          <a:blip r:embed="rId2">
            <a:lum/>
            <a:alphaModFix/>
          </a:blip>
          <a:srcRect l="27212" t="19872" r="27785"/>
          <a:stretch>
            <a:fillRect/>
          </a:stretch>
        </p:blipFill>
        <p:spPr>
          <a:xfrm>
            <a:off x="468360" y="1476000"/>
            <a:ext cx="4535640" cy="4540320"/>
          </a:xfrm>
          <a:custGeom>
            <a:avLst/>
            <a:gdLst>
              <a:gd name="connsiteX0" fmla="*/ 0 w 4535640"/>
              <a:gd name="connsiteY0" fmla="*/ 0 h 4540320"/>
              <a:gd name="connsiteX1" fmla="*/ 511879 w 4535640"/>
              <a:gd name="connsiteY1" fmla="*/ 0 h 4540320"/>
              <a:gd name="connsiteX2" fmla="*/ 1023759 w 4535640"/>
              <a:gd name="connsiteY2" fmla="*/ 0 h 4540320"/>
              <a:gd name="connsiteX3" fmla="*/ 1535638 w 4535640"/>
              <a:gd name="connsiteY3" fmla="*/ 0 h 4540320"/>
              <a:gd name="connsiteX4" fmla="*/ 2183587 w 4535640"/>
              <a:gd name="connsiteY4" fmla="*/ 0 h 4540320"/>
              <a:gd name="connsiteX5" fmla="*/ 2922248 w 4535640"/>
              <a:gd name="connsiteY5" fmla="*/ 0 h 4540320"/>
              <a:gd name="connsiteX6" fmla="*/ 3434127 w 4535640"/>
              <a:gd name="connsiteY6" fmla="*/ 0 h 4540320"/>
              <a:gd name="connsiteX7" fmla="*/ 3946007 w 4535640"/>
              <a:gd name="connsiteY7" fmla="*/ 0 h 4540320"/>
              <a:gd name="connsiteX8" fmla="*/ 4535640 w 4535640"/>
              <a:gd name="connsiteY8" fmla="*/ 0 h 4540320"/>
              <a:gd name="connsiteX9" fmla="*/ 4535640 w 4535640"/>
              <a:gd name="connsiteY9" fmla="*/ 648617 h 4540320"/>
              <a:gd name="connsiteX10" fmla="*/ 4535640 w 4535640"/>
              <a:gd name="connsiteY10" fmla="*/ 1388041 h 4540320"/>
              <a:gd name="connsiteX11" fmla="*/ 4535640 w 4535640"/>
              <a:gd name="connsiteY11" fmla="*/ 2036658 h 4540320"/>
              <a:gd name="connsiteX12" fmla="*/ 4535640 w 4535640"/>
              <a:gd name="connsiteY12" fmla="*/ 2730678 h 4540320"/>
              <a:gd name="connsiteX13" fmla="*/ 4535640 w 4535640"/>
              <a:gd name="connsiteY13" fmla="*/ 3288489 h 4540320"/>
              <a:gd name="connsiteX14" fmla="*/ 4535640 w 4535640"/>
              <a:gd name="connsiteY14" fmla="*/ 3800896 h 4540320"/>
              <a:gd name="connsiteX15" fmla="*/ 4535640 w 4535640"/>
              <a:gd name="connsiteY15" fmla="*/ 4540320 h 4540320"/>
              <a:gd name="connsiteX16" fmla="*/ 3887691 w 4535640"/>
              <a:gd name="connsiteY16" fmla="*/ 4540320 h 4540320"/>
              <a:gd name="connsiteX17" fmla="*/ 3285099 w 4535640"/>
              <a:gd name="connsiteY17" fmla="*/ 4540320 h 4540320"/>
              <a:gd name="connsiteX18" fmla="*/ 2591794 w 4535640"/>
              <a:gd name="connsiteY18" fmla="*/ 4540320 h 4540320"/>
              <a:gd name="connsiteX19" fmla="*/ 1989202 w 4535640"/>
              <a:gd name="connsiteY19" fmla="*/ 4540320 h 4540320"/>
              <a:gd name="connsiteX20" fmla="*/ 1431966 w 4535640"/>
              <a:gd name="connsiteY20" fmla="*/ 4540320 h 4540320"/>
              <a:gd name="connsiteX21" fmla="*/ 693305 w 4535640"/>
              <a:gd name="connsiteY21" fmla="*/ 4540320 h 4540320"/>
              <a:gd name="connsiteX22" fmla="*/ 0 w 4535640"/>
              <a:gd name="connsiteY22" fmla="*/ 4540320 h 4540320"/>
              <a:gd name="connsiteX23" fmla="*/ 0 w 4535640"/>
              <a:gd name="connsiteY23" fmla="*/ 3891703 h 4540320"/>
              <a:gd name="connsiteX24" fmla="*/ 0 w 4535640"/>
              <a:gd name="connsiteY24" fmla="*/ 3243086 h 4540320"/>
              <a:gd name="connsiteX25" fmla="*/ 0 w 4535640"/>
              <a:gd name="connsiteY25" fmla="*/ 2549065 h 4540320"/>
              <a:gd name="connsiteX26" fmla="*/ 0 w 4535640"/>
              <a:gd name="connsiteY26" fmla="*/ 1900448 h 4540320"/>
              <a:gd name="connsiteX27" fmla="*/ 0 w 4535640"/>
              <a:gd name="connsiteY27" fmla="*/ 1342637 h 4540320"/>
              <a:gd name="connsiteX28" fmla="*/ 0 w 4535640"/>
              <a:gd name="connsiteY28" fmla="*/ 830230 h 4540320"/>
              <a:gd name="connsiteX29" fmla="*/ 0 w 4535640"/>
              <a:gd name="connsiteY29" fmla="*/ 0 h 454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535640" h="4540320" extrusionOk="0">
                <a:moveTo>
                  <a:pt x="0" y="0"/>
                </a:moveTo>
                <a:cubicBezTo>
                  <a:pt x="209971" y="14032"/>
                  <a:pt x="377978" y="-10141"/>
                  <a:pt x="511879" y="0"/>
                </a:cubicBezTo>
                <a:cubicBezTo>
                  <a:pt x="645780" y="10141"/>
                  <a:pt x="812612" y="-14789"/>
                  <a:pt x="1023759" y="0"/>
                </a:cubicBezTo>
                <a:cubicBezTo>
                  <a:pt x="1234906" y="14789"/>
                  <a:pt x="1389817" y="-21920"/>
                  <a:pt x="1535638" y="0"/>
                </a:cubicBezTo>
                <a:cubicBezTo>
                  <a:pt x="1681459" y="21920"/>
                  <a:pt x="2042480" y="162"/>
                  <a:pt x="2183587" y="0"/>
                </a:cubicBezTo>
                <a:cubicBezTo>
                  <a:pt x="2324694" y="-162"/>
                  <a:pt x="2744218" y="-22541"/>
                  <a:pt x="2922248" y="0"/>
                </a:cubicBezTo>
                <a:cubicBezTo>
                  <a:pt x="3100278" y="22541"/>
                  <a:pt x="3312799" y="22401"/>
                  <a:pt x="3434127" y="0"/>
                </a:cubicBezTo>
                <a:cubicBezTo>
                  <a:pt x="3555455" y="-22401"/>
                  <a:pt x="3810234" y="-9041"/>
                  <a:pt x="3946007" y="0"/>
                </a:cubicBezTo>
                <a:cubicBezTo>
                  <a:pt x="4081780" y="9041"/>
                  <a:pt x="4324944" y="16410"/>
                  <a:pt x="4535640" y="0"/>
                </a:cubicBezTo>
                <a:cubicBezTo>
                  <a:pt x="4504846" y="180789"/>
                  <a:pt x="4539273" y="386664"/>
                  <a:pt x="4535640" y="648617"/>
                </a:cubicBezTo>
                <a:cubicBezTo>
                  <a:pt x="4532007" y="910570"/>
                  <a:pt x="4544528" y="1123677"/>
                  <a:pt x="4535640" y="1388041"/>
                </a:cubicBezTo>
                <a:cubicBezTo>
                  <a:pt x="4526752" y="1652405"/>
                  <a:pt x="4551220" y="1850889"/>
                  <a:pt x="4535640" y="2036658"/>
                </a:cubicBezTo>
                <a:cubicBezTo>
                  <a:pt x="4520060" y="2222427"/>
                  <a:pt x="4504264" y="2534422"/>
                  <a:pt x="4535640" y="2730678"/>
                </a:cubicBezTo>
                <a:cubicBezTo>
                  <a:pt x="4567016" y="2926934"/>
                  <a:pt x="4528227" y="3055889"/>
                  <a:pt x="4535640" y="3288489"/>
                </a:cubicBezTo>
                <a:cubicBezTo>
                  <a:pt x="4543053" y="3521089"/>
                  <a:pt x="4510380" y="3678047"/>
                  <a:pt x="4535640" y="3800896"/>
                </a:cubicBezTo>
                <a:cubicBezTo>
                  <a:pt x="4560900" y="3923745"/>
                  <a:pt x="4529692" y="4249356"/>
                  <a:pt x="4535640" y="4540320"/>
                </a:cubicBezTo>
                <a:cubicBezTo>
                  <a:pt x="4327010" y="4539976"/>
                  <a:pt x="4096225" y="4534051"/>
                  <a:pt x="3887691" y="4540320"/>
                </a:cubicBezTo>
                <a:cubicBezTo>
                  <a:pt x="3679157" y="4546589"/>
                  <a:pt x="3460198" y="4554155"/>
                  <a:pt x="3285099" y="4540320"/>
                </a:cubicBezTo>
                <a:cubicBezTo>
                  <a:pt x="3110000" y="4526485"/>
                  <a:pt x="2754219" y="4566765"/>
                  <a:pt x="2591794" y="4540320"/>
                </a:cubicBezTo>
                <a:cubicBezTo>
                  <a:pt x="2429370" y="4513875"/>
                  <a:pt x="2120932" y="4531671"/>
                  <a:pt x="1989202" y="4540320"/>
                </a:cubicBezTo>
                <a:cubicBezTo>
                  <a:pt x="1857472" y="4548969"/>
                  <a:pt x="1668030" y="4567500"/>
                  <a:pt x="1431966" y="4540320"/>
                </a:cubicBezTo>
                <a:cubicBezTo>
                  <a:pt x="1195902" y="4513140"/>
                  <a:pt x="988960" y="4545768"/>
                  <a:pt x="693305" y="4540320"/>
                </a:cubicBezTo>
                <a:cubicBezTo>
                  <a:pt x="397650" y="4534872"/>
                  <a:pt x="148904" y="4508444"/>
                  <a:pt x="0" y="4540320"/>
                </a:cubicBezTo>
                <a:cubicBezTo>
                  <a:pt x="20646" y="4337574"/>
                  <a:pt x="-13769" y="4128508"/>
                  <a:pt x="0" y="3891703"/>
                </a:cubicBezTo>
                <a:cubicBezTo>
                  <a:pt x="13769" y="3654898"/>
                  <a:pt x="-3287" y="3534880"/>
                  <a:pt x="0" y="3243086"/>
                </a:cubicBezTo>
                <a:cubicBezTo>
                  <a:pt x="3287" y="2951292"/>
                  <a:pt x="-7588" y="2763199"/>
                  <a:pt x="0" y="2549065"/>
                </a:cubicBezTo>
                <a:cubicBezTo>
                  <a:pt x="7588" y="2334931"/>
                  <a:pt x="22458" y="2059032"/>
                  <a:pt x="0" y="1900448"/>
                </a:cubicBezTo>
                <a:cubicBezTo>
                  <a:pt x="-22458" y="1741864"/>
                  <a:pt x="13033" y="1470937"/>
                  <a:pt x="0" y="1342637"/>
                </a:cubicBezTo>
                <a:cubicBezTo>
                  <a:pt x="-13033" y="1214337"/>
                  <a:pt x="-22000" y="1061162"/>
                  <a:pt x="0" y="830230"/>
                </a:cubicBezTo>
                <a:cubicBezTo>
                  <a:pt x="22000" y="599298"/>
                  <a:pt x="-8032" y="380285"/>
                  <a:pt x="0" y="0"/>
                </a:cubicBezTo>
                <a:close/>
              </a:path>
            </a:pathLst>
          </a:custGeom>
          <a:noFill/>
          <a:ln>
            <a:solidFill>
              <a:schemeClr val="accent2"/>
            </a:solidFill>
            <a:extLst>
              <a:ext uri="{C807C97D-BFC1-408E-A445-0C87EB9F89A2}">
                <ask:lineSketchStyleProps xmlns:ask="http://schemas.microsoft.com/office/drawing/2018/sketchyshapes" sd="4217900432">
                  <a:prstGeom prst="rect">
                    <a:avLst/>
                  </a:prstGeom>
                  <ask:type>
                    <ask:lineSketchFreehand/>
                  </ask:type>
                </ask:lineSketchStyleProps>
              </a:ext>
            </a:extLst>
          </a:ln>
        </p:spPr>
      </p:pic>
      <p:sp>
        <p:nvSpPr>
          <p:cNvPr id="5" name="Straight Connector 4">
            <a:extLst>
              <a:ext uri="{FF2B5EF4-FFF2-40B4-BE49-F238E27FC236}">
                <a16:creationId xmlns:a16="http://schemas.microsoft.com/office/drawing/2014/main" id="{8A2199DC-257D-9688-4A27-6C364E259A9F}"/>
              </a:ext>
            </a:extLst>
          </p:cNvPr>
          <p:cNvSpPr/>
          <p:nvPr/>
        </p:nvSpPr>
        <p:spPr>
          <a:xfrm flipV="1">
            <a:off x="4639112" y="2020294"/>
            <a:ext cx="760888" cy="81063"/>
          </a:xfrm>
          <a:prstGeom prst="line">
            <a:avLst/>
          </a:prstGeom>
          <a:noFill/>
          <a:ln w="19050">
            <a:solidFill>
              <a:schemeClr val="accent2"/>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Droid Sans Fallback" pitchFamily="2"/>
              <a:cs typeface="FreeSans" pitchFamily="2"/>
            </a:endParaRPr>
          </a:p>
        </p:txBody>
      </p:sp>
      <p:sp>
        <p:nvSpPr>
          <p:cNvPr id="6" name="TextBox 5">
            <a:extLst>
              <a:ext uri="{FF2B5EF4-FFF2-40B4-BE49-F238E27FC236}">
                <a16:creationId xmlns:a16="http://schemas.microsoft.com/office/drawing/2014/main" id="{444426C0-00EF-BAFE-5C1D-A3250EF80CBB}"/>
              </a:ext>
            </a:extLst>
          </p:cNvPr>
          <p:cNvSpPr txBox="1"/>
          <p:nvPr/>
        </p:nvSpPr>
        <p:spPr>
          <a:xfrm>
            <a:off x="5472000" y="1804294"/>
            <a:ext cx="2223086" cy="372687"/>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800" b="0" i="0" u="none" strike="noStrike" kern="1200" cap="none" dirty="0">
                <a:ln>
                  <a:noFill/>
                </a:ln>
                <a:ea typeface="Droid Sans Fallback" pitchFamily="2"/>
                <a:cs typeface="FreeSans" pitchFamily="2"/>
              </a:rPr>
              <a:t>Details of interviewee</a:t>
            </a:r>
          </a:p>
        </p:txBody>
      </p:sp>
      <p:sp>
        <p:nvSpPr>
          <p:cNvPr id="7" name="Straight Connector 6">
            <a:extLst>
              <a:ext uri="{FF2B5EF4-FFF2-40B4-BE49-F238E27FC236}">
                <a16:creationId xmlns:a16="http://schemas.microsoft.com/office/drawing/2014/main" id="{64071659-90F8-76D3-99DF-94B17F8039DE}"/>
              </a:ext>
            </a:extLst>
          </p:cNvPr>
          <p:cNvSpPr/>
          <p:nvPr/>
        </p:nvSpPr>
        <p:spPr>
          <a:xfrm>
            <a:off x="2232000" y="3532295"/>
            <a:ext cx="3096000" cy="72000"/>
          </a:xfrm>
          <a:prstGeom prst="line">
            <a:avLst/>
          </a:prstGeom>
          <a:noFill/>
          <a:ln w="19050">
            <a:solidFill>
              <a:schemeClr val="accent2"/>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Droid Sans Fallback" pitchFamily="2"/>
              <a:cs typeface="FreeSans" pitchFamily="2"/>
            </a:endParaRPr>
          </a:p>
        </p:txBody>
      </p:sp>
      <p:sp>
        <p:nvSpPr>
          <p:cNvPr id="8" name="TextBox 7">
            <a:extLst>
              <a:ext uri="{FF2B5EF4-FFF2-40B4-BE49-F238E27FC236}">
                <a16:creationId xmlns:a16="http://schemas.microsoft.com/office/drawing/2014/main" id="{20809F99-978A-2CB4-A285-D0943FDD78BF}"/>
              </a:ext>
            </a:extLst>
          </p:cNvPr>
          <p:cNvSpPr txBox="1"/>
          <p:nvPr/>
        </p:nvSpPr>
        <p:spPr>
          <a:xfrm>
            <a:off x="5328000" y="3460295"/>
            <a:ext cx="2691997" cy="372687"/>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800" b="0" i="0" u="none" strike="noStrike" kern="1200" cap="none" dirty="0">
                <a:ln>
                  <a:noFill/>
                </a:ln>
                <a:ea typeface="Droid Sans Fallback" pitchFamily="2"/>
                <a:cs typeface="FreeSans" pitchFamily="2"/>
              </a:rPr>
              <a:t>Details regarding interview</a:t>
            </a:r>
          </a:p>
        </p:txBody>
      </p:sp>
      <p:sp>
        <p:nvSpPr>
          <p:cNvPr id="9" name="Straight Connector 8">
            <a:extLst>
              <a:ext uri="{FF2B5EF4-FFF2-40B4-BE49-F238E27FC236}">
                <a16:creationId xmlns:a16="http://schemas.microsoft.com/office/drawing/2014/main" id="{F76A57FB-ABF6-02FF-7F4D-7206201712BC}"/>
              </a:ext>
            </a:extLst>
          </p:cNvPr>
          <p:cNvSpPr/>
          <p:nvPr/>
        </p:nvSpPr>
        <p:spPr>
          <a:xfrm>
            <a:off x="3024000" y="2092295"/>
            <a:ext cx="2304000" cy="1368000"/>
          </a:xfrm>
          <a:prstGeom prst="line">
            <a:avLst/>
          </a:prstGeom>
          <a:noFill/>
          <a:ln w="19050">
            <a:solidFill>
              <a:schemeClr val="accent2"/>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Droid Sans Fallback" pitchFamily="2"/>
              <a:cs typeface="FreeSans" pitchFamily="2"/>
            </a:endParaRPr>
          </a:p>
        </p:txBody>
      </p:sp>
      <p:sp>
        <p:nvSpPr>
          <p:cNvPr id="10" name="Straight Connector 9">
            <a:extLst>
              <a:ext uri="{FF2B5EF4-FFF2-40B4-BE49-F238E27FC236}">
                <a16:creationId xmlns:a16="http://schemas.microsoft.com/office/drawing/2014/main" id="{94E0C3AA-CCFE-05DF-C38A-6139AD7DC71C}"/>
              </a:ext>
            </a:extLst>
          </p:cNvPr>
          <p:cNvSpPr/>
          <p:nvPr/>
        </p:nvSpPr>
        <p:spPr>
          <a:xfrm flipV="1">
            <a:off x="4783112" y="2236295"/>
            <a:ext cx="760888" cy="602281"/>
          </a:xfrm>
          <a:prstGeom prst="line">
            <a:avLst/>
          </a:prstGeom>
          <a:noFill/>
          <a:ln w="19050">
            <a:solidFill>
              <a:schemeClr val="accent2"/>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Droid Sans Fallback" pitchFamily="2"/>
              <a:cs typeface="FreeSans" pitchFamily="2"/>
            </a:endParaRPr>
          </a:p>
        </p:txBody>
      </p:sp>
      <p:sp>
        <p:nvSpPr>
          <p:cNvPr id="11" name="Straight Connector 10">
            <a:extLst>
              <a:ext uri="{FF2B5EF4-FFF2-40B4-BE49-F238E27FC236}">
                <a16:creationId xmlns:a16="http://schemas.microsoft.com/office/drawing/2014/main" id="{592ECA2B-78E5-7FCC-AA7D-1AF79EA5267A}"/>
              </a:ext>
            </a:extLst>
          </p:cNvPr>
          <p:cNvSpPr/>
          <p:nvPr/>
        </p:nvSpPr>
        <p:spPr>
          <a:xfrm>
            <a:off x="4824000" y="5188295"/>
            <a:ext cx="864000" cy="0"/>
          </a:xfrm>
          <a:prstGeom prst="line">
            <a:avLst/>
          </a:prstGeom>
          <a:noFill/>
          <a:ln w="19050">
            <a:solidFill>
              <a:schemeClr val="accent2"/>
            </a:solidFill>
            <a:prstDash val="solid"/>
            <a:tailEnd type="arrow"/>
          </a:ln>
        </p:spPr>
        <p:txBody>
          <a:bodyPr vert="horz" wrap="none" lIns="90000" tIns="45000" rIns="90000" bIns="45000" anchor="ctr" anchorCtr="0" compatLnSpc="0"/>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Droid Sans Fallback" pitchFamily="2"/>
              <a:cs typeface="FreeSans" pitchFamily="2"/>
            </a:endParaRPr>
          </a:p>
        </p:txBody>
      </p:sp>
      <p:sp>
        <p:nvSpPr>
          <p:cNvPr id="12" name="TextBox 11">
            <a:extLst>
              <a:ext uri="{FF2B5EF4-FFF2-40B4-BE49-F238E27FC236}">
                <a16:creationId xmlns:a16="http://schemas.microsoft.com/office/drawing/2014/main" id="{0F5AE2E6-E26E-9471-4AFF-0808EE401D5F}"/>
              </a:ext>
            </a:extLst>
          </p:cNvPr>
          <p:cNvSpPr txBox="1"/>
          <p:nvPr/>
        </p:nvSpPr>
        <p:spPr>
          <a:xfrm>
            <a:off x="5688000" y="4972294"/>
            <a:ext cx="5372025" cy="936303"/>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GB" sz="1800" b="0" i="0" u="none" strike="noStrike" kern="1200" cap="none" dirty="0">
                <a:ln>
                  <a:noFill/>
                </a:ln>
                <a:ea typeface="Droid Sans Fallback" pitchFamily="2"/>
                <a:cs typeface="FreeSans" pitchFamily="2"/>
              </a:rPr>
              <a:t>Overview of contents of interview – </a:t>
            </a:r>
            <a:r>
              <a:rPr lang="en-GB" sz="1800" b="1" i="0" u="none" strike="noStrike" kern="1200" cap="none" dirty="0">
                <a:ln>
                  <a:noFill/>
                </a:ln>
                <a:ea typeface="Droid Sans Fallback" pitchFamily="2"/>
                <a:cs typeface="FreeSans" pitchFamily="2"/>
              </a:rPr>
              <a:t>not</a:t>
            </a:r>
            <a:r>
              <a:rPr lang="en-GB" sz="1800" b="0" i="0" u="none" strike="noStrike" kern="1200" cap="none" dirty="0">
                <a:ln>
                  <a:noFill/>
                </a:ln>
                <a:ea typeface="Droid Sans Fallback" pitchFamily="2"/>
                <a:cs typeface="FreeSans" pitchFamily="2"/>
              </a:rPr>
              <a:t> a full transcript</a:t>
            </a:r>
            <a:endParaRPr lang="en-GB" dirty="0">
              <a:ea typeface="Droid Sans Fallback" pitchFamily="2"/>
              <a:cs typeface="FreeSans" pitchFamily="2"/>
            </a:endParaRPr>
          </a:p>
          <a:p>
            <a:pPr marL="0" marR="0" lvl="0" indent="0" rtl="0" hangingPunct="0">
              <a:lnSpc>
                <a:spcPct val="100000"/>
              </a:lnSpc>
              <a:spcBef>
                <a:spcPts val="0"/>
              </a:spcBef>
              <a:spcAft>
                <a:spcPts val="0"/>
              </a:spcAft>
              <a:buNone/>
              <a:tabLst/>
            </a:pPr>
            <a:endParaRPr lang="en-GB" sz="1800" b="0" i="0" u="none" strike="noStrike" kern="1200" cap="none" dirty="0">
              <a:ln>
                <a:noFill/>
              </a:ln>
              <a:ea typeface="Droid Sans Fallback" pitchFamily="2"/>
              <a:cs typeface="FreeSans" pitchFamily="2"/>
            </a:endParaRPr>
          </a:p>
          <a:p>
            <a:pPr marL="0" marR="0" lvl="0" indent="0" rtl="0" hangingPunct="0">
              <a:lnSpc>
                <a:spcPct val="100000"/>
              </a:lnSpc>
              <a:spcBef>
                <a:spcPts val="0"/>
              </a:spcBef>
              <a:spcAft>
                <a:spcPts val="0"/>
              </a:spcAft>
              <a:buNone/>
              <a:tabLst/>
            </a:pPr>
            <a:r>
              <a:rPr lang="en-GB" sz="1800" b="0" i="0" u="none" strike="noStrike" kern="1200" cap="none" dirty="0">
                <a:ln>
                  <a:noFill/>
                </a:ln>
                <a:ea typeface="Droid Sans Fallback" pitchFamily="2"/>
                <a:cs typeface="FreeSans" pitchFamily="2"/>
              </a:rPr>
              <a:t>Ideally include </a:t>
            </a:r>
            <a:r>
              <a:rPr lang="en-GB" sz="1800" b="1" i="0" u="none" strike="noStrike" kern="1200" cap="none" dirty="0">
                <a:ln>
                  <a:noFill/>
                </a:ln>
                <a:ea typeface="Droid Sans Fallback" pitchFamily="2"/>
                <a:cs typeface="FreeSans" pitchFamily="2"/>
              </a:rPr>
              <a:t>timestamps</a:t>
            </a:r>
            <a:r>
              <a:rPr lang="en-GB" sz="1800" i="0" u="none" strike="noStrike" kern="1200" cap="none" dirty="0">
                <a:ln>
                  <a:noFill/>
                </a:ln>
                <a:ea typeface="Droid Sans Fallback" pitchFamily="2"/>
                <a:cs typeface="FreeSans" pitchFamily="2"/>
              </a:rPr>
              <a:t> or </a:t>
            </a:r>
            <a:r>
              <a:rPr lang="en-GB" sz="1800" b="1" i="0" u="none" strike="noStrike" kern="1200" cap="none" dirty="0">
                <a:ln>
                  <a:noFill/>
                </a:ln>
                <a:ea typeface="Droid Sans Fallback" pitchFamily="2"/>
                <a:cs typeface="FreeSans" pitchFamily="2"/>
              </a:rPr>
              <a:t>topics</a:t>
            </a:r>
            <a:endParaRPr lang="en-GB" sz="1800" b="0" i="0" u="none" strike="noStrike" kern="1200" cap="none" dirty="0">
              <a:ln>
                <a:noFill/>
              </a:ln>
              <a:ea typeface="Droid Sans Fallback" pitchFamily="2"/>
              <a:cs typeface="FreeSans" pitchFamily="2"/>
            </a:endParaRPr>
          </a:p>
        </p:txBody>
      </p:sp>
    </p:spTree>
    <p:extLst>
      <p:ext uri="{BB962C8B-B14F-4D97-AF65-F5344CB8AC3E}">
        <p14:creationId xmlns:p14="http://schemas.microsoft.com/office/powerpoint/2010/main" val="2421199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32D41B-47AC-53B0-E2CE-2A571BBD7E30}"/>
              </a:ext>
            </a:extLst>
          </p:cNvPr>
          <p:cNvSpPr>
            <a:spLocks noGrp="1"/>
          </p:cNvSpPr>
          <p:nvPr>
            <p:ph type="title"/>
          </p:nvPr>
        </p:nvSpPr>
        <p:spPr>
          <a:xfrm>
            <a:off x="640080" y="325369"/>
            <a:ext cx="4368602" cy="1956841"/>
          </a:xfrm>
        </p:spPr>
        <p:txBody>
          <a:bodyPr anchor="b">
            <a:normAutofit/>
          </a:bodyPr>
          <a:lstStyle/>
          <a:p>
            <a:r>
              <a:rPr lang="en-GB" sz="5400" b="1" dirty="0"/>
              <a:t>Transcribing</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3729EFE-D2C2-9A70-C39C-5BAB3F1ABB45}"/>
              </a:ext>
            </a:extLst>
          </p:cNvPr>
          <p:cNvSpPr>
            <a:spLocks noGrp="1"/>
          </p:cNvSpPr>
          <p:nvPr>
            <p:ph idx="1"/>
          </p:nvPr>
        </p:nvSpPr>
        <p:spPr>
          <a:xfrm>
            <a:off x="640080" y="2872899"/>
            <a:ext cx="4243589" cy="3320668"/>
          </a:xfrm>
        </p:spPr>
        <p:txBody>
          <a:bodyPr>
            <a:normAutofit fontScale="92500" lnSpcReduction="10000"/>
          </a:bodyPr>
          <a:lstStyle/>
          <a:p>
            <a:r>
              <a:rPr lang="en-GB" sz="2400" dirty="0"/>
              <a:t>Interview in full</a:t>
            </a:r>
          </a:p>
          <a:p>
            <a:r>
              <a:rPr lang="en-GB" sz="2400" dirty="0"/>
              <a:t>Manually versus software</a:t>
            </a:r>
          </a:p>
          <a:p>
            <a:r>
              <a:rPr lang="en-GB" sz="2400" dirty="0"/>
              <a:t>Just the words?</a:t>
            </a:r>
          </a:p>
          <a:p>
            <a:pPr lvl="1"/>
            <a:r>
              <a:rPr lang="en-GB" sz="2200" dirty="0"/>
              <a:t>Repetitions</a:t>
            </a:r>
          </a:p>
          <a:p>
            <a:pPr lvl="1"/>
            <a:r>
              <a:rPr lang="en-GB" sz="2200" dirty="0"/>
              <a:t>Pauses</a:t>
            </a:r>
          </a:p>
          <a:p>
            <a:pPr lvl="1"/>
            <a:r>
              <a:rPr lang="en-GB" sz="2200" dirty="0"/>
              <a:t>Emotions</a:t>
            </a:r>
          </a:p>
          <a:p>
            <a:pPr lvl="1"/>
            <a:r>
              <a:rPr lang="en-GB" sz="2200" dirty="0"/>
              <a:t>Unclarities</a:t>
            </a:r>
          </a:p>
          <a:p>
            <a:r>
              <a:rPr lang="en-GB" sz="2600" dirty="0"/>
              <a:t>Flattening</a:t>
            </a:r>
          </a:p>
          <a:p>
            <a:r>
              <a:rPr lang="en-GB" sz="2400" dirty="0"/>
              <a:t>What about for publication? </a:t>
            </a:r>
          </a:p>
        </p:txBody>
      </p:sp>
      <p:pic>
        <p:nvPicPr>
          <p:cNvPr id="5" name="Picture 4">
            <a:extLst>
              <a:ext uri="{FF2B5EF4-FFF2-40B4-BE49-F238E27FC236}">
                <a16:creationId xmlns:a16="http://schemas.microsoft.com/office/drawing/2014/main" id="{54D8FE42-5706-D161-312D-536941058AF9}"/>
              </a:ext>
            </a:extLst>
          </p:cNvPr>
          <p:cNvPicPr>
            <a:picLocks noChangeAspect="1"/>
          </p:cNvPicPr>
          <p:nvPr/>
        </p:nvPicPr>
        <p:blipFill rotWithShape="1">
          <a:blip r:embed="rId2"/>
          <a:srcRect t="14044" r="-1" b="4109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868589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CFBE9944-5E44-C196-89FC-837A386A91C0}"/>
              </a:ext>
            </a:extLst>
          </p:cNvPr>
          <p:cNvSpPr txBox="1">
            <a:spLocks/>
          </p:cNvSpPr>
          <p:nvPr/>
        </p:nvSpPr>
        <p:spPr>
          <a:xfrm>
            <a:off x="4985637" y="93666"/>
            <a:ext cx="7056000" cy="6642694"/>
          </a:xfrm>
          <a:custGeom>
            <a:avLst/>
            <a:gdLst>
              <a:gd name="connsiteX0" fmla="*/ 0 w 7056000"/>
              <a:gd name="connsiteY0" fmla="*/ 0 h 6642694"/>
              <a:gd name="connsiteX1" fmla="*/ 446880 w 7056000"/>
              <a:gd name="connsiteY1" fmla="*/ 0 h 6642694"/>
              <a:gd name="connsiteX2" fmla="*/ 823200 w 7056000"/>
              <a:gd name="connsiteY2" fmla="*/ 0 h 6642694"/>
              <a:gd name="connsiteX3" fmla="*/ 1411200 w 7056000"/>
              <a:gd name="connsiteY3" fmla="*/ 0 h 6642694"/>
              <a:gd name="connsiteX4" fmla="*/ 2069760 w 7056000"/>
              <a:gd name="connsiteY4" fmla="*/ 0 h 6642694"/>
              <a:gd name="connsiteX5" fmla="*/ 2798880 w 7056000"/>
              <a:gd name="connsiteY5" fmla="*/ 0 h 6642694"/>
              <a:gd name="connsiteX6" fmla="*/ 3386880 w 7056000"/>
              <a:gd name="connsiteY6" fmla="*/ 0 h 6642694"/>
              <a:gd name="connsiteX7" fmla="*/ 3833760 w 7056000"/>
              <a:gd name="connsiteY7" fmla="*/ 0 h 6642694"/>
              <a:gd name="connsiteX8" fmla="*/ 4210080 w 7056000"/>
              <a:gd name="connsiteY8" fmla="*/ 0 h 6642694"/>
              <a:gd name="connsiteX9" fmla="*/ 4586400 w 7056000"/>
              <a:gd name="connsiteY9" fmla="*/ 0 h 6642694"/>
              <a:gd name="connsiteX10" fmla="*/ 5103840 w 7056000"/>
              <a:gd name="connsiteY10" fmla="*/ 0 h 6642694"/>
              <a:gd name="connsiteX11" fmla="*/ 5480160 w 7056000"/>
              <a:gd name="connsiteY11" fmla="*/ 0 h 6642694"/>
              <a:gd name="connsiteX12" fmla="*/ 6209280 w 7056000"/>
              <a:gd name="connsiteY12" fmla="*/ 0 h 6642694"/>
              <a:gd name="connsiteX13" fmla="*/ 7056000 w 7056000"/>
              <a:gd name="connsiteY13" fmla="*/ 0 h 6642694"/>
              <a:gd name="connsiteX14" fmla="*/ 7056000 w 7056000"/>
              <a:gd name="connsiteY14" fmla="*/ 354277 h 6642694"/>
              <a:gd name="connsiteX15" fmla="*/ 7056000 w 7056000"/>
              <a:gd name="connsiteY15" fmla="*/ 1040689 h 6642694"/>
              <a:gd name="connsiteX16" fmla="*/ 7056000 w 7056000"/>
              <a:gd name="connsiteY16" fmla="*/ 1660674 h 6642694"/>
              <a:gd name="connsiteX17" fmla="*/ 7056000 w 7056000"/>
              <a:gd name="connsiteY17" fmla="*/ 2081377 h 6642694"/>
              <a:gd name="connsiteX18" fmla="*/ 7056000 w 7056000"/>
              <a:gd name="connsiteY18" fmla="*/ 2767789 h 6642694"/>
              <a:gd name="connsiteX19" fmla="*/ 7056000 w 7056000"/>
              <a:gd name="connsiteY19" fmla="*/ 3454201 h 6642694"/>
              <a:gd name="connsiteX20" fmla="*/ 7056000 w 7056000"/>
              <a:gd name="connsiteY20" fmla="*/ 4140613 h 6642694"/>
              <a:gd name="connsiteX21" fmla="*/ 7056000 w 7056000"/>
              <a:gd name="connsiteY21" fmla="*/ 4494890 h 6642694"/>
              <a:gd name="connsiteX22" fmla="*/ 7056000 w 7056000"/>
              <a:gd name="connsiteY22" fmla="*/ 5048447 h 6642694"/>
              <a:gd name="connsiteX23" fmla="*/ 7056000 w 7056000"/>
              <a:gd name="connsiteY23" fmla="*/ 5668432 h 6642694"/>
              <a:gd name="connsiteX24" fmla="*/ 7056000 w 7056000"/>
              <a:gd name="connsiteY24" fmla="*/ 6642694 h 6642694"/>
              <a:gd name="connsiteX25" fmla="*/ 6679680 w 7056000"/>
              <a:gd name="connsiteY25" fmla="*/ 6642694 h 6642694"/>
              <a:gd name="connsiteX26" fmla="*/ 6303360 w 7056000"/>
              <a:gd name="connsiteY26" fmla="*/ 6642694 h 6642694"/>
              <a:gd name="connsiteX27" fmla="*/ 5785920 w 7056000"/>
              <a:gd name="connsiteY27" fmla="*/ 6642694 h 6642694"/>
              <a:gd name="connsiteX28" fmla="*/ 5197920 w 7056000"/>
              <a:gd name="connsiteY28" fmla="*/ 6642694 h 6642694"/>
              <a:gd name="connsiteX29" fmla="*/ 4821600 w 7056000"/>
              <a:gd name="connsiteY29" fmla="*/ 6642694 h 6642694"/>
              <a:gd name="connsiteX30" fmla="*/ 4163040 w 7056000"/>
              <a:gd name="connsiteY30" fmla="*/ 6642694 h 6642694"/>
              <a:gd name="connsiteX31" fmla="*/ 3786720 w 7056000"/>
              <a:gd name="connsiteY31" fmla="*/ 6642694 h 6642694"/>
              <a:gd name="connsiteX32" fmla="*/ 3339840 w 7056000"/>
              <a:gd name="connsiteY32" fmla="*/ 6642694 h 6642694"/>
              <a:gd name="connsiteX33" fmla="*/ 2610720 w 7056000"/>
              <a:gd name="connsiteY33" fmla="*/ 6642694 h 6642694"/>
              <a:gd name="connsiteX34" fmla="*/ 1952160 w 7056000"/>
              <a:gd name="connsiteY34" fmla="*/ 6642694 h 6642694"/>
              <a:gd name="connsiteX35" fmla="*/ 1293600 w 7056000"/>
              <a:gd name="connsiteY35" fmla="*/ 6642694 h 6642694"/>
              <a:gd name="connsiteX36" fmla="*/ 776160 w 7056000"/>
              <a:gd name="connsiteY36" fmla="*/ 6642694 h 6642694"/>
              <a:gd name="connsiteX37" fmla="*/ 0 w 7056000"/>
              <a:gd name="connsiteY37" fmla="*/ 6642694 h 6642694"/>
              <a:gd name="connsiteX38" fmla="*/ 0 w 7056000"/>
              <a:gd name="connsiteY38" fmla="*/ 6089136 h 6642694"/>
              <a:gd name="connsiteX39" fmla="*/ 0 w 7056000"/>
              <a:gd name="connsiteY39" fmla="*/ 5734859 h 6642694"/>
              <a:gd name="connsiteX40" fmla="*/ 0 w 7056000"/>
              <a:gd name="connsiteY40" fmla="*/ 5114874 h 6642694"/>
              <a:gd name="connsiteX41" fmla="*/ 0 w 7056000"/>
              <a:gd name="connsiteY41" fmla="*/ 4428463 h 6642694"/>
              <a:gd name="connsiteX42" fmla="*/ 0 w 7056000"/>
              <a:gd name="connsiteY42" fmla="*/ 4074186 h 6642694"/>
              <a:gd name="connsiteX43" fmla="*/ 0 w 7056000"/>
              <a:gd name="connsiteY43" fmla="*/ 3387774 h 6642694"/>
              <a:gd name="connsiteX44" fmla="*/ 0 w 7056000"/>
              <a:gd name="connsiteY44" fmla="*/ 2967070 h 6642694"/>
              <a:gd name="connsiteX45" fmla="*/ 0 w 7056000"/>
              <a:gd name="connsiteY45" fmla="*/ 2546366 h 6642694"/>
              <a:gd name="connsiteX46" fmla="*/ 0 w 7056000"/>
              <a:gd name="connsiteY46" fmla="*/ 1859954 h 6642694"/>
              <a:gd name="connsiteX47" fmla="*/ 0 w 7056000"/>
              <a:gd name="connsiteY47" fmla="*/ 1505677 h 6642694"/>
              <a:gd name="connsiteX48" fmla="*/ 0 w 7056000"/>
              <a:gd name="connsiteY48" fmla="*/ 885693 h 6642694"/>
              <a:gd name="connsiteX49" fmla="*/ 0 w 7056000"/>
              <a:gd name="connsiteY49" fmla="*/ 0 h 6642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7056000" h="6642694" fill="none" extrusionOk="0">
                <a:moveTo>
                  <a:pt x="0" y="0"/>
                </a:moveTo>
                <a:cubicBezTo>
                  <a:pt x="90982" y="-19572"/>
                  <a:pt x="243689" y="44712"/>
                  <a:pt x="446880" y="0"/>
                </a:cubicBezTo>
                <a:cubicBezTo>
                  <a:pt x="650071" y="-44712"/>
                  <a:pt x="742336" y="35567"/>
                  <a:pt x="823200" y="0"/>
                </a:cubicBezTo>
                <a:cubicBezTo>
                  <a:pt x="904064" y="-35567"/>
                  <a:pt x="1122193" y="22493"/>
                  <a:pt x="1411200" y="0"/>
                </a:cubicBezTo>
                <a:cubicBezTo>
                  <a:pt x="1700207" y="-22493"/>
                  <a:pt x="1823780" y="50108"/>
                  <a:pt x="2069760" y="0"/>
                </a:cubicBezTo>
                <a:cubicBezTo>
                  <a:pt x="2315740" y="-50108"/>
                  <a:pt x="2592009" y="66215"/>
                  <a:pt x="2798880" y="0"/>
                </a:cubicBezTo>
                <a:cubicBezTo>
                  <a:pt x="3005751" y="-66215"/>
                  <a:pt x="3181504" y="43393"/>
                  <a:pt x="3386880" y="0"/>
                </a:cubicBezTo>
                <a:cubicBezTo>
                  <a:pt x="3592256" y="-43393"/>
                  <a:pt x="3680923" y="11481"/>
                  <a:pt x="3833760" y="0"/>
                </a:cubicBezTo>
                <a:cubicBezTo>
                  <a:pt x="3986597" y="-11481"/>
                  <a:pt x="4132559" y="8698"/>
                  <a:pt x="4210080" y="0"/>
                </a:cubicBezTo>
                <a:cubicBezTo>
                  <a:pt x="4287601" y="-8698"/>
                  <a:pt x="4443903" y="24733"/>
                  <a:pt x="4586400" y="0"/>
                </a:cubicBezTo>
                <a:cubicBezTo>
                  <a:pt x="4728897" y="-24733"/>
                  <a:pt x="4909677" y="35757"/>
                  <a:pt x="5103840" y="0"/>
                </a:cubicBezTo>
                <a:cubicBezTo>
                  <a:pt x="5298003" y="-35757"/>
                  <a:pt x="5312065" y="13353"/>
                  <a:pt x="5480160" y="0"/>
                </a:cubicBezTo>
                <a:cubicBezTo>
                  <a:pt x="5648255" y="-13353"/>
                  <a:pt x="5997143" y="79219"/>
                  <a:pt x="6209280" y="0"/>
                </a:cubicBezTo>
                <a:cubicBezTo>
                  <a:pt x="6421417" y="-79219"/>
                  <a:pt x="6859628" y="64323"/>
                  <a:pt x="7056000" y="0"/>
                </a:cubicBezTo>
                <a:cubicBezTo>
                  <a:pt x="7077065" y="90762"/>
                  <a:pt x="7038382" y="210252"/>
                  <a:pt x="7056000" y="354277"/>
                </a:cubicBezTo>
                <a:cubicBezTo>
                  <a:pt x="7073618" y="498302"/>
                  <a:pt x="6983334" y="899423"/>
                  <a:pt x="7056000" y="1040689"/>
                </a:cubicBezTo>
                <a:cubicBezTo>
                  <a:pt x="7128666" y="1181955"/>
                  <a:pt x="7043557" y="1502712"/>
                  <a:pt x="7056000" y="1660674"/>
                </a:cubicBezTo>
                <a:cubicBezTo>
                  <a:pt x="7068443" y="1818636"/>
                  <a:pt x="7053292" y="1875567"/>
                  <a:pt x="7056000" y="2081377"/>
                </a:cubicBezTo>
                <a:cubicBezTo>
                  <a:pt x="7058708" y="2287187"/>
                  <a:pt x="7042050" y="2430527"/>
                  <a:pt x="7056000" y="2767789"/>
                </a:cubicBezTo>
                <a:cubicBezTo>
                  <a:pt x="7069950" y="3105051"/>
                  <a:pt x="7017913" y="3279582"/>
                  <a:pt x="7056000" y="3454201"/>
                </a:cubicBezTo>
                <a:cubicBezTo>
                  <a:pt x="7094087" y="3628820"/>
                  <a:pt x="7054763" y="3850398"/>
                  <a:pt x="7056000" y="4140613"/>
                </a:cubicBezTo>
                <a:cubicBezTo>
                  <a:pt x="7057237" y="4430828"/>
                  <a:pt x="7041958" y="4412399"/>
                  <a:pt x="7056000" y="4494890"/>
                </a:cubicBezTo>
                <a:cubicBezTo>
                  <a:pt x="7070042" y="4577381"/>
                  <a:pt x="7005544" y="4850986"/>
                  <a:pt x="7056000" y="5048447"/>
                </a:cubicBezTo>
                <a:cubicBezTo>
                  <a:pt x="7106456" y="5245908"/>
                  <a:pt x="7003010" y="5470058"/>
                  <a:pt x="7056000" y="5668432"/>
                </a:cubicBezTo>
                <a:cubicBezTo>
                  <a:pt x="7108990" y="5866806"/>
                  <a:pt x="6985685" y="6216346"/>
                  <a:pt x="7056000" y="6642694"/>
                </a:cubicBezTo>
                <a:cubicBezTo>
                  <a:pt x="6945542" y="6653259"/>
                  <a:pt x="6824771" y="6638998"/>
                  <a:pt x="6679680" y="6642694"/>
                </a:cubicBezTo>
                <a:cubicBezTo>
                  <a:pt x="6534589" y="6646390"/>
                  <a:pt x="6472113" y="6598888"/>
                  <a:pt x="6303360" y="6642694"/>
                </a:cubicBezTo>
                <a:cubicBezTo>
                  <a:pt x="6134607" y="6686500"/>
                  <a:pt x="5976622" y="6634280"/>
                  <a:pt x="5785920" y="6642694"/>
                </a:cubicBezTo>
                <a:cubicBezTo>
                  <a:pt x="5595218" y="6651108"/>
                  <a:pt x="5321078" y="6603458"/>
                  <a:pt x="5197920" y="6642694"/>
                </a:cubicBezTo>
                <a:cubicBezTo>
                  <a:pt x="5074762" y="6681930"/>
                  <a:pt x="4932495" y="6617649"/>
                  <a:pt x="4821600" y="6642694"/>
                </a:cubicBezTo>
                <a:cubicBezTo>
                  <a:pt x="4710705" y="6667739"/>
                  <a:pt x="4419603" y="6615446"/>
                  <a:pt x="4163040" y="6642694"/>
                </a:cubicBezTo>
                <a:cubicBezTo>
                  <a:pt x="3906477" y="6669942"/>
                  <a:pt x="3959674" y="6620112"/>
                  <a:pt x="3786720" y="6642694"/>
                </a:cubicBezTo>
                <a:cubicBezTo>
                  <a:pt x="3613766" y="6665276"/>
                  <a:pt x="3468162" y="6598620"/>
                  <a:pt x="3339840" y="6642694"/>
                </a:cubicBezTo>
                <a:cubicBezTo>
                  <a:pt x="3211518" y="6686768"/>
                  <a:pt x="2757805" y="6566948"/>
                  <a:pt x="2610720" y="6642694"/>
                </a:cubicBezTo>
                <a:cubicBezTo>
                  <a:pt x="2463635" y="6718440"/>
                  <a:pt x="2105879" y="6623038"/>
                  <a:pt x="1952160" y="6642694"/>
                </a:cubicBezTo>
                <a:cubicBezTo>
                  <a:pt x="1798441" y="6662350"/>
                  <a:pt x="1501372" y="6594932"/>
                  <a:pt x="1293600" y="6642694"/>
                </a:cubicBezTo>
                <a:cubicBezTo>
                  <a:pt x="1085828" y="6690456"/>
                  <a:pt x="911819" y="6606724"/>
                  <a:pt x="776160" y="6642694"/>
                </a:cubicBezTo>
                <a:cubicBezTo>
                  <a:pt x="640501" y="6678664"/>
                  <a:pt x="202545" y="6638680"/>
                  <a:pt x="0" y="6642694"/>
                </a:cubicBezTo>
                <a:cubicBezTo>
                  <a:pt x="-50333" y="6504664"/>
                  <a:pt x="36889" y="6327784"/>
                  <a:pt x="0" y="6089136"/>
                </a:cubicBezTo>
                <a:cubicBezTo>
                  <a:pt x="-36889" y="5850488"/>
                  <a:pt x="35549" y="5849641"/>
                  <a:pt x="0" y="5734859"/>
                </a:cubicBezTo>
                <a:cubicBezTo>
                  <a:pt x="-35549" y="5620077"/>
                  <a:pt x="58401" y="5407530"/>
                  <a:pt x="0" y="5114874"/>
                </a:cubicBezTo>
                <a:cubicBezTo>
                  <a:pt x="-58401" y="4822218"/>
                  <a:pt x="39210" y="4669959"/>
                  <a:pt x="0" y="4428463"/>
                </a:cubicBezTo>
                <a:cubicBezTo>
                  <a:pt x="-39210" y="4186967"/>
                  <a:pt x="2499" y="4146262"/>
                  <a:pt x="0" y="4074186"/>
                </a:cubicBezTo>
                <a:cubicBezTo>
                  <a:pt x="-2499" y="4002110"/>
                  <a:pt x="62830" y="3729525"/>
                  <a:pt x="0" y="3387774"/>
                </a:cubicBezTo>
                <a:cubicBezTo>
                  <a:pt x="-62830" y="3046023"/>
                  <a:pt x="48126" y="3166799"/>
                  <a:pt x="0" y="2967070"/>
                </a:cubicBezTo>
                <a:cubicBezTo>
                  <a:pt x="-48126" y="2767341"/>
                  <a:pt x="35536" y="2663016"/>
                  <a:pt x="0" y="2546366"/>
                </a:cubicBezTo>
                <a:cubicBezTo>
                  <a:pt x="-35536" y="2429716"/>
                  <a:pt x="30824" y="2105826"/>
                  <a:pt x="0" y="1859954"/>
                </a:cubicBezTo>
                <a:cubicBezTo>
                  <a:pt x="-30824" y="1614082"/>
                  <a:pt x="35804" y="1668397"/>
                  <a:pt x="0" y="1505677"/>
                </a:cubicBezTo>
                <a:cubicBezTo>
                  <a:pt x="-35804" y="1342957"/>
                  <a:pt x="51291" y="1079940"/>
                  <a:pt x="0" y="885693"/>
                </a:cubicBezTo>
                <a:cubicBezTo>
                  <a:pt x="-51291" y="691446"/>
                  <a:pt x="61485" y="270386"/>
                  <a:pt x="0" y="0"/>
                </a:cubicBezTo>
                <a:close/>
              </a:path>
              <a:path w="7056000" h="6642694" stroke="0" extrusionOk="0">
                <a:moveTo>
                  <a:pt x="0" y="0"/>
                </a:moveTo>
                <a:cubicBezTo>
                  <a:pt x="94813" y="-35046"/>
                  <a:pt x="208947" y="42154"/>
                  <a:pt x="376320" y="0"/>
                </a:cubicBezTo>
                <a:cubicBezTo>
                  <a:pt x="543693" y="-42154"/>
                  <a:pt x="754816" y="3466"/>
                  <a:pt x="1034880" y="0"/>
                </a:cubicBezTo>
                <a:cubicBezTo>
                  <a:pt x="1314944" y="-3466"/>
                  <a:pt x="1377718" y="16171"/>
                  <a:pt x="1481760" y="0"/>
                </a:cubicBezTo>
                <a:cubicBezTo>
                  <a:pt x="1585802" y="-16171"/>
                  <a:pt x="1938186" y="57503"/>
                  <a:pt x="2069760" y="0"/>
                </a:cubicBezTo>
                <a:cubicBezTo>
                  <a:pt x="2201334" y="-57503"/>
                  <a:pt x="2595161" y="28666"/>
                  <a:pt x="2728320" y="0"/>
                </a:cubicBezTo>
                <a:cubicBezTo>
                  <a:pt x="2861479" y="-28666"/>
                  <a:pt x="3066868" y="29082"/>
                  <a:pt x="3175200" y="0"/>
                </a:cubicBezTo>
                <a:cubicBezTo>
                  <a:pt x="3283532" y="-29082"/>
                  <a:pt x="3755116" y="24231"/>
                  <a:pt x="3904320" y="0"/>
                </a:cubicBezTo>
                <a:cubicBezTo>
                  <a:pt x="4053524" y="-24231"/>
                  <a:pt x="4285075" y="28351"/>
                  <a:pt x="4633440" y="0"/>
                </a:cubicBezTo>
                <a:cubicBezTo>
                  <a:pt x="4981805" y="-28351"/>
                  <a:pt x="5016618" y="64902"/>
                  <a:pt x="5362560" y="0"/>
                </a:cubicBezTo>
                <a:cubicBezTo>
                  <a:pt x="5708502" y="-64902"/>
                  <a:pt x="5632065" y="41630"/>
                  <a:pt x="5738880" y="0"/>
                </a:cubicBezTo>
                <a:cubicBezTo>
                  <a:pt x="5845695" y="-41630"/>
                  <a:pt x="6144223" y="15906"/>
                  <a:pt x="6256320" y="0"/>
                </a:cubicBezTo>
                <a:cubicBezTo>
                  <a:pt x="6368417" y="-15906"/>
                  <a:pt x="6765177" y="86950"/>
                  <a:pt x="7056000" y="0"/>
                </a:cubicBezTo>
                <a:cubicBezTo>
                  <a:pt x="7081593" y="179085"/>
                  <a:pt x="6996911" y="383011"/>
                  <a:pt x="7056000" y="619985"/>
                </a:cubicBezTo>
                <a:cubicBezTo>
                  <a:pt x="7115089" y="856960"/>
                  <a:pt x="7019151" y="982287"/>
                  <a:pt x="7056000" y="1173543"/>
                </a:cubicBezTo>
                <a:cubicBezTo>
                  <a:pt x="7092849" y="1364799"/>
                  <a:pt x="7040480" y="1659002"/>
                  <a:pt x="7056000" y="1793527"/>
                </a:cubicBezTo>
                <a:cubicBezTo>
                  <a:pt x="7071520" y="1928052"/>
                  <a:pt x="7043502" y="2073216"/>
                  <a:pt x="7056000" y="2214231"/>
                </a:cubicBezTo>
                <a:cubicBezTo>
                  <a:pt x="7068498" y="2355246"/>
                  <a:pt x="7053871" y="2551672"/>
                  <a:pt x="7056000" y="2701362"/>
                </a:cubicBezTo>
                <a:cubicBezTo>
                  <a:pt x="7058129" y="2851052"/>
                  <a:pt x="7053803" y="2947251"/>
                  <a:pt x="7056000" y="3188493"/>
                </a:cubicBezTo>
                <a:cubicBezTo>
                  <a:pt x="7058197" y="3429735"/>
                  <a:pt x="7054038" y="3574021"/>
                  <a:pt x="7056000" y="3675624"/>
                </a:cubicBezTo>
                <a:cubicBezTo>
                  <a:pt x="7057962" y="3777227"/>
                  <a:pt x="7022855" y="3917944"/>
                  <a:pt x="7056000" y="4096328"/>
                </a:cubicBezTo>
                <a:cubicBezTo>
                  <a:pt x="7089145" y="4274712"/>
                  <a:pt x="7032554" y="4299839"/>
                  <a:pt x="7056000" y="4450605"/>
                </a:cubicBezTo>
                <a:cubicBezTo>
                  <a:pt x="7079446" y="4601371"/>
                  <a:pt x="7053825" y="4814421"/>
                  <a:pt x="7056000" y="5070590"/>
                </a:cubicBezTo>
                <a:cubicBezTo>
                  <a:pt x="7058175" y="5326760"/>
                  <a:pt x="6981989" y="5543273"/>
                  <a:pt x="7056000" y="5690575"/>
                </a:cubicBezTo>
                <a:cubicBezTo>
                  <a:pt x="7130011" y="5837878"/>
                  <a:pt x="7055349" y="5988178"/>
                  <a:pt x="7056000" y="6111278"/>
                </a:cubicBezTo>
                <a:cubicBezTo>
                  <a:pt x="7056651" y="6234378"/>
                  <a:pt x="7045916" y="6488053"/>
                  <a:pt x="7056000" y="6642694"/>
                </a:cubicBezTo>
                <a:cubicBezTo>
                  <a:pt x="6838654" y="6688753"/>
                  <a:pt x="6786722" y="6614731"/>
                  <a:pt x="6609120" y="6642694"/>
                </a:cubicBezTo>
                <a:cubicBezTo>
                  <a:pt x="6431518" y="6670657"/>
                  <a:pt x="6253811" y="6601574"/>
                  <a:pt x="6162240" y="6642694"/>
                </a:cubicBezTo>
                <a:cubicBezTo>
                  <a:pt x="6070669" y="6683814"/>
                  <a:pt x="5686731" y="6609061"/>
                  <a:pt x="5433120" y="6642694"/>
                </a:cubicBezTo>
                <a:cubicBezTo>
                  <a:pt x="5179509" y="6676327"/>
                  <a:pt x="5055241" y="6642362"/>
                  <a:pt x="4774560" y="6642694"/>
                </a:cubicBezTo>
                <a:cubicBezTo>
                  <a:pt x="4493879" y="6643026"/>
                  <a:pt x="4398509" y="6607532"/>
                  <a:pt x="4257120" y="6642694"/>
                </a:cubicBezTo>
                <a:cubicBezTo>
                  <a:pt x="4115731" y="6677856"/>
                  <a:pt x="3900525" y="6621958"/>
                  <a:pt x="3669120" y="6642694"/>
                </a:cubicBezTo>
                <a:cubicBezTo>
                  <a:pt x="3437715" y="6663430"/>
                  <a:pt x="3457300" y="6637976"/>
                  <a:pt x="3292800" y="6642694"/>
                </a:cubicBezTo>
                <a:cubicBezTo>
                  <a:pt x="3128300" y="6647412"/>
                  <a:pt x="2948351" y="6628544"/>
                  <a:pt x="2704800" y="6642694"/>
                </a:cubicBezTo>
                <a:cubicBezTo>
                  <a:pt x="2461249" y="6656844"/>
                  <a:pt x="2284027" y="6559924"/>
                  <a:pt x="1975680" y="6642694"/>
                </a:cubicBezTo>
                <a:cubicBezTo>
                  <a:pt x="1667333" y="6725464"/>
                  <a:pt x="1637107" y="6619502"/>
                  <a:pt x="1458240" y="6642694"/>
                </a:cubicBezTo>
                <a:cubicBezTo>
                  <a:pt x="1279373" y="6665886"/>
                  <a:pt x="1094897" y="6616169"/>
                  <a:pt x="799680" y="6642694"/>
                </a:cubicBezTo>
                <a:cubicBezTo>
                  <a:pt x="504463" y="6669219"/>
                  <a:pt x="398783" y="6583581"/>
                  <a:pt x="0" y="6642694"/>
                </a:cubicBezTo>
                <a:cubicBezTo>
                  <a:pt x="-45906" y="6514050"/>
                  <a:pt x="33384" y="6310076"/>
                  <a:pt x="0" y="6221990"/>
                </a:cubicBezTo>
                <a:cubicBezTo>
                  <a:pt x="-33384" y="6133904"/>
                  <a:pt x="8341" y="5892267"/>
                  <a:pt x="0" y="5668432"/>
                </a:cubicBezTo>
                <a:cubicBezTo>
                  <a:pt x="-8341" y="5444597"/>
                  <a:pt x="47709" y="5257509"/>
                  <a:pt x="0" y="5048447"/>
                </a:cubicBezTo>
                <a:cubicBezTo>
                  <a:pt x="-47709" y="4839386"/>
                  <a:pt x="40582" y="4591739"/>
                  <a:pt x="0" y="4428463"/>
                </a:cubicBezTo>
                <a:cubicBezTo>
                  <a:pt x="-40582" y="4265187"/>
                  <a:pt x="64926" y="4034009"/>
                  <a:pt x="0" y="3874905"/>
                </a:cubicBezTo>
                <a:cubicBezTo>
                  <a:pt x="-64926" y="3715801"/>
                  <a:pt x="63283" y="3533631"/>
                  <a:pt x="0" y="3321347"/>
                </a:cubicBezTo>
                <a:cubicBezTo>
                  <a:pt x="-63283" y="3109063"/>
                  <a:pt x="28294" y="2884128"/>
                  <a:pt x="0" y="2634935"/>
                </a:cubicBezTo>
                <a:cubicBezTo>
                  <a:pt x="-28294" y="2385742"/>
                  <a:pt x="55469" y="2389314"/>
                  <a:pt x="0" y="2147804"/>
                </a:cubicBezTo>
                <a:cubicBezTo>
                  <a:pt x="-55469" y="1906294"/>
                  <a:pt x="14482" y="1764898"/>
                  <a:pt x="0" y="1461393"/>
                </a:cubicBezTo>
                <a:cubicBezTo>
                  <a:pt x="-14482" y="1157888"/>
                  <a:pt x="37800" y="1152266"/>
                  <a:pt x="0" y="1040689"/>
                </a:cubicBezTo>
                <a:cubicBezTo>
                  <a:pt x="-37800" y="929112"/>
                  <a:pt x="40910" y="713017"/>
                  <a:pt x="0" y="553558"/>
                </a:cubicBezTo>
                <a:cubicBezTo>
                  <a:pt x="-40910" y="394099"/>
                  <a:pt x="9981" y="183101"/>
                  <a:pt x="0" y="0"/>
                </a:cubicBezTo>
                <a:close/>
              </a:path>
            </a:pathLst>
          </a:custGeom>
          <a:ln>
            <a:solidFill>
              <a:schemeClr val="accent2"/>
            </a:solidFill>
            <a:extLst>
              <a:ext uri="{C807C97D-BFC1-408E-A445-0C87EB9F89A2}">
                <ask:lineSketchStyleProps xmlns:ask="http://schemas.microsoft.com/office/drawing/2018/sketchyshapes" sd="3942691506">
                  <a:prstGeom prst="rect">
                    <a:avLst/>
                  </a:prstGeom>
                  <ask:type>
                    <ask:lineSketchScribble/>
                  </ask:type>
                </ask:lineSketchStyleProps>
              </a:ext>
            </a:extLst>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SzPct val="45000"/>
              <a:buNone/>
            </a:pPr>
            <a:r>
              <a:rPr lang="en-GB" sz="2400" dirty="0"/>
              <a:t>Transcript of interview extract (19'45-21'12):</a:t>
            </a:r>
          </a:p>
          <a:p>
            <a:pPr marL="0" indent="0">
              <a:buSzPct val="45000"/>
              <a:buNone/>
            </a:pPr>
            <a:br>
              <a:rPr lang="en-GB" sz="2400" dirty="0"/>
            </a:br>
            <a:r>
              <a:rPr lang="en-GB" sz="2400" dirty="0"/>
              <a:t>In 1961 [pause] I became really involved in the union. This was the time when [pause] they elected Joe Gormley as General </a:t>
            </a:r>
            <a:r>
              <a:rPr lang="en-GB" sz="2400" dirty="0" err="1"/>
              <a:t>Sec'etary</a:t>
            </a:r>
            <a:r>
              <a:rPr lang="en-GB" sz="2400" dirty="0"/>
              <a:t>. Well… me being of the other… in support </a:t>
            </a:r>
            <a:r>
              <a:rPr lang="en-GB" sz="2400" dirty="0" err="1"/>
              <a:t>o'</a:t>
            </a:r>
            <a:r>
              <a:rPr lang="en-GB" sz="2400" dirty="0"/>
              <a:t> the other candidate, who was Mick- Michael Weaver… err not Michael Weaver, Jim Hammond – Mick Weaver was one of the supporters, from </a:t>
            </a:r>
            <a:r>
              <a:rPr lang="en-GB" sz="2400" dirty="0" err="1"/>
              <a:t>Mossely</a:t>
            </a:r>
            <a:r>
              <a:rPr lang="en-GB" sz="2400" dirty="0"/>
              <a:t> Common – I..I begun to have-- I..I came into a position where I was involved in confrontations with people who supported Gormley and people who supported Jim Hammond and </a:t>
            </a:r>
            <a:r>
              <a:rPr lang="en-GB" sz="2400" dirty="0" err="1"/>
              <a:t>at..at</a:t>
            </a:r>
            <a:r>
              <a:rPr lang="en-GB" sz="2400" dirty="0"/>
              <a:t> one stage – and this is true what I what I say – in err 1961, there were 2 elections because there was alleged ballot </a:t>
            </a:r>
            <a:r>
              <a:rPr lang="en-GB" sz="2400" dirty="0" err="1"/>
              <a:t>riggin</a:t>
            </a:r>
            <a:r>
              <a:rPr lang="en-GB" sz="2400" dirty="0"/>
              <a:t>' what went on and all this and err </a:t>
            </a:r>
            <a:r>
              <a:rPr lang="en-GB" sz="2400" dirty="0" err="1"/>
              <a:t>which..which</a:t>
            </a:r>
            <a:r>
              <a:rPr lang="en-GB" sz="2400" dirty="0"/>
              <a:t> did happen of course and err I knew quite a lot about it and I called for a different system </a:t>
            </a:r>
            <a:r>
              <a:rPr lang="en-GB" sz="2400" dirty="0" err="1"/>
              <a:t>of..of</a:t>
            </a:r>
            <a:r>
              <a:rPr lang="en-GB" sz="2400" dirty="0"/>
              <a:t> balloting and err </a:t>
            </a:r>
            <a:r>
              <a:rPr lang="en-GB" sz="2400" dirty="0" err="1"/>
              <a:t>err</a:t>
            </a:r>
            <a:r>
              <a:rPr lang="en-GB" sz="2400" dirty="0"/>
              <a:t> I err somehow or other my.. message got into the columns of the Daily Express.. and the Daily Express printed it. A reporter happened to be at one of our meeting when all this dialogue was </a:t>
            </a:r>
            <a:r>
              <a:rPr lang="en-GB" sz="2400" dirty="0" err="1"/>
              <a:t>goin</a:t>
            </a:r>
            <a:r>
              <a:rPr lang="en-GB" sz="2400" dirty="0"/>
              <a:t>' on at that time and err I was threatened with expulsion from the union [laughs] 'cos see, I said, “well, you get on with your </a:t>
            </a:r>
            <a:r>
              <a:rPr lang="en-GB" sz="2400" dirty="0" err="1"/>
              <a:t>expellin</a:t>
            </a:r>
            <a:r>
              <a:rPr lang="en-GB" sz="2400" dirty="0"/>
              <a:t>' and I'll get on with my-- I'll see my solicitor,” but nothing came of it, you see […]</a:t>
            </a:r>
          </a:p>
        </p:txBody>
      </p:sp>
      <p:sp>
        <p:nvSpPr>
          <p:cNvPr id="6" name="Left Brace 5">
            <a:extLst>
              <a:ext uri="{FF2B5EF4-FFF2-40B4-BE49-F238E27FC236}">
                <a16:creationId xmlns:a16="http://schemas.microsoft.com/office/drawing/2014/main" id="{40EA4883-DCDF-A50F-67CC-53C08C686045}"/>
              </a:ext>
            </a:extLst>
          </p:cNvPr>
          <p:cNvSpPr/>
          <p:nvPr/>
        </p:nvSpPr>
        <p:spPr>
          <a:xfrm>
            <a:off x="4639112" y="1291905"/>
            <a:ext cx="285226" cy="897622"/>
          </a:xfrm>
          <a:prstGeom prst="leftBrace">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a:extLst>
              <a:ext uri="{FF2B5EF4-FFF2-40B4-BE49-F238E27FC236}">
                <a16:creationId xmlns:a16="http://schemas.microsoft.com/office/drawing/2014/main" id="{8DA513B2-9489-8E97-A077-8BFBA002714F}"/>
              </a:ext>
            </a:extLst>
          </p:cNvPr>
          <p:cNvSpPr txBox="1"/>
          <p:nvPr/>
        </p:nvSpPr>
        <p:spPr>
          <a:xfrm>
            <a:off x="947956" y="1417739"/>
            <a:ext cx="3800213" cy="646331"/>
          </a:xfrm>
          <a:prstGeom prst="rect">
            <a:avLst/>
          </a:prstGeom>
          <a:noFill/>
        </p:spPr>
        <p:txBody>
          <a:bodyPr wrap="square" rtlCol="0">
            <a:spAutoFit/>
          </a:bodyPr>
          <a:lstStyle/>
          <a:p>
            <a:r>
              <a:rPr lang="en-GB" dirty="0"/>
              <a:t>Interviewee confusing and correcting their narrative</a:t>
            </a:r>
          </a:p>
        </p:txBody>
      </p:sp>
      <p:sp>
        <p:nvSpPr>
          <p:cNvPr id="8" name="Oval 7">
            <a:extLst>
              <a:ext uri="{FF2B5EF4-FFF2-40B4-BE49-F238E27FC236}">
                <a16:creationId xmlns:a16="http://schemas.microsoft.com/office/drawing/2014/main" id="{4E082C6F-1408-CB38-AE93-5A33144F0C78}"/>
              </a:ext>
            </a:extLst>
          </p:cNvPr>
          <p:cNvSpPr/>
          <p:nvPr/>
        </p:nvSpPr>
        <p:spPr>
          <a:xfrm>
            <a:off x="6258187" y="1182848"/>
            <a:ext cx="419450" cy="570451"/>
          </a:xfrm>
          <a:prstGeom prst="ellipse">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FAB2265B-BE97-1BD3-6A81-4C7DF14DFF6E}"/>
              </a:ext>
            </a:extLst>
          </p:cNvPr>
          <p:cNvSpPr/>
          <p:nvPr/>
        </p:nvSpPr>
        <p:spPr>
          <a:xfrm>
            <a:off x="4992737" y="1493619"/>
            <a:ext cx="419450" cy="570451"/>
          </a:xfrm>
          <a:prstGeom prst="ellipse">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6F17B8C9-EED3-587C-431B-AA40A6FB61E5}"/>
              </a:ext>
            </a:extLst>
          </p:cNvPr>
          <p:cNvCxnSpPr>
            <a:stCxn id="8" idx="2"/>
            <a:endCxn id="9" idx="6"/>
          </p:cNvCxnSpPr>
          <p:nvPr/>
        </p:nvCxnSpPr>
        <p:spPr>
          <a:xfrm flipH="1">
            <a:off x="5412187" y="1468074"/>
            <a:ext cx="846000" cy="31077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D7110F4-9CA6-A6D2-95A4-21AFD4061D09}"/>
              </a:ext>
            </a:extLst>
          </p:cNvPr>
          <p:cNvCxnSpPr>
            <a:stCxn id="9" idx="3"/>
          </p:cNvCxnSpPr>
          <p:nvPr/>
        </p:nvCxnSpPr>
        <p:spPr>
          <a:xfrm flipH="1">
            <a:off x="3892492" y="1980529"/>
            <a:ext cx="1161672" cy="62844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F91251A-185B-B625-EFA8-6789996114A1}"/>
              </a:ext>
            </a:extLst>
          </p:cNvPr>
          <p:cNvSpPr txBox="1"/>
          <p:nvPr/>
        </p:nvSpPr>
        <p:spPr>
          <a:xfrm>
            <a:off x="578841" y="2256638"/>
            <a:ext cx="3691156" cy="646331"/>
          </a:xfrm>
          <a:prstGeom prst="rect">
            <a:avLst/>
          </a:prstGeom>
          <a:noFill/>
        </p:spPr>
        <p:txBody>
          <a:bodyPr wrap="square" rtlCol="0">
            <a:spAutoFit/>
          </a:bodyPr>
          <a:lstStyle/>
          <a:p>
            <a:r>
              <a:rPr lang="en-GB" dirty="0"/>
              <a:t>Reflecting the interviewee’s accent and pronunciation – sense of persona</a:t>
            </a:r>
          </a:p>
        </p:txBody>
      </p:sp>
      <p:sp>
        <p:nvSpPr>
          <p:cNvPr id="15" name="Oval 14">
            <a:extLst>
              <a:ext uri="{FF2B5EF4-FFF2-40B4-BE49-F238E27FC236}">
                <a16:creationId xmlns:a16="http://schemas.microsoft.com/office/drawing/2014/main" id="{4F90AC83-ABE4-0661-DF8C-4DAA6BE976A3}"/>
              </a:ext>
            </a:extLst>
          </p:cNvPr>
          <p:cNvSpPr/>
          <p:nvPr/>
        </p:nvSpPr>
        <p:spPr>
          <a:xfrm>
            <a:off x="5757532" y="5471399"/>
            <a:ext cx="978827" cy="570451"/>
          </a:xfrm>
          <a:prstGeom prst="ellipse">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8413A00A-00B0-5483-CCAC-5F60812399AA}"/>
              </a:ext>
            </a:extLst>
          </p:cNvPr>
          <p:cNvCxnSpPr>
            <a:cxnSpLocks/>
          </p:cNvCxnSpPr>
          <p:nvPr/>
        </p:nvCxnSpPr>
        <p:spPr>
          <a:xfrm flipH="1" flipV="1">
            <a:off x="4107570" y="5178838"/>
            <a:ext cx="1641573" cy="577786"/>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88708-48AA-F156-989B-BA39363BD0EC}"/>
              </a:ext>
            </a:extLst>
          </p:cNvPr>
          <p:cNvSpPr txBox="1"/>
          <p:nvPr/>
        </p:nvSpPr>
        <p:spPr>
          <a:xfrm>
            <a:off x="1791049" y="4926684"/>
            <a:ext cx="3531765" cy="369332"/>
          </a:xfrm>
          <a:prstGeom prst="rect">
            <a:avLst/>
          </a:prstGeom>
          <a:noFill/>
        </p:spPr>
        <p:txBody>
          <a:bodyPr wrap="square" rtlCol="0">
            <a:spAutoFit/>
          </a:bodyPr>
          <a:lstStyle/>
          <a:p>
            <a:r>
              <a:rPr lang="en-GB" dirty="0"/>
              <a:t>Interviewees’ emotions</a:t>
            </a:r>
          </a:p>
        </p:txBody>
      </p:sp>
      <p:sp>
        <p:nvSpPr>
          <p:cNvPr id="19" name="Oval 18">
            <a:extLst>
              <a:ext uri="{FF2B5EF4-FFF2-40B4-BE49-F238E27FC236}">
                <a16:creationId xmlns:a16="http://schemas.microsoft.com/office/drawing/2014/main" id="{D1587927-AC85-81D6-4742-2793D3CE51F9}"/>
              </a:ext>
            </a:extLst>
          </p:cNvPr>
          <p:cNvSpPr/>
          <p:nvPr/>
        </p:nvSpPr>
        <p:spPr>
          <a:xfrm>
            <a:off x="8067731" y="4129160"/>
            <a:ext cx="1386661" cy="570451"/>
          </a:xfrm>
          <a:prstGeom prst="ellipse">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Arrow Connector 21">
            <a:extLst>
              <a:ext uri="{FF2B5EF4-FFF2-40B4-BE49-F238E27FC236}">
                <a16:creationId xmlns:a16="http://schemas.microsoft.com/office/drawing/2014/main" id="{8DB36500-D7D1-18A7-7AE7-0562408FD2B8}"/>
              </a:ext>
            </a:extLst>
          </p:cNvPr>
          <p:cNvCxnSpPr>
            <a:cxnSpLocks/>
          </p:cNvCxnSpPr>
          <p:nvPr/>
        </p:nvCxnSpPr>
        <p:spPr>
          <a:xfrm flipH="1" flipV="1">
            <a:off x="4748169" y="4269996"/>
            <a:ext cx="3319562" cy="14438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DF3E4B5-E2B7-173F-4958-14BA5181368A}"/>
              </a:ext>
            </a:extLst>
          </p:cNvPr>
          <p:cNvSpPr txBox="1"/>
          <p:nvPr/>
        </p:nvSpPr>
        <p:spPr>
          <a:xfrm>
            <a:off x="2848062" y="4049275"/>
            <a:ext cx="2474752" cy="369332"/>
          </a:xfrm>
          <a:prstGeom prst="rect">
            <a:avLst/>
          </a:prstGeom>
          <a:noFill/>
        </p:spPr>
        <p:txBody>
          <a:bodyPr wrap="square" rtlCol="0">
            <a:spAutoFit/>
          </a:bodyPr>
          <a:lstStyle/>
          <a:p>
            <a:r>
              <a:rPr lang="en-GB" dirty="0"/>
              <a:t>Hesitations, pauses</a:t>
            </a:r>
          </a:p>
        </p:txBody>
      </p:sp>
      <mc:AlternateContent xmlns:mc="http://schemas.openxmlformats.org/markup-compatibility/2006" xmlns:p14="http://schemas.microsoft.com/office/powerpoint/2010/main">
        <mc:Choice Requires="p14">
          <p:contentPart p14:bwMode="auto" r:id="rId2">
            <p14:nvContentPartPr>
              <p14:cNvPr id="30" name="Ink 29">
                <a:extLst>
                  <a:ext uri="{FF2B5EF4-FFF2-40B4-BE49-F238E27FC236}">
                    <a16:creationId xmlns:a16="http://schemas.microsoft.com/office/drawing/2014/main" id="{1EA0E787-C651-2E7B-7029-0A62844D5190}"/>
                  </a:ext>
                </a:extLst>
              </p14:cNvPr>
              <p14:cNvContentPartPr/>
              <p14:nvPr/>
            </p14:nvContentPartPr>
            <p14:xfrm>
              <a:off x="5603440" y="3312667"/>
              <a:ext cx="3075480" cy="57600"/>
            </p14:xfrm>
          </p:contentPart>
        </mc:Choice>
        <mc:Fallback xmlns="">
          <p:pic>
            <p:nvPicPr>
              <p:cNvPr id="30" name="Ink 29">
                <a:extLst>
                  <a:ext uri="{FF2B5EF4-FFF2-40B4-BE49-F238E27FC236}">
                    <a16:creationId xmlns:a16="http://schemas.microsoft.com/office/drawing/2014/main" id="{1EA0E787-C651-2E7B-7029-0A62844D5190}"/>
                  </a:ext>
                </a:extLst>
              </p:cNvPr>
              <p:cNvPicPr/>
              <p:nvPr/>
            </p:nvPicPr>
            <p:blipFill>
              <a:blip r:embed="rId3"/>
              <a:stretch>
                <a:fillRect/>
              </a:stretch>
            </p:blipFill>
            <p:spPr>
              <a:xfrm>
                <a:off x="5549440" y="3205027"/>
                <a:ext cx="3183120" cy="27324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1" name="Ink 30">
                <a:extLst>
                  <a:ext uri="{FF2B5EF4-FFF2-40B4-BE49-F238E27FC236}">
                    <a16:creationId xmlns:a16="http://schemas.microsoft.com/office/drawing/2014/main" id="{0E40C6C3-66E3-4553-9DAB-90C96A66CEB3}"/>
                  </a:ext>
                </a:extLst>
              </p14:cNvPr>
              <p14:cNvContentPartPr/>
              <p14:nvPr/>
            </p14:nvContentPartPr>
            <p14:xfrm>
              <a:off x="5981080" y="4083787"/>
              <a:ext cx="5871960" cy="86400"/>
            </p14:xfrm>
          </p:contentPart>
        </mc:Choice>
        <mc:Fallback xmlns="">
          <p:pic>
            <p:nvPicPr>
              <p:cNvPr id="31" name="Ink 30">
                <a:extLst>
                  <a:ext uri="{FF2B5EF4-FFF2-40B4-BE49-F238E27FC236}">
                    <a16:creationId xmlns:a16="http://schemas.microsoft.com/office/drawing/2014/main" id="{0E40C6C3-66E3-4553-9DAB-90C96A66CEB3}"/>
                  </a:ext>
                </a:extLst>
              </p:cNvPr>
              <p:cNvPicPr/>
              <p:nvPr/>
            </p:nvPicPr>
            <p:blipFill>
              <a:blip r:embed="rId5"/>
              <a:stretch>
                <a:fillRect/>
              </a:stretch>
            </p:blipFill>
            <p:spPr>
              <a:xfrm>
                <a:off x="5927080" y="3976147"/>
                <a:ext cx="5979600" cy="3020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2" name="Ink 31">
                <a:extLst>
                  <a:ext uri="{FF2B5EF4-FFF2-40B4-BE49-F238E27FC236}">
                    <a16:creationId xmlns:a16="http://schemas.microsoft.com/office/drawing/2014/main" id="{5E65B655-EBED-8880-6C2C-B164016AE23D}"/>
                  </a:ext>
                </a:extLst>
              </p14:cNvPr>
              <p14:cNvContentPartPr/>
              <p14:nvPr/>
            </p14:nvContentPartPr>
            <p14:xfrm>
              <a:off x="5108440" y="4462147"/>
              <a:ext cx="746280" cy="18360"/>
            </p14:xfrm>
          </p:contentPart>
        </mc:Choice>
        <mc:Fallback xmlns="">
          <p:pic>
            <p:nvPicPr>
              <p:cNvPr id="32" name="Ink 31">
                <a:extLst>
                  <a:ext uri="{FF2B5EF4-FFF2-40B4-BE49-F238E27FC236}">
                    <a16:creationId xmlns:a16="http://schemas.microsoft.com/office/drawing/2014/main" id="{5E65B655-EBED-8880-6C2C-B164016AE23D}"/>
                  </a:ext>
                </a:extLst>
              </p:cNvPr>
              <p:cNvPicPr/>
              <p:nvPr/>
            </p:nvPicPr>
            <p:blipFill>
              <a:blip r:embed="rId7"/>
              <a:stretch>
                <a:fillRect/>
              </a:stretch>
            </p:blipFill>
            <p:spPr>
              <a:xfrm>
                <a:off x="5054800" y="4354507"/>
                <a:ext cx="853920" cy="234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C020708D-1C7F-470B-9C05-6F7D9381B662}"/>
                  </a:ext>
                </a:extLst>
              </p14:cNvPr>
              <p14:cNvContentPartPr/>
              <p14:nvPr/>
            </p14:nvContentPartPr>
            <p14:xfrm>
              <a:off x="9411880" y="2533267"/>
              <a:ext cx="1770480" cy="93600"/>
            </p14:xfrm>
          </p:contentPart>
        </mc:Choice>
        <mc:Fallback xmlns="">
          <p:pic>
            <p:nvPicPr>
              <p:cNvPr id="33" name="Ink 32">
                <a:extLst>
                  <a:ext uri="{FF2B5EF4-FFF2-40B4-BE49-F238E27FC236}">
                    <a16:creationId xmlns:a16="http://schemas.microsoft.com/office/drawing/2014/main" id="{C020708D-1C7F-470B-9C05-6F7D9381B662}"/>
                  </a:ext>
                </a:extLst>
              </p:cNvPr>
              <p:cNvPicPr/>
              <p:nvPr/>
            </p:nvPicPr>
            <p:blipFill>
              <a:blip r:embed="rId9"/>
              <a:stretch>
                <a:fillRect/>
              </a:stretch>
            </p:blipFill>
            <p:spPr>
              <a:xfrm>
                <a:off x="9358240" y="2425627"/>
                <a:ext cx="1878120" cy="3092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AAF6A51B-DDD4-78A6-E35D-EBDBBED514A6}"/>
                  </a:ext>
                </a:extLst>
              </p14:cNvPr>
              <p14:cNvContentPartPr/>
              <p14:nvPr/>
            </p14:nvContentPartPr>
            <p14:xfrm>
              <a:off x="5134000" y="2792467"/>
              <a:ext cx="5809680" cy="59760"/>
            </p14:xfrm>
          </p:contentPart>
        </mc:Choice>
        <mc:Fallback xmlns="">
          <p:pic>
            <p:nvPicPr>
              <p:cNvPr id="34" name="Ink 33">
                <a:extLst>
                  <a:ext uri="{FF2B5EF4-FFF2-40B4-BE49-F238E27FC236}">
                    <a16:creationId xmlns:a16="http://schemas.microsoft.com/office/drawing/2014/main" id="{AAF6A51B-DDD4-78A6-E35D-EBDBBED514A6}"/>
                  </a:ext>
                </a:extLst>
              </p:cNvPr>
              <p:cNvPicPr/>
              <p:nvPr/>
            </p:nvPicPr>
            <p:blipFill>
              <a:blip r:embed="rId11"/>
              <a:stretch>
                <a:fillRect/>
              </a:stretch>
            </p:blipFill>
            <p:spPr>
              <a:xfrm>
                <a:off x="5080000" y="2684467"/>
                <a:ext cx="5917320" cy="275400"/>
              </a:xfrm>
              <a:prstGeom prst="rect">
                <a:avLst/>
              </a:prstGeom>
            </p:spPr>
          </p:pic>
        </mc:Fallback>
      </mc:AlternateContent>
      <p:cxnSp>
        <p:nvCxnSpPr>
          <p:cNvPr id="35" name="Straight Arrow Connector 34">
            <a:extLst>
              <a:ext uri="{FF2B5EF4-FFF2-40B4-BE49-F238E27FC236}">
                <a16:creationId xmlns:a16="http://schemas.microsoft.com/office/drawing/2014/main" id="{265A8E8D-B696-276A-4706-6260E01E3F68}"/>
              </a:ext>
            </a:extLst>
          </p:cNvPr>
          <p:cNvCxnSpPr>
            <a:cxnSpLocks/>
          </p:cNvCxnSpPr>
          <p:nvPr/>
        </p:nvCxnSpPr>
        <p:spPr>
          <a:xfrm flipH="1">
            <a:off x="4046981" y="2794232"/>
            <a:ext cx="1086087" cy="359551"/>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A3EAFC2-54AB-79EC-1C1E-886A901C86A2}"/>
              </a:ext>
            </a:extLst>
          </p:cNvPr>
          <p:cNvCxnSpPr>
            <a:cxnSpLocks/>
          </p:cNvCxnSpPr>
          <p:nvPr/>
        </p:nvCxnSpPr>
        <p:spPr>
          <a:xfrm flipH="1">
            <a:off x="4084774" y="3283304"/>
            <a:ext cx="1518666" cy="492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91C6082-5ADD-13E3-BDF5-5EB244CB8341}"/>
              </a:ext>
            </a:extLst>
          </p:cNvPr>
          <p:cNvCxnSpPr>
            <a:cxnSpLocks/>
          </p:cNvCxnSpPr>
          <p:nvPr/>
        </p:nvCxnSpPr>
        <p:spPr>
          <a:xfrm flipH="1" flipV="1">
            <a:off x="4107570" y="3408753"/>
            <a:ext cx="1873510" cy="65516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B8E8A231-3403-123C-C642-F99B79731362}"/>
              </a:ext>
            </a:extLst>
          </p:cNvPr>
          <p:cNvSpPr txBox="1"/>
          <p:nvPr/>
        </p:nvSpPr>
        <p:spPr>
          <a:xfrm>
            <a:off x="1570695" y="2888436"/>
            <a:ext cx="2868370" cy="923330"/>
          </a:xfrm>
          <a:prstGeom prst="rect">
            <a:avLst/>
          </a:prstGeom>
          <a:noFill/>
        </p:spPr>
        <p:txBody>
          <a:bodyPr wrap="square" rtlCol="0">
            <a:spAutoFit/>
          </a:bodyPr>
          <a:lstStyle/>
          <a:p>
            <a:r>
              <a:rPr lang="en-GB" dirty="0"/>
              <a:t>How the narrative is told, e.g. speaker emphasising their importance</a:t>
            </a:r>
          </a:p>
        </p:txBody>
      </p:sp>
      <p:sp>
        <p:nvSpPr>
          <p:cNvPr id="43" name="TextBox 42">
            <a:extLst>
              <a:ext uri="{FF2B5EF4-FFF2-40B4-BE49-F238E27FC236}">
                <a16:creationId xmlns:a16="http://schemas.microsoft.com/office/drawing/2014/main" id="{30345B25-4D19-7AE3-27E9-44B093F51C21}"/>
              </a:ext>
            </a:extLst>
          </p:cNvPr>
          <p:cNvSpPr txBox="1"/>
          <p:nvPr/>
        </p:nvSpPr>
        <p:spPr>
          <a:xfrm>
            <a:off x="133585" y="5595425"/>
            <a:ext cx="4773975" cy="923330"/>
          </a:xfrm>
          <a:custGeom>
            <a:avLst/>
            <a:gdLst>
              <a:gd name="connsiteX0" fmla="*/ 0 w 4773975"/>
              <a:gd name="connsiteY0" fmla="*/ 0 h 923330"/>
              <a:gd name="connsiteX1" fmla="*/ 644487 w 4773975"/>
              <a:gd name="connsiteY1" fmla="*/ 0 h 923330"/>
              <a:gd name="connsiteX2" fmla="*/ 1193494 w 4773975"/>
              <a:gd name="connsiteY2" fmla="*/ 0 h 923330"/>
              <a:gd name="connsiteX3" fmla="*/ 1742501 w 4773975"/>
              <a:gd name="connsiteY3" fmla="*/ 0 h 923330"/>
              <a:gd name="connsiteX4" fmla="*/ 2434727 w 4773975"/>
              <a:gd name="connsiteY4" fmla="*/ 0 h 923330"/>
              <a:gd name="connsiteX5" fmla="*/ 3031474 w 4773975"/>
              <a:gd name="connsiteY5" fmla="*/ 0 h 923330"/>
              <a:gd name="connsiteX6" fmla="*/ 3675961 w 4773975"/>
              <a:gd name="connsiteY6" fmla="*/ 0 h 923330"/>
              <a:gd name="connsiteX7" fmla="*/ 4224968 w 4773975"/>
              <a:gd name="connsiteY7" fmla="*/ 0 h 923330"/>
              <a:gd name="connsiteX8" fmla="*/ 4773975 w 4773975"/>
              <a:gd name="connsiteY8" fmla="*/ 0 h 923330"/>
              <a:gd name="connsiteX9" fmla="*/ 4773975 w 4773975"/>
              <a:gd name="connsiteY9" fmla="*/ 470898 h 923330"/>
              <a:gd name="connsiteX10" fmla="*/ 4773975 w 4773975"/>
              <a:gd name="connsiteY10" fmla="*/ 923330 h 923330"/>
              <a:gd name="connsiteX11" fmla="*/ 4129488 w 4773975"/>
              <a:gd name="connsiteY11" fmla="*/ 923330 h 923330"/>
              <a:gd name="connsiteX12" fmla="*/ 3628221 w 4773975"/>
              <a:gd name="connsiteY12" fmla="*/ 923330 h 923330"/>
              <a:gd name="connsiteX13" fmla="*/ 3079214 w 4773975"/>
              <a:gd name="connsiteY13" fmla="*/ 923330 h 923330"/>
              <a:gd name="connsiteX14" fmla="*/ 2530207 w 4773975"/>
              <a:gd name="connsiteY14" fmla="*/ 923330 h 923330"/>
              <a:gd name="connsiteX15" fmla="*/ 1933460 w 4773975"/>
              <a:gd name="connsiteY15" fmla="*/ 923330 h 923330"/>
              <a:gd name="connsiteX16" fmla="*/ 1384453 w 4773975"/>
              <a:gd name="connsiteY16" fmla="*/ 923330 h 923330"/>
              <a:gd name="connsiteX17" fmla="*/ 930925 w 4773975"/>
              <a:gd name="connsiteY17" fmla="*/ 923330 h 923330"/>
              <a:gd name="connsiteX18" fmla="*/ 0 w 4773975"/>
              <a:gd name="connsiteY18" fmla="*/ 923330 h 923330"/>
              <a:gd name="connsiteX19" fmla="*/ 0 w 4773975"/>
              <a:gd name="connsiteY19" fmla="*/ 461665 h 923330"/>
              <a:gd name="connsiteX20" fmla="*/ 0 w 4773975"/>
              <a:gd name="connsiteY20" fmla="*/ 0 h 92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773975" h="923330" extrusionOk="0">
                <a:moveTo>
                  <a:pt x="0" y="0"/>
                </a:moveTo>
                <a:cubicBezTo>
                  <a:pt x="223255" y="-51909"/>
                  <a:pt x="515165" y="4157"/>
                  <a:pt x="644487" y="0"/>
                </a:cubicBezTo>
                <a:cubicBezTo>
                  <a:pt x="773809" y="-4157"/>
                  <a:pt x="957276" y="58445"/>
                  <a:pt x="1193494" y="0"/>
                </a:cubicBezTo>
                <a:cubicBezTo>
                  <a:pt x="1429712" y="-58445"/>
                  <a:pt x="1628093" y="65631"/>
                  <a:pt x="1742501" y="0"/>
                </a:cubicBezTo>
                <a:cubicBezTo>
                  <a:pt x="1856909" y="-65631"/>
                  <a:pt x="2296129" y="44342"/>
                  <a:pt x="2434727" y="0"/>
                </a:cubicBezTo>
                <a:cubicBezTo>
                  <a:pt x="2573325" y="-44342"/>
                  <a:pt x="2810034" y="8508"/>
                  <a:pt x="3031474" y="0"/>
                </a:cubicBezTo>
                <a:cubicBezTo>
                  <a:pt x="3252914" y="-8508"/>
                  <a:pt x="3451339" y="26089"/>
                  <a:pt x="3675961" y="0"/>
                </a:cubicBezTo>
                <a:cubicBezTo>
                  <a:pt x="3900583" y="-26089"/>
                  <a:pt x="3993799" y="52522"/>
                  <a:pt x="4224968" y="0"/>
                </a:cubicBezTo>
                <a:cubicBezTo>
                  <a:pt x="4456137" y="-52522"/>
                  <a:pt x="4582947" y="6715"/>
                  <a:pt x="4773975" y="0"/>
                </a:cubicBezTo>
                <a:cubicBezTo>
                  <a:pt x="4808880" y="135664"/>
                  <a:pt x="4770540" y="347900"/>
                  <a:pt x="4773975" y="470898"/>
                </a:cubicBezTo>
                <a:cubicBezTo>
                  <a:pt x="4777410" y="593896"/>
                  <a:pt x="4745882" y="741270"/>
                  <a:pt x="4773975" y="923330"/>
                </a:cubicBezTo>
                <a:cubicBezTo>
                  <a:pt x="4580869" y="999210"/>
                  <a:pt x="4406646" y="903818"/>
                  <a:pt x="4129488" y="923330"/>
                </a:cubicBezTo>
                <a:cubicBezTo>
                  <a:pt x="3852330" y="942842"/>
                  <a:pt x="3817247" y="877022"/>
                  <a:pt x="3628221" y="923330"/>
                </a:cubicBezTo>
                <a:cubicBezTo>
                  <a:pt x="3439195" y="969638"/>
                  <a:pt x="3303234" y="902426"/>
                  <a:pt x="3079214" y="923330"/>
                </a:cubicBezTo>
                <a:cubicBezTo>
                  <a:pt x="2855194" y="944234"/>
                  <a:pt x="2697024" y="865766"/>
                  <a:pt x="2530207" y="923330"/>
                </a:cubicBezTo>
                <a:cubicBezTo>
                  <a:pt x="2363390" y="980894"/>
                  <a:pt x="2144566" y="911540"/>
                  <a:pt x="1933460" y="923330"/>
                </a:cubicBezTo>
                <a:cubicBezTo>
                  <a:pt x="1722354" y="935120"/>
                  <a:pt x="1500218" y="921047"/>
                  <a:pt x="1384453" y="923330"/>
                </a:cubicBezTo>
                <a:cubicBezTo>
                  <a:pt x="1268688" y="925613"/>
                  <a:pt x="1074781" y="885596"/>
                  <a:pt x="930925" y="923330"/>
                </a:cubicBezTo>
                <a:cubicBezTo>
                  <a:pt x="787069" y="961064"/>
                  <a:pt x="255356" y="845896"/>
                  <a:pt x="0" y="923330"/>
                </a:cubicBezTo>
                <a:cubicBezTo>
                  <a:pt x="-26121" y="764508"/>
                  <a:pt x="29335" y="558433"/>
                  <a:pt x="0" y="461665"/>
                </a:cubicBezTo>
                <a:cubicBezTo>
                  <a:pt x="-29335" y="364897"/>
                  <a:pt x="15990" y="159796"/>
                  <a:pt x="0" y="0"/>
                </a:cubicBezTo>
                <a:close/>
              </a:path>
            </a:pathLst>
          </a:custGeom>
          <a:noFill/>
          <a:ln>
            <a:solidFill>
              <a:schemeClr val="accent2"/>
            </a:solidFill>
            <a:extLst>
              <a:ext uri="{C807C97D-BFC1-408E-A445-0C87EB9F89A2}">
                <ask:lineSketchStyleProps xmlns:ask="http://schemas.microsoft.com/office/drawing/2018/sketchyshapes" sd="1515825352">
                  <a:prstGeom prst="rect">
                    <a:avLst/>
                  </a:prstGeom>
                  <ask:type>
                    <ask:lineSketchScribble/>
                  </ask:type>
                </ask:lineSketchStyleProps>
              </a:ext>
            </a:extLst>
          </a:ln>
        </p:spPr>
        <p:txBody>
          <a:bodyPr wrap="square" rtlCol="0">
            <a:spAutoFit/>
          </a:bodyPr>
          <a:lstStyle/>
          <a:p>
            <a:r>
              <a:rPr lang="en-GB" dirty="0"/>
              <a:t>Further considerations: fact checking, looking up events/names, comparing to other interviews… just like any written primary source!</a:t>
            </a:r>
          </a:p>
        </p:txBody>
      </p:sp>
    </p:spTree>
    <p:extLst>
      <p:ext uri="{BB962C8B-B14F-4D97-AF65-F5344CB8AC3E}">
        <p14:creationId xmlns:p14="http://schemas.microsoft.com/office/powerpoint/2010/main" val="13674855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1488</Words>
  <Application>Microsoft Office PowerPoint</Application>
  <PresentationFormat>Widescreen</PresentationFormat>
  <Paragraphs>117</Paragraphs>
  <Slides>14</Slides>
  <Notes>2</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Liberation Sans</vt:lpstr>
      <vt:lpstr>Office Theme</vt:lpstr>
      <vt:lpstr>An introduction to oral history</vt:lpstr>
      <vt:lpstr>A few talking points…</vt:lpstr>
      <vt:lpstr>Oral history: a brief history</vt:lpstr>
      <vt:lpstr>A historical jackdaw</vt:lpstr>
      <vt:lpstr>Some important considerations</vt:lpstr>
      <vt:lpstr>Conducting an interview</vt:lpstr>
      <vt:lpstr>The Summary Sheet</vt:lpstr>
      <vt:lpstr>Transcribing</vt:lpstr>
      <vt:lpstr>PowerPoint Presentation</vt:lpstr>
      <vt:lpstr>PowerPoint Presentation</vt:lpstr>
      <vt:lpstr>PowerPoint Presentation</vt:lpstr>
      <vt:lpstr>PowerPoint Presentation</vt:lpstr>
      <vt:lpstr>Oral history resources</vt:lpstr>
      <vt:lpstr>Introductory 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oral history</dc:title>
  <dc:creator>Botcherby, Pierre</dc:creator>
  <cp:lastModifiedBy>Botcherby, Pierre</cp:lastModifiedBy>
  <cp:revision>10</cp:revision>
  <dcterms:created xsi:type="dcterms:W3CDTF">2023-11-02T14:16:13Z</dcterms:created>
  <dcterms:modified xsi:type="dcterms:W3CDTF">2023-11-02T16:14:02Z</dcterms:modified>
</cp:coreProperties>
</file>