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68" r:id="rId5"/>
    <p:sldId id="272" r:id="rId6"/>
    <p:sldId id="259" r:id="rId7"/>
    <p:sldId id="270" r:id="rId8"/>
    <p:sldId id="271" r:id="rId9"/>
    <p:sldId id="257" r:id="rId10"/>
    <p:sldId id="27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9" autoAdjust="0"/>
    <p:restoredTop sz="94660"/>
  </p:normalViewPr>
  <p:slideViewPr>
    <p:cSldViewPr snapToGrid="0">
      <p:cViewPr varScale="1">
        <p:scale>
          <a:sx n="60" d="100"/>
          <a:sy n="60" d="100"/>
        </p:scale>
        <p:origin x="71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nights, Mark" userId="737c7493-aa0a-4f00-a241-b230210f794f" providerId="ADAL" clId="{5476EE5A-392C-43CD-AF78-18BAE31DBF82}"/>
    <pc:docChg chg="custSel modSld">
      <pc:chgData name="Knights, Mark" userId="737c7493-aa0a-4f00-a241-b230210f794f" providerId="ADAL" clId="{5476EE5A-392C-43CD-AF78-18BAE31DBF82}" dt="2026-05-06T16:06:23.789" v="51" actId="20577"/>
      <pc:docMkLst>
        <pc:docMk/>
      </pc:docMkLst>
      <pc:sldChg chg="modSp mod">
        <pc:chgData name="Knights, Mark" userId="737c7493-aa0a-4f00-a241-b230210f794f" providerId="ADAL" clId="{5476EE5A-392C-43CD-AF78-18BAE31DBF82}" dt="2026-05-06T16:03:27.559" v="7" actId="20577"/>
        <pc:sldMkLst>
          <pc:docMk/>
          <pc:sldMk cId="715120012" sldId="269"/>
        </pc:sldMkLst>
        <pc:spChg chg="mod">
          <ac:chgData name="Knights, Mark" userId="737c7493-aa0a-4f00-a241-b230210f794f" providerId="ADAL" clId="{5476EE5A-392C-43CD-AF78-18BAE31DBF82}" dt="2026-05-06T16:03:27.559" v="7" actId="20577"/>
          <ac:spMkLst>
            <pc:docMk/>
            <pc:sldMk cId="715120012" sldId="269"/>
            <ac:spMk id="3" creationId="{1F6A598A-BE54-E4A7-2DC9-06DBC878B9A6}"/>
          </ac:spMkLst>
        </pc:spChg>
      </pc:sldChg>
      <pc:sldChg chg="modSp mod">
        <pc:chgData name="Knights, Mark" userId="737c7493-aa0a-4f00-a241-b230210f794f" providerId="ADAL" clId="{5476EE5A-392C-43CD-AF78-18BAE31DBF82}" dt="2026-05-06T16:05:25.365" v="26" actId="20577"/>
        <pc:sldMkLst>
          <pc:docMk/>
          <pc:sldMk cId="135174388" sldId="270"/>
        </pc:sldMkLst>
        <pc:spChg chg="mod">
          <ac:chgData name="Knights, Mark" userId="737c7493-aa0a-4f00-a241-b230210f794f" providerId="ADAL" clId="{5476EE5A-392C-43CD-AF78-18BAE31DBF82}" dt="2026-05-06T16:05:25.365" v="26" actId="20577"/>
          <ac:spMkLst>
            <pc:docMk/>
            <pc:sldMk cId="135174388" sldId="270"/>
            <ac:spMk id="3" creationId="{13C4C6A5-445E-356A-620A-E5D6FB58BD2E}"/>
          </ac:spMkLst>
        </pc:spChg>
      </pc:sldChg>
      <pc:sldChg chg="modSp mod">
        <pc:chgData name="Knights, Mark" userId="737c7493-aa0a-4f00-a241-b230210f794f" providerId="ADAL" clId="{5476EE5A-392C-43CD-AF78-18BAE31DBF82}" dt="2026-05-06T16:06:23.789" v="51" actId="20577"/>
        <pc:sldMkLst>
          <pc:docMk/>
          <pc:sldMk cId="4257019114" sldId="271"/>
        </pc:sldMkLst>
        <pc:spChg chg="mod">
          <ac:chgData name="Knights, Mark" userId="737c7493-aa0a-4f00-a241-b230210f794f" providerId="ADAL" clId="{5476EE5A-392C-43CD-AF78-18BAE31DBF82}" dt="2026-05-06T16:06:23.789" v="51" actId="20577"/>
          <ac:spMkLst>
            <pc:docMk/>
            <pc:sldMk cId="4257019114" sldId="271"/>
            <ac:spMk id="3" creationId="{818AAF5F-93FB-B9CA-AD50-671975DE3EC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AFC71-F83D-E826-10B6-23AD111638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DFF227-3AB6-AC20-475E-EA87D7C971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3285F-9F81-17FE-661C-A34D4B103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06/05/2026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27B8E-6953-1512-82A3-00CB1FE0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92FC0-5681-A18E-FC8B-6FF919DB2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91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F5C52-AC8E-9573-31A4-5CD305D0C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849AC-1300-F35B-5E41-03805F0E1C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D80EA-3987-9290-F9F9-DD3E4F703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06/05/2026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A5E0A-1631-993E-12EF-2948D2077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7E47-BF46-EFE7-5393-841448541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619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9F49C1-1829-ABDA-3EAE-B00DD28112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351DA9-35D5-F798-0898-5E7B0B8A5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28F49-BFB8-E304-7496-56A5164DE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06/05/2026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D1783-7409-5455-A27E-9033B45B4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7ED28-EC80-E2F8-12DD-168E50284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269B0-9E53-8313-6789-24D2359D1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53E7B-B694-D017-839B-6AF51D8E6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16B59-4170-41D4-AB4B-CA7C7E445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06/05/2026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F3BEB-4163-0740-DFBB-12ECB1E7C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56A0C-8685-C73C-5D74-0A2709C08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90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7316E-906F-9265-A907-20B34A5C9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A95AE-F588-6205-4293-F6D44BAD7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422D-BCB6-9031-589D-0B5B5A8F4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06/05/2026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81CAB-FDBE-CD7B-1722-7F13091FE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3CDC3-BD52-A6A7-FFBE-6347CE80C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6C6F-DC7F-9997-0BF3-8A8ECD3D2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16E1F-DF87-8F65-26F8-B5F43D1FAC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C73EFB-B650-CA99-AF31-FF3687430A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A3428C-4B83-0FDE-157A-2D1D1C7EB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06/05/2026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661616-831B-BA84-CC22-603855962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AE3543-84DE-93F6-DDD2-7A98149F1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52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FA4A6-0C97-397B-ECBA-E14ED0037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B0B27-A0AE-5049-1536-49A0DB1AC5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364999-68A3-E0B7-C44A-3CBFEC38F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82D7FB-FEE1-5A13-F8A8-444A5E1DB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3CB234-B129-F8D4-8D10-A6408EFC11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383F8B-1CFD-DB5F-C3D6-FCB1DEFAA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06/05/2026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A57465-68D6-D6B7-9DB6-AD0D84CCD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AA8718-B35D-A4AA-BC7D-DFB3B9AA1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79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579E6-CD55-C110-7420-69A827399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0F84D5-E793-7CF6-FD25-FF9EFAA0C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06/05/2026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792BF9-79D1-0EB2-52C2-FEF03B842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32B0E-5995-CA16-1B6E-3F402DF26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383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953E37-C45D-F646-03E7-3D27CCEAA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06/05/2026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07C4F9-2DA8-DB4A-1E10-783CA0D5F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CB0709-E892-1151-1E53-B60BEA5D0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87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A2E07-2189-885D-5C62-EFC57EE27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0D840-57E4-2553-B2E4-02FD122F5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D28726-2135-8016-17C9-25E832DC21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AB4FE6-5058-B7A0-8A7C-659DDB6E4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06/05/2026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9E5BBA-89B7-ACAF-3A3F-9480985EB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21384F-B49B-730F-ECBD-C4B7204C7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412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20D15-D54A-FC88-91D6-05E15C609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0E8B73-9FCF-FFF3-A325-3BD59EB1DC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627BCD-9340-E98F-E692-37BDC2F166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CDB53F-F96E-3EE9-84F7-EA14B62B5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BF7-9E4A-4849-8D04-D997C4F3195D}" type="datetimeFigureOut">
              <a:rPr lang="en-GB" smtClean="0"/>
              <a:t>06/05/2026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02320B-8A8E-5332-A2F0-8FD44BC08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98C4A-4FF1-2915-B04A-F354821A6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12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B9279A-9D4A-DFF8-A2BD-30C93A96D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BB7F9D-7C37-F4D0-B2A2-09E40941D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C9138-EC29-9352-F196-40F5479483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AA3BF7-9E4A-4849-8D04-D997C4F3195D}" type="datetimeFigureOut">
              <a:rPr lang="en-GB" smtClean="0"/>
              <a:t>06/05/2026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9BCD4E-976E-D4FD-C0CF-BB9F2061BA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19A000-201A-FB37-A27E-427869A6DC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0594A1-9377-486B-BBEF-47B40C5C1E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555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heconversation.com/uk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istoryandpolicy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royalhistsoc.org/publications/new-historical-perspective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arwick.ac.uk/fac/arts/hrc/wsh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oyalhistsoc.org/publications/new-historical-perspectives/" TargetMode="External"/><Relationship Id="rId2" Type="http://schemas.openxmlformats.org/officeDocument/2006/relationships/hyperlink" Target="https://boydellandbrewer.com/submitting-a-book-proposal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https://www.bloomsbury.com/uk/discover/bloomsbury-academic/authors/" TargetMode="External"/><Relationship Id="rId4" Type="http://schemas.openxmlformats.org/officeDocument/2006/relationships/hyperlink" Target="https://manchesteruniversitypress.co.uk/resources/publishing-your-book-with-mup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istoryandpolicy.org/" TargetMode="External"/><Relationship Id="rId2" Type="http://schemas.openxmlformats.org/officeDocument/2006/relationships/hyperlink" Target="https://www.history.ac.uk/getting-your-first-book-publishe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oyalhistsoc.org/prizes/royal-historical-society-first-book-priz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Open book">
            <a:extLst>
              <a:ext uri="{FF2B5EF4-FFF2-40B4-BE49-F238E27FC236}">
                <a16:creationId xmlns:a16="http://schemas.microsoft.com/office/drawing/2014/main" id="{933A6C70-0D83-391A-B143-FA81E020B89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CF987F-EB7C-B5FD-BCAA-5B73528A5A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Book Proposals </a:t>
            </a:r>
            <a:br>
              <a:rPr lang="en-GB">
                <a:solidFill>
                  <a:srgbClr val="FFFFFF"/>
                </a:solidFill>
              </a:rPr>
            </a:br>
            <a:r>
              <a:rPr lang="en-GB">
                <a:solidFill>
                  <a:srgbClr val="FFFFFF"/>
                </a:solidFill>
              </a:rPr>
              <a:t>and blogs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A653C8-7837-9399-E69E-A3460B9D97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endParaRPr lang="en-GB">
              <a:solidFill>
                <a:srgbClr val="FFFFFF"/>
              </a:solidFill>
            </a:endParaRPr>
          </a:p>
          <a:p>
            <a:r>
              <a:rPr lang="en-GB">
                <a:solidFill>
                  <a:srgbClr val="FFFFFF"/>
                </a:solidFill>
              </a:rPr>
              <a:t>Mark Knights</a:t>
            </a:r>
          </a:p>
        </p:txBody>
      </p:sp>
    </p:spTree>
    <p:extLst>
      <p:ext uri="{BB962C8B-B14F-4D97-AF65-F5344CB8AC3E}">
        <p14:creationId xmlns:p14="http://schemas.microsoft.com/office/powerpoint/2010/main" val="1111722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Slide Background">
            <a:extLst>
              <a:ext uri="{FF2B5EF4-FFF2-40B4-BE49-F238E27FC236}">
                <a16:creationId xmlns:a16="http://schemas.microsoft.com/office/drawing/2014/main" id="{B210AC1D-4063-4C6E-9528-FA9C4C0C18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105" name="Rectangle 4104">
            <a:extLst>
              <a:ext uri="{FF2B5EF4-FFF2-40B4-BE49-F238E27FC236}">
                <a16:creationId xmlns:a16="http://schemas.microsoft.com/office/drawing/2014/main" id="{02F8C595-E68C-4306-AED8-DC7826A0A5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416414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ow to Write SEO Friendly Blogs — Eternity">
            <a:extLst>
              <a:ext uri="{FF2B5EF4-FFF2-40B4-BE49-F238E27FC236}">
                <a16:creationId xmlns:a16="http://schemas.microsoft.com/office/drawing/2014/main" id="{28F51B42-34A0-EA7C-2FDC-394B40D7D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r="21240" b="-2"/>
          <a:stretch/>
        </p:blipFill>
        <p:spPr bwMode="auto">
          <a:xfrm>
            <a:off x="-1" y="-2"/>
            <a:ext cx="609600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AD6E1-29D3-EAB0-E374-8824D39A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5744" y="428708"/>
            <a:ext cx="4156512" cy="5702870"/>
          </a:xfrm>
        </p:spPr>
        <p:txBody>
          <a:bodyPr anchor="ctr">
            <a:normAutofit fontScale="92500"/>
          </a:bodyPr>
          <a:lstStyle/>
          <a:p>
            <a:r>
              <a:rPr lang="en-GB" sz="2400" dirty="0"/>
              <a:t>A way of </a:t>
            </a:r>
          </a:p>
          <a:p>
            <a:pPr lvl="1"/>
            <a:r>
              <a:rPr lang="en-GB" dirty="0"/>
              <a:t>publicising your book</a:t>
            </a:r>
          </a:p>
          <a:p>
            <a:pPr lvl="1"/>
            <a:r>
              <a:rPr lang="en-GB" dirty="0"/>
              <a:t>Attracting media attention (think about topicality)</a:t>
            </a:r>
          </a:p>
          <a:p>
            <a:pPr lvl="1"/>
            <a:r>
              <a:rPr lang="en-GB" dirty="0"/>
              <a:t>Attracting scholarly attention</a:t>
            </a:r>
          </a:p>
          <a:p>
            <a:pPr lvl="1"/>
            <a:r>
              <a:rPr lang="en-GB" dirty="0"/>
              <a:t>Talking about something you couldn’t get into the book or you want to work on in the future</a:t>
            </a:r>
          </a:p>
          <a:p>
            <a:pPr marL="0" indent="0">
              <a:buNone/>
            </a:pPr>
            <a:r>
              <a:rPr lang="en-GB" sz="2400" dirty="0"/>
              <a:t>Many possible outlets:</a:t>
            </a:r>
          </a:p>
          <a:p>
            <a:pPr marL="0" indent="0">
              <a:buNone/>
            </a:pPr>
            <a:r>
              <a:rPr lang="en-GB" sz="2400" dirty="0"/>
              <a:t>	internal and external</a:t>
            </a:r>
          </a:p>
          <a:p>
            <a:pPr marL="0" indent="0">
              <a:buNone/>
            </a:pPr>
            <a:r>
              <a:rPr lang="en-GB" sz="2400" dirty="0">
                <a:hlinkClick r:id="rId3"/>
              </a:rPr>
              <a:t>The Conversation UK is your most reliable trusted news. Written by academics.</a:t>
            </a:r>
            <a:endParaRPr lang="en-GB" sz="2400" dirty="0"/>
          </a:p>
          <a:p>
            <a:pPr marL="0" indent="0">
              <a:buNone/>
            </a:pPr>
            <a:r>
              <a:rPr lang="en-GB" sz="2400" dirty="0">
                <a:hlinkClick r:id="rId4"/>
              </a:rPr>
              <a:t>Home - History &amp; Policy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34334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850+ Dusty Pile Of Books Stock Photos, Pictures &amp; Royalty-Free Images - 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351992"/>
            <a:ext cx="5829300" cy="494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03768" y="428662"/>
            <a:ext cx="1786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Why?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26901" y="1351992"/>
            <a:ext cx="548209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achievement and satisfaction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CV and career progression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Not for money!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But also often difficult to fit around post-doc planning and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/>
              <a:t>Like the thesis, you have to draw a line somewhere!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25148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1993C-B9C4-7275-8850-6D9FE0D14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What’s the difference between a thesis and a book?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A598A-BE54-E4A7-2DC9-06DBC878B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3848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en-GB" sz="2800" dirty="0"/>
              <a:t>book (even academic one) will be different from a thesis!</a:t>
            </a:r>
          </a:p>
          <a:p>
            <a:r>
              <a:rPr lang="en-GB" dirty="0"/>
              <a:t>Step back (allow time if possible)</a:t>
            </a:r>
            <a:endParaRPr lang="en-GB" sz="2800" dirty="0"/>
          </a:p>
          <a:p>
            <a:r>
              <a:rPr lang="en-GB" dirty="0"/>
              <a:t>Not so much proving your credentials</a:t>
            </a:r>
          </a:p>
          <a:p>
            <a:r>
              <a:rPr lang="en-GB" sz="2800" dirty="0"/>
              <a:t>Think about audience (much wider than for a thesis)</a:t>
            </a:r>
          </a:p>
          <a:p>
            <a:r>
              <a:rPr lang="en-GB" sz="2800" dirty="0"/>
              <a:t>State early on the value of what the book brings – be upfront about why it matters</a:t>
            </a:r>
          </a:p>
          <a:p>
            <a:r>
              <a:rPr lang="en-GB" dirty="0"/>
              <a:t>Manchester UP: ‘crunchy peanut butter’ vs ‘smooth peanut butter’</a:t>
            </a:r>
          </a:p>
          <a:p>
            <a:r>
              <a:rPr lang="en-GB" dirty="0"/>
              <a:t>Less of the iceberg is visible; less ‘dense’</a:t>
            </a:r>
          </a:p>
          <a:p>
            <a:r>
              <a:rPr lang="en-GB" dirty="0"/>
              <a:t>Tone: smoother, confident, authorial voice</a:t>
            </a:r>
          </a:p>
          <a:p>
            <a:r>
              <a:rPr lang="en-GB" dirty="0"/>
              <a:t>Flow</a:t>
            </a:r>
          </a:p>
          <a:p>
            <a:r>
              <a:rPr lang="en-GB" dirty="0"/>
              <a:t>Elegant structure; </a:t>
            </a:r>
          </a:p>
          <a:p>
            <a:r>
              <a:rPr lang="en-GB" dirty="0"/>
              <a:t>Cut down literature review</a:t>
            </a:r>
          </a:p>
          <a:p>
            <a:r>
              <a:rPr lang="en-GB" dirty="0"/>
              <a:t>Address broader historiography</a:t>
            </a:r>
          </a:p>
        </p:txBody>
      </p:sp>
    </p:spTree>
    <p:extLst>
      <p:ext uri="{BB962C8B-B14F-4D97-AF65-F5344CB8AC3E}">
        <p14:creationId xmlns:p14="http://schemas.microsoft.com/office/powerpoint/2010/main" val="715120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6D9CC-A6D9-F673-4099-7F7AC3DA8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997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Factors to consider: </a:t>
            </a:r>
          </a:p>
          <a:p>
            <a:r>
              <a:rPr lang="en-GB" dirty="0"/>
              <a:t>academic prestige; </a:t>
            </a:r>
          </a:p>
          <a:p>
            <a:r>
              <a:rPr lang="en-GB" dirty="0"/>
              <a:t>academic appropriateness (what publisher is predominantly in your footnotes? Is there a series/specialism that is important? How well does your book fit in their catalogue?); </a:t>
            </a:r>
          </a:p>
          <a:p>
            <a:r>
              <a:rPr lang="en-GB" dirty="0"/>
              <a:t>how efficient and speedy a press is; timeline to publication</a:t>
            </a:r>
          </a:p>
          <a:p>
            <a:r>
              <a:rPr lang="en-GB" dirty="0"/>
              <a:t>what feedback/editing you might receive [</a:t>
            </a:r>
            <a:r>
              <a:rPr lang="en-GB" dirty="0">
                <a:hlinkClick r:id="rId2"/>
              </a:rPr>
              <a:t>New Historical Perspectives | RHS</a:t>
            </a:r>
            <a:r>
              <a:rPr lang="en-GB" dirty="0"/>
              <a:t>]</a:t>
            </a:r>
          </a:p>
          <a:p>
            <a:r>
              <a:rPr lang="en-GB" dirty="0"/>
              <a:t>how well a book is marketed (and to whom and where); </a:t>
            </a:r>
          </a:p>
          <a:p>
            <a:r>
              <a:rPr lang="en-GB" dirty="0"/>
              <a:t>Open access?</a:t>
            </a:r>
          </a:p>
          <a:p>
            <a:r>
              <a:rPr lang="en-GB" dirty="0"/>
              <a:t>what audience are you trying to reach; </a:t>
            </a:r>
          </a:p>
          <a:p>
            <a:endParaRPr lang="en-GB" dirty="0"/>
          </a:p>
        </p:txBody>
      </p:sp>
      <p:pic>
        <p:nvPicPr>
          <p:cNvPr id="1026" name="Picture 2" descr="How to Choose the Right Book Publisher? | Prowess Publishing Blog For  Indian Creative Writers | Prowesspub.com">
            <a:extLst>
              <a:ext uri="{FF2B5EF4-FFF2-40B4-BE49-F238E27FC236}">
                <a16:creationId xmlns:a16="http://schemas.microsoft.com/office/drawing/2014/main" id="{9AD42A36-CB5F-A57D-A141-444C91898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320040"/>
            <a:ext cx="6334125" cy="236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B19C7D-95A1-1242-0C0C-01674611F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28015"/>
            <a:ext cx="10515600" cy="1325563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0434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DA383-31FE-9D94-D08E-AD570CABC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2D73B-FAC1-FB49-EA1F-7B1DD487C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2564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what price might buyers pay </a:t>
            </a:r>
          </a:p>
          <a:p>
            <a:r>
              <a:rPr lang="en-GB" dirty="0"/>
              <a:t>Illustrations etc</a:t>
            </a:r>
          </a:p>
          <a:p>
            <a:r>
              <a:rPr lang="en-GB" dirty="0"/>
              <a:t>What will publisher expect of you </a:t>
            </a:r>
            <a:r>
              <a:rPr lang="en-GB" dirty="0" err="1"/>
              <a:t>eg</a:t>
            </a:r>
            <a:r>
              <a:rPr lang="en-GB" dirty="0"/>
              <a:t> prepare index; pay for copyediting?</a:t>
            </a:r>
          </a:p>
          <a:p>
            <a:r>
              <a:rPr lang="en-GB" dirty="0"/>
              <a:t>Ask colleagues about how they have found a press/a particular editorial team</a:t>
            </a:r>
          </a:p>
          <a:p>
            <a:r>
              <a:rPr lang="en-GB" dirty="0"/>
              <a:t>Is it a monograph or a collection of essays? HRC </a:t>
            </a:r>
            <a:r>
              <a:rPr lang="en-GB" dirty="0">
                <a:hlinkClick r:id="rId2"/>
              </a:rPr>
              <a:t>Publications</a:t>
            </a:r>
            <a:endParaRPr lang="en-GB" dirty="0"/>
          </a:p>
          <a:p>
            <a:r>
              <a:rPr lang="en-GB" dirty="0"/>
              <a:t>Talk to a number of publishers but then go through the process with one</a:t>
            </a:r>
          </a:p>
          <a:p>
            <a:r>
              <a:rPr lang="en-GB" sz="2800" dirty="0"/>
              <a:t>get out there: some publishers proactively attend conferences to hear promising PG papers</a:t>
            </a:r>
          </a:p>
          <a:p>
            <a:endParaRPr lang="en-GB" dirty="0"/>
          </a:p>
        </p:txBody>
      </p:sp>
      <p:pic>
        <p:nvPicPr>
          <p:cNvPr id="2050" name="Picture 2" descr="Choosing the Right Publisher ...">
            <a:extLst>
              <a:ext uri="{FF2B5EF4-FFF2-40B4-BE49-F238E27FC236}">
                <a16:creationId xmlns:a16="http://schemas.microsoft.com/office/drawing/2014/main" id="{B1E76E53-E6CB-1BB9-3DF8-BED5627CD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883" y="2063115"/>
            <a:ext cx="4105117" cy="2731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393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DD2D3A-56A8-795D-1DCC-25126DFF5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GB" sz="4000"/>
              <a:t>What format should the proposal be 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42342-EF10-934B-620A-50FFFB259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r>
              <a:rPr lang="en-GB" sz="2000">
                <a:hlinkClick r:id="rId2"/>
              </a:rPr>
              <a:t>Submitting a book proposal - Boydell and Brewer</a:t>
            </a:r>
            <a:endParaRPr lang="en-GB" sz="2000"/>
          </a:p>
          <a:p>
            <a:r>
              <a:rPr lang="en-GB" sz="2000">
                <a:hlinkClick r:id="rId3"/>
              </a:rPr>
              <a:t>New Historical Perspectives | RHS</a:t>
            </a:r>
            <a:endParaRPr lang="en-GB" sz="2000"/>
          </a:p>
          <a:p>
            <a:r>
              <a:rPr lang="en-GB" sz="2000">
                <a:hlinkClick r:id="rId4"/>
              </a:rPr>
              <a:t>Publishing your book with MUP - Manchester University Press</a:t>
            </a:r>
            <a:endParaRPr lang="en-GB" sz="2000"/>
          </a:p>
          <a:p>
            <a:r>
              <a:rPr lang="en-GB" sz="2000">
                <a:hlinkClick r:id="rId5"/>
              </a:rPr>
              <a:t>Authors</a:t>
            </a:r>
            <a:endParaRPr lang="en-GB" sz="2000"/>
          </a:p>
        </p:txBody>
      </p:sp>
      <p:pic>
        <p:nvPicPr>
          <p:cNvPr id="5" name="Picture 4" descr="Open book">
            <a:extLst>
              <a:ext uri="{FF2B5EF4-FFF2-40B4-BE49-F238E27FC236}">
                <a16:creationId xmlns:a16="http://schemas.microsoft.com/office/drawing/2014/main" id="{619DF720-D9DE-D30D-89D7-4B0DCB21442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647" r="20952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523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top view of books with different cover colors">
            <a:extLst>
              <a:ext uri="{FF2B5EF4-FFF2-40B4-BE49-F238E27FC236}">
                <a16:creationId xmlns:a16="http://schemas.microsoft.com/office/drawing/2014/main" id="{80C5A0DA-1D8B-C460-368C-6B445D454C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302" r="14810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91A2BD-1193-7A3F-B5F5-074BEC0FB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317" y="405685"/>
            <a:ext cx="5464968" cy="1559301"/>
          </a:xfrm>
        </p:spPr>
        <p:txBody>
          <a:bodyPr>
            <a:normAutofit/>
          </a:bodyPr>
          <a:lstStyle/>
          <a:p>
            <a:r>
              <a:rPr lang="en-GB" sz="4000"/>
              <a:t>What should you emphasise?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4C6A5-445E-356A-620A-E5D6FB58B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317" y="2743200"/>
            <a:ext cx="5247340" cy="3496878"/>
          </a:xfrm>
        </p:spPr>
        <p:txBody>
          <a:bodyPr anchor="ctr">
            <a:normAutofit/>
          </a:bodyPr>
          <a:lstStyle/>
          <a:p>
            <a:r>
              <a:rPr lang="en-GB" sz="1900" dirty="0"/>
              <a:t>Its argument</a:t>
            </a:r>
          </a:p>
          <a:p>
            <a:r>
              <a:rPr lang="en-GB" sz="1900" dirty="0"/>
              <a:t>How this makes your contribution distinctive/interesting</a:t>
            </a:r>
          </a:p>
          <a:p>
            <a:r>
              <a:rPr lang="en-GB" sz="1900" dirty="0"/>
              <a:t>How your book will be different from others on the market</a:t>
            </a:r>
          </a:p>
          <a:p>
            <a:r>
              <a:rPr lang="en-GB" sz="1900" dirty="0"/>
              <a:t>What market/audience you are aiming at</a:t>
            </a:r>
          </a:p>
          <a:p>
            <a:r>
              <a:rPr lang="en-GB" sz="1900" dirty="0"/>
              <a:t>Its structure and layout</a:t>
            </a:r>
          </a:p>
          <a:p>
            <a:r>
              <a:rPr lang="en-GB" sz="1900" dirty="0"/>
              <a:t>What, if any, images might it include?</a:t>
            </a:r>
          </a:p>
          <a:p>
            <a:r>
              <a:rPr lang="en-GB" sz="1900" dirty="0"/>
              <a:t>That the bulk of the book will be new material</a:t>
            </a:r>
          </a:p>
          <a:p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135174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718276" y="729523"/>
            <a:ext cx="6858000" cy="5398953"/>
          </a:xfrm>
          <a:prstGeom prst="rect">
            <a:avLst/>
          </a:prstGeom>
          <a:ln>
            <a:noFill/>
          </a:ln>
          <a:effectLst>
            <a:outerShdw blurRad="419100" dist="152400" sx="94000" sy="94000" algn="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DC0055-80BB-6086-3087-8E3B43426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3734306"/>
            <a:ext cx="4069055" cy="2072853"/>
          </a:xfrm>
        </p:spPr>
        <p:txBody>
          <a:bodyPr anchor="t">
            <a:normAutofit/>
          </a:bodyPr>
          <a:lstStyle/>
          <a:p>
            <a:r>
              <a:rPr lang="en-GB" sz="4000" dirty="0"/>
              <a:t>and production process</a:t>
            </a:r>
          </a:p>
        </p:txBody>
      </p:sp>
      <p:pic>
        <p:nvPicPr>
          <p:cNvPr id="3074" name="Picture 2" descr="How to peer review | Research Communities by Springer Nature">
            <a:extLst>
              <a:ext uri="{FF2B5EF4-FFF2-40B4-BE49-F238E27FC236}">
                <a16:creationId xmlns:a16="http://schemas.microsoft.com/office/drawing/2014/main" id="{FCEFCB8E-9FC6-0D71-AE9B-71AF0418D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5079" y="1027504"/>
            <a:ext cx="3951289" cy="167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AAF5F-93FB-B9CA-AD50-671975DE3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4094" y="785366"/>
            <a:ext cx="5759704" cy="5310632"/>
          </a:xfrm>
        </p:spPr>
        <p:txBody>
          <a:bodyPr anchor="ctr">
            <a:noAutofit/>
          </a:bodyPr>
          <a:lstStyle/>
          <a:p>
            <a:r>
              <a:rPr lang="en-GB" sz="1800" dirty="0"/>
              <a:t>Full typescript – not usually so attractive to publishers</a:t>
            </a:r>
          </a:p>
          <a:p>
            <a:r>
              <a:rPr lang="en-GB" sz="1800" dirty="0"/>
              <a:t>Proposal; followed by sample chapter(s) </a:t>
            </a:r>
            <a:r>
              <a:rPr lang="en-GB" sz="1800" dirty="0" err="1"/>
              <a:t>eg</a:t>
            </a:r>
            <a:r>
              <a:rPr lang="en-GB" sz="1800" dirty="0"/>
              <a:t> introduction</a:t>
            </a:r>
          </a:p>
          <a:p>
            <a:r>
              <a:rPr lang="en-GB" sz="1800" dirty="0"/>
              <a:t>Sent out to peer reviewers, normally two </a:t>
            </a:r>
          </a:p>
          <a:p>
            <a:r>
              <a:rPr lang="en-GB" sz="1800" dirty="0"/>
              <a:t>Speed of response varies enormously – min 3 months (editorial board; speed of reviewers </a:t>
            </a:r>
            <a:r>
              <a:rPr lang="en-GB" sz="1800" dirty="0" err="1"/>
              <a:t>esp</a:t>
            </a:r>
            <a:r>
              <a:rPr lang="en-GB" sz="1800" dirty="0"/>
              <a:t> during summer; reviewers drop out for some reason etc)</a:t>
            </a:r>
          </a:p>
          <a:p>
            <a:r>
              <a:rPr lang="en-GB" sz="1800" dirty="0"/>
              <a:t>Reviews can be difficult</a:t>
            </a:r>
            <a:r>
              <a:rPr lang="en-GB" sz="1800"/>
              <a:t>/challenging </a:t>
            </a:r>
            <a:r>
              <a:rPr lang="en-GB" sz="1800" dirty="0"/>
              <a:t>to read!</a:t>
            </a:r>
          </a:p>
          <a:p>
            <a:r>
              <a:rPr lang="en-GB" sz="1800" dirty="0"/>
              <a:t>Invitation to respond/revise</a:t>
            </a:r>
          </a:p>
          <a:p>
            <a:r>
              <a:rPr lang="en-GB" sz="1800" dirty="0"/>
              <a:t>Hopefully contract issued (NB WRAP)</a:t>
            </a:r>
          </a:p>
          <a:p>
            <a:r>
              <a:rPr lang="en-GB" sz="1800" dirty="0"/>
              <a:t>Reviewed again once the typescript is submitted – final corrections</a:t>
            </a:r>
          </a:p>
          <a:p>
            <a:r>
              <a:rPr lang="en-GB" sz="1800" dirty="0"/>
              <a:t>Permissions sign-off (archive; images)</a:t>
            </a:r>
          </a:p>
          <a:p>
            <a:r>
              <a:rPr lang="en-GB" sz="1800" dirty="0"/>
              <a:t>6-9 months production process</a:t>
            </a:r>
          </a:p>
          <a:p>
            <a:r>
              <a:rPr lang="en-GB" sz="1800" dirty="0"/>
              <a:t>Indexing (time pressure; self-produced?)</a:t>
            </a:r>
          </a:p>
          <a:p>
            <a:r>
              <a:rPr lang="en-GB" sz="1800" dirty="0"/>
              <a:t>proofs</a:t>
            </a:r>
          </a:p>
        </p:txBody>
      </p:sp>
    </p:spTree>
    <p:extLst>
      <p:ext uri="{BB962C8B-B14F-4D97-AF65-F5344CB8AC3E}">
        <p14:creationId xmlns:p14="http://schemas.microsoft.com/office/powerpoint/2010/main" val="4257019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FDA33-779C-9E6B-E035-C7A43F197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 Schemes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68C09-71F0-7CD3-8120-634B83A69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HRC: mentor who can support you (alongside supervisors) in developing plans; 10 hours</a:t>
            </a:r>
          </a:p>
          <a:p>
            <a:r>
              <a:rPr lang="en-GB" dirty="0">
                <a:hlinkClick r:id="rId2"/>
              </a:rPr>
              <a:t>Getting your first book published: an RHS / IHR workshop for Early Career Historians | Institute of Historical Research</a:t>
            </a:r>
            <a:r>
              <a:rPr lang="en-GB" dirty="0"/>
              <a:t> </a:t>
            </a:r>
          </a:p>
          <a:p>
            <a:r>
              <a:rPr lang="en-GB" dirty="0"/>
              <a:t>Department advice – workshop your proposal</a:t>
            </a:r>
          </a:p>
          <a:p>
            <a:r>
              <a:rPr lang="en-GB" dirty="0" err="1">
                <a:hlinkClick r:id="rId3"/>
              </a:rPr>
              <a:t>Skillsforge</a:t>
            </a:r>
            <a:r>
              <a:rPr lang="en-GB" dirty="0">
                <a:hlinkClick r:id="rId3"/>
              </a:rPr>
              <a:t> session</a:t>
            </a:r>
            <a:endParaRPr lang="en-GB" dirty="0"/>
          </a:p>
          <a:p>
            <a:r>
              <a:rPr lang="en-GB" dirty="0"/>
              <a:t>And even prizes…</a:t>
            </a:r>
          </a:p>
          <a:p>
            <a:r>
              <a:rPr lang="en-GB" dirty="0">
                <a:hlinkClick r:id="rId4"/>
              </a:rPr>
              <a:t>Royal Historical Society First Book Prize | RHS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02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634</Words>
  <Application>Microsoft Office PowerPoint</Application>
  <PresentationFormat>Widescreen</PresentationFormat>
  <Paragraphs>81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Book Proposals  and blogs</vt:lpstr>
      <vt:lpstr>PowerPoint Presentation</vt:lpstr>
      <vt:lpstr>What’s the difference between a thesis and a book?</vt:lpstr>
      <vt:lpstr>PowerPoint Presentation</vt:lpstr>
      <vt:lpstr>and</vt:lpstr>
      <vt:lpstr>What format should the proposal be in?</vt:lpstr>
      <vt:lpstr>What should you emphasise?</vt:lpstr>
      <vt:lpstr>and production process</vt:lpstr>
      <vt:lpstr>Support Schemes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Knights, Mark</dc:creator>
  <cp:lastModifiedBy>Knights, Mark</cp:lastModifiedBy>
  <cp:revision>2</cp:revision>
  <dcterms:created xsi:type="dcterms:W3CDTF">2025-04-28T13:21:33Z</dcterms:created>
  <dcterms:modified xsi:type="dcterms:W3CDTF">2026-05-06T16:06:24Z</dcterms:modified>
</cp:coreProperties>
</file>