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Lst>
  <p:notesMasterIdLst>
    <p:notesMasterId r:id="rId7"/>
  </p:notesMasterIdLst>
  <p:sldIdLst>
    <p:sldId id="257" r:id="rId2"/>
    <p:sldId id="258" r:id="rId3"/>
    <p:sldId id="259" r:id="rId4"/>
    <p:sldId id="261"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303"/>
    <p:restoredTop sz="94629"/>
  </p:normalViewPr>
  <p:slideViewPr>
    <p:cSldViewPr snapToGrid="0">
      <p:cViewPr varScale="1">
        <p:scale>
          <a:sx n="103" d="100"/>
          <a:sy n="103" d="100"/>
        </p:scale>
        <p:origin x="688"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B84BFF-01F5-4845-8995-8EE8A9BBABA4}" type="datetimeFigureOut">
              <a:rPr lang="en-GB" smtClean="0"/>
              <a:t>14/11/2025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B4D2E7-ABB5-8A4B-BEBC-23652F38E271}" type="slidenum">
              <a:rPr lang="en-GB" smtClean="0"/>
              <a:t>‹#›</a:t>
            </a:fld>
            <a:endParaRPr lang="en-GB"/>
          </a:p>
        </p:txBody>
      </p:sp>
    </p:spTree>
    <p:extLst>
      <p:ext uri="{BB962C8B-B14F-4D97-AF65-F5344CB8AC3E}">
        <p14:creationId xmlns:p14="http://schemas.microsoft.com/office/powerpoint/2010/main" val="2770667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CB4D2E7-ABB5-8A4B-BEBC-23652F38E271}" type="slidenum">
              <a:rPr lang="en-GB" smtClean="0"/>
              <a:t>4</a:t>
            </a:fld>
            <a:endParaRPr lang="en-GB"/>
          </a:p>
        </p:txBody>
      </p:sp>
    </p:spTree>
    <p:extLst>
      <p:ext uri="{BB962C8B-B14F-4D97-AF65-F5344CB8AC3E}">
        <p14:creationId xmlns:p14="http://schemas.microsoft.com/office/powerpoint/2010/main" val="2711833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CB4D2E7-ABB5-8A4B-BEBC-23652F38E271}" type="slidenum">
              <a:rPr lang="en-GB" smtClean="0"/>
              <a:t>5</a:t>
            </a:fld>
            <a:endParaRPr lang="en-GB"/>
          </a:p>
        </p:txBody>
      </p:sp>
    </p:spTree>
    <p:extLst>
      <p:ext uri="{BB962C8B-B14F-4D97-AF65-F5344CB8AC3E}">
        <p14:creationId xmlns:p14="http://schemas.microsoft.com/office/powerpoint/2010/main" val="41263931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GB"/>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p:cNvSpPr>
            <a:spLocks noGrp="1"/>
          </p:cNvSpPr>
          <p:nvPr>
            <p:ph type="dt" sz="half" idx="10"/>
          </p:nvPr>
        </p:nvSpPr>
        <p:spPr/>
        <p:txBody>
          <a:bodyPr/>
          <a:lstStyle/>
          <a:p>
            <a:fld id="{E683BCDB-C988-C748-B497-6C92CBCE757D}" type="datetimeFigureOut">
              <a:rPr lang="en-GB" smtClean="0"/>
              <a:t>14/11/2025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2C0DC5B-D217-5C41-A2D7-BCCFEAFA6BA5}" type="slidenum">
              <a:rPr lang="en-GB" smtClean="0"/>
              <a:t>‹#›</a:t>
            </a:fld>
            <a:endParaRPr lang="en-GB"/>
          </a:p>
        </p:txBody>
      </p:sp>
    </p:spTree>
    <p:extLst>
      <p:ext uri="{BB962C8B-B14F-4D97-AF65-F5344CB8AC3E}">
        <p14:creationId xmlns:p14="http://schemas.microsoft.com/office/powerpoint/2010/main" val="372928980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E683BCDB-C988-C748-B497-6C92CBCE757D}" type="datetimeFigureOut">
              <a:rPr lang="en-GB" smtClean="0"/>
              <a:t>14/11/2025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C0DC5B-D217-5C41-A2D7-BCCFEAFA6BA5}" type="slidenum">
              <a:rPr lang="en-GB" smtClean="0"/>
              <a:t>‹#›</a:t>
            </a:fld>
            <a:endParaRPr lang="en-GB"/>
          </a:p>
        </p:txBody>
      </p:sp>
    </p:spTree>
    <p:extLst>
      <p:ext uri="{BB962C8B-B14F-4D97-AF65-F5344CB8AC3E}">
        <p14:creationId xmlns:p14="http://schemas.microsoft.com/office/powerpoint/2010/main" val="3322117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E683BCDB-C988-C748-B497-6C92CBCE757D}" type="datetimeFigureOut">
              <a:rPr lang="en-GB" smtClean="0"/>
              <a:t>14/11/2025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C0DC5B-D217-5C41-A2D7-BCCFEAFA6BA5}" type="slidenum">
              <a:rPr lang="en-GB" smtClean="0"/>
              <a:t>‹#›</a:t>
            </a:fld>
            <a:endParaRPr lang="en-GB"/>
          </a:p>
        </p:txBody>
      </p:sp>
    </p:spTree>
    <p:extLst>
      <p:ext uri="{BB962C8B-B14F-4D97-AF65-F5344CB8AC3E}">
        <p14:creationId xmlns:p14="http://schemas.microsoft.com/office/powerpoint/2010/main" val="3733215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E683BCDB-C988-C748-B497-6C92CBCE757D}" type="datetimeFigureOut">
              <a:rPr lang="en-GB" smtClean="0"/>
              <a:t>14/11/2025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2C0DC5B-D217-5C41-A2D7-BCCFEAFA6BA5}" type="slidenum">
              <a:rPr lang="en-GB" smtClean="0"/>
              <a:t>‹#›</a:t>
            </a:fld>
            <a:endParaRPr lang="en-GB"/>
          </a:p>
        </p:txBody>
      </p:sp>
    </p:spTree>
    <p:extLst>
      <p:ext uri="{BB962C8B-B14F-4D97-AF65-F5344CB8AC3E}">
        <p14:creationId xmlns:p14="http://schemas.microsoft.com/office/powerpoint/2010/main" val="494022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GB"/>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p:cNvSpPr>
            <a:spLocks noGrp="1"/>
          </p:cNvSpPr>
          <p:nvPr>
            <p:ph type="dt" sz="half" idx="10"/>
          </p:nvPr>
        </p:nvSpPr>
        <p:spPr/>
        <p:txBody>
          <a:bodyPr/>
          <a:lstStyle/>
          <a:p>
            <a:fld id="{E683BCDB-C988-C748-B497-6C92CBCE757D}" type="datetimeFigureOut">
              <a:rPr lang="en-GB" smtClean="0"/>
              <a:t>14/11/2025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2C0DC5B-D217-5C41-A2D7-BCCFEAFA6BA5}" type="slidenum">
              <a:rPr lang="en-GB" smtClean="0"/>
              <a:t>‹#›</a:t>
            </a:fld>
            <a:endParaRPr lang="en-GB"/>
          </a:p>
        </p:txBody>
      </p:sp>
    </p:spTree>
    <p:extLst>
      <p:ext uri="{BB962C8B-B14F-4D97-AF65-F5344CB8AC3E}">
        <p14:creationId xmlns:p14="http://schemas.microsoft.com/office/powerpoint/2010/main" val="79527559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Date Placeholder 7"/>
          <p:cNvSpPr>
            <a:spLocks noGrp="1"/>
          </p:cNvSpPr>
          <p:nvPr>
            <p:ph type="dt" sz="half" idx="10"/>
          </p:nvPr>
        </p:nvSpPr>
        <p:spPr/>
        <p:txBody>
          <a:bodyPr/>
          <a:lstStyle/>
          <a:p>
            <a:fld id="{E683BCDB-C988-C748-B497-6C92CBCE757D}" type="datetimeFigureOut">
              <a:rPr lang="en-GB" smtClean="0"/>
              <a:t>14/11/2025</a:t>
            </a:fld>
            <a:endParaRPr lang="en-GB"/>
          </a:p>
        </p:txBody>
      </p:sp>
      <p:sp>
        <p:nvSpPr>
          <p:cNvPr id="9" name="Footer Placeholder 8"/>
          <p:cNvSpPr>
            <a:spLocks noGrp="1"/>
          </p:cNvSpPr>
          <p:nvPr>
            <p:ph type="ftr" sz="quarter" idx="11"/>
          </p:nvPr>
        </p:nvSpPr>
        <p:spPr/>
        <p:txBody>
          <a:bodyPr/>
          <a:lstStyle/>
          <a:p>
            <a:endParaRPr lang="en-GB"/>
          </a:p>
        </p:txBody>
      </p:sp>
      <p:sp>
        <p:nvSpPr>
          <p:cNvPr id="10" name="Slide Number Placeholder 9"/>
          <p:cNvSpPr>
            <a:spLocks noGrp="1"/>
          </p:cNvSpPr>
          <p:nvPr>
            <p:ph type="sldNum" sz="quarter" idx="12"/>
          </p:nvPr>
        </p:nvSpPr>
        <p:spPr/>
        <p:txBody>
          <a:bodyPr/>
          <a:lstStyle/>
          <a:p>
            <a:fld id="{12C0DC5B-D217-5C41-A2D7-BCCFEAFA6BA5}" type="slidenum">
              <a:rPr lang="en-GB" smtClean="0"/>
              <a:t>‹#›</a:t>
            </a:fld>
            <a:endParaRPr lang="en-GB"/>
          </a:p>
        </p:txBody>
      </p:sp>
    </p:spTree>
    <p:extLst>
      <p:ext uri="{BB962C8B-B14F-4D97-AF65-F5344CB8AC3E}">
        <p14:creationId xmlns:p14="http://schemas.microsoft.com/office/powerpoint/2010/main" val="1294517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7" name="Date Placeholder 6"/>
          <p:cNvSpPr>
            <a:spLocks noGrp="1"/>
          </p:cNvSpPr>
          <p:nvPr>
            <p:ph type="dt" sz="half" idx="10"/>
          </p:nvPr>
        </p:nvSpPr>
        <p:spPr/>
        <p:txBody>
          <a:bodyPr/>
          <a:lstStyle/>
          <a:p>
            <a:fld id="{E683BCDB-C988-C748-B497-6C92CBCE757D}" type="datetimeFigureOut">
              <a:rPr lang="en-GB" smtClean="0"/>
              <a:t>14/11/2025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2C0DC5B-D217-5C41-A2D7-BCCFEAFA6BA5}" type="slidenum">
              <a:rPr lang="en-GB" smtClean="0"/>
              <a:t>‹#›</a:t>
            </a:fld>
            <a:endParaRPr lang="en-GB"/>
          </a:p>
        </p:txBody>
      </p:sp>
      <p:sp>
        <p:nvSpPr>
          <p:cNvPr id="10" name="Title 9"/>
          <p:cNvSpPr>
            <a:spLocks noGrp="1"/>
          </p:cNvSpPr>
          <p:nvPr>
            <p:ph type="title"/>
          </p:nvPr>
        </p:nvSpPr>
        <p:spPr/>
        <p:txBody>
          <a:bodyPr/>
          <a:lstStyle/>
          <a:p>
            <a:r>
              <a:rPr lang="en-GB"/>
              <a:t>Click to edit Master title style</a:t>
            </a:r>
            <a:endParaRPr lang="en-US" dirty="0"/>
          </a:p>
        </p:txBody>
      </p:sp>
    </p:spTree>
    <p:extLst>
      <p:ext uri="{BB962C8B-B14F-4D97-AF65-F5344CB8AC3E}">
        <p14:creationId xmlns:p14="http://schemas.microsoft.com/office/powerpoint/2010/main" val="3857430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E683BCDB-C988-C748-B497-6C92CBCE757D}" type="datetimeFigureOut">
              <a:rPr lang="en-GB" smtClean="0"/>
              <a:t>14/11/2025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2C0DC5B-D217-5C41-A2D7-BCCFEAFA6BA5}" type="slidenum">
              <a:rPr lang="en-GB" smtClean="0"/>
              <a:t>‹#›</a:t>
            </a:fld>
            <a:endParaRPr lang="en-GB"/>
          </a:p>
        </p:txBody>
      </p:sp>
    </p:spTree>
    <p:extLst>
      <p:ext uri="{BB962C8B-B14F-4D97-AF65-F5344CB8AC3E}">
        <p14:creationId xmlns:p14="http://schemas.microsoft.com/office/powerpoint/2010/main" val="3642754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83BCDB-C988-C748-B497-6C92CBCE757D}" type="datetimeFigureOut">
              <a:rPr lang="en-GB" smtClean="0"/>
              <a:t>14/11/2025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2C0DC5B-D217-5C41-A2D7-BCCFEAFA6BA5}" type="slidenum">
              <a:rPr lang="en-GB" smtClean="0"/>
              <a:t>‹#›</a:t>
            </a:fld>
            <a:endParaRPr lang="en-GB"/>
          </a:p>
        </p:txBody>
      </p:sp>
    </p:spTree>
    <p:extLst>
      <p:ext uri="{BB962C8B-B14F-4D97-AF65-F5344CB8AC3E}">
        <p14:creationId xmlns:p14="http://schemas.microsoft.com/office/powerpoint/2010/main" val="2330540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GB"/>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Date Placeholder 8"/>
          <p:cNvSpPr>
            <a:spLocks noGrp="1"/>
          </p:cNvSpPr>
          <p:nvPr>
            <p:ph type="dt" sz="half" idx="10"/>
          </p:nvPr>
        </p:nvSpPr>
        <p:spPr/>
        <p:txBody>
          <a:bodyPr/>
          <a:lstStyle/>
          <a:p>
            <a:fld id="{E683BCDB-C988-C748-B497-6C92CBCE757D}" type="datetimeFigureOut">
              <a:rPr lang="en-GB" smtClean="0"/>
              <a:t>14/11/2025</a:t>
            </a:fld>
            <a:endParaRPr lang="en-GB"/>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GB"/>
          </a:p>
        </p:txBody>
      </p:sp>
      <p:sp>
        <p:nvSpPr>
          <p:cNvPr id="11" name="Slide Number Placeholder 10"/>
          <p:cNvSpPr>
            <a:spLocks noGrp="1"/>
          </p:cNvSpPr>
          <p:nvPr>
            <p:ph type="sldNum" sz="quarter" idx="12"/>
          </p:nvPr>
        </p:nvSpPr>
        <p:spPr/>
        <p:txBody>
          <a:bodyPr/>
          <a:lstStyle/>
          <a:p>
            <a:fld id="{12C0DC5B-D217-5C41-A2D7-BCCFEAFA6BA5}" type="slidenum">
              <a:rPr lang="en-GB" smtClean="0"/>
              <a:t>‹#›</a:t>
            </a:fld>
            <a:endParaRPr lang="en-GB"/>
          </a:p>
        </p:txBody>
      </p:sp>
    </p:spTree>
    <p:extLst>
      <p:ext uri="{BB962C8B-B14F-4D97-AF65-F5344CB8AC3E}">
        <p14:creationId xmlns:p14="http://schemas.microsoft.com/office/powerpoint/2010/main" val="5077913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GB"/>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E683BCDB-C988-C748-B497-6C92CBCE757D}" type="datetimeFigureOut">
              <a:rPr lang="en-GB" smtClean="0"/>
              <a:t>14/11/2025</a:t>
            </a:fld>
            <a:endParaRPr lang="en-GB"/>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GB"/>
          </a:p>
        </p:txBody>
      </p:sp>
      <p:sp>
        <p:nvSpPr>
          <p:cNvPr id="10" name="Slide Number Placeholder 9"/>
          <p:cNvSpPr>
            <a:spLocks noGrp="1"/>
          </p:cNvSpPr>
          <p:nvPr>
            <p:ph type="sldNum" sz="quarter" idx="12"/>
          </p:nvPr>
        </p:nvSpPr>
        <p:spPr/>
        <p:txBody>
          <a:bodyPr/>
          <a:lstStyle/>
          <a:p>
            <a:fld id="{12C0DC5B-D217-5C41-A2D7-BCCFEAFA6BA5}" type="slidenum">
              <a:rPr lang="en-GB" smtClean="0"/>
              <a:t>‹#›</a:t>
            </a:fld>
            <a:endParaRPr lang="en-GB"/>
          </a:p>
        </p:txBody>
      </p:sp>
    </p:spTree>
    <p:extLst>
      <p:ext uri="{BB962C8B-B14F-4D97-AF65-F5344CB8AC3E}">
        <p14:creationId xmlns:p14="http://schemas.microsoft.com/office/powerpoint/2010/main" val="3985645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E683BCDB-C988-C748-B497-6C92CBCE757D}" type="datetimeFigureOut">
              <a:rPr lang="en-GB" smtClean="0"/>
              <a:t>14/11/2025</a:t>
            </a:fld>
            <a:endParaRPr lang="en-GB"/>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GB"/>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12C0DC5B-D217-5C41-A2D7-BCCFEAFA6BA5}" type="slidenum">
              <a:rPr lang="en-GB" smtClean="0"/>
              <a:t>‹#›</a:t>
            </a:fld>
            <a:endParaRPr lang="en-GB"/>
          </a:p>
        </p:txBody>
      </p:sp>
    </p:spTree>
    <p:extLst>
      <p:ext uri="{BB962C8B-B14F-4D97-AF65-F5344CB8AC3E}">
        <p14:creationId xmlns:p14="http://schemas.microsoft.com/office/powerpoint/2010/main" val="184125202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7F311-EF65-02B7-752D-40EA01584131}"/>
              </a:ext>
            </a:extLst>
          </p:cNvPr>
          <p:cNvSpPr>
            <a:spLocks noGrp="1"/>
          </p:cNvSpPr>
          <p:nvPr>
            <p:ph type="ctrTitle"/>
          </p:nvPr>
        </p:nvSpPr>
        <p:spPr>
          <a:xfrm>
            <a:off x="550718" y="519312"/>
            <a:ext cx="5401446" cy="4667250"/>
          </a:xfrm>
        </p:spPr>
        <p:txBody>
          <a:bodyPr>
            <a:noAutofit/>
          </a:bodyPr>
          <a:lstStyle/>
          <a:p>
            <a:r>
              <a:rPr lang="en-US" sz="4000" cap="none" dirty="0"/>
              <a:t>Angus Crawford</a:t>
            </a:r>
            <a:br>
              <a:rPr lang="en-US" sz="4000" cap="none" dirty="0"/>
            </a:br>
            <a:br>
              <a:rPr lang="en-US" sz="4000" cap="none" dirty="0"/>
            </a:br>
            <a:r>
              <a:rPr lang="en-US" sz="4000" cap="none" dirty="0"/>
              <a:t>Public engagement: student perspective</a:t>
            </a:r>
            <a:br>
              <a:rPr lang="en-US" sz="4000" cap="none" dirty="0"/>
            </a:br>
            <a:br>
              <a:rPr lang="en-US" sz="4000" cap="none" dirty="0"/>
            </a:br>
            <a:r>
              <a:rPr lang="en-GB" sz="4000" cap="none" dirty="0"/>
              <a:t>3rd year History PhD Student </a:t>
            </a:r>
            <a:br>
              <a:rPr lang="en-GB" sz="4000" cap="none" dirty="0"/>
            </a:br>
            <a:endParaRPr lang="en-US" sz="4000" cap="none" dirty="0"/>
          </a:p>
        </p:txBody>
      </p:sp>
      <p:sp>
        <p:nvSpPr>
          <p:cNvPr id="3" name="Subtitle 2">
            <a:extLst>
              <a:ext uri="{FF2B5EF4-FFF2-40B4-BE49-F238E27FC236}">
                <a16:creationId xmlns:a16="http://schemas.microsoft.com/office/drawing/2014/main" id="{E252F8E5-282B-62B7-8865-B49D526CD5D7}"/>
              </a:ext>
            </a:extLst>
          </p:cNvPr>
          <p:cNvSpPr>
            <a:spLocks noGrp="1"/>
          </p:cNvSpPr>
          <p:nvPr>
            <p:ph type="subTitle" idx="1"/>
          </p:nvPr>
        </p:nvSpPr>
        <p:spPr>
          <a:xfrm>
            <a:off x="6714886" y="5722639"/>
            <a:ext cx="4451349" cy="1520975"/>
          </a:xfrm>
        </p:spPr>
        <p:txBody>
          <a:bodyPr>
            <a:normAutofit/>
          </a:bodyPr>
          <a:lstStyle/>
          <a:p>
            <a:r>
              <a:rPr lang="en-GB" sz="2200" b="1" dirty="0" err="1">
                <a:solidFill>
                  <a:schemeClr val="bg1"/>
                </a:solidFill>
              </a:rPr>
              <a:t>angus.r.crawford@warwick.ac.uk</a:t>
            </a:r>
            <a:endParaRPr lang="en-GB" sz="2200" b="1" dirty="0">
              <a:solidFill>
                <a:schemeClr val="bg1"/>
              </a:solidFill>
            </a:endParaRPr>
          </a:p>
        </p:txBody>
      </p:sp>
      <p:pic>
        <p:nvPicPr>
          <p:cNvPr id="6" name="Picture 5" descr="A picture containing text, bottle&#10;&#10;Description automatically generated">
            <a:extLst>
              <a:ext uri="{FF2B5EF4-FFF2-40B4-BE49-F238E27FC236}">
                <a16:creationId xmlns:a16="http://schemas.microsoft.com/office/drawing/2014/main" id="{0BEAE6F6-40B5-41E0-8029-8D069F27A395}"/>
              </a:ext>
            </a:extLst>
          </p:cNvPr>
          <p:cNvPicPr>
            <a:picLocks noChangeAspect="1"/>
          </p:cNvPicPr>
          <p:nvPr/>
        </p:nvPicPr>
        <p:blipFill>
          <a:blip r:embed="rId2"/>
          <a:stretch>
            <a:fillRect/>
          </a:stretch>
        </p:blipFill>
        <p:spPr>
          <a:xfrm>
            <a:off x="393941" y="5947050"/>
            <a:ext cx="2857500" cy="622300"/>
          </a:xfrm>
          <a:prstGeom prst="rect">
            <a:avLst/>
          </a:prstGeom>
        </p:spPr>
      </p:pic>
      <p:pic>
        <p:nvPicPr>
          <p:cNvPr id="7" name="Picture 6">
            <a:extLst>
              <a:ext uri="{FF2B5EF4-FFF2-40B4-BE49-F238E27FC236}">
                <a16:creationId xmlns:a16="http://schemas.microsoft.com/office/drawing/2014/main" id="{90CBC7D5-081C-9BD8-27D2-78BFE87AB450}"/>
              </a:ext>
            </a:extLst>
          </p:cNvPr>
          <p:cNvPicPr>
            <a:picLocks noChangeAspect="1"/>
          </p:cNvPicPr>
          <p:nvPr/>
        </p:nvPicPr>
        <p:blipFill>
          <a:blip r:embed="rId3"/>
          <a:stretch>
            <a:fillRect/>
          </a:stretch>
        </p:blipFill>
        <p:spPr>
          <a:xfrm>
            <a:off x="7375739" y="374873"/>
            <a:ext cx="3773874" cy="4811689"/>
          </a:xfrm>
          <a:prstGeom prst="rect">
            <a:avLst/>
          </a:prstGeom>
        </p:spPr>
      </p:pic>
    </p:spTree>
    <p:extLst>
      <p:ext uri="{BB962C8B-B14F-4D97-AF65-F5344CB8AC3E}">
        <p14:creationId xmlns:p14="http://schemas.microsoft.com/office/powerpoint/2010/main" val="1903395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F1406A5-6E32-09E4-FE10-91A1E7F2DDB1}"/>
              </a:ext>
            </a:extLst>
          </p:cNvPr>
          <p:cNvPicPr>
            <a:picLocks noChangeAspect="1"/>
          </p:cNvPicPr>
          <p:nvPr/>
        </p:nvPicPr>
        <p:blipFill>
          <a:blip r:embed="rId2"/>
          <a:stretch>
            <a:fillRect/>
          </a:stretch>
        </p:blipFill>
        <p:spPr>
          <a:xfrm>
            <a:off x="284205" y="47486"/>
            <a:ext cx="5124450" cy="3864690"/>
          </a:xfrm>
          <a:prstGeom prst="rect">
            <a:avLst/>
          </a:prstGeom>
        </p:spPr>
      </p:pic>
      <p:pic>
        <p:nvPicPr>
          <p:cNvPr id="7" name="Picture 6">
            <a:extLst>
              <a:ext uri="{FF2B5EF4-FFF2-40B4-BE49-F238E27FC236}">
                <a16:creationId xmlns:a16="http://schemas.microsoft.com/office/drawing/2014/main" id="{30BF3D03-732E-18FA-0E23-ECF52C05A35D}"/>
              </a:ext>
            </a:extLst>
          </p:cNvPr>
          <p:cNvPicPr>
            <a:picLocks noChangeAspect="1"/>
          </p:cNvPicPr>
          <p:nvPr/>
        </p:nvPicPr>
        <p:blipFill>
          <a:blip r:embed="rId3"/>
          <a:stretch>
            <a:fillRect/>
          </a:stretch>
        </p:blipFill>
        <p:spPr>
          <a:xfrm>
            <a:off x="6610353" y="3591480"/>
            <a:ext cx="5197547" cy="2923620"/>
          </a:xfrm>
          <a:prstGeom prst="rect">
            <a:avLst/>
          </a:prstGeom>
        </p:spPr>
      </p:pic>
      <p:pic>
        <p:nvPicPr>
          <p:cNvPr id="8" name="Picture 7">
            <a:extLst>
              <a:ext uri="{FF2B5EF4-FFF2-40B4-BE49-F238E27FC236}">
                <a16:creationId xmlns:a16="http://schemas.microsoft.com/office/drawing/2014/main" id="{7B8D0416-34EC-4706-84BB-368FF9B958C7}"/>
              </a:ext>
            </a:extLst>
          </p:cNvPr>
          <p:cNvPicPr>
            <a:picLocks noChangeAspect="1"/>
          </p:cNvPicPr>
          <p:nvPr/>
        </p:nvPicPr>
        <p:blipFill>
          <a:blip r:embed="rId4"/>
          <a:stretch>
            <a:fillRect/>
          </a:stretch>
        </p:blipFill>
        <p:spPr>
          <a:xfrm>
            <a:off x="7388828" y="342900"/>
            <a:ext cx="4324348" cy="2483578"/>
          </a:xfrm>
          <a:prstGeom prst="rect">
            <a:avLst/>
          </a:prstGeom>
        </p:spPr>
      </p:pic>
      <p:sp>
        <p:nvSpPr>
          <p:cNvPr id="2" name="TextBox 1">
            <a:extLst>
              <a:ext uri="{FF2B5EF4-FFF2-40B4-BE49-F238E27FC236}">
                <a16:creationId xmlns:a16="http://schemas.microsoft.com/office/drawing/2014/main" id="{1122B260-4BB6-1673-853B-BDAF10275BD3}"/>
              </a:ext>
            </a:extLst>
          </p:cNvPr>
          <p:cNvSpPr txBox="1"/>
          <p:nvPr/>
        </p:nvSpPr>
        <p:spPr>
          <a:xfrm>
            <a:off x="197707" y="4091830"/>
            <a:ext cx="5770607" cy="2246769"/>
          </a:xfrm>
          <a:prstGeom prst="rect">
            <a:avLst/>
          </a:prstGeom>
          <a:noFill/>
        </p:spPr>
        <p:txBody>
          <a:bodyPr wrap="square" rtlCol="0">
            <a:spAutoFit/>
          </a:bodyPr>
          <a:lstStyle/>
          <a:p>
            <a:r>
              <a:rPr lang="en-GB" sz="2000" b="1" dirty="0"/>
              <a:t>Lord Leycester Hospital (</a:t>
            </a:r>
            <a:r>
              <a:rPr lang="en-GB" sz="2000" b="1" dirty="0" err="1"/>
              <a:t>almshouse</a:t>
            </a:r>
            <a:r>
              <a:rPr lang="en-GB" sz="2000" b="1" dirty="0"/>
              <a:t>) </a:t>
            </a:r>
            <a:r>
              <a:rPr lang="en-GB" sz="2000" dirty="0"/>
              <a:t>Warwick – buildings date to the late C14th, but the charity was founded in 1571. It still operates on the original site to this day. ‘Leycester’ because it was founded by the Earl of Leicester; and ‘hospital’ in the medieval sense of hospitality and relief rather than the modern notion of medicinal care.</a:t>
            </a:r>
          </a:p>
        </p:txBody>
      </p:sp>
    </p:spTree>
    <p:extLst>
      <p:ext uri="{BB962C8B-B14F-4D97-AF65-F5344CB8AC3E}">
        <p14:creationId xmlns:p14="http://schemas.microsoft.com/office/powerpoint/2010/main" val="19325880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851DB74-152D-711A-6EA1-F8C5936B6041}"/>
              </a:ext>
            </a:extLst>
          </p:cNvPr>
          <p:cNvPicPr>
            <a:picLocks noChangeAspect="1"/>
          </p:cNvPicPr>
          <p:nvPr/>
        </p:nvPicPr>
        <p:blipFill>
          <a:blip r:embed="rId2"/>
          <a:stretch>
            <a:fillRect/>
          </a:stretch>
        </p:blipFill>
        <p:spPr>
          <a:xfrm>
            <a:off x="285411" y="135663"/>
            <a:ext cx="2855377" cy="2139950"/>
          </a:xfrm>
          <a:prstGeom prst="rect">
            <a:avLst/>
          </a:prstGeom>
        </p:spPr>
      </p:pic>
      <p:pic>
        <p:nvPicPr>
          <p:cNvPr id="7" name="Picture 6" descr="A group of people sitting at tables&#10;&#10;Description automatically generated">
            <a:extLst>
              <a:ext uri="{FF2B5EF4-FFF2-40B4-BE49-F238E27FC236}">
                <a16:creationId xmlns:a16="http://schemas.microsoft.com/office/drawing/2014/main" id="{48BBFCB4-18E1-D9DF-901F-063630611E94}"/>
              </a:ext>
            </a:extLst>
          </p:cNvPr>
          <p:cNvPicPr>
            <a:picLocks noChangeAspect="1"/>
          </p:cNvPicPr>
          <p:nvPr/>
        </p:nvPicPr>
        <p:blipFill>
          <a:blip r:embed="rId3"/>
          <a:stretch>
            <a:fillRect/>
          </a:stretch>
        </p:blipFill>
        <p:spPr>
          <a:xfrm>
            <a:off x="171112" y="3429000"/>
            <a:ext cx="4340225" cy="3293337"/>
          </a:xfrm>
          <a:prstGeom prst="rect">
            <a:avLst/>
          </a:prstGeom>
        </p:spPr>
      </p:pic>
      <p:pic>
        <p:nvPicPr>
          <p:cNvPr id="9" name="Picture 8" descr="A poster with text and images&#10;&#10;Description automatically generated">
            <a:extLst>
              <a:ext uri="{FF2B5EF4-FFF2-40B4-BE49-F238E27FC236}">
                <a16:creationId xmlns:a16="http://schemas.microsoft.com/office/drawing/2014/main" id="{74CB2944-A409-1541-A012-147BFCC329DD}"/>
              </a:ext>
            </a:extLst>
          </p:cNvPr>
          <p:cNvPicPr>
            <a:picLocks noChangeAspect="1"/>
          </p:cNvPicPr>
          <p:nvPr/>
        </p:nvPicPr>
        <p:blipFill>
          <a:blip r:embed="rId4"/>
          <a:srcRect l="8495" t="27593" r="8118" b="33493"/>
          <a:stretch/>
        </p:blipFill>
        <p:spPr>
          <a:xfrm>
            <a:off x="3619533" y="135663"/>
            <a:ext cx="2967515" cy="2997201"/>
          </a:xfrm>
          <a:prstGeom prst="rect">
            <a:avLst/>
          </a:prstGeom>
        </p:spPr>
      </p:pic>
      <p:pic>
        <p:nvPicPr>
          <p:cNvPr id="11" name="Picture 10" descr="A white paper with black text&#10;&#10;Description automatically generated">
            <a:extLst>
              <a:ext uri="{FF2B5EF4-FFF2-40B4-BE49-F238E27FC236}">
                <a16:creationId xmlns:a16="http://schemas.microsoft.com/office/drawing/2014/main" id="{2EB80360-4EB2-8FE5-EB00-6EFC82D60AC8}"/>
              </a:ext>
            </a:extLst>
          </p:cNvPr>
          <p:cNvPicPr>
            <a:picLocks noChangeAspect="1"/>
          </p:cNvPicPr>
          <p:nvPr/>
        </p:nvPicPr>
        <p:blipFill>
          <a:blip r:embed="rId5"/>
          <a:stretch>
            <a:fillRect/>
          </a:stretch>
        </p:blipFill>
        <p:spPr>
          <a:xfrm>
            <a:off x="6587048" y="4656567"/>
            <a:ext cx="5472549" cy="1956370"/>
          </a:xfrm>
          <a:prstGeom prst="rect">
            <a:avLst/>
          </a:prstGeom>
        </p:spPr>
      </p:pic>
      <p:pic>
        <p:nvPicPr>
          <p:cNvPr id="12" name="Content Placeholder 4" descr="A screenshot of a letter&#10;&#10;Description automatically generated">
            <a:extLst>
              <a:ext uri="{FF2B5EF4-FFF2-40B4-BE49-F238E27FC236}">
                <a16:creationId xmlns:a16="http://schemas.microsoft.com/office/drawing/2014/main" id="{07BB03EB-B8EF-3C01-9F6F-C585542F9F2D}"/>
              </a:ext>
            </a:extLst>
          </p:cNvPr>
          <p:cNvPicPr>
            <a:picLocks noGrp="1" noChangeAspect="1"/>
          </p:cNvPicPr>
          <p:nvPr>
            <p:ph idx="1"/>
          </p:nvPr>
        </p:nvPicPr>
        <p:blipFill>
          <a:blip r:embed="rId6"/>
          <a:srcRect r="9195"/>
          <a:stretch/>
        </p:blipFill>
        <p:spPr>
          <a:xfrm>
            <a:off x="7398697" y="56028"/>
            <a:ext cx="3691107" cy="3534670"/>
          </a:xfrm>
        </p:spPr>
      </p:pic>
    </p:spTree>
    <p:extLst>
      <p:ext uri="{BB962C8B-B14F-4D97-AF65-F5344CB8AC3E}">
        <p14:creationId xmlns:p14="http://schemas.microsoft.com/office/powerpoint/2010/main" val="31328252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272247A-75ED-E5FA-3777-DA740D584100}"/>
              </a:ext>
            </a:extLst>
          </p:cNvPr>
          <p:cNvPicPr>
            <a:picLocks noChangeAspect="1"/>
          </p:cNvPicPr>
          <p:nvPr/>
        </p:nvPicPr>
        <p:blipFill>
          <a:blip r:embed="rId3"/>
          <a:stretch>
            <a:fillRect/>
          </a:stretch>
        </p:blipFill>
        <p:spPr>
          <a:xfrm>
            <a:off x="109663" y="101600"/>
            <a:ext cx="7084990" cy="3308064"/>
          </a:xfrm>
          <a:prstGeom prst="rect">
            <a:avLst/>
          </a:prstGeom>
        </p:spPr>
      </p:pic>
      <p:pic>
        <p:nvPicPr>
          <p:cNvPr id="5" name="Picture 4">
            <a:extLst>
              <a:ext uri="{FF2B5EF4-FFF2-40B4-BE49-F238E27FC236}">
                <a16:creationId xmlns:a16="http://schemas.microsoft.com/office/drawing/2014/main" id="{D3585E92-45AC-5B3A-2332-67F4967BAD62}"/>
              </a:ext>
            </a:extLst>
          </p:cNvPr>
          <p:cNvPicPr>
            <a:picLocks noChangeAspect="1"/>
          </p:cNvPicPr>
          <p:nvPr/>
        </p:nvPicPr>
        <p:blipFill>
          <a:blip r:embed="rId4"/>
          <a:stretch>
            <a:fillRect/>
          </a:stretch>
        </p:blipFill>
        <p:spPr>
          <a:xfrm>
            <a:off x="9367157" y="101600"/>
            <a:ext cx="2578100" cy="1866900"/>
          </a:xfrm>
          <a:prstGeom prst="rect">
            <a:avLst/>
          </a:prstGeom>
        </p:spPr>
      </p:pic>
      <p:pic>
        <p:nvPicPr>
          <p:cNvPr id="6" name="Picture 5">
            <a:extLst>
              <a:ext uri="{FF2B5EF4-FFF2-40B4-BE49-F238E27FC236}">
                <a16:creationId xmlns:a16="http://schemas.microsoft.com/office/drawing/2014/main" id="{500B2FD5-EF99-B6F7-F74A-A7F8789742A4}"/>
              </a:ext>
            </a:extLst>
          </p:cNvPr>
          <p:cNvPicPr>
            <a:picLocks noChangeAspect="1"/>
          </p:cNvPicPr>
          <p:nvPr/>
        </p:nvPicPr>
        <p:blipFill>
          <a:blip r:embed="rId5"/>
          <a:stretch>
            <a:fillRect/>
          </a:stretch>
        </p:blipFill>
        <p:spPr>
          <a:xfrm>
            <a:off x="9094108" y="2114996"/>
            <a:ext cx="3097892" cy="4337049"/>
          </a:xfrm>
          <a:prstGeom prst="rect">
            <a:avLst/>
          </a:prstGeom>
        </p:spPr>
      </p:pic>
      <p:pic>
        <p:nvPicPr>
          <p:cNvPr id="7" name="Picture 6">
            <a:extLst>
              <a:ext uri="{FF2B5EF4-FFF2-40B4-BE49-F238E27FC236}">
                <a16:creationId xmlns:a16="http://schemas.microsoft.com/office/drawing/2014/main" id="{2F3AEE6F-DC23-5EF5-7853-53FE162D0D8B}"/>
              </a:ext>
            </a:extLst>
          </p:cNvPr>
          <p:cNvPicPr>
            <a:picLocks noChangeAspect="1"/>
          </p:cNvPicPr>
          <p:nvPr/>
        </p:nvPicPr>
        <p:blipFill>
          <a:blip r:embed="rId6"/>
          <a:stretch>
            <a:fillRect/>
          </a:stretch>
        </p:blipFill>
        <p:spPr>
          <a:xfrm>
            <a:off x="7299880" y="266033"/>
            <a:ext cx="1962049" cy="542239"/>
          </a:xfrm>
          <a:prstGeom prst="rect">
            <a:avLst/>
          </a:prstGeom>
        </p:spPr>
      </p:pic>
      <p:sp>
        <p:nvSpPr>
          <p:cNvPr id="8" name="TextBox 7">
            <a:extLst>
              <a:ext uri="{FF2B5EF4-FFF2-40B4-BE49-F238E27FC236}">
                <a16:creationId xmlns:a16="http://schemas.microsoft.com/office/drawing/2014/main" id="{FD00FEE6-66AA-AC4D-29C4-E5C437F27CB3}"/>
              </a:ext>
            </a:extLst>
          </p:cNvPr>
          <p:cNvSpPr txBox="1"/>
          <p:nvPr/>
        </p:nvSpPr>
        <p:spPr>
          <a:xfrm>
            <a:off x="159658" y="5805714"/>
            <a:ext cx="4426856" cy="646331"/>
          </a:xfrm>
          <a:prstGeom prst="rect">
            <a:avLst/>
          </a:prstGeom>
          <a:noFill/>
        </p:spPr>
        <p:txBody>
          <a:bodyPr wrap="square" rtlCol="0">
            <a:spAutoFit/>
          </a:bodyPr>
          <a:lstStyle/>
          <a:p>
            <a:r>
              <a:rPr lang="en-GB" b="1" dirty="0"/>
              <a:t>https://</a:t>
            </a:r>
            <a:r>
              <a:rPr lang="en-GB" b="1" dirty="0" err="1"/>
              <a:t>www.youtube.com</a:t>
            </a:r>
            <a:r>
              <a:rPr lang="en-GB" b="1" dirty="0"/>
              <a:t>/</a:t>
            </a:r>
            <a:r>
              <a:rPr lang="en-GB" b="1" dirty="0" err="1"/>
              <a:t>watch?v</a:t>
            </a:r>
            <a:r>
              <a:rPr lang="en-GB" b="1" dirty="0"/>
              <a:t>=Lf10t7vzuGQ&amp;t=1s</a:t>
            </a:r>
          </a:p>
        </p:txBody>
      </p:sp>
      <p:pic>
        <p:nvPicPr>
          <p:cNvPr id="10" name="Picture 9" descr="A person standing in front of a building&#10;&#10;AI-generated content may be incorrect.">
            <a:extLst>
              <a:ext uri="{FF2B5EF4-FFF2-40B4-BE49-F238E27FC236}">
                <a16:creationId xmlns:a16="http://schemas.microsoft.com/office/drawing/2014/main" id="{714B1D4C-C3AD-4D72-5A7F-4BAC620EB637}"/>
              </a:ext>
            </a:extLst>
          </p:cNvPr>
          <p:cNvPicPr>
            <a:picLocks noChangeAspect="1"/>
          </p:cNvPicPr>
          <p:nvPr/>
        </p:nvPicPr>
        <p:blipFill>
          <a:blip r:embed="rId7"/>
          <a:stretch>
            <a:fillRect/>
          </a:stretch>
        </p:blipFill>
        <p:spPr>
          <a:xfrm>
            <a:off x="4986566" y="3982820"/>
            <a:ext cx="3492500" cy="2425682"/>
          </a:xfrm>
          <a:prstGeom prst="rect">
            <a:avLst/>
          </a:prstGeom>
        </p:spPr>
      </p:pic>
      <p:pic>
        <p:nvPicPr>
          <p:cNvPr id="12" name="Picture 11" descr="A person looking at the camera&#10;&#10;AI-generated content may be incorrect.">
            <a:extLst>
              <a:ext uri="{FF2B5EF4-FFF2-40B4-BE49-F238E27FC236}">
                <a16:creationId xmlns:a16="http://schemas.microsoft.com/office/drawing/2014/main" id="{146E04BB-F89B-AF74-5952-8386151D5BCE}"/>
              </a:ext>
            </a:extLst>
          </p:cNvPr>
          <p:cNvPicPr>
            <a:picLocks noChangeAspect="1"/>
          </p:cNvPicPr>
          <p:nvPr/>
        </p:nvPicPr>
        <p:blipFill>
          <a:blip r:embed="rId8"/>
          <a:stretch>
            <a:fillRect/>
          </a:stretch>
        </p:blipFill>
        <p:spPr>
          <a:xfrm>
            <a:off x="352264" y="3647686"/>
            <a:ext cx="4325365" cy="1920005"/>
          </a:xfrm>
          <a:prstGeom prst="rect">
            <a:avLst/>
          </a:prstGeom>
        </p:spPr>
      </p:pic>
    </p:spTree>
    <p:extLst>
      <p:ext uri="{BB962C8B-B14F-4D97-AF65-F5344CB8AC3E}">
        <p14:creationId xmlns:p14="http://schemas.microsoft.com/office/powerpoint/2010/main" val="12482150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43A8AEA-F447-56D6-F6E2-F4F8E7A62951}"/>
              </a:ext>
            </a:extLst>
          </p:cNvPr>
          <p:cNvPicPr>
            <a:picLocks noGrp="1" noChangeAspect="1"/>
          </p:cNvPicPr>
          <p:nvPr>
            <p:ph idx="1"/>
          </p:nvPr>
        </p:nvPicPr>
        <p:blipFill>
          <a:blip r:embed="rId3"/>
          <a:stretch>
            <a:fillRect/>
          </a:stretch>
        </p:blipFill>
        <p:spPr>
          <a:xfrm>
            <a:off x="0" y="0"/>
            <a:ext cx="4970001" cy="7033179"/>
          </a:xfrm>
        </p:spPr>
      </p:pic>
      <p:pic>
        <p:nvPicPr>
          <p:cNvPr id="7" name="Picture 6" descr="A person and person standing in front of a building&#10;&#10;Description automatically generated">
            <a:extLst>
              <a:ext uri="{FF2B5EF4-FFF2-40B4-BE49-F238E27FC236}">
                <a16:creationId xmlns:a16="http://schemas.microsoft.com/office/drawing/2014/main" id="{7FA729D9-A61B-F382-41D0-C14F28C76B3F}"/>
              </a:ext>
            </a:extLst>
          </p:cNvPr>
          <p:cNvPicPr>
            <a:picLocks noChangeAspect="1"/>
          </p:cNvPicPr>
          <p:nvPr/>
        </p:nvPicPr>
        <p:blipFill>
          <a:blip r:embed="rId4"/>
          <a:srcRect l="379" t="-2549" r="9813" b="2549"/>
          <a:stretch/>
        </p:blipFill>
        <p:spPr>
          <a:xfrm>
            <a:off x="5167086" y="120258"/>
            <a:ext cx="3314634" cy="3192628"/>
          </a:xfrm>
          <a:prstGeom prst="rect">
            <a:avLst/>
          </a:prstGeom>
        </p:spPr>
      </p:pic>
      <p:pic>
        <p:nvPicPr>
          <p:cNvPr id="9" name="Picture 8" descr="A group of men wearing black robes&#10;&#10;Description automatically generated">
            <a:extLst>
              <a:ext uri="{FF2B5EF4-FFF2-40B4-BE49-F238E27FC236}">
                <a16:creationId xmlns:a16="http://schemas.microsoft.com/office/drawing/2014/main" id="{A6AEF847-82A2-DA68-9109-9C192D793EE9}"/>
              </a:ext>
            </a:extLst>
          </p:cNvPr>
          <p:cNvPicPr>
            <a:picLocks noChangeAspect="1"/>
          </p:cNvPicPr>
          <p:nvPr/>
        </p:nvPicPr>
        <p:blipFill>
          <a:blip r:embed="rId5"/>
          <a:srcRect r="9320"/>
          <a:stretch/>
        </p:blipFill>
        <p:spPr>
          <a:xfrm>
            <a:off x="9410634" y="236372"/>
            <a:ext cx="2652202" cy="2082800"/>
          </a:xfrm>
          <a:prstGeom prst="rect">
            <a:avLst/>
          </a:prstGeom>
        </p:spPr>
      </p:pic>
      <p:pic>
        <p:nvPicPr>
          <p:cNvPr id="2" name="Picture 1">
            <a:extLst>
              <a:ext uri="{FF2B5EF4-FFF2-40B4-BE49-F238E27FC236}">
                <a16:creationId xmlns:a16="http://schemas.microsoft.com/office/drawing/2014/main" id="{D5822250-1DE8-DB26-9D80-A84771FB8865}"/>
              </a:ext>
            </a:extLst>
          </p:cNvPr>
          <p:cNvPicPr>
            <a:picLocks noChangeAspect="1"/>
          </p:cNvPicPr>
          <p:nvPr/>
        </p:nvPicPr>
        <p:blipFill>
          <a:blip r:embed="rId6"/>
          <a:stretch>
            <a:fillRect/>
          </a:stretch>
        </p:blipFill>
        <p:spPr>
          <a:xfrm>
            <a:off x="5272314" y="3065628"/>
            <a:ext cx="6092371" cy="3672114"/>
          </a:xfrm>
          <a:prstGeom prst="rect">
            <a:avLst/>
          </a:prstGeom>
        </p:spPr>
      </p:pic>
    </p:spTree>
    <p:extLst>
      <p:ext uri="{BB962C8B-B14F-4D97-AF65-F5344CB8AC3E}">
        <p14:creationId xmlns:p14="http://schemas.microsoft.com/office/powerpoint/2010/main" val="1350053803"/>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Parcel</Template>
  <TotalTime>2053</TotalTime>
  <Words>115</Words>
  <Application>Microsoft Macintosh PowerPoint</Application>
  <PresentationFormat>Widescreen</PresentationFormat>
  <Paragraphs>6</Paragraphs>
  <Slides>5</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Aptos</vt:lpstr>
      <vt:lpstr>Arial</vt:lpstr>
      <vt:lpstr>Gill Sans MT</vt:lpstr>
      <vt:lpstr>Parcel</vt:lpstr>
      <vt:lpstr>Angus Crawford  Public engagement: student perspective  3rd year History PhD Student  </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CRAWFORD, ANGUS (PGR)</dc:creator>
  <cp:lastModifiedBy>CRAWFORD, ANGUS (PGR)</cp:lastModifiedBy>
  <cp:revision>6</cp:revision>
  <dcterms:created xsi:type="dcterms:W3CDTF">2024-11-14T13:42:57Z</dcterms:created>
  <dcterms:modified xsi:type="dcterms:W3CDTF">2025-11-14T17:12:28Z</dcterms:modified>
</cp:coreProperties>
</file>