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4"/>
  </p:notesMasterIdLst>
  <p:sldIdLst>
    <p:sldId id="296" r:id="rId2"/>
    <p:sldId id="587" r:id="rId3"/>
    <p:sldId id="584" r:id="rId4"/>
    <p:sldId id="581" r:id="rId5"/>
    <p:sldId id="582" r:id="rId6"/>
    <p:sldId id="586" r:id="rId7"/>
    <p:sldId id="589" r:id="rId8"/>
    <p:sldId id="322" r:id="rId9"/>
    <p:sldId id="323" r:id="rId10"/>
    <p:sldId id="590" r:id="rId11"/>
    <p:sldId id="320" r:id="rId12"/>
    <p:sldId id="321" r:id="rId13"/>
  </p:sldIdLst>
  <p:sldSz cx="9144000" cy="5143500" type="screen16x9"/>
  <p:notesSz cx="6797675" cy="9926638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5" userDrawn="1">
          <p15:clr>
            <a:srgbClr val="A4A3A4"/>
          </p15:clr>
        </p15:guide>
        <p15:guide id="2" pos="6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7920"/>
    <a:srgbClr val="E86741"/>
    <a:srgbClr val="E174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65" autoAdjust="0"/>
    <p:restoredTop sz="86469" autoAdjust="0"/>
  </p:normalViewPr>
  <p:slideViewPr>
    <p:cSldViewPr snapToGrid="0" snapToObjects="1">
      <p:cViewPr varScale="1">
        <p:scale>
          <a:sx n="83" d="100"/>
          <a:sy n="83" d="100"/>
        </p:scale>
        <p:origin x="82" y="221"/>
      </p:cViewPr>
      <p:guideLst>
        <p:guide orient="horz" pos="305"/>
        <p:guide pos="612"/>
      </p:guideLst>
    </p:cSldViewPr>
  </p:slideViewPr>
  <p:outlineViewPr>
    <p:cViewPr>
      <p:scale>
        <a:sx n="33" d="100"/>
        <a:sy n="33" d="100"/>
      </p:scale>
      <p:origin x="0" y="-532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7" Type="http://schemas.openxmlformats.org/officeDocument/2006/relationships/image" Target="../media/image16.svg"/><Relationship Id="rId2" Type="http://schemas.openxmlformats.org/officeDocument/2006/relationships/image" Target="../media/image11.png"/><Relationship Id="rId1" Type="http://schemas.openxmlformats.org/officeDocument/2006/relationships/hyperlink" Target="http://warwick.ac.uk/irsubmit" TargetMode="External"/><Relationship Id="rId6" Type="http://schemas.openxmlformats.org/officeDocument/2006/relationships/image" Target="../media/image15.png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6.svg"/><Relationship Id="rId2" Type="http://schemas.openxmlformats.org/officeDocument/2006/relationships/image" Target="../media/image12.svg"/><Relationship Id="rId1" Type="http://schemas.openxmlformats.org/officeDocument/2006/relationships/image" Target="../media/image11.png"/><Relationship Id="rId6" Type="http://schemas.openxmlformats.org/officeDocument/2006/relationships/image" Target="../media/image15.png"/><Relationship Id="rId5" Type="http://schemas.openxmlformats.org/officeDocument/2006/relationships/hyperlink" Target="http://warwick.ac.uk/irsubmit" TargetMode="External"/><Relationship Id="rId4" Type="http://schemas.openxmlformats.org/officeDocument/2006/relationships/image" Target="../media/image14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30700D0-04AC-497D-917F-19A993006C31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892DD14-CA26-4B8C-9B80-692EC12A8780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/>
            <a:t>Policy remains the same as it has been since 2018 mid-cycle update.</a:t>
          </a:r>
          <a:endParaRPr lang="en-US" dirty="0"/>
        </a:p>
      </dgm:t>
    </dgm:pt>
    <dgm:pt modelId="{1CE5ABCE-E74D-4E8D-A1E7-9059521839D9}" type="parTrans" cxnId="{E7338667-BBC3-48B2-99B5-518A31FDA315}">
      <dgm:prSet/>
      <dgm:spPr/>
      <dgm:t>
        <a:bodyPr/>
        <a:lstStyle/>
        <a:p>
          <a:endParaRPr lang="en-US"/>
        </a:p>
      </dgm:t>
    </dgm:pt>
    <dgm:pt modelId="{F18B5BC6-1B6A-442D-A794-106DC4A96310}" type="sibTrans" cxnId="{E7338667-BBC3-48B2-99B5-518A31FDA315}">
      <dgm:prSet/>
      <dgm:spPr/>
      <dgm:t>
        <a:bodyPr/>
        <a:lstStyle/>
        <a:p>
          <a:endParaRPr lang="en-US"/>
        </a:p>
      </dgm:t>
    </dgm:pt>
    <dgm:pt modelId="{86324F55-72F1-41B2-B325-DB418DC85B66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/>
            <a:t>Deposit your author accepted manuscripts to </a:t>
          </a:r>
          <a:r>
            <a:rPr lang="en-GB" dirty="0">
              <a:hlinkClick xmlns:r="http://schemas.openxmlformats.org/officeDocument/2006/relationships" r:id="rId1"/>
            </a:rPr>
            <a:t>WRAP</a:t>
          </a:r>
          <a:r>
            <a:rPr lang="en-GB" dirty="0"/>
            <a:t> within three months of the date of acceptance – journals and conference contributions</a:t>
          </a:r>
          <a:endParaRPr lang="en-US" dirty="0"/>
        </a:p>
      </dgm:t>
    </dgm:pt>
    <dgm:pt modelId="{C2B482FA-D55C-4102-8733-4D28C0928384}" type="parTrans" cxnId="{BB45460E-8B95-4906-AD93-8AA40B5941A1}">
      <dgm:prSet/>
      <dgm:spPr/>
      <dgm:t>
        <a:bodyPr/>
        <a:lstStyle/>
        <a:p>
          <a:endParaRPr lang="en-US"/>
        </a:p>
      </dgm:t>
    </dgm:pt>
    <dgm:pt modelId="{6D539171-3723-4D20-B8FC-3C31A67A0D2E}" type="sibTrans" cxnId="{BB45460E-8B95-4906-AD93-8AA40B5941A1}">
      <dgm:prSet/>
      <dgm:spPr/>
      <dgm:t>
        <a:bodyPr/>
        <a:lstStyle/>
        <a:p>
          <a:endParaRPr lang="en-US"/>
        </a:p>
      </dgm:t>
    </dgm:pt>
    <dgm:pt modelId="{6B00E6A5-987A-4A93-BEEC-240C69ECDF7C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/>
            <a:t>We are expecting a review of the open access policy for REF2027/8 during summer 2023 … …</a:t>
          </a:r>
          <a:endParaRPr lang="en-US" dirty="0"/>
        </a:p>
      </dgm:t>
    </dgm:pt>
    <dgm:pt modelId="{0961AFFB-FBD8-4AC5-980E-22C7B5D15DBA}" type="parTrans" cxnId="{7560B1D6-53BE-429A-A018-B661691784DA}">
      <dgm:prSet/>
      <dgm:spPr/>
      <dgm:t>
        <a:bodyPr/>
        <a:lstStyle/>
        <a:p>
          <a:endParaRPr lang="en-US"/>
        </a:p>
      </dgm:t>
    </dgm:pt>
    <dgm:pt modelId="{D7F92873-C8A5-43B5-B2D2-7BEE0EA14EA9}" type="sibTrans" cxnId="{7560B1D6-53BE-429A-A018-B661691784DA}">
      <dgm:prSet/>
      <dgm:spPr/>
      <dgm:t>
        <a:bodyPr/>
        <a:lstStyle/>
        <a:p>
          <a:endParaRPr lang="en-US"/>
        </a:p>
      </dgm:t>
    </dgm:pt>
    <dgm:pt modelId="{29673E36-D365-4394-A947-86779E615C21}" type="pres">
      <dgm:prSet presAssocID="{D30700D0-04AC-497D-917F-19A993006C31}" presName="root" presStyleCnt="0">
        <dgm:presLayoutVars>
          <dgm:dir/>
          <dgm:resizeHandles val="exact"/>
        </dgm:presLayoutVars>
      </dgm:prSet>
      <dgm:spPr/>
    </dgm:pt>
    <dgm:pt modelId="{40786AB2-0479-48CF-A07F-6DB738363C0D}" type="pres">
      <dgm:prSet presAssocID="{3892DD14-CA26-4B8C-9B80-692EC12A8780}" presName="compNode" presStyleCnt="0"/>
      <dgm:spPr/>
    </dgm:pt>
    <dgm:pt modelId="{0AC0AF0B-870E-4075-A0E4-334AB4EB6983}" type="pres">
      <dgm:prSet presAssocID="{3892DD14-CA26-4B8C-9B80-692EC12A8780}" presName="bgRect" presStyleLbl="bgShp" presStyleIdx="0" presStyleCnt="3"/>
      <dgm:spPr/>
    </dgm:pt>
    <dgm:pt modelId="{0C6F578A-54D0-4828-B245-23ECCFC31F34}" type="pres">
      <dgm:prSet presAssocID="{3892DD14-CA26-4B8C-9B80-692EC12A8780}" presName="iconRect" presStyleLbl="node1" presStyleIdx="0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55878AD3-FE79-4B66-A239-F95AB8281E33}" type="pres">
      <dgm:prSet presAssocID="{3892DD14-CA26-4B8C-9B80-692EC12A8780}" presName="spaceRect" presStyleCnt="0"/>
      <dgm:spPr/>
    </dgm:pt>
    <dgm:pt modelId="{EE4BA994-1750-4ACE-A7E2-A47ABCADF7EF}" type="pres">
      <dgm:prSet presAssocID="{3892DD14-CA26-4B8C-9B80-692EC12A8780}" presName="parTx" presStyleLbl="revTx" presStyleIdx="0" presStyleCnt="3">
        <dgm:presLayoutVars>
          <dgm:chMax val="0"/>
          <dgm:chPref val="0"/>
        </dgm:presLayoutVars>
      </dgm:prSet>
      <dgm:spPr/>
    </dgm:pt>
    <dgm:pt modelId="{01F499AD-8CFD-47E7-985E-31C3497A13AB}" type="pres">
      <dgm:prSet presAssocID="{F18B5BC6-1B6A-442D-A794-106DC4A96310}" presName="sibTrans" presStyleCnt="0"/>
      <dgm:spPr/>
    </dgm:pt>
    <dgm:pt modelId="{DA1F1E9D-C4BC-4D63-A761-E8DD21BEC6F4}" type="pres">
      <dgm:prSet presAssocID="{86324F55-72F1-41B2-B325-DB418DC85B66}" presName="compNode" presStyleCnt="0"/>
      <dgm:spPr/>
    </dgm:pt>
    <dgm:pt modelId="{177BDED2-9478-4766-8784-0CB0FC5FA3C2}" type="pres">
      <dgm:prSet presAssocID="{86324F55-72F1-41B2-B325-DB418DC85B66}" presName="bgRect" presStyleLbl="bgShp" presStyleIdx="1" presStyleCnt="3"/>
      <dgm:spPr/>
    </dgm:pt>
    <dgm:pt modelId="{B65AF324-405D-4E84-8A82-C8E2B0B69448}" type="pres">
      <dgm:prSet presAssocID="{86324F55-72F1-41B2-B325-DB418DC85B66}" presName="iconRect" presStyleLbl="node1" presStyleIdx="1" presStyleCnt="3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Bank Check"/>
        </a:ext>
      </dgm:extLst>
    </dgm:pt>
    <dgm:pt modelId="{F35928B6-5107-4B4D-99A0-9227143BF880}" type="pres">
      <dgm:prSet presAssocID="{86324F55-72F1-41B2-B325-DB418DC85B66}" presName="spaceRect" presStyleCnt="0"/>
      <dgm:spPr/>
    </dgm:pt>
    <dgm:pt modelId="{BF449CC5-F6C9-4EE5-8DCF-1A78716D4A7C}" type="pres">
      <dgm:prSet presAssocID="{86324F55-72F1-41B2-B325-DB418DC85B66}" presName="parTx" presStyleLbl="revTx" presStyleIdx="1" presStyleCnt="3">
        <dgm:presLayoutVars>
          <dgm:chMax val="0"/>
          <dgm:chPref val="0"/>
        </dgm:presLayoutVars>
      </dgm:prSet>
      <dgm:spPr/>
    </dgm:pt>
    <dgm:pt modelId="{B9EAB643-32A8-47E9-AC8E-F191FDCB3F8A}" type="pres">
      <dgm:prSet presAssocID="{6D539171-3723-4D20-B8FC-3C31A67A0D2E}" presName="sibTrans" presStyleCnt="0"/>
      <dgm:spPr/>
    </dgm:pt>
    <dgm:pt modelId="{C19ADD3D-04D3-4545-88CD-440F8938B98F}" type="pres">
      <dgm:prSet presAssocID="{6B00E6A5-987A-4A93-BEEC-240C69ECDF7C}" presName="compNode" presStyleCnt="0"/>
      <dgm:spPr/>
    </dgm:pt>
    <dgm:pt modelId="{EDD3F504-3A78-49A7-BAC0-AE38BA294EB0}" type="pres">
      <dgm:prSet presAssocID="{6B00E6A5-987A-4A93-BEEC-240C69ECDF7C}" presName="bgRect" presStyleLbl="bgShp" presStyleIdx="2" presStyleCnt="3"/>
      <dgm:spPr/>
    </dgm:pt>
    <dgm:pt modelId="{786ED2E8-5BF7-4B83-8DBF-675A21B52B20}" type="pres">
      <dgm:prSet presAssocID="{6B00E6A5-987A-4A93-BEEC-240C69ECDF7C}" presName="iconRect" presStyleLbl="node1" presStyleIdx="2" presStyleCnt="3"/>
      <dgm:spPr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Infinity"/>
        </a:ext>
      </dgm:extLst>
    </dgm:pt>
    <dgm:pt modelId="{4797A4D3-5F61-4F7D-92BE-2DDD1E3CA773}" type="pres">
      <dgm:prSet presAssocID="{6B00E6A5-987A-4A93-BEEC-240C69ECDF7C}" presName="spaceRect" presStyleCnt="0"/>
      <dgm:spPr/>
    </dgm:pt>
    <dgm:pt modelId="{F030E1BB-9A39-47F8-8689-E102B231D887}" type="pres">
      <dgm:prSet presAssocID="{6B00E6A5-987A-4A93-BEEC-240C69ECDF7C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21339B08-6167-44B6-BCF2-8D368D53ADE5}" type="presOf" srcId="{D30700D0-04AC-497D-917F-19A993006C31}" destId="{29673E36-D365-4394-A947-86779E615C21}" srcOrd="0" destOrd="0" presId="urn:microsoft.com/office/officeart/2018/2/layout/IconVerticalSolidList"/>
    <dgm:cxn modelId="{BB45460E-8B95-4906-AD93-8AA40B5941A1}" srcId="{D30700D0-04AC-497D-917F-19A993006C31}" destId="{86324F55-72F1-41B2-B325-DB418DC85B66}" srcOrd="1" destOrd="0" parTransId="{C2B482FA-D55C-4102-8733-4D28C0928384}" sibTransId="{6D539171-3723-4D20-B8FC-3C31A67A0D2E}"/>
    <dgm:cxn modelId="{E7338667-BBC3-48B2-99B5-518A31FDA315}" srcId="{D30700D0-04AC-497D-917F-19A993006C31}" destId="{3892DD14-CA26-4B8C-9B80-692EC12A8780}" srcOrd="0" destOrd="0" parTransId="{1CE5ABCE-E74D-4E8D-A1E7-9059521839D9}" sibTransId="{F18B5BC6-1B6A-442D-A794-106DC4A96310}"/>
    <dgm:cxn modelId="{E8F949BC-4769-4399-950E-14B15334D2A9}" type="presOf" srcId="{3892DD14-CA26-4B8C-9B80-692EC12A8780}" destId="{EE4BA994-1750-4ACE-A7E2-A47ABCADF7EF}" srcOrd="0" destOrd="0" presId="urn:microsoft.com/office/officeart/2018/2/layout/IconVerticalSolidList"/>
    <dgm:cxn modelId="{21CF32C7-3752-475E-BBBC-471BDFE6C383}" type="presOf" srcId="{86324F55-72F1-41B2-B325-DB418DC85B66}" destId="{BF449CC5-F6C9-4EE5-8DCF-1A78716D4A7C}" srcOrd="0" destOrd="0" presId="urn:microsoft.com/office/officeart/2018/2/layout/IconVerticalSolidList"/>
    <dgm:cxn modelId="{640086D3-C114-47AB-AE47-B9310A429173}" type="presOf" srcId="{6B00E6A5-987A-4A93-BEEC-240C69ECDF7C}" destId="{F030E1BB-9A39-47F8-8689-E102B231D887}" srcOrd="0" destOrd="0" presId="urn:microsoft.com/office/officeart/2018/2/layout/IconVerticalSolidList"/>
    <dgm:cxn modelId="{7560B1D6-53BE-429A-A018-B661691784DA}" srcId="{D30700D0-04AC-497D-917F-19A993006C31}" destId="{6B00E6A5-987A-4A93-BEEC-240C69ECDF7C}" srcOrd="2" destOrd="0" parTransId="{0961AFFB-FBD8-4AC5-980E-22C7B5D15DBA}" sibTransId="{D7F92873-C8A5-43B5-B2D2-7BEE0EA14EA9}"/>
    <dgm:cxn modelId="{C45D5040-35EB-4B87-9DAD-899E55BC2CE2}" type="presParOf" srcId="{29673E36-D365-4394-A947-86779E615C21}" destId="{40786AB2-0479-48CF-A07F-6DB738363C0D}" srcOrd="0" destOrd="0" presId="urn:microsoft.com/office/officeart/2018/2/layout/IconVerticalSolidList"/>
    <dgm:cxn modelId="{F989D4D5-043B-4558-9CF8-1D5BBACF86BC}" type="presParOf" srcId="{40786AB2-0479-48CF-A07F-6DB738363C0D}" destId="{0AC0AF0B-870E-4075-A0E4-334AB4EB6983}" srcOrd="0" destOrd="0" presId="urn:microsoft.com/office/officeart/2018/2/layout/IconVerticalSolidList"/>
    <dgm:cxn modelId="{E176B4E9-E966-4F68-9DE9-147268FD7F5B}" type="presParOf" srcId="{40786AB2-0479-48CF-A07F-6DB738363C0D}" destId="{0C6F578A-54D0-4828-B245-23ECCFC31F34}" srcOrd="1" destOrd="0" presId="urn:microsoft.com/office/officeart/2018/2/layout/IconVerticalSolidList"/>
    <dgm:cxn modelId="{E237302E-5B74-4896-98F2-527B34A577DD}" type="presParOf" srcId="{40786AB2-0479-48CF-A07F-6DB738363C0D}" destId="{55878AD3-FE79-4B66-A239-F95AB8281E33}" srcOrd="2" destOrd="0" presId="urn:microsoft.com/office/officeart/2018/2/layout/IconVerticalSolidList"/>
    <dgm:cxn modelId="{948D7B97-E47B-49DC-A918-1F0BB29322B7}" type="presParOf" srcId="{40786AB2-0479-48CF-A07F-6DB738363C0D}" destId="{EE4BA994-1750-4ACE-A7E2-A47ABCADF7EF}" srcOrd="3" destOrd="0" presId="urn:microsoft.com/office/officeart/2018/2/layout/IconVerticalSolidList"/>
    <dgm:cxn modelId="{91BAF8E7-7029-4A90-8885-11D98FFADEB3}" type="presParOf" srcId="{29673E36-D365-4394-A947-86779E615C21}" destId="{01F499AD-8CFD-47E7-985E-31C3497A13AB}" srcOrd="1" destOrd="0" presId="urn:microsoft.com/office/officeart/2018/2/layout/IconVerticalSolidList"/>
    <dgm:cxn modelId="{A0BDDB4C-417F-427C-9DA1-81F18F8D6439}" type="presParOf" srcId="{29673E36-D365-4394-A947-86779E615C21}" destId="{DA1F1E9D-C4BC-4D63-A761-E8DD21BEC6F4}" srcOrd="2" destOrd="0" presId="urn:microsoft.com/office/officeart/2018/2/layout/IconVerticalSolidList"/>
    <dgm:cxn modelId="{D2285B47-A7E8-4903-879B-BBAB66A23AFD}" type="presParOf" srcId="{DA1F1E9D-C4BC-4D63-A761-E8DD21BEC6F4}" destId="{177BDED2-9478-4766-8784-0CB0FC5FA3C2}" srcOrd="0" destOrd="0" presId="urn:microsoft.com/office/officeart/2018/2/layout/IconVerticalSolidList"/>
    <dgm:cxn modelId="{40DCED85-0DC2-4F32-8422-E00E5B798810}" type="presParOf" srcId="{DA1F1E9D-C4BC-4D63-A761-E8DD21BEC6F4}" destId="{B65AF324-405D-4E84-8A82-C8E2B0B69448}" srcOrd="1" destOrd="0" presId="urn:microsoft.com/office/officeart/2018/2/layout/IconVerticalSolidList"/>
    <dgm:cxn modelId="{72EE10FC-B93C-4BEF-A718-61486455A405}" type="presParOf" srcId="{DA1F1E9D-C4BC-4D63-A761-E8DD21BEC6F4}" destId="{F35928B6-5107-4B4D-99A0-9227143BF880}" srcOrd="2" destOrd="0" presId="urn:microsoft.com/office/officeart/2018/2/layout/IconVerticalSolidList"/>
    <dgm:cxn modelId="{68C184B5-98F3-47F9-A001-31A455DAFFEF}" type="presParOf" srcId="{DA1F1E9D-C4BC-4D63-A761-E8DD21BEC6F4}" destId="{BF449CC5-F6C9-4EE5-8DCF-1A78716D4A7C}" srcOrd="3" destOrd="0" presId="urn:microsoft.com/office/officeart/2018/2/layout/IconVerticalSolidList"/>
    <dgm:cxn modelId="{B2D5C53A-58ED-4D24-98D0-09F2E9B8D77D}" type="presParOf" srcId="{29673E36-D365-4394-A947-86779E615C21}" destId="{B9EAB643-32A8-47E9-AC8E-F191FDCB3F8A}" srcOrd="3" destOrd="0" presId="urn:microsoft.com/office/officeart/2018/2/layout/IconVerticalSolidList"/>
    <dgm:cxn modelId="{AE4846C2-0250-44FB-93AE-D23BA512F616}" type="presParOf" srcId="{29673E36-D365-4394-A947-86779E615C21}" destId="{C19ADD3D-04D3-4545-88CD-440F8938B98F}" srcOrd="4" destOrd="0" presId="urn:microsoft.com/office/officeart/2018/2/layout/IconVerticalSolidList"/>
    <dgm:cxn modelId="{A94B0EA1-DC38-484D-92D8-EEA08CD375F5}" type="presParOf" srcId="{C19ADD3D-04D3-4545-88CD-440F8938B98F}" destId="{EDD3F504-3A78-49A7-BAC0-AE38BA294EB0}" srcOrd="0" destOrd="0" presId="urn:microsoft.com/office/officeart/2018/2/layout/IconVerticalSolidList"/>
    <dgm:cxn modelId="{87BEDB2D-1D56-4B2C-8A74-448654DCC276}" type="presParOf" srcId="{C19ADD3D-04D3-4545-88CD-440F8938B98F}" destId="{786ED2E8-5BF7-4B83-8DBF-675A21B52B20}" srcOrd="1" destOrd="0" presId="urn:microsoft.com/office/officeart/2018/2/layout/IconVerticalSolidList"/>
    <dgm:cxn modelId="{D1B8EFD7-7663-4F72-B188-B22AAA4C074B}" type="presParOf" srcId="{C19ADD3D-04D3-4545-88CD-440F8938B98F}" destId="{4797A4D3-5F61-4F7D-92BE-2DDD1E3CA773}" srcOrd="2" destOrd="0" presId="urn:microsoft.com/office/officeart/2018/2/layout/IconVerticalSolidList"/>
    <dgm:cxn modelId="{C5699DA9-1737-4638-839E-B362CF3D104C}" type="presParOf" srcId="{C19ADD3D-04D3-4545-88CD-440F8938B98F}" destId="{F030E1BB-9A39-47F8-8689-E102B231D887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C0AF0B-870E-4075-A0E4-334AB4EB6983}">
      <dsp:nvSpPr>
        <dsp:cNvPr id="0" name=""/>
        <dsp:cNvSpPr/>
      </dsp:nvSpPr>
      <dsp:spPr>
        <a:xfrm>
          <a:off x="0" y="2312"/>
          <a:ext cx="4474277" cy="1048572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6F578A-54D0-4828-B245-23ECCFC31F34}">
      <dsp:nvSpPr>
        <dsp:cNvPr id="0" name=""/>
        <dsp:cNvSpPr/>
      </dsp:nvSpPr>
      <dsp:spPr>
        <a:xfrm>
          <a:off x="317193" y="238241"/>
          <a:ext cx="577278" cy="57671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E4BA994-1750-4ACE-A7E2-A47ABCADF7EF}">
      <dsp:nvSpPr>
        <dsp:cNvPr id="0" name=""/>
        <dsp:cNvSpPr/>
      </dsp:nvSpPr>
      <dsp:spPr>
        <a:xfrm>
          <a:off x="1211665" y="2312"/>
          <a:ext cx="3243951" cy="10813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442" tIns="114442" rIns="114442" bIns="114442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Policy remains the same as it has been since 2018 mid-cycle update.</a:t>
          </a:r>
          <a:endParaRPr lang="en-US" sz="1400" kern="1200" dirty="0"/>
        </a:p>
      </dsp:txBody>
      <dsp:txXfrm>
        <a:off x="1211665" y="2312"/>
        <a:ext cx="3243951" cy="1081340"/>
      </dsp:txXfrm>
    </dsp:sp>
    <dsp:sp modelId="{177BDED2-9478-4766-8784-0CB0FC5FA3C2}">
      <dsp:nvSpPr>
        <dsp:cNvPr id="0" name=""/>
        <dsp:cNvSpPr/>
      </dsp:nvSpPr>
      <dsp:spPr>
        <a:xfrm>
          <a:off x="0" y="1353988"/>
          <a:ext cx="4474277" cy="1048572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5AF324-405D-4E84-8A82-C8E2B0B69448}">
      <dsp:nvSpPr>
        <dsp:cNvPr id="0" name=""/>
        <dsp:cNvSpPr/>
      </dsp:nvSpPr>
      <dsp:spPr>
        <a:xfrm>
          <a:off x="317193" y="1589917"/>
          <a:ext cx="577278" cy="57671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449CC5-F6C9-4EE5-8DCF-1A78716D4A7C}">
      <dsp:nvSpPr>
        <dsp:cNvPr id="0" name=""/>
        <dsp:cNvSpPr/>
      </dsp:nvSpPr>
      <dsp:spPr>
        <a:xfrm>
          <a:off x="1211665" y="1353988"/>
          <a:ext cx="3243951" cy="10813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442" tIns="114442" rIns="114442" bIns="114442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Deposit your author accepted manuscripts to </a:t>
          </a:r>
          <a:r>
            <a:rPr lang="en-GB" sz="1400" kern="1200" dirty="0">
              <a:hlinkClick xmlns:r="http://schemas.openxmlformats.org/officeDocument/2006/relationships" r:id="rId5"/>
            </a:rPr>
            <a:t>WRAP</a:t>
          </a:r>
          <a:r>
            <a:rPr lang="en-GB" sz="1400" kern="1200" dirty="0"/>
            <a:t> within three months of the date of acceptance – journals and conference contributions</a:t>
          </a:r>
          <a:endParaRPr lang="en-US" sz="1400" kern="1200" dirty="0"/>
        </a:p>
      </dsp:txBody>
      <dsp:txXfrm>
        <a:off x="1211665" y="1353988"/>
        <a:ext cx="3243951" cy="1081340"/>
      </dsp:txXfrm>
    </dsp:sp>
    <dsp:sp modelId="{EDD3F504-3A78-49A7-BAC0-AE38BA294EB0}">
      <dsp:nvSpPr>
        <dsp:cNvPr id="0" name=""/>
        <dsp:cNvSpPr/>
      </dsp:nvSpPr>
      <dsp:spPr>
        <a:xfrm>
          <a:off x="0" y="2705663"/>
          <a:ext cx="4474277" cy="1048572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6ED2E8-5BF7-4B83-8DBF-675A21B52B20}">
      <dsp:nvSpPr>
        <dsp:cNvPr id="0" name=""/>
        <dsp:cNvSpPr/>
      </dsp:nvSpPr>
      <dsp:spPr>
        <a:xfrm>
          <a:off x="317193" y="2941592"/>
          <a:ext cx="577278" cy="576715"/>
        </a:xfrm>
        <a:prstGeom prst="rect">
          <a:avLst/>
        </a:prstGeom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30E1BB-9A39-47F8-8689-E102B231D887}">
      <dsp:nvSpPr>
        <dsp:cNvPr id="0" name=""/>
        <dsp:cNvSpPr/>
      </dsp:nvSpPr>
      <dsp:spPr>
        <a:xfrm>
          <a:off x="1211665" y="2705663"/>
          <a:ext cx="3243951" cy="10813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442" tIns="114442" rIns="114442" bIns="114442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We are expecting a review of the open access policy for REF2027/8 during summer 2023 … …</a:t>
          </a:r>
          <a:endParaRPr lang="en-US" sz="1400" kern="1200" dirty="0"/>
        </a:p>
      </dsp:txBody>
      <dsp:txXfrm>
        <a:off x="1211665" y="2705663"/>
        <a:ext cx="3243951" cy="10813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9AD634-B286-CF4C-B608-BAEDD7C846A9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8B6ED8-9D91-5E4C-8236-27D5494AAD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74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3244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769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policy states that to be eligible for the inclusion for the REF, journal articles and conference contributions must be deposited into a repository. University of Warwick’s policy is that all outputs should be deposited in our institutional repository, WRAP. A further update on REF2028 and open access is expected in by end of 2023.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5983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Thesis deposit: https://warwick.ac.uk/services/library/staff/warwick-research-publications/thesis-deposits/</a:t>
            </a:r>
          </a:p>
          <a:p>
            <a:r>
              <a:rPr lang="en-GB" dirty="0"/>
              <a:t>Library declaration form: https://warwick.ac.uk/services/dc/submission/useful_forms/library_declaration_and_deposit_agreement_1.doc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7081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9937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143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WRAP is an online open access public facing Library database documenting research at Warwick, including very recently accepted research outputs. Journal articles, conference papers, working papers, datasets, book chapters/books, research reports, PhD theses, etc. Browse by Staff Author A-Z, or browse by Library Subject Heading, 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8753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Or, advanced full Publications Service search – search by thesis department, thesis supervisor, Library subjects / Library of Congress Subject Headings, research output type, etc.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1716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Open Access direct from publisher journal site, increasingly requested by large research funders. Relatively new Library Read &amp; Publish deals allow both reader access and to publish open access in set journals without direct cost to authors. Some funders have supported a journal compliance checker tool.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3146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altLang="en-US" sz="1200" dirty="0">
                <a:solidFill>
                  <a:srgbClr val="000000"/>
                </a:solidFill>
                <a:latin typeface="Calibri" panose="020F0502020204030204" pitchFamily="34" charset="0"/>
              </a:rPr>
              <a:t>Care of your research data is an essential part of research good practice.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8385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5317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4895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F479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603503" y="716074"/>
            <a:ext cx="6992433" cy="112296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 dirty="0"/>
              <a:t>TITLE GOES HERE IN CAPS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03504" y="2315924"/>
            <a:ext cx="6858000" cy="33428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Sub title goes here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603250" y="3147348"/>
            <a:ext cx="6142455" cy="3381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5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 dirty="0"/>
              <a:t>Date / location / additional info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223" y="3808875"/>
            <a:ext cx="9372518" cy="144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111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F479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223" y="3808875"/>
            <a:ext cx="9372518" cy="1449751"/>
          </a:xfrm>
          <a:prstGeom prst="rect">
            <a:avLst/>
          </a:prstGeom>
        </p:spPr>
      </p:pic>
      <p:sp>
        <p:nvSpPr>
          <p:cNvPr id="9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74703" y="4195977"/>
            <a:ext cx="1258371" cy="657228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2134535" y="4195977"/>
            <a:ext cx="1258371" cy="657228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603503" y="716074"/>
            <a:ext cx="6992433" cy="112296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 dirty="0"/>
              <a:t>TITLE GOES HERE IN CAPS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03504" y="2315924"/>
            <a:ext cx="6858000" cy="33428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Sub title goes here</a:t>
            </a: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603250" y="3147348"/>
            <a:ext cx="6142455" cy="3381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5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 dirty="0"/>
              <a:t>Date / location / additional info</a:t>
            </a:r>
          </a:p>
        </p:txBody>
      </p:sp>
    </p:spTree>
    <p:extLst>
      <p:ext uri="{BB962C8B-B14F-4D97-AF65-F5344CB8AC3E}">
        <p14:creationId xmlns:p14="http://schemas.microsoft.com/office/powerpoint/2010/main" val="1195713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7807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659" cy="5143499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884241" y="2324358"/>
            <a:ext cx="7642141" cy="2462958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F47920"/>
              </a:buClr>
              <a:buSzPct val="120000"/>
              <a:buFont typeface="Arial" charset="0"/>
              <a:buChar char="•"/>
              <a:tabLst/>
              <a:defRPr sz="20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Important parts of the bullet can be highlighted in a bold weight for added impact.</a:t>
            </a:r>
          </a:p>
          <a:p>
            <a:pPr lvl="0"/>
            <a:r>
              <a:rPr lang="en-US" dirty="0"/>
              <a:t>Maecenas vitae quam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884242" y="1641014"/>
            <a:ext cx="5030784" cy="38086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 i="0" baseline="0">
                <a:solidFill>
                  <a:srgbClr val="F47920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Page title (minimal text as bullet points)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64128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464" y="357504"/>
            <a:ext cx="8425016" cy="48661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7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Add Title Text Here…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395536" y="1005576"/>
            <a:ext cx="8424936" cy="3186354"/>
          </a:xfrm>
          <a:prstGeom prst="rect">
            <a:avLst/>
          </a:prstGeom>
        </p:spPr>
        <p:txBody>
          <a:bodyPr vert="horz"/>
          <a:lstStyle>
            <a:lvl1pPr marL="213300" indent="-213300">
              <a:buFontTx/>
              <a:buBlip>
                <a:blip r:embed="rId2"/>
              </a:buBlip>
              <a:defRPr sz="1500" b="0" i="0"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Burnt orange bullet point</a:t>
            </a:r>
          </a:p>
          <a:p>
            <a:pPr lvl="0"/>
            <a:r>
              <a:rPr lang="en-GB" dirty="0"/>
              <a:t>Burnt orange bullet point</a:t>
            </a:r>
          </a:p>
          <a:p>
            <a:pPr lvl="0"/>
            <a:r>
              <a:rPr lang="en-GB" dirty="0"/>
              <a:t>Burnt orange bullet point</a:t>
            </a:r>
          </a:p>
          <a:p>
            <a:pPr lvl="0"/>
            <a:r>
              <a:rPr lang="en-GB" dirty="0"/>
              <a:t>Burnt orange bullet point</a:t>
            </a:r>
          </a:p>
          <a:p>
            <a:pPr lvl="0"/>
            <a:r>
              <a:rPr lang="en-GB" dirty="0"/>
              <a:t>Burnt orange bullet point</a:t>
            </a:r>
          </a:p>
          <a:p>
            <a:pPr lvl="0"/>
            <a:r>
              <a:rPr lang="en-GB" dirty="0"/>
              <a:t>Burnt orange bullet point</a:t>
            </a:r>
          </a:p>
          <a:p>
            <a:pPr lvl="0"/>
            <a:r>
              <a:rPr lang="en-GB" dirty="0"/>
              <a:t>Burnt orange bullet point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044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464" y="357504"/>
            <a:ext cx="8425016" cy="48661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7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Add Title Text Here…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395536" y="1005576"/>
            <a:ext cx="8424936" cy="3186354"/>
          </a:xfrm>
          <a:prstGeom prst="rect">
            <a:avLst/>
          </a:prstGeom>
        </p:spPr>
        <p:txBody>
          <a:bodyPr vert="horz"/>
          <a:lstStyle>
            <a:lvl1pPr marL="213300" indent="-213300">
              <a:buFontTx/>
              <a:buBlip>
                <a:blip r:embed="rId2"/>
              </a:buBlip>
              <a:defRPr sz="1500" b="0" i="0"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Burnt orange bullet point</a:t>
            </a:r>
          </a:p>
          <a:p>
            <a:pPr lvl="0"/>
            <a:r>
              <a:rPr lang="en-GB" dirty="0"/>
              <a:t>Burnt orange bullet point</a:t>
            </a:r>
          </a:p>
          <a:p>
            <a:pPr lvl="0"/>
            <a:r>
              <a:rPr lang="en-GB" dirty="0"/>
              <a:t>Burnt orange bullet point</a:t>
            </a:r>
          </a:p>
          <a:p>
            <a:pPr lvl="0"/>
            <a:r>
              <a:rPr lang="en-GB" dirty="0"/>
              <a:t>Burnt orange bullet point</a:t>
            </a:r>
          </a:p>
          <a:p>
            <a:pPr lvl="0"/>
            <a:r>
              <a:rPr lang="en-GB" dirty="0"/>
              <a:t>Burnt orange bullet point</a:t>
            </a:r>
          </a:p>
          <a:p>
            <a:pPr lvl="0"/>
            <a:r>
              <a:rPr lang="en-GB" dirty="0"/>
              <a:t>Burnt orange bullet point</a:t>
            </a:r>
          </a:p>
          <a:p>
            <a:pPr lvl="0"/>
            <a:r>
              <a:rPr lang="en-GB" dirty="0"/>
              <a:t>Burnt orange bullet point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88226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0438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80" r:id="rId2"/>
    <p:sldLayoutId id="2147483667" r:id="rId3"/>
    <p:sldLayoutId id="2147483681" r:id="rId4"/>
    <p:sldLayoutId id="2147483698" r:id="rId5"/>
    <p:sldLayoutId id="2147483702" r:id="rId6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hyperlink" Target="http://wrap.warwick.ac.uk/view/author_id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wrap.warwick.ac.uk/cgi/search/publications_advanced" TargetMode="Externa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search.scifree.se/warwick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journalcheckertool.org/" TargetMode="External"/><Relationship Id="rId4" Type="http://schemas.openxmlformats.org/officeDocument/2006/relationships/hyperlink" Target="https://warwick.ac.uk/services/library/staff/open-access/make-my-work-open-access#RP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ac.uk/services/library/staff/research-data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wrap.warwick.ac.uk/165546/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twitter.com/search?q=%23OAweek" TargetMode="External"/><Relationship Id="rId3" Type="http://schemas.openxmlformats.org/officeDocument/2006/relationships/hyperlink" Target="https://wrap.warwick.ac.uk/view/theses/" TargetMode="External"/><Relationship Id="rId7" Type="http://schemas.openxmlformats.org/officeDocument/2006/relationships/hyperlink" Target="https://www.youtube.com/@uowLibrary/search?query=thesis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warwick.ac.uk/services/library/staff/research-data/" TargetMode="External"/><Relationship Id="rId5" Type="http://schemas.openxmlformats.org/officeDocument/2006/relationships/hyperlink" Target="https://warwick.ac.uk/services/library/staff/open-access/" TargetMode="External"/><Relationship Id="rId4" Type="http://schemas.openxmlformats.org/officeDocument/2006/relationships/hyperlink" Target="https://wrap.warwick.ac.uk/view/publications_subjects/" TargetMode="External"/><Relationship Id="rId9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warwick.ac.uk/services/library/staff/warwick-research-publications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659" cy="5143499"/>
          </a:xfrm>
          <a:prstGeom prst="rect">
            <a:avLst/>
          </a:prstGeom>
        </p:spPr>
      </p:pic>
      <p:sp>
        <p:nvSpPr>
          <p:cNvPr id="3" name="Title 1"/>
          <p:cNvSpPr txBox="1">
            <a:spLocks noGrp="1"/>
          </p:cNvSpPr>
          <p:nvPr>
            <p:ph type="title" idx="4294967295"/>
          </p:nvPr>
        </p:nvSpPr>
        <p:spPr>
          <a:xfrm>
            <a:off x="685144" y="2304338"/>
            <a:ext cx="5965738" cy="1123928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chemeClr val="bg1"/>
                </a:solidFill>
                <a:latin typeface="Avenir Next" charset="0"/>
                <a:ea typeface="Avenir Next" charset="0"/>
                <a:cs typeface="Avenir Next" charset="0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F47920"/>
                </a:solidFill>
                <a:effectLst/>
                <a:uLnTx/>
                <a:uFillTx/>
                <a:latin typeface="+mn-lt"/>
                <a:ea typeface="Avenir Next" charset="0"/>
                <a:cs typeface="Avenir Next" charset="0"/>
              </a:rPr>
              <a:t>WRAP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47920"/>
                </a:solidFill>
                <a:effectLst/>
                <a:uLnTx/>
                <a:uFillTx/>
                <a:latin typeface="+mn-lt"/>
                <a:ea typeface="Avenir Next" charset="0"/>
                <a:cs typeface="Avenir Next" charset="0"/>
              </a:rPr>
              <a:t>.warwick.ac.uk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685144" y="3010502"/>
            <a:ext cx="6858000" cy="1037061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kern="1200" baseline="0">
                <a:solidFill>
                  <a:schemeClr val="bg1"/>
                </a:solidFill>
                <a:latin typeface="Avenir Next Medium" charset="0"/>
                <a:ea typeface="Avenir Next Medium" charset="0"/>
                <a:cs typeface="Avenir Next Medium" charset="0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rgbClr val="F47920"/>
                </a:solidFill>
                <a:latin typeface="+mn-lt"/>
              </a:rPr>
              <a:t>Warwick Research Archive Portal</a:t>
            </a:r>
          </a:p>
          <a:p>
            <a:endParaRPr lang="en-GB" dirty="0">
              <a:solidFill>
                <a:srgbClr val="F47920"/>
              </a:solidFill>
              <a:latin typeface="+mn-lt"/>
            </a:endParaRPr>
          </a:p>
          <a:p>
            <a:r>
              <a:rPr lang="en-GB" sz="1500" dirty="0">
                <a:solidFill>
                  <a:srgbClr val="F47920"/>
                </a:solidFill>
                <a:latin typeface="+mn-lt"/>
              </a:rPr>
              <a:t>October 2023</a:t>
            </a: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685144" y="4254329"/>
            <a:ext cx="6858000" cy="3342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tx1"/>
                </a:solidFill>
                <a:latin typeface="Avenir Next Medium" charset="0"/>
                <a:ea typeface="Avenir Next Medium" charset="0"/>
                <a:cs typeface="Avenir Next Medium" charset="0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500" dirty="0">
                <a:solidFill>
                  <a:srgbClr val="F47920"/>
                </a:solidFill>
                <a:latin typeface="+mn-lt"/>
              </a:rPr>
              <a:t>Lindsay Wood – E-Repositories Manager, Library – wrap@warwick.ac.uk</a:t>
            </a:r>
          </a:p>
        </p:txBody>
      </p:sp>
      <p:cxnSp>
        <p:nvCxnSpPr>
          <p:cNvPr id="6" name="Straight Connector 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674703" y="4123366"/>
            <a:ext cx="7705817" cy="0"/>
          </a:xfrm>
          <a:prstGeom prst="line">
            <a:avLst/>
          </a:prstGeom>
          <a:ln>
            <a:solidFill>
              <a:srgbClr val="E1742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0543CDAE-8658-4A34-B055-264A157EE1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64835" y="2108402"/>
            <a:ext cx="3004462" cy="18190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14528997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B525A53-734A-4A16-D4A1-BF24F787B3E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84241" y="2324358"/>
            <a:ext cx="7642141" cy="2462958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F47920"/>
              </a:buClr>
              <a:buSzPct val="120000"/>
              <a:buFont typeface="Arial" charset="0"/>
              <a:buNone/>
              <a:tabLst/>
              <a:defRPr/>
            </a:pPr>
            <a:r>
              <a:rPr kumimoji="0" lang="en-GB" sz="4800" b="1" i="0" u="none" strike="noStrike" kern="1200" cap="none" spc="0" normalizeH="0" baseline="0" noProof="0" dirty="0">
                <a:ln>
                  <a:noFill/>
                </a:ln>
                <a:solidFill>
                  <a:srgbClr val="F47920"/>
                </a:solidFill>
                <a:effectLst/>
                <a:uLnTx/>
                <a:uFillTx/>
                <a:latin typeface="+mn-lt"/>
                <a:ea typeface="Avenir Next" charset="0"/>
                <a:cs typeface="Avenir Next" charset="0"/>
              </a:rPr>
              <a:t>Any questions?</a:t>
            </a:r>
          </a:p>
        </p:txBody>
      </p:sp>
    </p:spTree>
    <p:extLst>
      <p:ext uri="{BB962C8B-B14F-4D97-AF65-F5344CB8AC3E}">
        <p14:creationId xmlns:p14="http://schemas.microsoft.com/office/powerpoint/2010/main" val="38767220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EF2DC3-20F2-DB31-BE54-5CCBA2B74ED9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349007" y="350885"/>
            <a:ext cx="4373216" cy="461665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511C6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Open Access and REF 2028</a:t>
            </a:r>
          </a:p>
        </p:txBody>
      </p:sp>
      <p:graphicFrame>
        <p:nvGraphicFramePr>
          <p:cNvPr id="8" name="TextBox 5" descr="Deposit on acceptance for REF2028">
            <a:extLst>
              <a:ext uri="{FF2B5EF4-FFF2-40B4-BE49-F238E27FC236}">
                <a16:creationId xmlns:a16="http://schemas.microsoft.com/office/drawing/2014/main" id="{CCD5B4B0-368C-4C87-A69C-72F44CC56F0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017881"/>
              </p:ext>
            </p:extLst>
          </p:nvPr>
        </p:nvGraphicFramePr>
        <p:xfrm>
          <a:off x="349007" y="1003298"/>
          <a:ext cx="4474277" cy="37893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" name="Picture 1" descr="WRAP OA three step process postcard">
            <a:extLst>
              <a:ext uri="{FF2B5EF4-FFF2-40B4-BE49-F238E27FC236}">
                <a16:creationId xmlns:a16="http://schemas.microsoft.com/office/drawing/2014/main" id="{2E35EEC1-1B13-B445-1BC4-165178AA2BE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6003" y="109389"/>
            <a:ext cx="3385373" cy="477308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4369411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title" idx="4294967295"/>
          </p:nvPr>
        </p:nvSpPr>
        <p:spPr>
          <a:xfrm>
            <a:off x="884242" y="1641014"/>
            <a:ext cx="5402258" cy="380867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47920"/>
                </a:solidFill>
                <a:effectLst/>
                <a:uLnTx/>
                <a:uFillTx/>
                <a:latin typeface="+mn-lt"/>
                <a:ea typeface="Avenir Next Demi Bold" charset="0"/>
                <a:cs typeface="Avenir Next Demi Bold" charset="0"/>
              </a:rPr>
              <a:t>Submission of an electronic thesis - your options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884241" y="2033345"/>
            <a:ext cx="7642141" cy="2462958"/>
          </a:xfrm>
        </p:spPr>
        <p:txBody>
          <a:bodyPr/>
          <a:lstStyle/>
          <a:p>
            <a:pPr eaLnBrk="1" hangingPunct="1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altLang="en-US" sz="1600" dirty="0">
                <a:solidFill>
                  <a:srgbClr val="000000"/>
                </a:solidFill>
                <a:latin typeface="Calibri" panose="020F0502020204030204" pitchFamily="34" charset="0"/>
              </a:rPr>
              <a:t>Both the hard and digital copy thesis can be made publicly available immediately</a:t>
            </a:r>
          </a:p>
          <a:p>
            <a:pPr eaLnBrk="1" hangingPunct="1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altLang="en-US" sz="1600" dirty="0">
                <a:solidFill>
                  <a:srgbClr val="000000"/>
                </a:solidFill>
                <a:latin typeface="Calibri" panose="020F0502020204030204" pitchFamily="34" charset="0"/>
              </a:rPr>
              <a:t>The hard copy thesis can be made available immediately and the digital copy thesis made publicly available after a period of 2 years</a:t>
            </a:r>
          </a:p>
          <a:p>
            <a:pPr eaLnBrk="1" hangingPunct="1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altLang="en-US" sz="1600" dirty="0">
                <a:solidFill>
                  <a:srgbClr val="000000"/>
                </a:solidFill>
                <a:latin typeface="Calibri" panose="020F0502020204030204" pitchFamily="34" charset="0"/>
              </a:rPr>
              <a:t>Both the hard and digital copy thesis made publicly available after a period of 2 years </a:t>
            </a:r>
          </a:p>
          <a:p>
            <a:pPr eaLnBrk="1" hangingPunct="1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altLang="en-US" sz="1600" dirty="0">
                <a:solidFill>
                  <a:srgbClr val="000000"/>
                </a:solidFill>
                <a:latin typeface="Calibri" panose="020F0502020204030204" pitchFamily="34" charset="0"/>
              </a:rPr>
              <a:t>Both the hard copy and digital copy thesis can be made publicly available after _______________ (insert time period in excess of two years). </a:t>
            </a:r>
            <a:r>
              <a:rPr lang="en-GB" altLang="en-US" sz="1600" b="1" dirty="0">
                <a:solidFill>
                  <a:srgbClr val="000000"/>
                </a:solidFill>
                <a:latin typeface="Calibri" panose="020F0502020204030204" pitchFamily="34" charset="0"/>
              </a:rPr>
              <a:t>This option requires the prior approval of the Academic Director of the Doctoral College</a:t>
            </a:r>
          </a:p>
        </p:txBody>
      </p:sp>
    </p:spTree>
    <p:extLst>
      <p:ext uri="{BB962C8B-B14F-4D97-AF65-F5344CB8AC3E}">
        <p14:creationId xmlns:p14="http://schemas.microsoft.com/office/powerpoint/2010/main" val="11128859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title" idx="4294967295"/>
          </p:nvPr>
        </p:nvSpPr>
        <p:spPr>
          <a:xfrm>
            <a:off x="884242" y="1641014"/>
            <a:ext cx="5030784" cy="380867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47920"/>
                </a:solidFill>
                <a:effectLst/>
                <a:uLnTx/>
                <a:uFillTx/>
                <a:latin typeface="+mn-lt"/>
                <a:ea typeface="Avenir Next Demi Bold" charset="0"/>
                <a:cs typeface="Avenir Next Demi Bold" charset="0"/>
              </a:rPr>
              <a:t>Open Access to research</a:t>
            </a:r>
          </a:p>
        </p:txBody>
      </p:sp>
      <p:pic>
        <p:nvPicPr>
          <p:cNvPr id="6" name="Picture 5" descr="Benefits of open access">
            <a:extLst>
              <a:ext uri="{FF2B5EF4-FFF2-40B4-BE49-F238E27FC236}">
                <a16:creationId xmlns:a16="http://schemas.microsoft.com/office/drawing/2014/main" id="{96E7540B-A65C-C5E7-AAA1-E22E5166EE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040" y="1998214"/>
            <a:ext cx="3976007" cy="298200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DFBF349-3867-E04F-EF13-C5E01DA3B6CC}"/>
              </a:ext>
            </a:extLst>
          </p:cNvPr>
          <p:cNvSpPr txBox="1"/>
          <p:nvPr/>
        </p:nvSpPr>
        <p:spPr>
          <a:xfrm>
            <a:off x="4792436" y="2041074"/>
            <a:ext cx="395151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Open Access is making research work freely available without an expensive subscription or paywall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1" dirty="0"/>
              <a:t>Deposit a copy of research work in an online repository database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Or publish in a journal that makes the work available immediately for free</a:t>
            </a:r>
          </a:p>
        </p:txBody>
      </p:sp>
    </p:spTree>
    <p:extLst>
      <p:ext uri="{BB962C8B-B14F-4D97-AF65-F5344CB8AC3E}">
        <p14:creationId xmlns:p14="http://schemas.microsoft.com/office/powerpoint/2010/main" val="30475233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title" idx="4294967295"/>
          </p:nvPr>
        </p:nvSpPr>
        <p:spPr>
          <a:xfrm>
            <a:off x="884241" y="1641014"/>
            <a:ext cx="5426751" cy="380867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47920"/>
                </a:solidFill>
                <a:effectLst/>
                <a:uLnTx/>
                <a:uFillTx/>
                <a:latin typeface="+mn-lt"/>
                <a:ea typeface="Avenir Next Demi Bold" charset="0"/>
                <a:cs typeface="Avenir Next Demi Bold" charset="0"/>
              </a:rPr>
              <a:t>Benefits of WRAP institutional repository deposit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884241" y="2033345"/>
            <a:ext cx="7642141" cy="2906048"/>
          </a:xfrm>
        </p:spPr>
        <p:txBody>
          <a:bodyPr/>
          <a:lstStyle/>
          <a:p>
            <a:pPr>
              <a:spcAft>
                <a:spcPts val="0"/>
              </a:spcAft>
              <a:defRPr/>
            </a:pPr>
            <a:r>
              <a:rPr lang="en-GB" sz="1800" dirty="0"/>
              <a:t>Local research </a:t>
            </a:r>
            <a:r>
              <a:rPr lang="en-GB" sz="1800" b="1" dirty="0"/>
              <a:t>browse/search</a:t>
            </a:r>
            <a:r>
              <a:rPr lang="en-GB" sz="1800" dirty="0"/>
              <a:t>, including very recently accepted research</a:t>
            </a:r>
          </a:p>
          <a:p>
            <a:pPr>
              <a:spcAft>
                <a:spcPts val="0"/>
              </a:spcAft>
              <a:defRPr/>
            </a:pPr>
            <a:r>
              <a:rPr lang="en-GB" sz="1800" b="1" dirty="0"/>
              <a:t>Global visibility</a:t>
            </a:r>
            <a:r>
              <a:rPr lang="en-GB" sz="1800" dirty="0"/>
              <a:t>, showcasing the research created by the University</a:t>
            </a:r>
          </a:p>
          <a:p>
            <a:pPr>
              <a:spcAft>
                <a:spcPts val="0"/>
              </a:spcAft>
              <a:defRPr/>
            </a:pPr>
            <a:r>
              <a:rPr lang="en-GB" sz="1800" b="1" dirty="0"/>
              <a:t>Long-term</a:t>
            </a:r>
            <a:r>
              <a:rPr lang="en-GB" sz="1800" dirty="0"/>
              <a:t> secure location that links to other institutional systems and processes</a:t>
            </a:r>
            <a:endParaRPr lang="en-GB" sz="1800" dirty="0">
              <a:solidFill>
                <a:prstClr val="black"/>
              </a:solidFill>
            </a:endParaRPr>
          </a:p>
          <a:p>
            <a:pPr>
              <a:spcAft>
                <a:spcPts val="0"/>
              </a:spcAft>
              <a:defRPr/>
            </a:pPr>
            <a:r>
              <a:rPr lang="en-GB" sz="1800" dirty="0"/>
              <a:t>Provides you with a </a:t>
            </a:r>
            <a:r>
              <a:rPr lang="en-GB" sz="1800" b="1" dirty="0"/>
              <a:t>persistent web link </a:t>
            </a:r>
            <a:r>
              <a:rPr lang="en-GB" sz="1800" dirty="0"/>
              <a:t>(URL)</a:t>
            </a:r>
          </a:p>
          <a:p>
            <a:pPr>
              <a:spcAft>
                <a:spcPts val="0"/>
              </a:spcAft>
              <a:defRPr/>
            </a:pPr>
            <a:r>
              <a:rPr lang="en-GB" sz="1800" dirty="0"/>
              <a:t>Rigorous </a:t>
            </a:r>
            <a:r>
              <a:rPr lang="en-GB" sz="1800" b="1" dirty="0"/>
              <a:t>checking of publisher copyright </a:t>
            </a:r>
            <a:r>
              <a:rPr lang="en-GB" sz="1800" dirty="0"/>
              <a:t>policies</a:t>
            </a:r>
          </a:p>
          <a:p>
            <a:pPr>
              <a:spcAft>
                <a:spcPts val="0"/>
              </a:spcAft>
              <a:defRPr/>
            </a:pPr>
            <a:r>
              <a:rPr lang="en-GB" sz="1800" dirty="0"/>
              <a:t>Library </a:t>
            </a:r>
            <a:r>
              <a:rPr lang="en-GB" sz="1800" b="1" dirty="0"/>
              <a:t>quality metadata </a:t>
            </a:r>
            <a:r>
              <a:rPr lang="en-GB" sz="1800" dirty="0"/>
              <a:t>(catalogued records) to describe your work</a:t>
            </a:r>
          </a:p>
          <a:p>
            <a:pPr>
              <a:spcAft>
                <a:spcPts val="0"/>
              </a:spcAft>
              <a:defRPr/>
            </a:pPr>
            <a:r>
              <a:rPr lang="en-GB" sz="1800" dirty="0"/>
              <a:t>Indexed by Google/Google Scholar to raise your </a:t>
            </a:r>
            <a:r>
              <a:rPr lang="en-GB" sz="1800" b="1" dirty="0"/>
              <a:t>academic profile </a:t>
            </a:r>
            <a:r>
              <a:rPr lang="en-GB" sz="1800" dirty="0"/>
              <a:t>harvested by other international, European, and national databases</a:t>
            </a:r>
          </a:p>
          <a:p>
            <a:pPr>
              <a:spcAft>
                <a:spcPts val="0"/>
              </a:spcAft>
              <a:defRPr/>
            </a:pPr>
            <a:r>
              <a:rPr lang="en-GB" sz="1800" dirty="0"/>
              <a:t>Acts as a compliant open access repository for </a:t>
            </a:r>
            <a:r>
              <a:rPr lang="en-GB" sz="1800" b="1" dirty="0"/>
              <a:t>funders</a:t>
            </a:r>
          </a:p>
          <a:p>
            <a:pPr>
              <a:spcAft>
                <a:spcPts val="0"/>
              </a:spcAft>
              <a:defRPr/>
            </a:pPr>
            <a:endParaRPr lang="en-GB" sz="1800" dirty="0"/>
          </a:p>
          <a:p>
            <a:pPr>
              <a:spcAft>
                <a:spcPts val="0"/>
              </a:spcAft>
              <a:defRPr/>
            </a:pPr>
            <a:endParaRPr lang="en-GB" sz="2000" dirty="0"/>
          </a:p>
          <a:p>
            <a:pPr>
              <a:spcAft>
                <a:spcPts val="0"/>
              </a:spcAft>
              <a:defRPr/>
            </a:pPr>
            <a:endParaRPr lang="en-GB" sz="2000" dirty="0"/>
          </a:p>
          <a:p>
            <a:pPr>
              <a:spcAft>
                <a:spcPts val="0"/>
              </a:spcAft>
              <a:defRPr/>
            </a:pPr>
            <a:endParaRPr lang="en-GB" sz="2000" dirty="0"/>
          </a:p>
          <a:p>
            <a:pPr fontAlgn="auto">
              <a:spcAft>
                <a:spcPts val="0"/>
              </a:spcAft>
              <a:defRPr/>
            </a:pPr>
            <a:endParaRPr lang="en-GB" dirty="0">
              <a:solidFill>
                <a:prstClr val="black"/>
              </a:solidFill>
            </a:endParaRPr>
          </a:p>
          <a:p>
            <a:pPr fontAlgn="auto">
              <a:spcAft>
                <a:spcPts val="0"/>
              </a:spcAft>
              <a:defRPr/>
            </a:pPr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4850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FFC81D29-DCC3-02B2-821C-F6AF47D906B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28650" y="-993775"/>
            <a:ext cx="7886700" cy="993775"/>
          </a:xfrm>
          <a:prstGeom prst="rect">
            <a:avLst/>
          </a:prstGeom>
        </p:spPr>
        <p:txBody>
          <a:bodyPr anchor="b"/>
          <a:lstStyle/>
          <a:p>
            <a:r>
              <a:rPr lang="en-GB" dirty="0"/>
              <a:t>Browse by Author</a:t>
            </a:r>
          </a:p>
        </p:txBody>
      </p:sp>
      <p:pic>
        <p:nvPicPr>
          <p:cNvPr id="5" name="Picture 4" descr="Browse by Staff Author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077" y="79793"/>
            <a:ext cx="8792653" cy="3910051"/>
          </a:xfrm>
          <a:prstGeom prst="rect">
            <a:avLst/>
          </a:prstGeom>
        </p:spPr>
      </p:pic>
      <p:sp>
        <p:nvSpPr>
          <p:cNvPr id="3" name="Oval 2" descr="Select full Publications Service"/>
          <p:cNvSpPr/>
          <p:nvPr/>
        </p:nvSpPr>
        <p:spPr>
          <a:xfrm>
            <a:off x="1568354" y="1203368"/>
            <a:ext cx="1495551" cy="486054"/>
          </a:xfrm>
          <a:prstGeom prst="ellipse">
            <a:avLst/>
          </a:prstGeom>
          <a:noFill/>
          <a:ln w="76200">
            <a:solidFill>
              <a:srgbClr val="00B0F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013">
              <a:solidFill>
                <a:prstClr val="black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709683" y="4333914"/>
            <a:ext cx="597349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000" u="sng" dirty="0">
                <a:solidFill>
                  <a:prstClr val="black"/>
                </a:solidFill>
                <a:hlinkClick r:id="rId4"/>
              </a:rPr>
              <a:t>wrap.warwick.ac.uk/view/</a:t>
            </a:r>
            <a:r>
              <a:rPr lang="en-GB" sz="3000" u="sng" dirty="0" err="1">
                <a:solidFill>
                  <a:prstClr val="black"/>
                </a:solidFill>
                <a:hlinkClick r:id="rId4"/>
              </a:rPr>
              <a:t>author_id</a:t>
            </a:r>
            <a:r>
              <a:rPr lang="en-GB" sz="3000" u="sng" dirty="0">
                <a:solidFill>
                  <a:prstClr val="black"/>
                </a:solidFill>
                <a:hlinkClick r:id="rId4"/>
              </a:rPr>
              <a:t>/</a:t>
            </a:r>
            <a:endParaRPr lang="en-GB" sz="3000" u="sng" dirty="0">
              <a:solidFill>
                <a:prstClr val="black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BBEC5A0-BD7E-9D02-E79E-69F47B52AA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42900" y="1861457"/>
            <a:ext cx="1461407" cy="2359479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19125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3E03798-7922-BD09-D71C-AF2FF1200E7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28650" y="-993775"/>
            <a:ext cx="7886700" cy="993775"/>
          </a:xfrm>
          <a:prstGeom prst="rect">
            <a:avLst/>
          </a:prstGeom>
        </p:spPr>
        <p:txBody>
          <a:bodyPr anchor="b"/>
          <a:lstStyle/>
          <a:p>
            <a:r>
              <a:rPr lang="en-GB" dirty="0"/>
              <a:t>Advanced publications search</a:t>
            </a:r>
          </a:p>
        </p:txBody>
      </p:sp>
      <p:pic>
        <p:nvPicPr>
          <p:cNvPr id="4" name="Picture 3" descr="Selection full Publications Servic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853" y="87474"/>
            <a:ext cx="8799416" cy="4443705"/>
          </a:xfrm>
          <a:prstGeom prst="rect">
            <a:avLst/>
          </a:prstGeom>
        </p:spPr>
      </p:pic>
      <p:pic>
        <p:nvPicPr>
          <p:cNvPr id="7" name="Picture 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6435" y="988214"/>
            <a:ext cx="1139135" cy="1728192"/>
          </a:xfrm>
          <a:prstGeom prst="rect">
            <a:avLst/>
          </a:prstGeom>
        </p:spPr>
      </p:pic>
      <p:sp>
        <p:nvSpPr>
          <p:cNvPr id="6" name="Oval 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195736" y="1437624"/>
            <a:ext cx="1495551" cy="486054"/>
          </a:xfrm>
          <a:prstGeom prst="ellipse">
            <a:avLst/>
          </a:prstGeom>
          <a:noFill/>
          <a:ln w="76200">
            <a:solidFill>
              <a:srgbClr val="00B0F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013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09977" y="4681389"/>
            <a:ext cx="616527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100" dirty="0">
                <a:solidFill>
                  <a:prstClr val="black"/>
                </a:solidFill>
                <a:hlinkClick r:id="rId5"/>
              </a:rPr>
              <a:t>wrap.warwick.ac.uk/</a:t>
            </a:r>
            <a:r>
              <a:rPr lang="en-GB" sz="2100" dirty="0" err="1">
                <a:solidFill>
                  <a:prstClr val="black"/>
                </a:solidFill>
                <a:hlinkClick r:id="rId5"/>
              </a:rPr>
              <a:t>cgi</a:t>
            </a:r>
            <a:r>
              <a:rPr lang="en-GB" sz="2100" dirty="0">
                <a:solidFill>
                  <a:prstClr val="black"/>
                </a:solidFill>
                <a:hlinkClick r:id="rId5"/>
              </a:rPr>
              <a:t>/search/</a:t>
            </a:r>
            <a:r>
              <a:rPr lang="en-GB" sz="2100" dirty="0" err="1">
                <a:solidFill>
                  <a:prstClr val="black"/>
                </a:solidFill>
                <a:hlinkClick r:id="rId5"/>
              </a:rPr>
              <a:t>publications_advanced</a:t>
            </a:r>
            <a:endParaRPr lang="en-GB" sz="2100" dirty="0">
              <a:solidFill>
                <a:prstClr val="black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26B70A2-5BC7-06AD-9E6F-8605D70542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32704" y="1861457"/>
            <a:ext cx="1461407" cy="2819932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31470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title" idx="4294967295"/>
          </p:nvPr>
        </p:nvSpPr>
        <p:spPr>
          <a:xfrm>
            <a:off x="884242" y="1641014"/>
            <a:ext cx="5030784" cy="380867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47920"/>
                </a:solidFill>
                <a:effectLst/>
                <a:uLnTx/>
                <a:uFillTx/>
                <a:latin typeface="+mn-lt"/>
                <a:ea typeface="Avenir Next Demi Bold" charset="0"/>
                <a:cs typeface="Avenir Next Demi Bold" charset="0"/>
              </a:rPr>
              <a:t>Open Access publishing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884241" y="2033345"/>
            <a:ext cx="7642141" cy="2462958"/>
          </a:xfrm>
        </p:spPr>
        <p:txBody>
          <a:bodyPr/>
          <a:lstStyle/>
          <a:p>
            <a:r>
              <a:rPr lang="en-GB" altLang="en-US" sz="2000" b="1" dirty="0">
                <a:solidFill>
                  <a:srgbClr val="000000"/>
                </a:solidFill>
                <a:latin typeface="Calibri" panose="020F0502020204030204" pitchFamily="34" charset="0"/>
              </a:rPr>
              <a:t>Funder requirements (UKRI, </a:t>
            </a:r>
            <a:r>
              <a:rPr lang="en-GB" altLang="en-US" sz="2000" b="1" dirty="0" err="1">
                <a:solidFill>
                  <a:srgbClr val="000000"/>
                </a:solidFill>
                <a:latin typeface="Calibri" panose="020F0502020204030204" pitchFamily="34" charset="0"/>
              </a:rPr>
              <a:t>Wellcome</a:t>
            </a:r>
            <a:r>
              <a:rPr lang="en-GB" altLang="en-US" sz="2000" b="1" dirty="0">
                <a:solidFill>
                  <a:srgbClr val="000000"/>
                </a:solidFill>
                <a:latin typeface="Calibri" panose="020F0502020204030204" pitchFamily="34" charset="0"/>
              </a:rPr>
              <a:t>, EU/Horizon)</a:t>
            </a:r>
          </a:p>
          <a:p>
            <a:r>
              <a:rPr lang="en-GB" altLang="en-US" sz="2000" b="1" dirty="0">
                <a:solidFill>
                  <a:srgbClr val="000000"/>
                </a:solidFill>
                <a:latin typeface="Calibri" panose="020F0502020204030204" pitchFamily="34" charset="0"/>
              </a:rPr>
              <a:t>Read &amp; Publish open access deals</a:t>
            </a:r>
          </a:p>
          <a:p>
            <a:pPr marL="0" indent="0">
              <a:buNone/>
            </a:pPr>
            <a:r>
              <a:rPr lang="en-GB" altLang="en-US" b="1" dirty="0">
                <a:solidFill>
                  <a:srgbClr val="000000"/>
                </a:solidFill>
                <a:latin typeface="Calibri" panose="020F0502020204030204" pitchFamily="34" charset="0"/>
              </a:rPr>
              <a:t>	- by </a:t>
            </a:r>
            <a:r>
              <a:rPr lang="en-GB" altLang="en-US" sz="2000" b="1" dirty="0">
                <a:solidFill>
                  <a:srgbClr val="000000"/>
                </a:solidFill>
                <a:latin typeface="Calibri" panose="020F0502020204030204" pitchFamily="34" charset="0"/>
              </a:rPr>
              <a:t>journal</a:t>
            </a:r>
            <a:r>
              <a:rPr lang="en-GB" altLang="en-US" sz="2000" dirty="0">
                <a:solidFill>
                  <a:srgbClr val="000000"/>
                </a:solidFill>
                <a:latin typeface="Calibri" panose="020F0502020204030204" pitchFamily="34" charset="0"/>
              </a:rPr>
              <a:t>: </a:t>
            </a:r>
            <a:r>
              <a:rPr lang="en-GB" altLang="en-US" sz="2000" dirty="0">
                <a:solidFill>
                  <a:srgbClr val="000000"/>
                </a:solidFill>
                <a:latin typeface="Calibri" panose="020F0502020204030204" pitchFamily="34" charset="0"/>
                <a:hlinkClick r:id="rId3"/>
              </a:rPr>
              <a:t>https://search.scifree.se/warwick</a:t>
            </a:r>
            <a:endParaRPr lang="en-GB" altLang="en-US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 altLang="en-US" b="1" dirty="0">
                <a:solidFill>
                  <a:srgbClr val="000000"/>
                </a:solidFill>
                <a:latin typeface="Calibri" panose="020F0502020204030204" pitchFamily="34" charset="0"/>
              </a:rPr>
              <a:t>	- by publisher</a:t>
            </a:r>
            <a:r>
              <a:rPr lang="en-GB" altLang="en-US" sz="2000" b="1" dirty="0">
                <a:solidFill>
                  <a:srgbClr val="000000"/>
                </a:solidFill>
                <a:latin typeface="Calibri" panose="020F0502020204030204" pitchFamily="34" charset="0"/>
              </a:rPr>
              <a:t>: </a:t>
            </a:r>
            <a:r>
              <a:rPr lang="en-GB" altLang="en-US" sz="2000" dirty="0">
                <a:solidFill>
                  <a:srgbClr val="000000"/>
                </a:solidFill>
                <a:latin typeface="Calibri" panose="020F0502020204030204" pitchFamily="34" charset="0"/>
                <a:hlinkClick r:id="rId4"/>
              </a:rPr>
              <a:t>https://warwick.ac.uk/services/library/staff/open-access/make-my-work-open-access#RP</a:t>
            </a:r>
            <a:endParaRPr lang="en-GB" altLang="en-US"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en-GB" altLang="en-US" sz="2000" b="1" dirty="0">
                <a:solidFill>
                  <a:srgbClr val="000000"/>
                </a:solidFill>
                <a:latin typeface="Calibri" panose="020F0502020204030204" pitchFamily="34" charset="0"/>
              </a:rPr>
              <a:t>UKRI Journal Check</a:t>
            </a:r>
            <a:r>
              <a:rPr lang="en-GB" altLang="en-US" sz="2000" dirty="0">
                <a:solidFill>
                  <a:srgbClr val="000000"/>
                </a:solidFill>
                <a:latin typeface="Calibri" panose="020F0502020204030204" pitchFamily="34" charset="0"/>
              </a:rPr>
              <a:t>: </a:t>
            </a:r>
            <a:r>
              <a:rPr lang="en-GB" altLang="en-US" sz="2000" dirty="0">
                <a:solidFill>
                  <a:srgbClr val="000000"/>
                </a:solidFill>
                <a:latin typeface="Calibri" panose="020F0502020204030204" pitchFamily="34" charset="0"/>
                <a:hlinkClick r:id="rId5"/>
              </a:rPr>
              <a:t>https://journalcheckertool.org/</a:t>
            </a:r>
            <a:r>
              <a:rPr lang="en-GB" altLang="en-US" sz="2000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9214029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title" idx="4294967295"/>
          </p:nvPr>
        </p:nvSpPr>
        <p:spPr>
          <a:xfrm>
            <a:off x="884242" y="1641014"/>
            <a:ext cx="5030784" cy="380867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47920"/>
                </a:solidFill>
                <a:effectLst/>
                <a:uLnTx/>
                <a:uFillTx/>
                <a:latin typeface="+mn-lt"/>
                <a:ea typeface="Avenir Next Demi Bold" charset="0"/>
                <a:cs typeface="Avenir Next Demi Bold" charset="0"/>
              </a:rPr>
              <a:t>Research data management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884241" y="2033345"/>
            <a:ext cx="7642141" cy="2987692"/>
          </a:xfrm>
        </p:spPr>
        <p:txBody>
          <a:bodyPr/>
          <a:lstStyle/>
          <a:p>
            <a:pPr>
              <a:spcAft>
                <a:spcPts val="0"/>
              </a:spcAft>
              <a:defRPr/>
            </a:pPr>
            <a:r>
              <a:rPr lang="en-GB" altLang="en-US" sz="1800" dirty="0">
                <a:solidFill>
                  <a:srgbClr val="000000"/>
                </a:solidFill>
                <a:latin typeface="Calibri" panose="020F0502020204030204" pitchFamily="34" charset="0"/>
              </a:rPr>
              <a:t>Care of your research data is an essential part of research good practice</a:t>
            </a:r>
          </a:p>
          <a:p>
            <a:pPr>
              <a:spcAft>
                <a:spcPts val="0"/>
              </a:spcAft>
              <a:defRPr/>
            </a:pPr>
            <a:r>
              <a:rPr lang="en-GB" altLang="en-US" sz="1800" b="1" dirty="0">
                <a:solidFill>
                  <a:srgbClr val="000000"/>
                </a:solidFill>
                <a:latin typeface="Calibri" panose="020F0502020204030204" pitchFamily="34" charset="0"/>
              </a:rPr>
              <a:t>Plan</a:t>
            </a:r>
            <a:r>
              <a:rPr lang="en-GB" altLang="en-US" sz="1800" dirty="0">
                <a:solidFill>
                  <a:srgbClr val="000000"/>
                </a:solidFill>
                <a:latin typeface="Calibri" panose="020F0502020204030204" pitchFamily="34" charset="0"/>
              </a:rPr>
              <a:t> to make right decisions about creating, storing and sharing your data before you start your research project</a:t>
            </a:r>
          </a:p>
          <a:p>
            <a:pPr>
              <a:spcAft>
                <a:spcPts val="0"/>
              </a:spcAft>
              <a:defRPr/>
            </a:pPr>
            <a:r>
              <a:rPr lang="en-GB" altLang="en-US" sz="1800" b="1" dirty="0">
                <a:solidFill>
                  <a:srgbClr val="000000"/>
                </a:solidFill>
                <a:latin typeface="Calibri" panose="020F0502020204030204" pitchFamily="34" charset="0"/>
              </a:rPr>
              <a:t>Organise</a:t>
            </a:r>
            <a:r>
              <a:rPr lang="en-GB" altLang="en-US" sz="1800" dirty="0">
                <a:solidFill>
                  <a:srgbClr val="000000"/>
                </a:solidFill>
                <a:latin typeface="Calibri" panose="020F0502020204030204" pitchFamily="34" charset="0"/>
              </a:rPr>
              <a:t>, so you can make your data files easy to store, find and use including formats, storage and file naming.</a:t>
            </a:r>
          </a:p>
          <a:p>
            <a:pPr>
              <a:spcAft>
                <a:spcPts val="0"/>
              </a:spcAft>
              <a:defRPr/>
            </a:pPr>
            <a:r>
              <a:rPr lang="en-GB" altLang="en-US" sz="1800" dirty="0">
                <a:solidFill>
                  <a:srgbClr val="000000"/>
                </a:solidFill>
                <a:latin typeface="Calibri" panose="020F0502020204030204" pitchFamily="34" charset="0"/>
              </a:rPr>
              <a:t>Make your data </a:t>
            </a:r>
            <a:r>
              <a:rPr lang="en-GB" altLang="en-US" sz="1800" b="1" dirty="0">
                <a:solidFill>
                  <a:srgbClr val="000000"/>
                </a:solidFill>
                <a:latin typeface="Calibri" panose="020F0502020204030204" pitchFamily="34" charset="0"/>
              </a:rPr>
              <a:t>accessible</a:t>
            </a:r>
            <a:r>
              <a:rPr lang="en-GB" altLang="en-US" sz="1800" dirty="0">
                <a:solidFill>
                  <a:srgbClr val="000000"/>
                </a:solidFill>
                <a:latin typeface="Calibri" panose="020F0502020204030204" pitchFamily="34" charset="0"/>
              </a:rPr>
              <a:t> and how to access data sources for your research</a:t>
            </a:r>
          </a:p>
          <a:p>
            <a:pPr>
              <a:spcAft>
                <a:spcPts val="0"/>
              </a:spcAft>
              <a:defRPr/>
            </a:pPr>
            <a:r>
              <a:rPr lang="en-GB" altLang="en-US" sz="1800" dirty="0">
                <a:solidFill>
                  <a:srgbClr val="000000"/>
                </a:solidFill>
                <a:latin typeface="Calibri" panose="020F0502020204030204" pitchFamily="34" charset="0"/>
              </a:rPr>
              <a:t>Discover how to </a:t>
            </a:r>
            <a:r>
              <a:rPr lang="en-GB" altLang="en-US" sz="1800" b="1" dirty="0">
                <a:solidFill>
                  <a:srgbClr val="000000"/>
                </a:solidFill>
                <a:latin typeface="Calibri" panose="020F0502020204030204" pitchFamily="34" charset="0"/>
              </a:rPr>
              <a:t>preserve &amp; store </a:t>
            </a:r>
            <a:r>
              <a:rPr lang="en-GB" altLang="en-US" sz="1800" dirty="0">
                <a:solidFill>
                  <a:srgbClr val="000000"/>
                </a:solidFill>
                <a:latin typeface="Calibri" panose="020F0502020204030204" pitchFamily="34" charset="0"/>
              </a:rPr>
              <a:t>your data securely for as long as necessary</a:t>
            </a:r>
          </a:p>
          <a:p>
            <a:pPr marL="0" indent="0">
              <a:spcAft>
                <a:spcPts val="0"/>
              </a:spcAft>
              <a:buNone/>
              <a:defRPr/>
            </a:pPr>
            <a:endParaRPr lang="en-GB" altLang="en-US" sz="1600" dirty="0">
              <a:solidFill>
                <a:srgbClr val="000000"/>
              </a:solidFill>
              <a:latin typeface="Calibri" panose="020F0502020204030204" pitchFamily="34" charset="0"/>
              <a:hlinkClick r:id="rId3"/>
            </a:endParaRPr>
          </a:p>
          <a:p>
            <a:pPr marL="0" indent="0">
              <a:spcAft>
                <a:spcPts val="0"/>
              </a:spcAft>
              <a:buNone/>
              <a:defRPr/>
            </a:pPr>
            <a:r>
              <a:rPr lang="en-GB" sz="1800" i="0" dirty="0">
                <a:solidFill>
                  <a:srgbClr val="000000"/>
                </a:solidFill>
                <a:effectLst/>
              </a:rPr>
              <a:t>Manage PhD research data according to the FAIR [</a:t>
            </a:r>
            <a:r>
              <a:rPr lang="en-GB" sz="1800" i="0" u="sng" dirty="0">
                <a:solidFill>
                  <a:srgbClr val="000000"/>
                </a:solidFill>
                <a:effectLst/>
              </a:rPr>
              <a:t>F</a:t>
            </a:r>
            <a:r>
              <a:rPr lang="en-GB" sz="1800" i="0" dirty="0">
                <a:solidFill>
                  <a:srgbClr val="000000"/>
                </a:solidFill>
                <a:effectLst/>
              </a:rPr>
              <a:t>indable </a:t>
            </a:r>
            <a:r>
              <a:rPr lang="en-GB" sz="1800" i="0" u="sng" dirty="0">
                <a:solidFill>
                  <a:srgbClr val="000000"/>
                </a:solidFill>
                <a:effectLst/>
              </a:rPr>
              <a:t>A</a:t>
            </a:r>
            <a:r>
              <a:rPr lang="en-GB" sz="1800" i="0" dirty="0">
                <a:solidFill>
                  <a:srgbClr val="000000"/>
                </a:solidFill>
                <a:effectLst/>
              </a:rPr>
              <a:t>ccessible </a:t>
            </a:r>
            <a:r>
              <a:rPr lang="en-GB" sz="1800" i="0" u="sng" dirty="0">
                <a:solidFill>
                  <a:srgbClr val="000000"/>
                </a:solidFill>
                <a:effectLst/>
              </a:rPr>
              <a:t>I</a:t>
            </a:r>
            <a:r>
              <a:rPr lang="en-GB" sz="1800" i="0" dirty="0">
                <a:solidFill>
                  <a:srgbClr val="000000"/>
                </a:solidFill>
                <a:effectLst/>
              </a:rPr>
              <a:t>nteroperable </a:t>
            </a:r>
            <a:r>
              <a:rPr lang="en-GB" sz="1800" i="0" u="sng" dirty="0">
                <a:solidFill>
                  <a:srgbClr val="000000"/>
                </a:solidFill>
                <a:effectLst/>
              </a:rPr>
              <a:t>R</a:t>
            </a:r>
            <a:r>
              <a:rPr lang="en-GB" sz="1800" i="0" dirty="0">
                <a:solidFill>
                  <a:srgbClr val="000000"/>
                </a:solidFill>
                <a:effectLst/>
              </a:rPr>
              <a:t>eusable] principles: </a:t>
            </a:r>
            <a:r>
              <a:rPr lang="en-GB" altLang="en-US" sz="1600" dirty="0">
                <a:solidFill>
                  <a:srgbClr val="000000"/>
                </a:solidFill>
                <a:latin typeface="Calibri" panose="020F0502020204030204" pitchFamily="34" charset="0"/>
                <a:hlinkClick r:id="rId4"/>
              </a:rPr>
              <a:t>https://wrap.warwick.ac.uk/165546/</a:t>
            </a:r>
            <a:r>
              <a:rPr lang="en-GB" altLang="en-US" sz="1600" dirty="0">
                <a:solidFill>
                  <a:srgbClr val="000000"/>
                </a:solidFill>
                <a:latin typeface="Calibri" panose="020F0502020204030204" pitchFamily="34" charset="0"/>
              </a:rPr>
              <a:t> (Kapoor, 2022)</a:t>
            </a:r>
          </a:p>
        </p:txBody>
      </p:sp>
    </p:spTree>
    <p:extLst>
      <p:ext uri="{BB962C8B-B14F-4D97-AF65-F5344CB8AC3E}">
        <p14:creationId xmlns:p14="http://schemas.microsoft.com/office/powerpoint/2010/main" val="13277032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41A3FD74-D5FE-AAC4-CDCA-5F2199A66BC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84242" y="1641014"/>
            <a:ext cx="5030784" cy="380867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47920"/>
                </a:solidFill>
                <a:effectLst/>
                <a:uLnTx/>
                <a:uFillTx/>
                <a:latin typeface="+mn-lt"/>
                <a:ea typeface="Avenir Next Demi Bold" charset="0"/>
                <a:cs typeface="Avenir Next Demi Bold" charset="0"/>
              </a:rPr>
              <a:t>Useful links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884241" y="1967592"/>
            <a:ext cx="7642141" cy="2955471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GB" altLang="en-US" sz="1600" b="1" dirty="0">
                <a:solidFill>
                  <a:srgbClr val="000000"/>
                </a:solidFill>
                <a:latin typeface="Calibri" panose="020F0502020204030204" pitchFamily="34" charset="0"/>
              </a:rPr>
              <a:t>WRAP PhD theses: </a:t>
            </a:r>
            <a:r>
              <a:rPr lang="en-GB" altLang="en-US" sz="1600" dirty="0">
                <a:solidFill>
                  <a:srgbClr val="000000"/>
                </a:solidFill>
                <a:latin typeface="Calibri" panose="020F0502020204030204" pitchFamily="34" charset="0"/>
                <a:hlinkClick r:id="rId3"/>
              </a:rPr>
              <a:t>https://wrap.warwick.ac.uk/view/theses/</a:t>
            </a:r>
            <a:r>
              <a:rPr lang="en-GB" altLang="en-US" sz="16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</a:p>
          <a:p>
            <a:pPr marL="0" indent="0" eaLnBrk="1" hangingPunct="1">
              <a:buNone/>
            </a:pPr>
            <a:r>
              <a:rPr lang="en-GB" altLang="en-US" sz="1600" b="1" dirty="0">
                <a:solidFill>
                  <a:srgbClr val="000000"/>
                </a:solidFill>
                <a:latin typeface="Calibri" panose="020F0502020204030204" pitchFamily="34" charset="0"/>
              </a:rPr>
              <a:t>WRAP Subjects: </a:t>
            </a:r>
            <a:r>
              <a:rPr lang="en-GB" altLang="en-US" sz="1600" dirty="0">
                <a:solidFill>
                  <a:srgbClr val="000000"/>
                </a:solidFill>
                <a:latin typeface="Calibri" panose="020F0502020204030204" pitchFamily="34" charset="0"/>
                <a:hlinkClick r:id="rId4"/>
              </a:rPr>
              <a:t>https://wrap.warwick.ac.uk/view/publications_subjects/</a:t>
            </a:r>
            <a:endParaRPr lang="en-GB" altLang="en-US" sz="16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indent="0" eaLnBrk="1" hangingPunct="1">
              <a:buNone/>
            </a:pPr>
            <a:r>
              <a:rPr lang="en-GB" altLang="en-US" sz="1600" b="1" dirty="0">
                <a:solidFill>
                  <a:srgbClr val="000000"/>
                </a:solidFill>
                <a:latin typeface="Calibri" panose="020F0502020204030204" pitchFamily="34" charset="0"/>
              </a:rPr>
              <a:t>Open Access: </a:t>
            </a:r>
            <a:r>
              <a:rPr lang="en-GB" altLang="en-US" sz="1600" dirty="0">
                <a:solidFill>
                  <a:srgbClr val="000000"/>
                </a:solidFill>
                <a:latin typeface="Calibri" panose="020F0502020204030204" pitchFamily="34" charset="0"/>
                <a:hlinkClick r:id="rId5"/>
              </a:rPr>
              <a:t>https://warwick.ac.uk/services/library/staff/open-access/</a:t>
            </a:r>
            <a:r>
              <a:rPr lang="en-GB" altLang="en-US" sz="16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</a:p>
          <a:p>
            <a:pPr marL="0" indent="0">
              <a:buNone/>
            </a:pPr>
            <a:r>
              <a:rPr lang="en-GB" altLang="en-US" sz="1600" b="1" dirty="0">
                <a:solidFill>
                  <a:srgbClr val="000000"/>
                </a:solidFill>
                <a:latin typeface="Calibri" panose="020F0502020204030204" pitchFamily="34" charset="0"/>
              </a:rPr>
              <a:t>Research data</a:t>
            </a:r>
            <a:r>
              <a:rPr lang="en-GB" altLang="en-US" sz="1600" dirty="0">
                <a:solidFill>
                  <a:srgbClr val="000000"/>
                </a:solidFill>
                <a:latin typeface="Calibri" panose="020F0502020204030204" pitchFamily="34" charset="0"/>
              </a:rPr>
              <a:t>: </a:t>
            </a:r>
            <a:r>
              <a:rPr lang="en-GB" altLang="en-US" sz="1600" dirty="0">
                <a:solidFill>
                  <a:srgbClr val="000000"/>
                </a:solidFill>
                <a:latin typeface="Calibri" panose="020F0502020204030204" pitchFamily="34" charset="0"/>
                <a:hlinkClick r:id="rId6"/>
              </a:rPr>
              <a:t>https://warwick.ac.uk/services/library/staff/research-data/</a:t>
            </a:r>
            <a:endParaRPr lang="en-GB" altLang="en-US" sz="16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indent="0" eaLnBrk="1" hangingPunct="1">
              <a:buNone/>
            </a:pPr>
            <a:r>
              <a:rPr lang="en-GB" altLang="en-US" sz="1600" b="1" dirty="0">
                <a:solidFill>
                  <a:srgbClr val="000000"/>
                </a:solidFill>
                <a:latin typeface="Calibri" panose="020F0502020204030204" pitchFamily="34" charset="0"/>
              </a:rPr>
              <a:t>Library Guidance videos: </a:t>
            </a:r>
            <a:r>
              <a:rPr lang="en-GB" altLang="en-US" sz="1600" dirty="0">
                <a:solidFill>
                  <a:srgbClr val="000000"/>
                </a:solidFill>
                <a:latin typeface="Calibri" panose="020F0502020204030204" pitchFamily="34" charset="0"/>
                <a:hlinkClick r:id="rId7"/>
              </a:rPr>
              <a:t>https://www.youtube.com/@uowLibrary/search?query=thesis</a:t>
            </a:r>
            <a:endParaRPr lang="en-GB" altLang="en-US" sz="16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indent="0" eaLnBrk="1" hangingPunct="1">
              <a:buNone/>
            </a:pPr>
            <a:endParaRPr lang="en-GB" altLang="en-US" sz="16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indent="0" eaLnBrk="1" hangingPunct="1">
              <a:buNone/>
            </a:pPr>
            <a:endParaRPr lang="en-GB" altLang="en-US" sz="16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indent="0" eaLnBrk="1" hangingPunct="1">
              <a:buNone/>
            </a:pPr>
            <a:r>
              <a:rPr lang="en-GB" altLang="en-US" sz="1600" b="1" dirty="0">
                <a:solidFill>
                  <a:srgbClr val="000000"/>
                </a:solidFill>
                <a:latin typeface="Calibri" panose="020F0502020204030204" pitchFamily="34" charset="0"/>
              </a:rPr>
              <a:t>International Open Access Week</a:t>
            </a:r>
            <a:r>
              <a:rPr lang="en-GB" altLang="en-US" sz="1600" dirty="0">
                <a:solidFill>
                  <a:srgbClr val="000000"/>
                </a:solidFill>
                <a:latin typeface="Calibri" panose="020F0502020204030204" pitchFamily="34" charset="0"/>
              </a:rPr>
              <a:t>: </a:t>
            </a:r>
            <a:r>
              <a:rPr lang="en-GB" altLang="en-US" sz="1600" dirty="0">
                <a:solidFill>
                  <a:srgbClr val="000000"/>
                </a:solidFill>
                <a:latin typeface="Calibri" panose="020F0502020204030204" pitchFamily="34" charset="0"/>
                <a:hlinkClick r:id="rId8"/>
              </a:rPr>
              <a:t>#OAweek</a:t>
            </a:r>
            <a:endParaRPr lang="en-GB" altLang="en-US" sz="16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pic>
        <p:nvPicPr>
          <p:cNvPr id="4" name="Picture 3" descr="International Open Access week logo">
            <a:extLst>
              <a:ext uri="{FF2B5EF4-FFF2-40B4-BE49-F238E27FC236}">
                <a16:creationId xmlns:a16="http://schemas.microsoft.com/office/drawing/2014/main" id="{A9E7D72E-9B85-3498-A646-B092172FE4B1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93965" y="3896360"/>
            <a:ext cx="3690257" cy="862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26693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00007FBB-4AE8-91C0-4BCB-1F8F95E5EA3A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84242" y="1641014"/>
            <a:ext cx="5030784" cy="380867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000" b="1" i="0" kern="1200" baseline="0">
                <a:solidFill>
                  <a:srgbClr val="F47920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b="1" i="0" kern="1200">
                <a:solidFill>
                  <a:schemeClr val="tx1"/>
                </a:solidFill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b="1" i="0" kern="1200">
                <a:solidFill>
                  <a:schemeClr val="tx1"/>
                </a:solidFill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1" i="0" kern="1200">
                <a:solidFill>
                  <a:schemeClr val="tx1"/>
                </a:solidFill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1" i="0" kern="1200">
                <a:solidFill>
                  <a:schemeClr val="tx1"/>
                </a:solidFill>
                <a:latin typeface="Avenir Next Demi Bold" charset="0"/>
                <a:ea typeface="Avenir Next Demi Bold" charset="0"/>
                <a:cs typeface="Avenir Next Demi Bold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47920"/>
                </a:solidFill>
                <a:effectLst/>
                <a:uLnTx/>
                <a:uFillTx/>
                <a:latin typeface="+mn-lt"/>
                <a:ea typeface="Avenir Next Demi Bold" charset="0"/>
                <a:cs typeface="Avenir Next Demi Bold" charset="0"/>
              </a:rPr>
              <a:t>Help &amp; guidance</a:t>
            </a:r>
          </a:p>
        </p:txBody>
      </p:sp>
      <p:pic>
        <p:nvPicPr>
          <p:cNvPr id="3" name="Content Placeholder 3" descr="WRAP guidance website - how to deposit">
            <a:extLst>
              <a:ext uri="{FF2B5EF4-FFF2-40B4-BE49-F238E27FC236}">
                <a16:creationId xmlns:a16="http://schemas.microsoft.com/office/drawing/2014/main" id="{B1B5264F-8ED1-AA36-2687-3CEFDFA928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7878" y="2081456"/>
            <a:ext cx="5200651" cy="258196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FF27ACA-59FD-1FE9-E8EE-5D3B3D323E6B}"/>
              </a:ext>
            </a:extLst>
          </p:cNvPr>
          <p:cNvSpPr txBox="1"/>
          <p:nvPr/>
        </p:nvSpPr>
        <p:spPr>
          <a:xfrm>
            <a:off x="884242" y="4781188"/>
            <a:ext cx="64849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hlinkClick r:id="rId4"/>
              </a:rPr>
              <a:t>https://warwick.ac.uk/services/library/staff/warwick-research-publications/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5777118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uow_powerpoint_template_-_orange1_new</Template>
  <TotalTime>3739</TotalTime>
  <Words>949</Words>
  <Application>Microsoft Office PowerPoint</Application>
  <PresentationFormat>On-screen Show (16:9)</PresentationFormat>
  <Paragraphs>82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Avenir Next Demi Bold</vt:lpstr>
      <vt:lpstr>Calibri</vt:lpstr>
      <vt:lpstr>Calibri Light</vt:lpstr>
      <vt:lpstr>Office Theme</vt:lpstr>
      <vt:lpstr>WRAP.warwick.ac.uk</vt:lpstr>
      <vt:lpstr>Open Access to research</vt:lpstr>
      <vt:lpstr>Benefits of WRAP institutional repository deposit</vt:lpstr>
      <vt:lpstr>Browse by Author</vt:lpstr>
      <vt:lpstr>Advanced publications search</vt:lpstr>
      <vt:lpstr>Open Access publishing</vt:lpstr>
      <vt:lpstr>Research data management</vt:lpstr>
      <vt:lpstr>Useful links</vt:lpstr>
      <vt:lpstr>Help &amp; guidance</vt:lpstr>
      <vt:lpstr>Any questions?</vt:lpstr>
      <vt:lpstr>Open Access and REF 2028</vt:lpstr>
      <vt:lpstr>Submission of an electronic thesis - your options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Kerry Mawby</dc:creator>
  <cp:lastModifiedBy>Wood, Lindsay</cp:lastModifiedBy>
  <cp:revision>171</cp:revision>
  <cp:lastPrinted>2023-10-19T09:25:23Z</cp:lastPrinted>
  <dcterms:created xsi:type="dcterms:W3CDTF">2017-04-05T11:04:35Z</dcterms:created>
  <dcterms:modified xsi:type="dcterms:W3CDTF">2023-10-20T11:21:54Z</dcterms:modified>
</cp:coreProperties>
</file>