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theme/theme6.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7.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8.xml" ContentType="application/vnd.openxmlformats-officedocument.theme+xml"/>
  <Override PartName="/ppt/slideLayouts/slideLayout30.xml" ContentType="application/vnd.openxmlformats-officedocument.presentationml.slideLayout+xml"/>
  <Override PartName="/ppt/theme/theme9.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10.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11.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1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1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1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 id="2147483681" r:id="rId3"/>
    <p:sldMasterId id="2147483684" r:id="rId4"/>
    <p:sldMasterId id="2147483687" r:id="rId5"/>
    <p:sldMasterId id="2147483690" r:id="rId6"/>
    <p:sldMasterId id="2147483692" r:id="rId7"/>
    <p:sldMasterId id="2147483695" r:id="rId8"/>
    <p:sldMasterId id="2147483698" r:id="rId9"/>
    <p:sldMasterId id="2147483700" r:id="rId10"/>
    <p:sldMasterId id="2147483703" r:id="rId11"/>
    <p:sldMasterId id="2147483706" r:id="rId12"/>
    <p:sldMasterId id="2147483709" r:id="rId13"/>
    <p:sldMasterId id="2147483712" r:id="rId14"/>
    <p:sldMasterId id="2147483716" r:id="rId15"/>
  </p:sldMasterIdLst>
  <p:notesMasterIdLst>
    <p:notesMasterId r:id="rId29"/>
  </p:notesMasterIdLst>
  <p:sldIdLst>
    <p:sldId id="340" r:id="rId16"/>
    <p:sldId id="343" r:id="rId17"/>
    <p:sldId id="261" r:id="rId18"/>
    <p:sldId id="270" r:id="rId19"/>
    <p:sldId id="344" r:id="rId20"/>
    <p:sldId id="268" r:id="rId21"/>
    <p:sldId id="271" r:id="rId22"/>
    <p:sldId id="264" r:id="rId23"/>
    <p:sldId id="346" r:id="rId24"/>
    <p:sldId id="345" r:id="rId25"/>
    <p:sldId id="272" r:id="rId26"/>
    <p:sldId id="342" r:id="rId27"/>
    <p:sldId id="28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0099"/>
    <a:srgbClr val="660066"/>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6" autoAdjust="0"/>
    <p:restoredTop sz="55497" autoAdjust="0"/>
  </p:normalViewPr>
  <p:slideViewPr>
    <p:cSldViewPr snapToGrid="0" showGuides="1">
      <p:cViewPr varScale="1">
        <p:scale>
          <a:sx n="37" d="100"/>
          <a:sy n="37" d="100"/>
        </p:scale>
        <p:origin x="1664" y="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 Type="http://schemas.openxmlformats.org/officeDocument/2006/relationships/slideMaster" Target="slideMasters/slideMaster3.xml"/><Relationship Id="rId21" Type="http://schemas.openxmlformats.org/officeDocument/2006/relationships/slide" Target="slides/slide6.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xml"/><Relationship Id="rId20" Type="http://schemas.openxmlformats.org/officeDocument/2006/relationships/slide" Target="slides/slide5.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presProps" Target="presProps.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05101B-30E1-4E17-BF33-FF1C77445294}" type="datetimeFigureOut">
              <a:rPr lang="en-GB" smtClean="0"/>
              <a:t>27/09/2022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A39880-D5C2-48E3-93D0-3EBB255DCB18}" type="slidenum">
              <a:rPr lang="en-GB" smtClean="0"/>
              <a:t>‹#›</a:t>
            </a:fld>
            <a:endParaRPr lang="en-GB"/>
          </a:p>
        </p:txBody>
      </p:sp>
    </p:spTree>
    <p:extLst>
      <p:ext uri="{BB962C8B-B14F-4D97-AF65-F5344CB8AC3E}">
        <p14:creationId xmlns:p14="http://schemas.microsoft.com/office/powerpoint/2010/main" val="1510654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Welcome to the careers session, I’m Millie the departmental careers consultant and I am briefly going to tell</a:t>
            </a:r>
            <a:r>
              <a:rPr lang="en-GB" baseline="0" dirty="0"/>
              <a:t> you a little about the support available to you. In a</a:t>
            </a:r>
          </a:p>
          <a:p>
            <a:r>
              <a:rPr lang="en-GB" baseline="0" dirty="0"/>
              <a:t>addition to one to one support you will see from the presentation that there are a wide range of events open to you all depending upon your interests. </a:t>
            </a:r>
            <a:endParaRPr lang="en-GB" sz="1200" baseline="0" dirty="0">
              <a:effectLst/>
              <a:latin typeface="+mn-lt"/>
              <a:ea typeface="+mn-ea"/>
              <a:cs typeface="+mn-cs"/>
            </a:endParaRPr>
          </a:p>
          <a:p>
            <a:endParaRPr lang="en-GB" sz="1200" baseline="0" dirty="0">
              <a:effectLst/>
              <a:latin typeface="+mn-lt"/>
              <a:ea typeface="+mn-ea"/>
              <a:cs typeface="+mn-cs"/>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 I would like to begin by highlighting how employable Warwick historians are – in the most recent ‘destination of leavers from HE’ survey nearly 80% of Warwick history graduates recorded as being in ‘highly skilled’ employment</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52EAF5-F398-4988-9099-C17EBCF51ED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48685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A39880-D5C2-48E3-93D0-3EBB255DCB18}" type="slidenum">
              <a:rPr lang="en-GB" smtClean="0"/>
              <a:t>10</a:t>
            </a:fld>
            <a:endParaRPr lang="en-GB"/>
          </a:p>
        </p:txBody>
      </p:sp>
    </p:spTree>
    <p:extLst>
      <p:ext uri="{BB962C8B-B14F-4D97-AF65-F5344CB8AC3E}">
        <p14:creationId xmlns:p14="http://schemas.microsoft.com/office/powerpoint/2010/main" val="37674105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Whatever stage you are at with your careers journey, the careers team can provide you with support. It is important to reach out for help if you feel you need it. All appointments are private and confidential.</a:t>
            </a:r>
          </a:p>
        </p:txBody>
      </p:sp>
      <p:sp>
        <p:nvSpPr>
          <p:cNvPr id="4" name="Slide Number Placeholder 3"/>
          <p:cNvSpPr>
            <a:spLocks noGrp="1"/>
          </p:cNvSpPr>
          <p:nvPr>
            <p:ph type="sldNum" sz="quarter" idx="5"/>
          </p:nvPr>
        </p:nvSpPr>
        <p:spPr/>
        <p:txBody>
          <a:bodyPr/>
          <a:lstStyle/>
          <a:p>
            <a:fld id="{2FA39880-D5C2-48E3-93D0-3EBB255DCB18}" type="slidenum">
              <a:rPr lang="en-GB" smtClean="0"/>
              <a:t>11</a:t>
            </a:fld>
            <a:endParaRPr lang="en-GB"/>
          </a:p>
        </p:txBody>
      </p:sp>
    </p:spTree>
    <p:extLst>
      <p:ext uri="{BB962C8B-B14F-4D97-AF65-F5344CB8AC3E}">
        <p14:creationId xmlns:p14="http://schemas.microsoft.com/office/powerpoint/2010/main" val="983287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A39880-D5C2-48E3-93D0-3EBB255DCB18}" type="slidenum">
              <a:rPr lang="en-GB" smtClean="0"/>
              <a:t>2</a:t>
            </a:fld>
            <a:endParaRPr lang="en-GB"/>
          </a:p>
        </p:txBody>
      </p:sp>
    </p:spTree>
    <p:extLst>
      <p:ext uri="{BB962C8B-B14F-4D97-AF65-F5344CB8AC3E}">
        <p14:creationId xmlns:p14="http://schemas.microsoft.com/office/powerpoint/2010/main" val="1308554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graduate job market is competitive, even more so as a result of the pandemic so I’d like to describe how to be successful. There are 3 key factors : </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Getting a good degree </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Recruiters value experience as it develops ‘employability skills’, the softer skills that all employers require</a:t>
            </a:r>
          </a:p>
          <a:p>
            <a:pPr marL="342900" lvl="0" indent="-342900">
              <a:lnSpc>
                <a:spcPct val="107000"/>
              </a:lnSpc>
              <a:spcAft>
                <a:spcPts val="800"/>
              </a:spcAft>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And thirdly, learning how to present these experiences and skills convincingly to an employer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Warwick</a:t>
            </a:r>
            <a:r>
              <a:rPr lang="en-GB" baseline="0" dirty="0"/>
              <a:t> university institute of employment research has identified 3 key factors that can play a part in securing employment in the graduate job market as listed on this slide. One that I would particularly like to draw your attention to as second years is getting </a:t>
            </a:r>
            <a:r>
              <a:rPr lang="en-GB" dirty="0"/>
              <a:t>experience outside</a:t>
            </a:r>
            <a:r>
              <a:rPr lang="en-GB" baseline="0" dirty="0"/>
              <a:t> of your studies. In referring to experience I am for example including volunteering, roles within societies, part time work, the undergraduate research programme, membership of a sports groups and not exclusively formal internships. </a:t>
            </a:r>
            <a:r>
              <a:rPr lang="en-GB" dirty="0"/>
              <a:t>To this end use the ample opportunities universities provide to try things out and find out more about yourself and what you enjoy doing. For example undertaking</a:t>
            </a:r>
            <a:r>
              <a:rPr lang="en-GB" baseline="0" dirty="0"/>
              <a:t> Work experience can provide useful insights into jobs and provide you with an opportunity to try out different jobs to see if they are what you imagined them to be if not try something else.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r>
              <a:rPr lang="en-GB" baseline="0" dirty="0"/>
              <a:t>Work experience can </a:t>
            </a:r>
            <a:r>
              <a:rPr lang="en-GB" dirty="0"/>
              <a:t>provide useful insights into jobs </a:t>
            </a:r>
            <a:r>
              <a:rPr lang="en-GB" u="sng" dirty="0"/>
              <a:t>and provide opportunities to build networks in specific occupational sectors. In addition work experience can form a vital component in CVs and securing employment post study</a:t>
            </a:r>
            <a:r>
              <a:rPr lang="en-GB" dirty="0"/>
              <a:t>. </a:t>
            </a:r>
            <a:r>
              <a:rPr lang="en-GB" dirty="0" err="1"/>
              <a:t>Targetjobs</a:t>
            </a:r>
            <a:r>
              <a:rPr lang="en-GB" dirty="0"/>
              <a:t> a (HE careers, information and jobs website) says that “whatever your academic record, it’s essential that you demonstrate to recruiters that you’ve got the competencies or qualities the firm is looking for, </a:t>
            </a:r>
            <a:r>
              <a:rPr lang="en-GB" u="sng" dirty="0"/>
              <a:t>relate any skills you’ve developed during work experience or from your time at university to the role that’s on offer …”. Not having previous work experience could make securing a graduate level job more difficult, concurs High Fliers Research (an organisation charged with carrying research into the graduate labour market</a:t>
            </a:r>
            <a:r>
              <a:rPr lang="en-GB" dirty="0"/>
              <a:t>). </a:t>
            </a:r>
          </a:p>
          <a:p>
            <a:endParaRPr lang="en-GB" dirty="0"/>
          </a:p>
        </p:txBody>
      </p:sp>
      <p:sp>
        <p:nvSpPr>
          <p:cNvPr id="4" name="Slide Number Placeholder 3"/>
          <p:cNvSpPr>
            <a:spLocks noGrp="1"/>
          </p:cNvSpPr>
          <p:nvPr>
            <p:ph type="sldNum" sz="quarter" idx="10"/>
          </p:nvPr>
        </p:nvSpPr>
        <p:spPr/>
        <p:txBody>
          <a:bodyPr/>
          <a:lstStyle/>
          <a:p>
            <a:fld id="{2FA39880-D5C2-48E3-93D0-3EBB255DCB18}" type="slidenum">
              <a:rPr lang="en-GB" smtClean="0"/>
              <a:t>3</a:t>
            </a:fld>
            <a:endParaRPr lang="en-GB"/>
          </a:p>
        </p:txBody>
      </p:sp>
    </p:spTree>
    <p:extLst>
      <p:ext uri="{BB962C8B-B14F-4D97-AF65-F5344CB8AC3E}">
        <p14:creationId xmlns:p14="http://schemas.microsoft.com/office/powerpoint/2010/main" val="2753605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how you take control of the situation and steer the coming year towards the identification and achievement of your goals?</a:t>
            </a:r>
          </a:p>
        </p:txBody>
      </p:sp>
      <p:sp>
        <p:nvSpPr>
          <p:cNvPr id="4" name="Slide Number Placeholder 3"/>
          <p:cNvSpPr>
            <a:spLocks noGrp="1"/>
          </p:cNvSpPr>
          <p:nvPr>
            <p:ph type="sldNum" sz="quarter" idx="5"/>
          </p:nvPr>
        </p:nvSpPr>
        <p:spPr/>
        <p:txBody>
          <a:bodyPr/>
          <a:lstStyle/>
          <a:p>
            <a:fld id="{2FA39880-D5C2-48E3-93D0-3EBB255DCB18}" type="slidenum">
              <a:rPr lang="en-GB" smtClean="0"/>
              <a:t>4</a:t>
            </a:fld>
            <a:endParaRPr lang="en-GB"/>
          </a:p>
        </p:txBody>
      </p:sp>
    </p:spTree>
    <p:extLst>
      <p:ext uri="{BB962C8B-B14F-4D97-AF65-F5344CB8AC3E}">
        <p14:creationId xmlns:p14="http://schemas.microsoft.com/office/powerpoint/2010/main" val="1537225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i="1" dirty="0">
                <a:effectLst/>
                <a:latin typeface="Calibri" panose="020F0502020204030204" pitchFamily="34" charset="0"/>
                <a:ea typeface="Calibri" panose="020F0502020204030204" pitchFamily="34" charset="0"/>
                <a:cs typeface="Times New Roman" panose="02020603050405020304" pitchFamily="18" charset="0"/>
              </a:rPr>
              <a:t>How to gain experience?</a:t>
            </a:r>
            <a:r>
              <a:rPr lang="en-GB" sz="1800" dirty="0">
                <a:effectLst/>
                <a:latin typeface="Calibri" panose="020F0502020204030204" pitchFamily="34" charset="0"/>
                <a:ea typeface="Calibri" panose="020F0502020204030204" pitchFamily="34" charset="0"/>
                <a:cs typeface="Times New Roman" panose="02020603050405020304" pitchFamily="18" charset="0"/>
              </a:rPr>
              <a:t> All experience is relevant, whether gained on an industrial placement or internship or through extra-curricular experiences such as societies or volunteering or working part time. If you develop a career plan you can then research what experience is particularly relevant or may be required by employers in your chosen sector, but at this stage just concentrate on what you enjoy doing or would find interesting – getting on a Society exec for example can demonstrate leadership, planning/organisational skills, the ability to persuade and influence etc – all transferable, valuable employability skills. </a:t>
            </a:r>
          </a:p>
          <a:p>
            <a:endParaRPr lang="en-GB" dirty="0"/>
          </a:p>
        </p:txBody>
      </p:sp>
      <p:sp>
        <p:nvSpPr>
          <p:cNvPr id="4" name="Slide Number Placeholder 3"/>
          <p:cNvSpPr>
            <a:spLocks noGrp="1"/>
          </p:cNvSpPr>
          <p:nvPr>
            <p:ph type="sldNum" sz="quarter" idx="5"/>
          </p:nvPr>
        </p:nvSpPr>
        <p:spPr/>
        <p:txBody>
          <a:bodyPr/>
          <a:lstStyle/>
          <a:p>
            <a:fld id="{2FA39880-D5C2-48E3-93D0-3EBB255DCB18}" type="slidenum">
              <a:rPr lang="en-GB" smtClean="0"/>
              <a:t>5</a:t>
            </a:fld>
            <a:endParaRPr lang="en-GB"/>
          </a:p>
        </p:txBody>
      </p:sp>
    </p:spTree>
    <p:extLst>
      <p:ext uri="{BB962C8B-B14F-4D97-AF65-F5344CB8AC3E}">
        <p14:creationId xmlns:p14="http://schemas.microsoft.com/office/powerpoint/2010/main" val="2056846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4ED11E-9E0D-4D57-B1F6-F99ED34A5EA0}" type="slidenum">
              <a:rPr lang="en-GB" smtClean="0"/>
              <a:t>6</a:t>
            </a:fld>
            <a:endParaRPr lang="en-GB"/>
          </a:p>
        </p:txBody>
      </p:sp>
    </p:spTree>
    <p:extLst>
      <p:ext uri="{BB962C8B-B14F-4D97-AF65-F5344CB8AC3E}">
        <p14:creationId xmlns:p14="http://schemas.microsoft.com/office/powerpoint/2010/main" val="4145007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A39880-D5C2-48E3-93D0-3EBB255DCB18}" type="slidenum">
              <a:rPr lang="en-GB" smtClean="0"/>
              <a:t>7</a:t>
            </a:fld>
            <a:endParaRPr lang="en-GB"/>
          </a:p>
        </p:txBody>
      </p:sp>
    </p:spTree>
    <p:extLst>
      <p:ext uri="{BB962C8B-B14F-4D97-AF65-F5344CB8AC3E}">
        <p14:creationId xmlns:p14="http://schemas.microsoft.com/office/powerpoint/2010/main" val="2475805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now come to the end of the presentation so I thought I would leave you with some links that you might want to take a look at after this session.</a:t>
            </a:r>
          </a:p>
          <a:p>
            <a:r>
              <a:rPr lang="en-GB" dirty="0"/>
              <a:t>I would also like to add that if you have any careers related</a:t>
            </a:r>
            <a:r>
              <a:rPr lang="en-GB" baseline="0" dirty="0"/>
              <a:t> matters or concerns you would like to discuss with me, please do not hesitate to contact me via my email: m.tissut@Warwick.ac.uk.</a:t>
            </a:r>
          </a:p>
          <a:p>
            <a:endParaRPr lang="en-GB" baseline="0" dirty="0"/>
          </a:p>
          <a:p>
            <a:r>
              <a:rPr lang="en-GB" baseline="0" dirty="0"/>
              <a:t>For anyone interested at the end of this presentation I have listed a couple of extra slides for information.</a:t>
            </a:r>
            <a:endParaRPr lang="en-GB" dirty="0"/>
          </a:p>
          <a:p>
            <a:r>
              <a:rPr lang="en-GB" dirty="0"/>
              <a:t>What</a:t>
            </a:r>
            <a:r>
              <a:rPr lang="en-GB" baseline="0" dirty="0"/>
              <a:t> are your thoughts? How are you feeling about what you have heard today?</a:t>
            </a:r>
            <a:endParaRPr lang="en-GB" dirty="0"/>
          </a:p>
        </p:txBody>
      </p:sp>
      <p:sp>
        <p:nvSpPr>
          <p:cNvPr id="4" name="Slide Number Placeholder 3"/>
          <p:cNvSpPr>
            <a:spLocks noGrp="1"/>
          </p:cNvSpPr>
          <p:nvPr>
            <p:ph type="sldNum" sz="quarter" idx="10"/>
          </p:nvPr>
        </p:nvSpPr>
        <p:spPr/>
        <p:txBody>
          <a:bodyPr/>
          <a:lstStyle/>
          <a:p>
            <a:fld id="{4FB818FA-719A-4D47-A07C-E6017756C4D9}" type="slidenum">
              <a:rPr lang="en-GB" smtClean="0"/>
              <a:t>8</a:t>
            </a:fld>
            <a:endParaRPr lang="en-GB"/>
          </a:p>
        </p:txBody>
      </p:sp>
    </p:spTree>
    <p:extLst>
      <p:ext uri="{BB962C8B-B14F-4D97-AF65-F5344CB8AC3E}">
        <p14:creationId xmlns:p14="http://schemas.microsoft.com/office/powerpoint/2010/main" val="522401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many different events taking place particularly during autumn term and it is important to find out for yourself what is on offer and to engage with employers at these events. Taking the opportunity to talk to employer will not only help you to start building relationships with them but to develop your understanding of application processes and employer requirement including how you might meet them.</a:t>
            </a:r>
          </a:p>
        </p:txBody>
      </p:sp>
      <p:sp>
        <p:nvSpPr>
          <p:cNvPr id="4" name="Slide Number Placeholder 3"/>
          <p:cNvSpPr>
            <a:spLocks noGrp="1"/>
          </p:cNvSpPr>
          <p:nvPr>
            <p:ph type="sldNum" sz="quarter" idx="5"/>
          </p:nvPr>
        </p:nvSpPr>
        <p:spPr/>
        <p:txBody>
          <a:bodyPr/>
          <a:lstStyle/>
          <a:p>
            <a:fld id="{2FA39880-D5C2-48E3-93D0-3EBB255DCB18}" type="slidenum">
              <a:rPr lang="en-GB" smtClean="0"/>
              <a:t>9</a:t>
            </a:fld>
            <a:endParaRPr lang="en-GB"/>
          </a:p>
        </p:txBody>
      </p:sp>
    </p:spTree>
    <p:extLst>
      <p:ext uri="{BB962C8B-B14F-4D97-AF65-F5344CB8AC3E}">
        <p14:creationId xmlns:p14="http://schemas.microsoft.com/office/powerpoint/2010/main" val="309615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BB727FD-9D09-4FBB-9EC5-EDB9FA3429CD}" type="datetimeFigureOut">
              <a:rPr lang="en-GB" smtClean="0"/>
              <a:t>27/09/2022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8A87B4-B783-46E8-AF42-A2A1BD8478A2}" type="slidenum">
              <a:rPr lang="en-GB" smtClean="0"/>
              <a:t>‹#›</a:t>
            </a:fld>
            <a:endParaRPr lang="en-GB"/>
          </a:p>
        </p:txBody>
      </p:sp>
    </p:spTree>
    <p:extLst>
      <p:ext uri="{BB962C8B-B14F-4D97-AF65-F5344CB8AC3E}">
        <p14:creationId xmlns:p14="http://schemas.microsoft.com/office/powerpoint/2010/main" val="6311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BB727FD-9D09-4FBB-9EC5-EDB9FA3429CD}" type="datetimeFigureOut">
              <a:rPr lang="en-GB" smtClean="0"/>
              <a:t>27/09/2022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8A87B4-B783-46E8-AF42-A2A1BD8478A2}" type="slidenum">
              <a:rPr lang="en-GB" smtClean="0"/>
              <a:t>‹#›</a:t>
            </a:fld>
            <a:endParaRPr lang="en-GB"/>
          </a:p>
        </p:txBody>
      </p:sp>
      <p:pic>
        <p:nvPicPr>
          <p:cNvPr id="7" name="Picture 6">
            <a:extLst>
              <a:ext uri="{FF2B5EF4-FFF2-40B4-BE49-F238E27FC236}">
                <a16:creationId xmlns:a16="http://schemas.microsoft.com/office/drawing/2014/main" id="{59A6CB3C-DC11-0448-8E84-BE56BCC5ACAF}"/>
              </a:ext>
            </a:extLst>
          </p:cNvPr>
          <p:cNvPicPr>
            <a:picLocks noChangeAspect="1"/>
          </p:cNvPicPr>
          <p:nvPr/>
        </p:nvPicPr>
        <p:blipFill rotWithShape="1">
          <a:blip r:embed="rId2">
            <a:extLst>
              <a:ext uri="{28A0092B-C50C-407E-A947-70E740481C1C}">
                <a14:useLocalDpi xmlns:a14="http://schemas.microsoft.com/office/drawing/2010/main" val="0"/>
              </a:ext>
            </a:extLst>
          </a:blip>
          <a:srcRect b="42539"/>
          <a:stretch/>
        </p:blipFill>
        <p:spPr>
          <a:xfrm>
            <a:off x="0" y="364"/>
            <a:ext cx="12200709" cy="1547082"/>
          </a:xfrm>
          <a:prstGeom prst="rect">
            <a:avLst/>
          </a:prstGeom>
        </p:spPr>
      </p:pic>
      <p:sp>
        <p:nvSpPr>
          <p:cNvPr id="8" name="TextBox 7">
            <a:extLst>
              <a:ext uri="{FF2B5EF4-FFF2-40B4-BE49-F238E27FC236}">
                <a16:creationId xmlns:a16="http://schemas.microsoft.com/office/drawing/2014/main" id="{B0F34A28-1115-AE4F-82F0-42A6BE20CE86}"/>
              </a:ext>
            </a:extLst>
          </p:cNvPr>
          <p:cNvSpPr txBox="1"/>
          <p:nvPr/>
        </p:nvSpPr>
        <p:spPr>
          <a:xfrm>
            <a:off x="7655170" y="1547446"/>
            <a:ext cx="4935415" cy="707886"/>
          </a:xfrm>
          <a:prstGeom prst="rect">
            <a:avLst/>
          </a:prstGeom>
          <a:noFill/>
        </p:spPr>
        <p:txBody>
          <a:bodyPr wrap="square" rtlCol="0">
            <a:spAutoFit/>
          </a:bodyPr>
          <a:lstStyle/>
          <a:p>
            <a:pPr algn="ctr"/>
            <a:r>
              <a:rPr lang="en-US" sz="1200" dirty="0">
                <a:solidFill>
                  <a:schemeClr val="bg2">
                    <a:lumMod val="50000"/>
                  </a:schemeClr>
                </a:solidFill>
                <a:latin typeface="Avenir Next" panose="020B0503020202020204" pitchFamily="34" charset="0"/>
              </a:rPr>
              <a:t>STUDENT OPPORTUNITY</a:t>
            </a:r>
          </a:p>
          <a:p>
            <a:pPr algn="ctr"/>
            <a:r>
              <a:rPr lang="en-US" sz="2800" dirty="0">
                <a:solidFill>
                  <a:srgbClr val="7FCCB6"/>
                </a:solidFill>
                <a:latin typeface="Avenir Next" panose="020B0503020202020204" pitchFamily="34" charset="0"/>
              </a:rPr>
              <a:t>CAREERS</a:t>
            </a:r>
          </a:p>
        </p:txBody>
      </p:sp>
    </p:spTree>
    <p:extLst>
      <p:ext uri="{BB962C8B-B14F-4D97-AF65-F5344CB8AC3E}">
        <p14:creationId xmlns:p14="http://schemas.microsoft.com/office/powerpoint/2010/main" val="3165956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BB727FD-9D09-4FBB-9EC5-EDB9FA3429CD}" type="datetimeFigureOut">
              <a:rPr lang="en-GB" smtClean="0"/>
              <a:t>27/09/2022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8A87B4-B783-46E8-AF42-A2A1BD8478A2}" type="slidenum">
              <a:rPr lang="en-GB" smtClean="0"/>
              <a:t>‹#›</a:t>
            </a:fld>
            <a:endParaRPr lang="en-GB"/>
          </a:p>
        </p:txBody>
      </p:sp>
    </p:spTree>
    <p:extLst>
      <p:ext uri="{BB962C8B-B14F-4D97-AF65-F5344CB8AC3E}">
        <p14:creationId xmlns:p14="http://schemas.microsoft.com/office/powerpoint/2010/main" val="15410505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4 departmental Layout 2">
    <p:spTree>
      <p:nvGrpSpPr>
        <p:cNvPr id="1" name=""/>
        <p:cNvGrpSpPr/>
        <p:nvPr/>
      </p:nvGrpSpPr>
      <p:grpSpPr>
        <a:xfrm>
          <a:off x="0" y="0"/>
          <a:ext cx="0" cy="0"/>
          <a:chOff x="0" y="0"/>
          <a:chExt cx="0" cy="0"/>
        </a:xfrm>
      </p:grpSpPr>
      <p:sp>
        <p:nvSpPr>
          <p:cNvPr id="8"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9" name="Text Placeholder 2"/>
          <p:cNvSpPr>
            <a:spLocks noGrp="1"/>
          </p:cNvSpPr>
          <p:nvPr>
            <p:ph type="body" sz="quarter" idx="10" hasCustomPrompt="1"/>
          </p:nvPr>
        </p:nvSpPr>
        <p:spPr>
          <a:xfrm>
            <a:off x="527381" y="3788296"/>
            <a:ext cx="8160840"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10" name="Text Placeholder 2"/>
          <p:cNvSpPr>
            <a:spLocks noGrp="1"/>
          </p:cNvSpPr>
          <p:nvPr>
            <p:ph type="body" sz="quarter" idx="11" hasCustomPrompt="1"/>
          </p:nvPr>
        </p:nvSpPr>
        <p:spPr>
          <a:xfrm>
            <a:off x="527448" y="4365104"/>
            <a:ext cx="816084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1" name="Text Placeholder 2"/>
          <p:cNvSpPr>
            <a:spLocks noGrp="1"/>
          </p:cNvSpPr>
          <p:nvPr>
            <p:ph type="body" sz="quarter" idx="12" hasCustomPrompt="1"/>
          </p:nvPr>
        </p:nvSpPr>
        <p:spPr>
          <a:xfrm>
            <a:off x="527381" y="5949280"/>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2" name="Text Placeholder 2"/>
          <p:cNvSpPr>
            <a:spLocks noGrp="1"/>
          </p:cNvSpPr>
          <p:nvPr>
            <p:ph type="body" sz="quarter" idx="13" hasCustomPrompt="1"/>
          </p:nvPr>
        </p:nvSpPr>
        <p:spPr>
          <a:xfrm>
            <a:off x="527381" y="6237312"/>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27554836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3" y="1340371"/>
            <a:ext cx="7968885"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527383" y="476672"/>
            <a:ext cx="11233248"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8784300" y="1340769"/>
            <a:ext cx="2976033"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081916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1" y="2348881"/>
            <a:ext cx="8064896" cy="4176463"/>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527285" y="1484784"/>
            <a:ext cx="8064972"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9104298" y="4509121"/>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528079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2 Warwic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2458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W 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1340371"/>
            <a:ext cx="11233248"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32191889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8/12 departmental lockup">
    <p:spTree>
      <p:nvGrpSpPr>
        <p:cNvPr id="1" name=""/>
        <p:cNvGrpSpPr/>
        <p:nvPr/>
      </p:nvGrpSpPr>
      <p:grpSpPr>
        <a:xfrm>
          <a:off x="0" y="0"/>
          <a:ext cx="0" cy="0"/>
          <a:chOff x="0" y="0"/>
          <a:chExt cx="0" cy="0"/>
        </a:xfrm>
      </p:grpSpPr>
      <p:sp>
        <p:nvSpPr>
          <p:cNvPr id="4" name="Text Placeholder 2"/>
          <p:cNvSpPr>
            <a:spLocks noGrp="1"/>
          </p:cNvSpPr>
          <p:nvPr>
            <p:ph type="body" sz="quarter" idx="10" hasCustomPrompt="1"/>
          </p:nvPr>
        </p:nvSpPr>
        <p:spPr>
          <a:xfrm>
            <a:off x="527315" y="4725144"/>
            <a:ext cx="8758015"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5" name="Text Placeholder 2"/>
          <p:cNvSpPr>
            <a:spLocks noGrp="1"/>
          </p:cNvSpPr>
          <p:nvPr>
            <p:ph type="body" sz="quarter" idx="11" hasCustomPrompt="1"/>
          </p:nvPr>
        </p:nvSpPr>
        <p:spPr>
          <a:xfrm>
            <a:off x="527382" y="5301952"/>
            <a:ext cx="8758015"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6" name="Text Placeholder 2"/>
          <p:cNvSpPr>
            <a:spLocks noGrp="1"/>
          </p:cNvSpPr>
          <p:nvPr>
            <p:ph type="body" sz="quarter" idx="12" hasCustomPrompt="1"/>
          </p:nvPr>
        </p:nvSpPr>
        <p:spPr>
          <a:xfrm>
            <a:off x="527382" y="5949280"/>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7" name="Text Placeholder 2"/>
          <p:cNvSpPr>
            <a:spLocks noGrp="1"/>
          </p:cNvSpPr>
          <p:nvPr>
            <p:ph type="body" sz="quarter" idx="13" hasCustomPrompt="1"/>
          </p:nvPr>
        </p:nvSpPr>
        <p:spPr>
          <a:xfrm>
            <a:off x="527382" y="6237312"/>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3018116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3BB727FD-9D09-4FBB-9EC5-EDB9FA3429CD}" type="datetimeFigureOut">
              <a:rPr lang="en-GB" smtClean="0"/>
              <a:t>27/09/2022</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48A87B4-B783-46E8-AF42-A2A1BD8478A2}" type="slidenum">
              <a:rPr lang="en-GB" smtClean="0"/>
              <a:t>‹#›</a:t>
            </a:fld>
            <a:endParaRPr lang="en-GB"/>
          </a:p>
        </p:txBody>
      </p:sp>
    </p:spTree>
    <p:extLst>
      <p:ext uri="{BB962C8B-B14F-4D97-AF65-F5344CB8AC3E}">
        <p14:creationId xmlns:p14="http://schemas.microsoft.com/office/powerpoint/2010/main" val="42449186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6/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527382" y="4292352"/>
            <a:ext cx="11233181"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527448" y="4869160"/>
            <a:ext cx="1123318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527382" y="5949280"/>
            <a:ext cx="11233181"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527382" y="6237312"/>
            <a:ext cx="11233181"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4155321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BB727FD-9D09-4FBB-9EC5-EDB9FA3429CD}" type="datetimeFigureOut">
              <a:rPr lang="en-GB" smtClean="0"/>
              <a:t>27/09/2022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8A87B4-B783-46E8-AF42-A2A1BD8478A2}" type="slidenum">
              <a:rPr lang="en-GB" smtClean="0"/>
              <a:t>‹#›</a:t>
            </a:fld>
            <a:endParaRPr lang="en-GB"/>
          </a:p>
        </p:txBody>
      </p:sp>
    </p:spTree>
    <p:extLst>
      <p:ext uri="{BB962C8B-B14F-4D97-AF65-F5344CB8AC3E}">
        <p14:creationId xmlns:p14="http://schemas.microsoft.com/office/powerpoint/2010/main" val="3497689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6/12 warwick layout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381" y="4292352"/>
            <a:ext cx="8160840"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4" name="Text Placeholder 2"/>
          <p:cNvSpPr>
            <a:spLocks noGrp="1"/>
          </p:cNvSpPr>
          <p:nvPr>
            <p:ph type="body" sz="quarter" idx="11" hasCustomPrompt="1"/>
          </p:nvPr>
        </p:nvSpPr>
        <p:spPr>
          <a:xfrm>
            <a:off x="527448" y="4869160"/>
            <a:ext cx="816084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5" name="Text Placeholder 2"/>
          <p:cNvSpPr>
            <a:spLocks noGrp="1"/>
          </p:cNvSpPr>
          <p:nvPr>
            <p:ph type="body" sz="quarter" idx="12" hasCustomPrompt="1"/>
          </p:nvPr>
        </p:nvSpPr>
        <p:spPr>
          <a:xfrm>
            <a:off x="527381" y="5949280"/>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6" name="Text Placeholder 2"/>
          <p:cNvSpPr>
            <a:spLocks noGrp="1"/>
          </p:cNvSpPr>
          <p:nvPr>
            <p:ph type="body" sz="quarter" idx="13" hasCustomPrompt="1"/>
          </p:nvPr>
        </p:nvSpPr>
        <p:spPr>
          <a:xfrm>
            <a:off x="527381" y="6237312"/>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7"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34526236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12 Warwick">
    <p:spTree>
      <p:nvGrpSpPr>
        <p:cNvPr id="1" name=""/>
        <p:cNvGrpSpPr/>
        <p:nvPr/>
      </p:nvGrpSpPr>
      <p:grpSpPr>
        <a:xfrm>
          <a:off x="0" y="0"/>
          <a:ext cx="0" cy="0"/>
          <a:chOff x="0" y="0"/>
          <a:chExt cx="0" cy="0"/>
        </a:xfrm>
      </p:grpSpPr>
      <p:sp>
        <p:nvSpPr>
          <p:cNvPr id="13" name="Text Placeholder 2"/>
          <p:cNvSpPr>
            <a:spLocks noGrp="1"/>
          </p:cNvSpPr>
          <p:nvPr>
            <p:ph type="body" sz="quarter" idx="12" hasCustomPrompt="1"/>
          </p:nvPr>
        </p:nvSpPr>
        <p:spPr>
          <a:xfrm>
            <a:off x="527381" y="5949280"/>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4" name="Text Placeholder 2"/>
          <p:cNvSpPr>
            <a:spLocks noGrp="1"/>
          </p:cNvSpPr>
          <p:nvPr>
            <p:ph type="body" sz="quarter" idx="13" hasCustomPrompt="1"/>
          </p:nvPr>
        </p:nvSpPr>
        <p:spPr>
          <a:xfrm>
            <a:off x="527381" y="6237312"/>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6" name="Text Placeholder 2"/>
          <p:cNvSpPr>
            <a:spLocks noGrp="1"/>
          </p:cNvSpPr>
          <p:nvPr>
            <p:ph type="body" sz="quarter" idx="10" hasCustomPrompt="1"/>
          </p:nvPr>
        </p:nvSpPr>
        <p:spPr>
          <a:xfrm>
            <a:off x="527381" y="3788296"/>
            <a:ext cx="11233248"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17" name="Text Placeholder 2"/>
          <p:cNvSpPr>
            <a:spLocks noGrp="1"/>
          </p:cNvSpPr>
          <p:nvPr>
            <p:ph type="body" sz="quarter" idx="11" hasCustomPrompt="1"/>
          </p:nvPr>
        </p:nvSpPr>
        <p:spPr>
          <a:xfrm>
            <a:off x="527448" y="4365104"/>
            <a:ext cx="112332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2077575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12 Warwick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527381" y="3788296"/>
            <a:ext cx="8160840"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527448" y="4365104"/>
            <a:ext cx="816084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7" name="Text Placeholder 2"/>
          <p:cNvSpPr>
            <a:spLocks noGrp="1"/>
          </p:cNvSpPr>
          <p:nvPr>
            <p:ph type="body" sz="quarter" idx="12" hasCustomPrompt="1"/>
          </p:nvPr>
        </p:nvSpPr>
        <p:spPr>
          <a:xfrm>
            <a:off x="527381" y="5949280"/>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8" name="Text Placeholder 2"/>
          <p:cNvSpPr>
            <a:spLocks noGrp="1"/>
          </p:cNvSpPr>
          <p:nvPr>
            <p:ph type="body" sz="quarter" idx="13" hasCustomPrompt="1"/>
          </p:nvPr>
        </p:nvSpPr>
        <p:spPr>
          <a:xfrm>
            <a:off x="527381" y="6237312"/>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15806372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2 Warwick">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480" y="2276475"/>
            <a:ext cx="11233149"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527381" y="1412776"/>
            <a:ext cx="11233257"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5970600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12 Warwick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2" y="2276475"/>
            <a:ext cx="7968885"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527382" y="1412776"/>
            <a:ext cx="11233247"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8819692" y="4293097"/>
            <a:ext cx="2940640"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6900316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8/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527315" y="4725144"/>
            <a:ext cx="8833048"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527381" y="5301952"/>
            <a:ext cx="88330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527382" y="5949280"/>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527382" y="6237312"/>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13861315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6/12 University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527381" y="5949280"/>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7" name="Text Placeholder 2"/>
          <p:cNvSpPr>
            <a:spLocks noGrp="1"/>
          </p:cNvSpPr>
          <p:nvPr>
            <p:ph type="body" sz="quarter" idx="13" hasCustomPrompt="1"/>
          </p:nvPr>
        </p:nvSpPr>
        <p:spPr>
          <a:xfrm>
            <a:off x="527381" y="6237312"/>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0" name="Text Placeholder 2"/>
          <p:cNvSpPr>
            <a:spLocks noGrp="1"/>
          </p:cNvSpPr>
          <p:nvPr>
            <p:ph type="body" sz="quarter" idx="14" hasCustomPrompt="1"/>
          </p:nvPr>
        </p:nvSpPr>
        <p:spPr>
          <a:xfrm>
            <a:off x="527381" y="4365104"/>
            <a:ext cx="11233248"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11" name="Text Placeholder 2"/>
          <p:cNvSpPr>
            <a:spLocks noGrp="1"/>
          </p:cNvSpPr>
          <p:nvPr>
            <p:ph type="body" sz="quarter" idx="15" hasCustomPrompt="1"/>
          </p:nvPr>
        </p:nvSpPr>
        <p:spPr>
          <a:xfrm>
            <a:off x="527448" y="4941912"/>
            <a:ext cx="112332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9945887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6/12 university layout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315" y="4365104"/>
            <a:ext cx="8064896"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4" name="Text Placeholder 2"/>
          <p:cNvSpPr>
            <a:spLocks noGrp="1"/>
          </p:cNvSpPr>
          <p:nvPr>
            <p:ph type="body" sz="quarter" idx="11" hasCustomPrompt="1"/>
          </p:nvPr>
        </p:nvSpPr>
        <p:spPr>
          <a:xfrm>
            <a:off x="527381" y="4941912"/>
            <a:ext cx="806489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5" name="Text Placeholder 2"/>
          <p:cNvSpPr>
            <a:spLocks noGrp="1"/>
          </p:cNvSpPr>
          <p:nvPr>
            <p:ph type="body" sz="quarter" idx="12" hasCustomPrompt="1"/>
          </p:nvPr>
        </p:nvSpPr>
        <p:spPr>
          <a:xfrm>
            <a:off x="527315" y="5949280"/>
            <a:ext cx="806489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6" name="Text Placeholder 2"/>
          <p:cNvSpPr>
            <a:spLocks noGrp="1"/>
          </p:cNvSpPr>
          <p:nvPr>
            <p:ph type="body" sz="quarter" idx="13" hasCustomPrompt="1"/>
          </p:nvPr>
        </p:nvSpPr>
        <p:spPr>
          <a:xfrm>
            <a:off x="527315" y="6237312"/>
            <a:ext cx="806489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7"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41477638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4/12 university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527381" y="5949280"/>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527381" y="6237312"/>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527381" y="3788296"/>
            <a:ext cx="11233248"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527448" y="4365104"/>
            <a:ext cx="112332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0069538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4/12 University Layout 2">
    <p:spTree>
      <p:nvGrpSpPr>
        <p:cNvPr id="1" name=""/>
        <p:cNvGrpSpPr/>
        <p:nvPr/>
      </p:nvGrpSpPr>
      <p:grpSpPr>
        <a:xfrm>
          <a:off x="0" y="0"/>
          <a:ext cx="0" cy="0"/>
          <a:chOff x="0" y="0"/>
          <a:chExt cx="0" cy="0"/>
        </a:xfrm>
      </p:grpSpPr>
      <p:sp>
        <p:nvSpPr>
          <p:cNvPr id="8"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9" name="Text Placeholder 2"/>
          <p:cNvSpPr>
            <a:spLocks noGrp="1"/>
          </p:cNvSpPr>
          <p:nvPr>
            <p:ph type="body" sz="quarter" idx="10" hasCustomPrompt="1"/>
          </p:nvPr>
        </p:nvSpPr>
        <p:spPr>
          <a:xfrm>
            <a:off x="527381" y="3788296"/>
            <a:ext cx="8160840"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10" name="Text Placeholder 2"/>
          <p:cNvSpPr>
            <a:spLocks noGrp="1"/>
          </p:cNvSpPr>
          <p:nvPr>
            <p:ph type="body" sz="quarter" idx="11" hasCustomPrompt="1"/>
          </p:nvPr>
        </p:nvSpPr>
        <p:spPr>
          <a:xfrm>
            <a:off x="527448" y="4365104"/>
            <a:ext cx="816084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1" name="Text Placeholder 2"/>
          <p:cNvSpPr>
            <a:spLocks noGrp="1"/>
          </p:cNvSpPr>
          <p:nvPr>
            <p:ph type="body" sz="quarter" idx="12" hasCustomPrompt="1"/>
          </p:nvPr>
        </p:nvSpPr>
        <p:spPr>
          <a:xfrm>
            <a:off x="527381" y="5949280"/>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2" name="Text Placeholder 2"/>
          <p:cNvSpPr>
            <a:spLocks noGrp="1"/>
          </p:cNvSpPr>
          <p:nvPr>
            <p:ph type="body" sz="quarter" idx="13" hasCustomPrompt="1"/>
          </p:nvPr>
        </p:nvSpPr>
        <p:spPr>
          <a:xfrm>
            <a:off x="527381" y="6237312"/>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608643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BB727FD-9D09-4FBB-9EC5-EDB9FA3429CD}" type="datetimeFigureOut">
              <a:rPr lang="en-GB" smtClean="0"/>
              <a:t>27/09/2022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8A87B4-B783-46E8-AF42-A2A1BD8478A2}" type="slidenum">
              <a:rPr lang="en-GB" smtClean="0"/>
              <a:t>‹#›</a:t>
            </a:fld>
            <a:endParaRPr lang="en-GB"/>
          </a:p>
        </p:txBody>
      </p:sp>
    </p:spTree>
    <p:extLst>
      <p:ext uri="{BB962C8B-B14F-4D97-AF65-F5344CB8AC3E}">
        <p14:creationId xmlns:p14="http://schemas.microsoft.com/office/powerpoint/2010/main" val="15771196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8/12 University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527315" y="4725144"/>
            <a:ext cx="8758015"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527382" y="5301952"/>
            <a:ext cx="8758015"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527382" y="5949280"/>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527382" y="6237312"/>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9610205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12 University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2348881"/>
            <a:ext cx="11233248" cy="4176463"/>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527284" y="1484784"/>
            <a:ext cx="11233355"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23641321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12 University lockup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1" y="2348881"/>
            <a:ext cx="8064896" cy="4176463"/>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527285" y="1484784"/>
            <a:ext cx="8064972"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9104298" y="4509121"/>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5138666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6/12 departmental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527381" y="5949280"/>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7" name="Text Placeholder 2"/>
          <p:cNvSpPr>
            <a:spLocks noGrp="1"/>
          </p:cNvSpPr>
          <p:nvPr>
            <p:ph type="body" sz="quarter" idx="13" hasCustomPrompt="1"/>
          </p:nvPr>
        </p:nvSpPr>
        <p:spPr>
          <a:xfrm>
            <a:off x="527381" y="6237312"/>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0" name="Text Placeholder 2"/>
          <p:cNvSpPr>
            <a:spLocks noGrp="1"/>
          </p:cNvSpPr>
          <p:nvPr>
            <p:ph type="body" sz="quarter" idx="14" hasCustomPrompt="1"/>
          </p:nvPr>
        </p:nvSpPr>
        <p:spPr>
          <a:xfrm>
            <a:off x="527381" y="4365104"/>
            <a:ext cx="8928992"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11" name="Text Placeholder 2"/>
          <p:cNvSpPr>
            <a:spLocks noGrp="1"/>
          </p:cNvSpPr>
          <p:nvPr>
            <p:ph type="body" sz="quarter" idx="15" hasCustomPrompt="1"/>
          </p:nvPr>
        </p:nvSpPr>
        <p:spPr>
          <a:xfrm>
            <a:off x="527448" y="4941912"/>
            <a:ext cx="112332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28488131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6/12 departmental lockup layout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315" y="4365104"/>
            <a:ext cx="8064896"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4" name="Text Placeholder 2"/>
          <p:cNvSpPr>
            <a:spLocks noGrp="1"/>
          </p:cNvSpPr>
          <p:nvPr>
            <p:ph type="body" sz="quarter" idx="11" hasCustomPrompt="1"/>
          </p:nvPr>
        </p:nvSpPr>
        <p:spPr>
          <a:xfrm>
            <a:off x="527381" y="4941912"/>
            <a:ext cx="806489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5" name="Text Placeholder 2"/>
          <p:cNvSpPr>
            <a:spLocks noGrp="1"/>
          </p:cNvSpPr>
          <p:nvPr>
            <p:ph type="body" sz="quarter" idx="12" hasCustomPrompt="1"/>
          </p:nvPr>
        </p:nvSpPr>
        <p:spPr>
          <a:xfrm>
            <a:off x="527315" y="5949280"/>
            <a:ext cx="806489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6" name="Text Placeholder 2"/>
          <p:cNvSpPr>
            <a:spLocks noGrp="1"/>
          </p:cNvSpPr>
          <p:nvPr>
            <p:ph type="body" sz="quarter" idx="13" hasCustomPrompt="1"/>
          </p:nvPr>
        </p:nvSpPr>
        <p:spPr>
          <a:xfrm>
            <a:off x="527315" y="6237312"/>
            <a:ext cx="806489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7"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1594168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527381" y="5949280"/>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527381" y="6237312"/>
            <a:ext cx="11233248"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527381" y="3788296"/>
            <a:ext cx="11233248"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527448" y="4365104"/>
            <a:ext cx="1123324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33730681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4 departmental Layout 2">
    <p:spTree>
      <p:nvGrpSpPr>
        <p:cNvPr id="1" name=""/>
        <p:cNvGrpSpPr/>
        <p:nvPr/>
      </p:nvGrpSpPr>
      <p:grpSpPr>
        <a:xfrm>
          <a:off x="0" y="0"/>
          <a:ext cx="0" cy="0"/>
          <a:chOff x="0" y="0"/>
          <a:chExt cx="0" cy="0"/>
        </a:xfrm>
      </p:grpSpPr>
      <p:sp>
        <p:nvSpPr>
          <p:cNvPr id="8" name="Picture Placeholder 5"/>
          <p:cNvSpPr>
            <a:spLocks noGrp="1"/>
          </p:cNvSpPr>
          <p:nvPr>
            <p:ph type="pic" sz="quarter" idx="15" hasCustomPrompt="1"/>
          </p:nvPr>
        </p:nvSpPr>
        <p:spPr>
          <a:xfrm>
            <a:off x="9104298" y="4653137"/>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9" name="Text Placeholder 2"/>
          <p:cNvSpPr>
            <a:spLocks noGrp="1"/>
          </p:cNvSpPr>
          <p:nvPr>
            <p:ph type="body" sz="quarter" idx="10" hasCustomPrompt="1"/>
          </p:nvPr>
        </p:nvSpPr>
        <p:spPr>
          <a:xfrm>
            <a:off x="527381" y="3788296"/>
            <a:ext cx="8160840"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10" name="Text Placeholder 2"/>
          <p:cNvSpPr>
            <a:spLocks noGrp="1"/>
          </p:cNvSpPr>
          <p:nvPr>
            <p:ph type="body" sz="quarter" idx="11" hasCustomPrompt="1"/>
          </p:nvPr>
        </p:nvSpPr>
        <p:spPr>
          <a:xfrm>
            <a:off x="527448" y="4365104"/>
            <a:ext cx="816084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1" name="Text Placeholder 2"/>
          <p:cNvSpPr>
            <a:spLocks noGrp="1"/>
          </p:cNvSpPr>
          <p:nvPr>
            <p:ph type="body" sz="quarter" idx="12" hasCustomPrompt="1"/>
          </p:nvPr>
        </p:nvSpPr>
        <p:spPr>
          <a:xfrm>
            <a:off x="527381" y="5949280"/>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2" name="Text Placeholder 2"/>
          <p:cNvSpPr>
            <a:spLocks noGrp="1"/>
          </p:cNvSpPr>
          <p:nvPr>
            <p:ph type="body" sz="quarter" idx="13" hasCustomPrompt="1"/>
          </p:nvPr>
        </p:nvSpPr>
        <p:spPr>
          <a:xfrm>
            <a:off x="527381" y="6237312"/>
            <a:ext cx="816084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1910178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12 departmental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2348881"/>
            <a:ext cx="11233248" cy="4176463"/>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527284" y="1484784"/>
            <a:ext cx="11233355"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27852017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12 departmental lockup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1" y="2348881"/>
            <a:ext cx="8064896" cy="4176463"/>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527285" y="1484784"/>
            <a:ext cx="8064972"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9104298" y="4509121"/>
            <a:ext cx="2656033"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34184978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W 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1340371"/>
            <a:ext cx="11233248"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2752490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BB727FD-9D09-4FBB-9EC5-EDB9FA3429CD}" type="datetimeFigureOut">
              <a:rPr lang="en-GB" smtClean="0"/>
              <a:t>27/09/2022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8A87B4-B783-46E8-AF42-A2A1BD8478A2}" type="slidenum">
              <a:rPr lang="en-GB" smtClean="0"/>
              <a:t>‹#›</a:t>
            </a:fld>
            <a:endParaRPr lang="en-GB"/>
          </a:p>
        </p:txBody>
      </p:sp>
    </p:spTree>
    <p:extLst>
      <p:ext uri="{BB962C8B-B14F-4D97-AF65-F5344CB8AC3E}">
        <p14:creationId xmlns:p14="http://schemas.microsoft.com/office/powerpoint/2010/main" val="17181923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527383" y="1340371"/>
            <a:ext cx="7968885"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527383" y="476672"/>
            <a:ext cx="11233248"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8784300" y="1340769"/>
            <a:ext cx="2976033"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7533895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00058"/>
                </a:solidFill>
                <a:latin typeface="Calibri"/>
                <a:cs typeface="Calibri"/>
              </a:defRPr>
            </a:lvl1pPr>
          </a:lstStyle>
          <a:p>
            <a:pPr lvl="0"/>
            <a:r>
              <a:rPr lang="en-GB" dirty="0"/>
              <a:t>Add Title Text Here…</a:t>
            </a:r>
          </a:p>
        </p:txBody>
      </p:sp>
      <p:sp>
        <p:nvSpPr>
          <p:cNvPr id="4" name="Text Placeholder 3"/>
          <p:cNvSpPr>
            <a:spLocks noGrp="1"/>
          </p:cNvSpPr>
          <p:nvPr>
            <p:ph type="body" sz="quarter" idx="18" hasCustomPrompt="1"/>
          </p:nvPr>
        </p:nvSpPr>
        <p:spPr>
          <a:xfrm>
            <a:off x="527381" y="1340768"/>
            <a:ext cx="11233248" cy="4248472"/>
          </a:xfrm>
          <a:prstGeom prst="rect">
            <a:avLst/>
          </a:prstGeom>
        </p:spPr>
        <p:txBody>
          <a:bodyPr vert="horz"/>
          <a:lstStyle>
            <a:lvl1pPr marL="342900" indent="-342900">
              <a:buSzPct val="100000"/>
              <a:buFontTx/>
              <a:buBlip>
                <a:blip r:embed="rId2"/>
              </a:buBlip>
              <a:defRPr sz="2000" b="0" i="0" baseline="0">
                <a:latin typeface="Calibri"/>
                <a:cs typeface="Calibri"/>
              </a:defRPr>
            </a:lvl1pPr>
          </a:lstStyle>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endParaRPr lang="en-US" dirty="0"/>
          </a:p>
        </p:txBody>
      </p:sp>
    </p:spTree>
    <p:extLst>
      <p:ext uri="{BB962C8B-B14F-4D97-AF65-F5344CB8AC3E}">
        <p14:creationId xmlns:p14="http://schemas.microsoft.com/office/powerpoint/2010/main" val="13452368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23643632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2522200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4CA201-851C-4A84-8383-767573C30328}" type="datetimeFigureOut">
              <a:rPr lang="en-GB" smtClean="0"/>
              <a:t>27/09/2022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9740913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14CA201-851C-4A84-8383-767573C30328}" type="datetimeFigureOut">
              <a:rPr lang="en-GB" smtClean="0"/>
              <a:t>27/09/2022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74455026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14CA201-851C-4A84-8383-767573C30328}" type="datetimeFigureOut">
              <a:rPr lang="en-GB" smtClean="0"/>
              <a:t>27/09/2022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25857429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14CA201-851C-4A84-8383-767573C30328}" type="datetimeFigureOut">
              <a:rPr lang="en-GB" smtClean="0"/>
              <a:t>27/09/2022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7156713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CA201-851C-4A84-8383-767573C30328}" type="datetimeFigureOut">
              <a:rPr lang="en-GB" smtClean="0"/>
              <a:t>27/09/2022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1967153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4CA201-851C-4A84-8383-767573C30328}" type="datetimeFigureOut">
              <a:rPr lang="en-GB" smtClean="0"/>
              <a:t>27/09/2022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20084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BB727FD-9D09-4FBB-9EC5-EDB9FA3429CD}" type="datetimeFigureOut">
              <a:rPr lang="en-GB" smtClean="0"/>
              <a:t>27/09/2022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48A87B4-B783-46E8-AF42-A2A1BD8478A2}" type="slidenum">
              <a:rPr lang="en-GB" smtClean="0"/>
              <a:t>‹#›</a:t>
            </a:fld>
            <a:endParaRPr lang="en-GB"/>
          </a:p>
        </p:txBody>
      </p:sp>
    </p:spTree>
    <p:extLst>
      <p:ext uri="{BB962C8B-B14F-4D97-AF65-F5344CB8AC3E}">
        <p14:creationId xmlns:p14="http://schemas.microsoft.com/office/powerpoint/2010/main" val="8127216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4CA201-851C-4A84-8383-767573C30328}" type="datetimeFigureOut">
              <a:rPr lang="en-GB" smtClean="0"/>
              <a:t>27/09/2022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36438206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781885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051167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BB727FD-9D09-4FBB-9EC5-EDB9FA3429CD}" type="datetimeFigureOut">
              <a:rPr lang="en-GB" smtClean="0"/>
              <a:t>27/09/2022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48A87B4-B783-46E8-AF42-A2A1BD8478A2}" type="slidenum">
              <a:rPr lang="en-GB" smtClean="0"/>
              <a:t>‹#›</a:t>
            </a:fld>
            <a:endParaRPr lang="en-GB"/>
          </a:p>
        </p:txBody>
      </p:sp>
    </p:spTree>
    <p:extLst>
      <p:ext uri="{BB962C8B-B14F-4D97-AF65-F5344CB8AC3E}">
        <p14:creationId xmlns:p14="http://schemas.microsoft.com/office/powerpoint/2010/main" val="430598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B727FD-9D09-4FBB-9EC5-EDB9FA3429CD}" type="datetimeFigureOut">
              <a:rPr lang="en-GB" smtClean="0"/>
              <a:t>27/09/2022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48A87B4-B783-46E8-AF42-A2A1BD8478A2}" type="slidenum">
              <a:rPr lang="en-GB" smtClean="0"/>
              <a:t>‹#›</a:t>
            </a:fld>
            <a:endParaRPr lang="en-GB"/>
          </a:p>
        </p:txBody>
      </p:sp>
    </p:spTree>
    <p:extLst>
      <p:ext uri="{BB962C8B-B14F-4D97-AF65-F5344CB8AC3E}">
        <p14:creationId xmlns:p14="http://schemas.microsoft.com/office/powerpoint/2010/main" val="2722471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BB727FD-9D09-4FBB-9EC5-EDB9FA3429CD}" type="datetimeFigureOut">
              <a:rPr lang="en-GB" smtClean="0"/>
              <a:t>27/09/2022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8A87B4-B783-46E8-AF42-A2A1BD8478A2}" type="slidenum">
              <a:rPr lang="en-GB" smtClean="0"/>
              <a:t>‹#›</a:t>
            </a:fld>
            <a:endParaRPr lang="en-GB"/>
          </a:p>
        </p:txBody>
      </p:sp>
    </p:spTree>
    <p:extLst>
      <p:ext uri="{BB962C8B-B14F-4D97-AF65-F5344CB8AC3E}">
        <p14:creationId xmlns:p14="http://schemas.microsoft.com/office/powerpoint/2010/main" val="3403805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BB727FD-9D09-4FBB-9EC5-EDB9FA3429CD}" type="datetimeFigureOut">
              <a:rPr lang="en-GB" smtClean="0"/>
              <a:t>27/09/2022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8A87B4-B783-46E8-AF42-A2A1BD8478A2}" type="slidenum">
              <a:rPr lang="en-GB" smtClean="0"/>
              <a:t>‹#›</a:t>
            </a:fld>
            <a:endParaRPr lang="en-GB"/>
          </a:p>
        </p:txBody>
      </p:sp>
    </p:spTree>
    <p:extLst>
      <p:ext uri="{BB962C8B-B14F-4D97-AF65-F5344CB8AC3E}">
        <p14:creationId xmlns:p14="http://schemas.microsoft.com/office/powerpoint/2010/main" val="617335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32.xml"/><Relationship Id="rId1" Type="http://schemas.openxmlformats.org/officeDocument/2006/relationships/slideLayout" Target="../slideLayouts/slideLayout31.xml"/><Relationship Id="rId4" Type="http://schemas.openxmlformats.org/officeDocument/2006/relationships/image" Target="../media/image10.jpg"/></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34.xml"/><Relationship Id="rId1" Type="http://schemas.openxmlformats.org/officeDocument/2006/relationships/slideLayout" Target="../slideLayouts/slideLayout33.xml"/><Relationship Id="rId4" Type="http://schemas.openxmlformats.org/officeDocument/2006/relationships/image" Target="../media/image11.jp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4" Type="http://schemas.openxmlformats.org/officeDocument/2006/relationships/image" Target="../media/image12.jpg"/></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4" Type="http://schemas.openxmlformats.org/officeDocument/2006/relationships/image" Target="../media/image13.jpg"/></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slideLayout" Target="../slideLayouts/slideLayout40.xml"/><Relationship Id="rId1" Type="http://schemas.openxmlformats.org/officeDocument/2006/relationships/slideLayout" Target="../slideLayouts/slideLayout39.xml"/><Relationship Id="rId5" Type="http://schemas.openxmlformats.org/officeDocument/2006/relationships/image" Target="../media/image14.jpg"/><Relationship Id="rId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15.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3.jp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image" Target="../media/image4.jp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image" Target="../media/image5.jp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6.xml"/><Relationship Id="rId1" Type="http://schemas.openxmlformats.org/officeDocument/2006/relationships/slideLayout" Target="../slideLayouts/slideLayout25.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image" Target="../media/image7.jp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9.xml"/><Relationship Id="rId1" Type="http://schemas.openxmlformats.org/officeDocument/2006/relationships/slideLayout" Target="../slideLayouts/slideLayout28.xml"/><Relationship Id="rId4" Type="http://schemas.openxmlformats.org/officeDocument/2006/relationships/image" Target="../media/image8.jp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theme" Target="../theme/theme9.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B727FD-9D09-4FBB-9EC5-EDB9FA3429CD}" type="datetimeFigureOut">
              <a:rPr lang="en-GB" smtClean="0"/>
              <a:t>27/09/2022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8A87B4-B783-46E8-AF42-A2A1BD8478A2}" type="slidenum">
              <a:rPr lang="en-GB" smtClean="0"/>
              <a:t>‹#›</a:t>
            </a:fld>
            <a:endParaRPr lang="en-GB"/>
          </a:p>
        </p:txBody>
      </p:sp>
      <p:pic>
        <p:nvPicPr>
          <p:cNvPr id="7" name="Picture 6">
            <a:extLst>
              <a:ext uri="{FF2B5EF4-FFF2-40B4-BE49-F238E27FC236}">
                <a16:creationId xmlns:a16="http://schemas.microsoft.com/office/drawing/2014/main" id="{59A6CB3C-DC11-0448-8E84-BE56BCC5ACAF}"/>
              </a:ext>
            </a:extLst>
          </p:cNvPr>
          <p:cNvPicPr>
            <a:picLocks noChangeAspect="1"/>
          </p:cNvPicPr>
          <p:nvPr/>
        </p:nvPicPr>
        <p:blipFill rotWithShape="1">
          <a:blip r:embed="rId18">
            <a:extLst>
              <a:ext uri="{28A0092B-C50C-407E-A947-70E740481C1C}">
                <a14:useLocalDpi xmlns:a14="http://schemas.microsoft.com/office/drawing/2010/main" val="0"/>
              </a:ext>
            </a:extLst>
          </a:blip>
          <a:srcRect b="42539"/>
          <a:stretch/>
        </p:blipFill>
        <p:spPr>
          <a:xfrm>
            <a:off x="0" y="364"/>
            <a:ext cx="12200709" cy="1547082"/>
          </a:xfrm>
          <a:prstGeom prst="rect">
            <a:avLst/>
          </a:prstGeom>
        </p:spPr>
      </p:pic>
      <p:sp>
        <p:nvSpPr>
          <p:cNvPr id="8" name="TextBox 7">
            <a:extLst>
              <a:ext uri="{FF2B5EF4-FFF2-40B4-BE49-F238E27FC236}">
                <a16:creationId xmlns:a16="http://schemas.microsoft.com/office/drawing/2014/main" id="{B0F34A28-1115-AE4F-82F0-42A6BE20CE86}"/>
              </a:ext>
            </a:extLst>
          </p:cNvPr>
          <p:cNvSpPr txBox="1"/>
          <p:nvPr/>
        </p:nvSpPr>
        <p:spPr>
          <a:xfrm>
            <a:off x="7655170" y="1547446"/>
            <a:ext cx="4935415" cy="707886"/>
          </a:xfrm>
          <a:prstGeom prst="rect">
            <a:avLst/>
          </a:prstGeom>
          <a:noFill/>
        </p:spPr>
        <p:txBody>
          <a:bodyPr wrap="square" rtlCol="0">
            <a:spAutoFit/>
          </a:bodyPr>
          <a:lstStyle/>
          <a:p>
            <a:pPr algn="ctr"/>
            <a:r>
              <a:rPr lang="en-US" sz="1200" dirty="0">
                <a:solidFill>
                  <a:schemeClr val="bg2">
                    <a:lumMod val="50000"/>
                  </a:schemeClr>
                </a:solidFill>
                <a:latin typeface="Avenir Next" panose="020B0503020202020204" pitchFamily="34" charset="0"/>
              </a:rPr>
              <a:t>STUDENT OPPORTUNITY</a:t>
            </a:r>
          </a:p>
          <a:p>
            <a:pPr algn="ctr"/>
            <a:r>
              <a:rPr lang="en-US" sz="2800" dirty="0">
                <a:solidFill>
                  <a:srgbClr val="7FCCB6"/>
                </a:solidFill>
                <a:latin typeface="Avenir Next" panose="020B0503020202020204" pitchFamily="34" charset="0"/>
              </a:rPr>
              <a:t>CAREERS</a:t>
            </a:r>
          </a:p>
        </p:txBody>
      </p:sp>
    </p:spTree>
    <p:extLst>
      <p:ext uri="{BB962C8B-B14F-4D97-AF65-F5344CB8AC3E}">
        <p14:creationId xmlns:p14="http://schemas.microsoft.com/office/powerpoint/2010/main" val="41926659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5" r:id="rId14"/>
    <p:sldLayoutId id="2147483676" r:id="rId15"/>
    <p:sldLayoutId id="2147483728"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646171208"/>
      </p:ext>
    </p:extLst>
  </p:cSld>
  <p:clrMap bg1="lt1" tx1="dk1" bg2="lt2" tx2="dk2" accent1="accent1" accent2="accent2" accent3="accent3" accent4="accent4" accent5="accent5" accent6="accent6" hlink="hlink" folHlink="folHlink"/>
  <p:sldLayoutIdLst>
    <p:sldLayoutId id="2147483701" r:id="rId1"/>
    <p:sldLayoutId id="2147483702"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12192001" cy="6858000"/>
          </a:xfrm>
          <a:prstGeom prst="rect">
            <a:avLst/>
          </a:prstGeom>
        </p:spPr>
      </p:pic>
    </p:spTree>
    <p:extLst>
      <p:ext uri="{BB962C8B-B14F-4D97-AF65-F5344CB8AC3E}">
        <p14:creationId xmlns:p14="http://schemas.microsoft.com/office/powerpoint/2010/main" val="617359623"/>
      </p:ext>
    </p:extLst>
  </p:cSld>
  <p:clrMap bg1="lt1" tx1="dk1" bg2="lt2" tx2="dk2" accent1="accent1" accent2="accent2" accent3="accent3" accent4="accent4" accent5="accent5" accent6="accent6" hlink="hlink" folHlink="folHlink"/>
  <p:sldLayoutIdLst>
    <p:sldLayoutId id="2147483704" r:id="rId1"/>
    <p:sldLayoutId id="214748370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684234621"/>
      </p:ext>
    </p:extLst>
  </p:cSld>
  <p:clrMap bg1="lt1" tx1="dk1" bg2="lt2" tx2="dk2" accent1="accent1" accent2="accent2" accent3="accent3" accent4="accent4" accent5="accent5" accent6="accent6" hlink="hlink" folHlink="folHlink"/>
  <p:sldLayoutIdLst>
    <p:sldLayoutId id="2147483707" r:id="rId1"/>
    <p:sldLayoutId id="214748370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44395041"/>
      </p:ext>
    </p:extLst>
  </p:cSld>
  <p:clrMap bg1="lt1" tx1="dk1" bg2="lt2" tx2="dk2" accent1="accent1" accent2="accent2" accent3="accent3" accent4="accent4" accent5="accent5" accent6="accent6" hlink="hlink" folHlink="folHlink"/>
  <p:sldLayoutIdLst>
    <p:sldLayoutId id="2147483710" r:id="rId1"/>
    <p:sldLayoutId id="2147483711"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877272"/>
            <a:ext cx="12192000" cy="594360"/>
          </a:xfrm>
          <a:prstGeom prst="rect">
            <a:avLst/>
          </a:prstGeom>
        </p:spPr>
      </p:pic>
    </p:spTree>
    <p:extLst>
      <p:ext uri="{BB962C8B-B14F-4D97-AF65-F5344CB8AC3E}">
        <p14:creationId xmlns:p14="http://schemas.microsoft.com/office/powerpoint/2010/main" val="2090914149"/>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CA201-851C-4A84-8383-767573C30328}" type="datetimeFigureOut">
              <a:rPr lang="en-GB" smtClean="0"/>
              <a:t>27/09/2022</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4FAC01-77A8-4A94-AEE5-B3249D523D31}" type="slidenum">
              <a:rPr lang="en-GB" smtClean="0"/>
              <a:t>‹#›</a:t>
            </a:fld>
            <a:endParaRPr lang="en-GB"/>
          </a:p>
        </p:txBody>
      </p:sp>
    </p:spTree>
    <p:extLst>
      <p:ext uri="{BB962C8B-B14F-4D97-AF65-F5344CB8AC3E}">
        <p14:creationId xmlns:p14="http://schemas.microsoft.com/office/powerpoint/2010/main" val="552320811"/>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271148563"/>
      </p:ext>
    </p:extLst>
  </p:cSld>
  <p:clrMap bg1="lt1" tx1="dk1" bg2="lt2" tx2="dk2" accent1="accent1" accent2="accent2" accent3="accent3" accent4="accent4" accent5="accent5" accent6="accent6" hlink="hlink" folHlink="folHlink"/>
  <p:sldLayoutIdLst>
    <p:sldLayoutId id="2147483679" r:id="rId1"/>
    <p:sldLayoutId id="214748368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46615592"/>
      </p:ext>
    </p:extLst>
  </p:cSld>
  <p:clrMap bg1="lt1" tx1="dk1" bg2="lt2" tx2="dk2" accent1="accent1" accent2="accent2" accent3="accent3" accent4="accent4" accent5="accent5" accent6="accent6" hlink="hlink" folHlink="folHlink"/>
  <p:sldLayoutIdLst>
    <p:sldLayoutId id="2147483682" r:id="rId1"/>
    <p:sldLayoutId id="2147483683"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971097009"/>
      </p:ext>
    </p:extLst>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93643053"/>
      </p:ext>
    </p:extLst>
  </p:cSld>
  <p:clrMap bg1="lt1" tx1="dk1" bg2="lt2" tx2="dk2" accent1="accent1" accent2="accent2" accent3="accent3" accent4="accent4" accent5="accent5" accent6="accent6" hlink="hlink" folHlink="folHlink"/>
  <p:sldLayoutIdLst>
    <p:sldLayoutId id="2147483688" r:id="rId1"/>
    <p:sldLayoutId id="2147483689"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000234101"/>
      </p:ext>
    </p:extLst>
  </p:cSld>
  <p:clrMap bg1="lt1" tx1="dk1" bg2="lt2" tx2="dk2" accent1="accent1" accent2="accent2" accent3="accent3" accent4="accent4" accent5="accent5" accent6="accent6" hlink="hlink" folHlink="folHlink"/>
  <p:sldLayoutIdLst>
    <p:sldLayoutId id="2147483691"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994827592"/>
      </p:ext>
    </p:extLst>
  </p:cSld>
  <p:clrMap bg1="lt1" tx1="dk1" bg2="lt2" tx2="dk2" accent1="accent1" accent2="accent2" accent3="accent3" accent4="accent4" accent5="accent5" accent6="accent6" hlink="hlink" folHlink="folHlink"/>
  <p:sldLayoutIdLst>
    <p:sldLayoutId id="2147483693" r:id="rId1"/>
    <p:sldLayoutId id="2147483694"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3794933"/>
      </p:ext>
    </p:extLst>
  </p:cSld>
  <p:clrMap bg1="lt1" tx1="dk1" bg2="lt2" tx2="dk2" accent1="accent1" accent2="accent2" accent3="accent3" accent4="accent4" accent5="accent5" accent6="accent6" hlink="hlink" folHlink="folHlink"/>
  <p:sldLayoutIdLst>
    <p:sldLayoutId id="2147483696" r:id="rId1"/>
    <p:sldLayoutId id="2147483697"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119001239"/>
      </p:ext>
    </p:extLst>
  </p:cSld>
  <p:clrMap bg1="lt1" tx1="dk1" bg2="lt2" tx2="dk2" accent1="accent1" accent2="accent2" accent3="accent3" accent4="accent4" accent5="accent5" accent6="accent6" hlink="hlink" folHlink="folHlink"/>
  <p:sldLayoutIdLst>
    <p:sldLayoutId id="214748369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hyperlink" Target="mailto:mitissut@warwick.ac.uk"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warwick.ac.uk/services/careers/event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arwick.ac.uk/services/careers/help/"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hyperlink" Target="mailto:m.tissut@warwick.ac.uk" TargetMode="External"/><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hyperlink" Target="https://warwick.ac.uk/services/careers/hel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thecompleteuniversityguide.co.uk/league-tables/rankings/history"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warwick.ac.uk/about/community/volunteers" TargetMode="External"/><Relationship Id="rId13" Type="http://schemas.openxmlformats.org/officeDocument/2006/relationships/hyperlink" Target="https://warwick.ac.uk/fac/cross_fac/enterprise/" TargetMode="External"/><Relationship Id="rId3" Type="http://schemas.openxmlformats.org/officeDocument/2006/relationships/image" Target="../media/image19.png"/><Relationship Id="rId7" Type="http://schemas.openxmlformats.org/officeDocument/2006/relationships/hyperlink" Target="https://www.warwicksu.com/societies-sports/" TargetMode="External"/><Relationship Id="rId12" Type="http://schemas.openxmlformats.org/officeDocument/2006/relationships/hyperlink" Target="https://warwick.ac.uk/services/skills"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22.png"/><Relationship Id="rId11" Type="http://schemas.openxmlformats.org/officeDocument/2006/relationships/hyperlink" Target="https://warwick.ac.uk/services/careers/widening-participation/wap" TargetMode="External"/><Relationship Id="rId5" Type="http://schemas.openxmlformats.org/officeDocument/2006/relationships/image" Target="../media/image21.png"/><Relationship Id="rId10" Type="http://schemas.openxmlformats.org/officeDocument/2006/relationships/hyperlink" Target="https://warwick.ac.uk/services/careers/workexperience/" TargetMode="External"/><Relationship Id="rId4" Type="http://schemas.openxmlformats.org/officeDocument/2006/relationships/image" Target="../media/image20.png"/><Relationship Id="rId9" Type="http://schemas.openxmlformats.org/officeDocument/2006/relationships/hyperlink" Target="https://www.unitemps.com/branches/university-of-warwick/"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arwick.ac.uk/services/careers/employers/advertising/sprint/" TargetMode="External"/><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hyperlink" Target="https://careersblog.warwick.ac.uk/"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8" Type="http://schemas.openxmlformats.org/officeDocument/2006/relationships/hyperlink" Target="https://careersblog.warwick.ac.uk/2017/10/17/what-can-i-do-with-a-degree-in-history/" TargetMode="External"/><Relationship Id="rId3" Type="http://schemas.openxmlformats.org/officeDocument/2006/relationships/image" Target="../media/image26.jpeg"/><Relationship Id="rId7" Type="http://schemas.openxmlformats.org/officeDocument/2006/relationships/hyperlink" Target="https://careersblog.warwick.ac.uk/2020/03/17/how-to-develop-a-technology-career-with-a-humanities-degree/"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hyperlink" Target="https://www.brightnetwork.co.uk/graduate-career-advice/no-idea-what-do/what-to-do-with-degree/history/" TargetMode="External"/><Relationship Id="rId5" Type="http://schemas.openxmlformats.org/officeDocument/2006/relationships/hyperlink" Target="https://www.history.org.uk/student/categories/careers" TargetMode="External"/><Relationship Id="rId4" Type="http://schemas.openxmlformats.org/officeDocument/2006/relationships/hyperlink" Target="https://www.prospects.ac.uk/careers-advice/what-can-i-do-with-my-degree/history"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arwick.ac.uk/services/careers/event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8" name="Picture 14" descr="Related image">
            <a:extLst>
              <a:ext uri="{FF2B5EF4-FFF2-40B4-BE49-F238E27FC236}">
                <a16:creationId xmlns:a16="http://schemas.microsoft.com/office/drawing/2014/main" id="{65BA4685-1D62-4450-8F10-B654AD12023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5314950"/>
            <a:ext cx="1143000" cy="6858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73170A98-C203-4364-9EF1-8F0E3193DB4E}"/>
              </a:ext>
            </a:extLst>
          </p:cNvPr>
          <p:cNvSpPr txBox="1"/>
          <p:nvPr/>
        </p:nvSpPr>
        <p:spPr>
          <a:xfrm>
            <a:off x="983412" y="1351508"/>
            <a:ext cx="9062288" cy="2077492"/>
          </a:xfrm>
          <a:prstGeom prst="rect">
            <a:avLst/>
          </a:prstGeom>
          <a:noFill/>
        </p:spPr>
        <p:txBody>
          <a:bodyPr wrap="square" rtlCol="0">
            <a:spAutoFit/>
          </a:bodyPr>
          <a:lstStyle/>
          <a:p>
            <a:pPr algn="ctr" defTabSz="685800"/>
            <a:r>
              <a:rPr lang="en-GB" sz="5400" b="1" dirty="0">
                <a:solidFill>
                  <a:srgbClr val="6AB999"/>
                </a:solidFill>
                <a:latin typeface="Calibri" panose="020F0502020204030204"/>
              </a:rPr>
              <a:t>Careers Induction Talk</a:t>
            </a:r>
          </a:p>
          <a:p>
            <a:pPr algn="ctr" defTabSz="685800"/>
            <a:r>
              <a:rPr lang="en-GB" sz="5400" b="1" dirty="0">
                <a:solidFill>
                  <a:srgbClr val="6AB999"/>
                </a:solidFill>
                <a:latin typeface="Calibri" panose="020F0502020204030204"/>
              </a:rPr>
              <a:t>PG History</a:t>
            </a:r>
          </a:p>
          <a:p>
            <a:pPr algn="ctr" defTabSz="685800"/>
            <a:r>
              <a:rPr lang="en-GB" sz="2100" b="1" dirty="0">
                <a:solidFill>
                  <a:srgbClr val="6AB999"/>
                </a:solidFill>
                <a:latin typeface="Calibri" panose="020F0502020204030204"/>
              </a:rPr>
              <a:t>Autumn 2022</a:t>
            </a:r>
          </a:p>
        </p:txBody>
      </p:sp>
      <p:sp>
        <p:nvSpPr>
          <p:cNvPr id="13" name="TextBox 12">
            <a:extLst>
              <a:ext uri="{FF2B5EF4-FFF2-40B4-BE49-F238E27FC236}">
                <a16:creationId xmlns:a16="http://schemas.microsoft.com/office/drawing/2014/main" id="{F6BCB7DF-109B-411D-A95A-28C31044AF08}"/>
              </a:ext>
            </a:extLst>
          </p:cNvPr>
          <p:cNvSpPr txBox="1"/>
          <p:nvPr/>
        </p:nvSpPr>
        <p:spPr>
          <a:xfrm>
            <a:off x="3609168" y="5176949"/>
            <a:ext cx="3971925" cy="1962076"/>
          </a:xfrm>
          <a:prstGeom prst="rect">
            <a:avLst/>
          </a:prstGeom>
          <a:noFill/>
        </p:spPr>
        <p:txBody>
          <a:bodyPr wrap="square" rtlCol="0">
            <a:spAutoFit/>
          </a:bodyPr>
          <a:lstStyle/>
          <a:p>
            <a:pPr algn="ctr" defTabSz="685800">
              <a:spcAft>
                <a:spcPts val="900"/>
              </a:spcAft>
            </a:pPr>
            <a:r>
              <a:rPr lang="en-GB" sz="3600" b="1" dirty="0">
                <a:solidFill>
                  <a:srgbClr val="511C6C"/>
                </a:solidFill>
                <a:latin typeface="Calibri" panose="020F0502020204030204"/>
              </a:rPr>
              <a:t>Millie Tissut</a:t>
            </a:r>
          </a:p>
          <a:p>
            <a:pPr algn="ctr" defTabSz="685800">
              <a:spcAft>
                <a:spcPts val="900"/>
              </a:spcAft>
            </a:pPr>
            <a:r>
              <a:rPr lang="en-GB" sz="2100" b="1" dirty="0">
                <a:solidFill>
                  <a:srgbClr val="511C6C"/>
                </a:solidFill>
                <a:latin typeface="Calibri" panose="020F0502020204030204"/>
              </a:rPr>
              <a:t>Senior Careers Consultant</a:t>
            </a:r>
          </a:p>
          <a:p>
            <a:pPr algn="ctr" defTabSz="685800">
              <a:spcAft>
                <a:spcPts val="900"/>
              </a:spcAft>
            </a:pPr>
            <a:r>
              <a:rPr lang="en-GB" sz="2100" b="1" dirty="0">
                <a:solidFill>
                  <a:srgbClr val="511C6C"/>
                </a:solidFill>
                <a:latin typeface="Calibri" panose="020F0502020204030204"/>
              </a:rPr>
              <a:t>(</a:t>
            </a:r>
            <a:r>
              <a:rPr lang="en-GB" sz="2100" b="1" dirty="0">
                <a:solidFill>
                  <a:srgbClr val="511C6C"/>
                </a:solidFill>
                <a:latin typeface="Calibri" panose="020F0502020204030204"/>
                <a:hlinkClick r:id="rId4"/>
              </a:rPr>
              <a:t>m.tissut@warwick.ac.uk</a:t>
            </a:r>
            <a:r>
              <a:rPr lang="en-GB" sz="2100" b="1" dirty="0">
                <a:solidFill>
                  <a:srgbClr val="511C6C"/>
                </a:solidFill>
                <a:latin typeface="Calibri" panose="020F0502020204030204"/>
              </a:rPr>
              <a:t>)</a:t>
            </a:r>
          </a:p>
          <a:p>
            <a:pPr algn="ctr" defTabSz="685800">
              <a:spcAft>
                <a:spcPts val="900"/>
              </a:spcAft>
            </a:pPr>
            <a:endParaRPr lang="en-GB" sz="2100" b="1" dirty="0">
              <a:solidFill>
                <a:srgbClr val="511C6C"/>
              </a:solidFill>
              <a:latin typeface="Calibri" panose="020F0502020204030204"/>
            </a:endParaRPr>
          </a:p>
        </p:txBody>
      </p:sp>
    </p:spTree>
    <p:extLst>
      <p:ext uri="{BB962C8B-B14F-4D97-AF65-F5344CB8AC3E}">
        <p14:creationId xmlns:p14="http://schemas.microsoft.com/office/powerpoint/2010/main" val="3191585199"/>
      </p:ext>
    </p:extLst>
  </p:cSld>
  <p:clrMapOvr>
    <a:masterClrMapping/>
  </p:clrMapOvr>
  <mc:AlternateContent xmlns:mc="http://schemas.openxmlformats.org/markup-compatibility/2006" xmlns:p14="http://schemas.microsoft.com/office/powerpoint/2010/main">
    <mc:Choice Requires="p14">
      <p:transition spd="slow" p14:dur="2000" advTm="39252"/>
    </mc:Choice>
    <mc:Fallback xmlns="">
      <p:transition spd="slow" advTm="3925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F106A-EE52-368D-8CFB-113388DB535E}"/>
              </a:ext>
            </a:extLst>
          </p:cNvPr>
          <p:cNvSpPr>
            <a:spLocks noGrp="1"/>
          </p:cNvSpPr>
          <p:nvPr>
            <p:ph type="title"/>
          </p:nvPr>
        </p:nvSpPr>
        <p:spPr>
          <a:xfrm>
            <a:off x="993476" y="848206"/>
            <a:ext cx="10515600" cy="825320"/>
          </a:xfrm>
        </p:spPr>
        <p:txBody>
          <a:bodyPr/>
          <a:lstStyle/>
          <a:p>
            <a:r>
              <a:rPr lang="en-GB" sz="3600" b="1" dirty="0">
                <a:latin typeface="+mn-lt"/>
              </a:rPr>
              <a:t>6. Attend a careers workshop</a:t>
            </a:r>
          </a:p>
        </p:txBody>
      </p:sp>
      <p:sp>
        <p:nvSpPr>
          <p:cNvPr id="3" name="Content Placeholder 2">
            <a:extLst>
              <a:ext uri="{FF2B5EF4-FFF2-40B4-BE49-F238E27FC236}">
                <a16:creationId xmlns:a16="http://schemas.microsoft.com/office/drawing/2014/main" id="{F2BEB540-3A4A-8D77-1670-129219675028}"/>
              </a:ext>
            </a:extLst>
          </p:cNvPr>
          <p:cNvSpPr>
            <a:spLocks noGrp="1"/>
          </p:cNvSpPr>
          <p:nvPr>
            <p:ph idx="1"/>
          </p:nvPr>
        </p:nvSpPr>
        <p:spPr>
          <a:xfrm>
            <a:off x="189781" y="1411556"/>
            <a:ext cx="11749177" cy="5032375"/>
          </a:xfrm>
        </p:spPr>
        <p:txBody>
          <a:bodyPr>
            <a:normAutofit fontScale="92500" lnSpcReduction="10000"/>
          </a:bodyPr>
          <a:lstStyle/>
          <a:p>
            <a:r>
              <a:rPr lang="en-GB" dirty="0">
                <a:solidFill>
                  <a:srgbClr val="CC0099"/>
                </a:solidFill>
              </a:rPr>
              <a:t>Networking for success –</a:t>
            </a:r>
            <a:r>
              <a:rPr lang="en-GB" b="0" i="1" dirty="0">
                <a:solidFill>
                  <a:srgbClr val="CC0099"/>
                </a:solidFill>
                <a:effectLst/>
                <a:latin typeface="Helvetica Neue"/>
              </a:rPr>
              <a:t>Tue 11 &amp; 20 Oct &amp; - in-person</a:t>
            </a:r>
            <a:endParaRPr lang="en-GB" dirty="0">
              <a:solidFill>
                <a:srgbClr val="CC0099"/>
              </a:solidFill>
            </a:endParaRPr>
          </a:p>
          <a:p>
            <a:r>
              <a:rPr lang="en-GB" dirty="0">
                <a:solidFill>
                  <a:srgbClr val="CC0099"/>
                </a:solidFill>
              </a:rPr>
              <a:t>Virtual Assessment centres – Practise group exercise - </a:t>
            </a:r>
            <a:r>
              <a:rPr lang="en-GB" b="0" i="1" dirty="0">
                <a:solidFill>
                  <a:srgbClr val="CC0099"/>
                </a:solidFill>
                <a:effectLst/>
                <a:latin typeface="Helvetica Neue"/>
              </a:rPr>
              <a:t>Wed 2 Nov online</a:t>
            </a:r>
            <a:endParaRPr lang="en-GB" dirty="0">
              <a:solidFill>
                <a:srgbClr val="CC0099"/>
              </a:solidFill>
            </a:endParaRPr>
          </a:p>
          <a:p>
            <a:pPr fontAlgn="t"/>
            <a:r>
              <a:rPr lang="en-GB" dirty="0">
                <a:solidFill>
                  <a:srgbClr val="CC0099"/>
                </a:solidFill>
              </a:rPr>
              <a:t>How to prepare for a careers fair - </a:t>
            </a:r>
            <a:r>
              <a:rPr lang="en-GB" b="0" i="1" dirty="0">
                <a:solidFill>
                  <a:srgbClr val="CC0099"/>
                </a:solidFill>
                <a:effectLst/>
                <a:latin typeface="Helvetica Neue"/>
              </a:rPr>
              <a:t>Wed 12 Oct – in-person</a:t>
            </a:r>
            <a:endParaRPr lang="en-GB" b="0" i="0" dirty="0">
              <a:solidFill>
                <a:srgbClr val="CC0099"/>
              </a:solidFill>
              <a:effectLst/>
              <a:latin typeface="Helvetica Neue"/>
            </a:endParaRPr>
          </a:p>
          <a:p>
            <a:pPr fontAlgn="t"/>
            <a:r>
              <a:rPr lang="en-GB" dirty="0">
                <a:solidFill>
                  <a:srgbClr val="CC0099"/>
                </a:solidFill>
              </a:rPr>
              <a:t>Let’s discuss Interviews - </a:t>
            </a:r>
            <a:r>
              <a:rPr lang="en-GB" b="0" i="1" dirty="0">
                <a:solidFill>
                  <a:srgbClr val="CC0099"/>
                </a:solidFill>
                <a:effectLst/>
                <a:latin typeface="Helvetica Neue"/>
              </a:rPr>
              <a:t>Wed 23 Nov – in-person</a:t>
            </a:r>
          </a:p>
          <a:p>
            <a:pPr fontAlgn="t"/>
            <a:r>
              <a:rPr lang="en-GB" dirty="0">
                <a:solidFill>
                  <a:srgbClr val="CC0099"/>
                </a:solidFill>
              </a:rPr>
              <a:t>Let’s discuss CVs and Applications </a:t>
            </a:r>
            <a:r>
              <a:rPr lang="en-GB" i="1" dirty="0">
                <a:solidFill>
                  <a:srgbClr val="CC0099"/>
                </a:solidFill>
                <a:latin typeface="Helvetica Neue"/>
              </a:rPr>
              <a:t>- </a:t>
            </a:r>
            <a:r>
              <a:rPr lang="en-GB" b="0" i="1" dirty="0">
                <a:solidFill>
                  <a:srgbClr val="CC0099"/>
                </a:solidFill>
                <a:effectLst/>
                <a:latin typeface="Helvetica Neue"/>
              </a:rPr>
              <a:t>Wed 9 Nov 2022 – in-person</a:t>
            </a:r>
            <a:endParaRPr lang="en-GB" b="0" i="0" dirty="0">
              <a:solidFill>
                <a:srgbClr val="CC0099"/>
              </a:solidFill>
              <a:effectLst/>
              <a:latin typeface="Helvetica Neue"/>
            </a:endParaRPr>
          </a:p>
          <a:p>
            <a:pPr algn="l" fontAlgn="t">
              <a:buFont typeface="Arial" panose="020B0604020202020204" pitchFamily="34" charset="0"/>
              <a:buChar char="•"/>
            </a:pPr>
            <a:r>
              <a:rPr lang="en-GB" dirty="0">
                <a:solidFill>
                  <a:srgbClr val="CC0099"/>
                </a:solidFill>
              </a:rPr>
              <a:t>Use LinkedIn for your Career - </a:t>
            </a:r>
            <a:r>
              <a:rPr lang="en-GB" b="0" i="1" dirty="0">
                <a:solidFill>
                  <a:srgbClr val="CC0099"/>
                </a:solidFill>
                <a:effectLst/>
                <a:latin typeface="Helvetica Neue"/>
              </a:rPr>
              <a:t>Tue 25 Oct, Online</a:t>
            </a:r>
            <a:endParaRPr lang="en-GB" b="0" i="0" dirty="0">
              <a:solidFill>
                <a:srgbClr val="CC0099"/>
              </a:solidFill>
              <a:effectLst/>
              <a:latin typeface="Helvetica Neue"/>
            </a:endParaRPr>
          </a:p>
          <a:p>
            <a:r>
              <a:rPr lang="en-GB" dirty="0">
                <a:solidFill>
                  <a:srgbClr val="CC0099"/>
                </a:solidFill>
              </a:rPr>
              <a:t>CVs and Applications - </a:t>
            </a:r>
            <a:r>
              <a:rPr lang="en-GB" b="0" i="1" dirty="0">
                <a:solidFill>
                  <a:srgbClr val="CC0099"/>
                </a:solidFill>
                <a:effectLst/>
                <a:latin typeface="Helvetica Neue"/>
              </a:rPr>
              <a:t>Mon 10 Oct, Online</a:t>
            </a:r>
          </a:p>
          <a:p>
            <a:pPr algn="l" fontAlgn="t">
              <a:buFont typeface="Arial" panose="020B0604020202020204" pitchFamily="34" charset="0"/>
              <a:buChar char="•"/>
            </a:pPr>
            <a:r>
              <a:rPr lang="en-GB" dirty="0">
                <a:solidFill>
                  <a:srgbClr val="CC0099"/>
                </a:solidFill>
              </a:rPr>
              <a:t>Recognise and Prepare for Strengths based interviews </a:t>
            </a:r>
            <a:r>
              <a:rPr lang="en-GB" i="1" dirty="0">
                <a:solidFill>
                  <a:srgbClr val="CC0099"/>
                </a:solidFill>
                <a:latin typeface="Helvetica Neue"/>
              </a:rPr>
              <a:t>- </a:t>
            </a:r>
            <a:r>
              <a:rPr lang="en-GB" b="0" i="1" dirty="0">
                <a:solidFill>
                  <a:srgbClr val="CC0099"/>
                </a:solidFill>
                <a:effectLst/>
                <a:latin typeface="Helvetica Neue"/>
              </a:rPr>
              <a:t>Tue 18 Oct - online</a:t>
            </a:r>
          </a:p>
          <a:p>
            <a:pPr algn="l" fontAlgn="t">
              <a:buFont typeface="Arial" panose="020B0604020202020204" pitchFamily="34" charset="0"/>
              <a:buChar char="•"/>
            </a:pPr>
            <a:r>
              <a:rPr lang="en-GB" dirty="0">
                <a:solidFill>
                  <a:srgbClr val="CC0099"/>
                </a:solidFill>
              </a:rPr>
              <a:t>Assessment centres: An Overview </a:t>
            </a:r>
            <a:r>
              <a:rPr lang="en-GB" i="1" dirty="0">
                <a:solidFill>
                  <a:srgbClr val="CC0099"/>
                </a:solidFill>
                <a:latin typeface="Helvetica Neue"/>
              </a:rPr>
              <a:t>- </a:t>
            </a:r>
            <a:r>
              <a:rPr lang="en-GB" b="0" i="1" dirty="0">
                <a:solidFill>
                  <a:srgbClr val="CC0099"/>
                </a:solidFill>
                <a:effectLst/>
                <a:latin typeface="Helvetica Neue"/>
              </a:rPr>
              <a:t>Mon 24 Oct 2022,online</a:t>
            </a:r>
          </a:p>
          <a:p>
            <a:pPr marL="0" indent="0" algn="l" fontAlgn="t">
              <a:buNone/>
            </a:pPr>
            <a:r>
              <a:rPr lang="en-GB" sz="2600" dirty="0">
                <a:solidFill>
                  <a:srgbClr val="FF0066"/>
                </a:solidFill>
              </a:rPr>
              <a:t>To see the full list of events/sign up visit: https</a:t>
            </a:r>
            <a:r>
              <a:rPr lang="en-GB" sz="2600" b="0" i="0" dirty="0">
                <a:solidFill>
                  <a:srgbClr val="3F4246"/>
                </a:solidFill>
                <a:effectLst/>
                <a:latin typeface="Helvetica Neue"/>
                <a:hlinkClick r:id="rId3"/>
              </a:rPr>
              <a:t>//warwick.ac.uk/services/careers/events/</a:t>
            </a:r>
            <a:r>
              <a:rPr lang="en-GB" sz="2600" b="0" i="0" dirty="0">
                <a:solidFill>
                  <a:srgbClr val="3F4246"/>
                </a:solidFill>
                <a:effectLst/>
                <a:latin typeface="Helvetica Neue"/>
              </a:rPr>
              <a:t> </a:t>
            </a:r>
          </a:p>
          <a:p>
            <a:pPr marL="0" indent="0" algn="l" fontAlgn="t">
              <a:buNone/>
            </a:pPr>
            <a:r>
              <a:rPr lang="en-GB" i="1" dirty="0">
                <a:solidFill>
                  <a:srgbClr val="0000FF"/>
                </a:solidFill>
                <a:latin typeface="Helvetica Neue"/>
              </a:rPr>
              <a:t>S</a:t>
            </a:r>
            <a:r>
              <a:rPr lang="en-GB" b="0" i="1" dirty="0">
                <a:solidFill>
                  <a:srgbClr val="0000FF"/>
                </a:solidFill>
                <a:effectLst/>
                <a:latin typeface="Helvetica Neue"/>
              </a:rPr>
              <a:t>earch under</a:t>
            </a:r>
            <a:r>
              <a:rPr lang="en-GB" b="0" i="0" dirty="0">
                <a:solidFill>
                  <a:srgbClr val="0000FF"/>
                </a:solidFill>
                <a:effectLst/>
                <a:latin typeface="Helvetica Neue"/>
              </a:rPr>
              <a:t>: careers team workshops/careers webinars/careers workshops</a:t>
            </a:r>
          </a:p>
          <a:p>
            <a:pPr marL="0" indent="0" algn="l" fontAlgn="t">
              <a:buNone/>
            </a:pPr>
            <a:endParaRPr lang="en-GB" b="0" i="0" dirty="0">
              <a:solidFill>
                <a:srgbClr val="3F4246"/>
              </a:solidFill>
              <a:effectLst/>
              <a:latin typeface="Helvetica Neue"/>
            </a:endParaRPr>
          </a:p>
          <a:p>
            <a:pPr algn="l" fontAlgn="t">
              <a:buFont typeface="Arial" panose="020B0604020202020204" pitchFamily="34" charset="0"/>
              <a:buChar char="•"/>
            </a:pPr>
            <a:endParaRPr lang="en-GB" b="0" i="0" dirty="0">
              <a:solidFill>
                <a:srgbClr val="3F4246"/>
              </a:solidFill>
              <a:effectLst/>
              <a:latin typeface="Helvetica Neue"/>
            </a:endParaRPr>
          </a:p>
          <a:p>
            <a:endParaRPr lang="en-GB" dirty="0"/>
          </a:p>
        </p:txBody>
      </p:sp>
    </p:spTree>
    <p:extLst>
      <p:ext uri="{BB962C8B-B14F-4D97-AF65-F5344CB8AC3E}">
        <p14:creationId xmlns:p14="http://schemas.microsoft.com/office/powerpoint/2010/main" val="4059164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166" y="917216"/>
            <a:ext cx="10515600" cy="635539"/>
          </a:xfrm>
        </p:spPr>
        <p:txBody>
          <a:bodyPr/>
          <a:lstStyle/>
          <a:p>
            <a:r>
              <a:rPr lang="en-GB" sz="3600" b="1" dirty="0">
                <a:latin typeface="+mn-lt"/>
              </a:rPr>
              <a:t>7. Reach out for help:</a:t>
            </a:r>
          </a:p>
        </p:txBody>
      </p:sp>
      <p:sp>
        <p:nvSpPr>
          <p:cNvPr id="3" name="Content Placeholder 2"/>
          <p:cNvSpPr>
            <a:spLocks noGrp="1"/>
          </p:cNvSpPr>
          <p:nvPr>
            <p:ph idx="1"/>
          </p:nvPr>
        </p:nvSpPr>
        <p:spPr/>
        <p:txBody>
          <a:bodyPr>
            <a:normAutofit fontScale="92500" lnSpcReduction="10000"/>
          </a:bodyPr>
          <a:lstStyle/>
          <a:p>
            <a:pPr marL="0" indent="0" algn="just">
              <a:buNone/>
            </a:pPr>
            <a:r>
              <a:rPr lang="en-GB" dirty="0">
                <a:solidFill>
                  <a:srgbClr val="0000FF"/>
                </a:solidFill>
              </a:rPr>
              <a:t>If you are …</a:t>
            </a:r>
          </a:p>
          <a:p>
            <a:pPr algn="just"/>
            <a:r>
              <a:rPr lang="en-GB" dirty="0">
                <a:solidFill>
                  <a:srgbClr val="0000FF"/>
                </a:solidFill>
              </a:rPr>
              <a:t>have no idea – you don’t need to have a career idea to get help</a:t>
            </a:r>
          </a:p>
          <a:p>
            <a:pPr algn="just"/>
            <a:r>
              <a:rPr lang="en-GB" dirty="0">
                <a:solidFill>
                  <a:srgbClr val="0000FF"/>
                </a:solidFill>
              </a:rPr>
              <a:t>have an idea and want help planning it out</a:t>
            </a:r>
          </a:p>
          <a:p>
            <a:pPr algn="just"/>
            <a:r>
              <a:rPr lang="en-GB" dirty="0">
                <a:solidFill>
                  <a:srgbClr val="0000FF"/>
                </a:solidFill>
              </a:rPr>
              <a:t>have several ideas and want to talk them through</a:t>
            </a:r>
          </a:p>
          <a:p>
            <a:pPr algn="just"/>
            <a:r>
              <a:rPr lang="en-GB" dirty="0">
                <a:solidFill>
                  <a:srgbClr val="0000FF"/>
                </a:solidFill>
              </a:rPr>
              <a:t>feel everyone around you is ‘sorted’ and you are not</a:t>
            </a:r>
          </a:p>
          <a:p>
            <a:pPr algn="just"/>
            <a:r>
              <a:rPr lang="en-GB" dirty="0">
                <a:solidFill>
                  <a:srgbClr val="0000FF"/>
                </a:solidFill>
              </a:rPr>
              <a:t>need help making applications or searching for opportunities</a:t>
            </a:r>
          </a:p>
          <a:p>
            <a:pPr algn="just"/>
            <a:r>
              <a:rPr lang="en-GB" dirty="0">
                <a:solidFill>
                  <a:srgbClr val="0000FF"/>
                </a:solidFill>
              </a:rPr>
              <a:t>feeling under pressure or have in some way ‘fallen behind in getting experience’ </a:t>
            </a:r>
          </a:p>
          <a:p>
            <a:pPr algn="just"/>
            <a:r>
              <a:rPr lang="en-GB" dirty="0">
                <a:solidFill>
                  <a:srgbClr val="0000FF"/>
                </a:solidFill>
              </a:rPr>
              <a:t>Appointments are one to one and confidential. Book your slot here:</a:t>
            </a:r>
          </a:p>
          <a:p>
            <a:pPr marL="0" indent="0" algn="just">
              <a:buNone/>
            </a:pPr>
            <a:r>
              <a:rPr lang="en-GB" b="1" dirty="0">
                <a:hlinkClick r:id="rId3"/>
              </a:rPr>
              <a:t>https://warwick.ac.uk/services/careers/help/</a:t>
            </a:r>
            <a:endParaRPr lang="en-GB" b="1" dirty="0"/>
          </a:p>
          <a:p>
            <a:pPr marL="0" indent="0" algn="just">
              <a:buNone/>
            </a:pPr>
            <a:endParaRPr lang="en-GB" b="1" dirty="0"/>
          </a:p>
          <a:p>
            <a:pPr algn="just"/>
            <a:endParaRPr lang="en-GB" dirty="0">
              <a:solidFill>
                <a:srgbClr val="0000FF"/>
              </a:solidFill>
            </a:endParaRPr>
          </a:p>
          <a:p>
            <a:pPr algn="just"/>
            <a:endParaRPr lang="en-GB" dirty="0">
              <a:solidFill>
                <a:srgbClr val="0000FF"/>
              </a:solidFill>
            </a:endParaRPr>
          </a:p>
          <a:p>
            <a:endParaRPr lang="en-GB" dirty="0"/>
          </a:p>
        </p:txBody>
      </p:sp>
    </p:spTree>
    <p:extLst>
      <p:ext uri="{BB962C8B-B14F-4D97-AF65-F5344CB8AC3E}">
        <p14:creationId xmlns:p14="http://schemas.microsoft.com/office/powerpoint/2010/main" val="379713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A8E69AF-1EAB-27EC-6189-6E0909B09C86}"/>
              </a:ext>
            </a:extLst>
          </p:cNvPr>
          <p:cNvSpPr>
            <a:spLocks noGrp="1"/>
          </p:cNvSpPr>
          <p:nvPr>
            <p:ph type="body" sz="quarter" idx="14"/>
          </p:nvPr>
        </p:nvSpPr>
        <p:spPr/>
        <p:txBody>
          <a:bodyPr/>
          <a:lstStyle/>
          <a:p>
            <a:endParaRPr lang="en-GB" dirty="0"/>
          </a:p>
        </p:txBody>
      </p:sp>
      <p:sp>
        <p:nvSpPr>
          <p:cNvPr id="3" name="Text Placeholder 2">
            <a:extLst>
              <a:ext uri="{FF2B5EF4-FFF2-40B4-BE49-F238E27FC236}">
                <a16:creationId xmlns:a16="http://schemas.microsoft.com/office/drawing/2014/main" id="{C8D99F35-F56B-1993-BA1A-A27D74287E61}"/>
              </a:ext>
            </a:extLst>
          </p:cNvPr>
          <p:cNvSpPr>
            <a:spLocks noGrp="1"/>
          </p:cNvSpPr>
          <p:nvPr>
            <p:ph type="body" sz="quarter" idx="10"/>
          </p:nvPr>
        </p:nvSpPr>
        <p:spPr/>
        <p:txBody>
          <a:bodyPr/>
          <a:lstStyle/>
          <a:p>
            <a:endParaRPr lang="en-GB"/>
          </a:p>
        </p:txBody>
      </p:sp>
      <p:pic>
        <p:nvPicPr>
          <p:cNvPr id="5" name="Picture 4">
            <a:extLst>
              <a:ext uri="{FF2B5EF4-FFF2-40B4-BE49-F238E27FC236}">
                <a16:creationId xmlns:a16="http://schemas.microsoft.com/office/drawing/2014/main" id="{76BCBCAC-82EE-03E8-C0E1-9DD0D9AA087B}"/>
              </a:ext>
            </a:extLst>
          </p:cNvPr>
          <p:cNvPicPr>
            <a:picLocks noChangeAspect="1"/>
          </p:cNvPicPr>
          <p:nvPr/>
        </p:nvPicPr>
        <p:blipFill>
          <a:blip r:embed="rId2"/>
          <a:stretch>
            <a:fillRect/>
          </a:stretch>
        </p:blipFill>
        <p:spPr>
          <a:xfrm>
            <a:off x="0" y="0"/>
            <a:ext cx="12192000" cy="6857999"/>
          </a:xfrm>
          <a:prstGeom prst="rect">
            <a:avLst/>
          </a:prstGeom>
        </p:spPr>
      </p:pic>
      <p:sp>
        <p:nvSpPr>
          <p:cNvPr id="7" name="TextBox 6">
            <a:extLst>
              <a:ext uri="{FF2B5EF4-FFF2-40B4-BE49-F238E27FC236}">
                <a16:creationId xmlns:a16="http://schemas.microsoft.com/office/drawing/2014/main" id="{42613735-9F5C-3024-5738-E906FBB63E83}"/>
              </a:ext>
            </a:extLst>
          </p:cNvPr>
          <p:cNvSpPr txBox="1"/>
          <p:nvPr/>
        </p:nvSpPr>
        <p:spPr>
          <a:xfrm>
            <a:off x="2225615" y="5804123"/>
            <a:ext cx="8384876" cy="646331"/>
          </a:xfrm>
          <a:prstGeom prst="rect">
            <a:avLst/>
          </a:prstGeom>
          <a:noFill/>
        </p:spPr>
        <p:txBody>
          <a:bodyPr wrap="square" rtlCol="0">
            <a:spAutoFit/>
          </a:bodyPr>
          <a:lstStyle/>
          <a:p>
            <a:r>
              <a:rPr lang="en-GB" sz="3600" dirty="0">
                <a:solidFill>
                  <a:srgbClr val="FF0066"/>
                </a:solidFill>
              </a:rPr>
              <a:t>https://warwick.ac.uk/services/careers/</a:t>
            </a:r>
          </a:p>
        </p:txBody>
      </p:sp>
    </p:spTree>
    <p:extLst>
      <p:ext uri="{BB962C8B-B14F-4D97-AF65-F5344CB8AC3E}">
        <p14:creationId xmlns:p14="http://schemas.microsoft.com/office/powerpoint/2010/main" val="3398403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Whiteboard, White Board, Blan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619" y="1409131"/>
            <a:ext cx="10489721" cy="5818992"/>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1362974" y="1759790"/>
            <a:ext cx="9264769" cy="3864634"/>
          </a:xfrm>
        </p:spPr>
        <p:txBody>
          <a:bodyPr>
            <a:normAutofit/>
          </a:bodyPr>
          <a:lstStyle/>
          <a:p>
            <a:pPr marL="0" indent="0" algn="ctr">
              <a:buNone/>
            </a:pPr>
            <a:r>
              <a:rPr lang="en-GB" dirty="0">
                <a:solidFill>
                  <a:srgbClr val="00B0F0"/>
                </a:solidFill>
              </a:rPr>
              <a:t>Thank you </a:t>
            </a:r>
          </a:p>
          <a:p>
            <a:pPr marL="0" indent="0" algn="ctr">
              <a:buNone/>
            </a:pPr>
            <a:r>
              <a:rPr lang="en-GB" dirty="0">
                <a:solidFill>
                  <a:srgbClr val="00B0F0"/>
                </a:solidFill>
              </a:rPr>
              <a:t>&amp; </a:t>
            </a:r>
          </a:p>
          <a:p>
            <a:pPr marL="0" indent="0" algn="ctr">
              <a:buNone/>
            </a:pPr>
            <a:r>
              <a:rPr lang="en-GB" dirty="0">
                <a:solidFill>
                  <a:srgbClr val="00B0F0"/>
                </a:solidFill>
              </a:rPr>
              <a:t>Please get in touch, if you have any questions or would like help</a:t>
            </a:r>
          </a:p>
          <a:p>
            <a:pPr marL="0" indent="0" algn="ctr">
              <a:buNone/>
            </a:pPr>
            <a:r>
              <a:rPr lang="en-GB" dirty="0">
                <a:solidFill>
                  <a:srgbClr val="00B0F0"/>
                </a:solidFill>
              </a:rPr>
              <a:t>(</a:t>
            </a:r>
            <a:r>
              <a:rPr lang="en-GB" dirty="0">
                <a:solidFill>
                  <a:srgbClr val="00B0F0"/>
                </a:solidFill>
                <a:hlinkClick r:id="rId3"/>
              </a:rPr>
              <a:t>m.tissut@warwick.ac.uk</a:t>
            </a:r>
            <a:r>
              <a:rPr lang="en-GB" dirty="0">
                <a:solidFill>
                  <a:srgbClr val="00B0F0"/>
                </a:solidFill>
              </a:rPr>
              <a:t>)</a:t>
            </a:r>
          </a:p>
          <a:p>
            <a:pPr marL="0" indent="0" algn="ctr">
              <a:buNone/>
            </a:pPr>
            <a:r>
              <a:rPr lang="en-GB" dirty="0">
                <a:solidFill>
                  <a:srgbClr val="00B0F0"/>
                </a:solidFill>
              </a:rPr>
              <a:t>For Appointments please book via:</a:t>
            </a:r>
          </a:p>
          <a:p>
            <a:pPr marL="0" indent="0" algn="ctr">
              <a:buNone/>
            </a:pPr>
            <a:r>
              <a:rPr lang="en-GB" dirty="0">
                <a:solidFill>
                  <a:srgbClr val="00B0F0"/>
                </a:solidFill>
                <a:hlinkClick r:id="rId4"/>
              </a:rPr>
              <a:t>https://warwick.ac.uk/services/careers/help/</a:t>
            </a:r>
            <a:endParaRPr lang="en-GB" dirty="0">
              <a:solidFill>
                <a:srgbClr val="00B0F0"/>
              </a:solidFill>
            </a:endParaRPr>
          </a:p>
          <a:p>
            <a:pPr marL="0" indent="0" algn="ctr">
              <a:buNone/>
            </a:pPr>
            <a:endParaRPr lang="en-GB" dirty="0">
              <a:solidFill>
                <a:srgbClr val="00B0F0"/>
              </a:solidFill>
            </a:endParaRPr>
          </a:p>
          <a:p>
            <a:pPr marL="0" indent="0" algn="ctr">
              <a:buNone/>
            </a:pPr>
            <a:endParaRPr lang="en-GB" dirty="0">
              <a:solidFill>
                <a:srgbClr val="00B0F0"/>
              </a:solidFill>
            </a:endParaRPr>
          </a:p>
          <a:p>
            <a:pPr marL="0" indent="0" algn="ctr">
              <a:buNone/>
            </a:pPr>
            <a:endParaRPr lang="en-GB" dirty="0">
              <a:solidFill>
                <a:srgbClr val="00B0F0"/>
              </a:solidFill>
            </a:endParaRPr>
          </a:p>
        </p:txBody>
      </p:sp>
    </p:spTree>
    <p:extLst>
      <p:ext uri="{BB962C8B-B14F-4D97-AF65-F5344CB8AC3E}">
        <p14:creationId xmlns:p14="http://schemas.microsoft.com/office/powerpoint/2010/main" val="2952150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C2027-3C4F-E883-3030-71DAD343585F}"/>
              </a:ext>
            </a:extLst>
          </p:cNvPr>
          <p:cNvSpPr>
            <a:spLocks noGrp="1"/>
          </p:cNvSpPr>
          <p:nvPr>
            <p:ph type="title"/>
          </p:nvPr>
        </p:nvSpPr>
        <p:spPr>
          <a:xfrm>
            <a:off x="580126" y="1279524"/>
            <a:ext cx="10515600" cy="808067"/>
          </a:xfrm>
        </p:spPr>
        <p:txBody>
          <a:bodyPr/>
          <a:lstStyle/>
          <a:p>
            <a:r>
              <a:rPr lang="en-US" b="1" dirty="0">
                <a:solidFill>
                  <a:srgbClr val="FF0000"/>
                </a:solidFill>
              </a:rPr>
              <a:t>What employers think of Warwick</a:t>
            </a:r>
            <a:br>
              <a:rPr lang="en-US" dirty="0"/>
            </a:br>
            <a:endParaRPr lang="en-GB" dirty="0"/>
          </a:p>
        </p:txBody>
      </p:sp>
      <p:sp>
        <p:nvSpPr>
          <p:cNvPr id="3" name="Content Placeholder 2">
            <a:extLst>
              <a:ext uri="{FF2B5EF4-FFF2-40B4-BE49-F238E27FC236}">
                <a16:creationId xmlns:a16="http://schemas.microsoft.com/office/drawing/2014/main" id="{B6C22F31-59D8-6C7B-EDE4-C9AE69330027}"/>
              </a:ext>
            </a:extLst>
          </p:cNvPr>
          <p:cNvSpPr>
            <a:spLocks noGrp="1"/>
          </p:cNvSpPr>
          <p:nvPr>
            <p:ph idx="1"/>
          </p:nvPr>
        </p:nvSpPr>
        <p:spPr>
          <a:xfrm>
            <a:off x="580126" y="2221865"/>
            <a:ext cx="11031747" cy="4351338"/>
          </a:xfrm>
        </p:spPr>
        <p:txBody>
          <a:bodyPr>
            <a:normAutofit lnSpcReduction="10000"/>
          </a:bodyPr>
          <a:lstStyle/>
          <a:p>
            <a:r>
              <a:rPr lang="en-GB" b="1" dirty="0">
                <a:solidFill>
                  <a:srgbClr val="0070C0"/>
                </a:solidFill>
                <a:latin typeface="Calibri" panose="020F0502020204030204" pitchFamily="34" charset="0"/>
              </a:rPr>
              <a:t>6th most targeted university </a:t>
            </a:r>
            <a:r>
              <a:rPr lang="en-GB" dirty="0">
                <a:solidFill>
                  <a:srgbClr val="0070C0"/>
                </a:solidFill>
                <a:latin typeface="Calibri" panose="020F0502020204030204" pitchFamily="34" charset="0"/>
              </a:rPr>
              <a:t>by graduate recruiters.</a:t>
            </a:r>
            <a:r>
              <a:rPr lang="en-GB" b="1" dirty="0">
                <a:solidFill>
                  <a:srgbClr val="0070C0"/>
                </a:solidFill>
                <a:latin typeface="Calibri" panose="020F0502020204030204" pitchFamily="34" charset="0"/>
              </a:rPr>
              <a:t>                                                                          </a:t>
            </a:r>
            <a:r>
              <a:rPr lang="en-GB" i="1" dirty="0">
                <a:solidFill>
                  <a:srgbClr val="0070C0"/>
                </a:solidFill>
                <a:latin typeface="Calibri" panose="020F0502020204030204" pitchFamily="34" charset="0"/>
              </a:rPr>
              <a:t>(Times Top 100 graduate recruiters 2022)</a:t>
            </a:r>
          </a:p>
          <a:p>
            <a:pPr marL="0" indent="0">
              <a:buNone/>
            </a:pPr>
            <a:endParaRPr lang="en-GB" i="1" dirty="0">
              <a:solidFill>
                <a:srgbClr val="0070C0"/>
              </a:solidFill>
              <a:latin typeface="Calibri" panose="020F0502020204030204" pitchFamily="34" charset="0"/>
            </a:endParaRPr>
          </a:p>
          <a:p>
            <a:r>
              <a:rPr lang="en-GB" b="1" dirty="0">
                <a:solidFill>
                  <a:srgbClr val="0070C0"/>
                </a:solidFill>
                <a:latin typeface="Calibri" panose="020F0502020204030204" pitchFamily="34" charset="0"/>
              </a:rPr>
              <a:t>5th in the Russell Group  and 8</a:t>
            </a:r>
            <a:r>
              <a:rPr lang="en-GB" b="1" baseline="30000" dirty="0">
                <a:solidFill>
                  <a:srgbClr val="0070C0"/>
                </a:solidFill>
                <a:latin typeface="Calibri" panose="020F0502020204030204" pitchFamily="34" charset="0"/>
              </a:rPr>
              <a:t>th</a:t>
            </a:r>
            <a:r>
              <a:rPr lang="en-GB" b="1" dirty="0">
                <a:solidFill>
                  <a:srgbClr val="0070C0"/>
                </a:solidFill>
                <a:latin typeface="Calibri" panose="020F0502020204030204" pitchFamily="34" charset="0"/>
              </a:rPr>
              <a:t> in the sector for Graduate Prospects                                                          </a:t>
            </a:r>
            <a:r>
              <a:rPr lang="en-GB" dirty="0">
                <a:solidFill>
                  <a:srgbClr val="0070C0"/>
                </a:solidFill>
                <a:latin typeface="Calibri" panose="020F0502020204030204" pitchFamily="34" charset="0"/>
              </a:rPr>
              <a:t>(</a:t>
            </a:r>
            <a:r>
              <a:rPr lang="en-GB" i="1" dirty="0">
                <a:solidFill>
                  <a:srgbClr val="0070C0"/>
                </a:solidFill>
                <a:latin typeface="Calibri" panose="020F0502020204030204" pitchFamily="34" charset="0"/>
              </a:rPr>
              <a:t>Times/Sunday Times League Table 2022</a:t>
            </a:r>
            <a:r>
              <a:rPr lang="en-GB" dirty="0">
                <a:solidFill>
                  <a:srgbClr val="0070C0"/>
                </a:solidFill>
                <a:latin typeface="Calibri" panose="020F0502020204030204" pitchFamily="34" charset="0"/>
              </a:rPr>
              <a:t>)</a:t>
            </a:r>
          </a:p>
          <a:p>
            <a:pPr marL="0" indent="0">
              <a:buNone/>
            </a:pPr>
            <a:endParaRPr lang="en-GB" dirty="0">
              <a:solidFill>
                <a:srgbClr val="0070C0"/>
              </a:solidFill>
              <a:latin typeface="Calibri" panose="020F0502020204030204" pitchFamily="34" charset="0"/>
            </a:endParaRPr>
          </a:p>
          <a:p>
            <a:pPr algn="just"/>
            <a:r>
              <a:rPr lang="en-GB" b="1" dirty="0">
                <a:solidFill>
                  <a:srgbClr val="0070C0"/>
                </a:solidFill>
              </a:rPr>
              <a:t>85% of Warwick graduates </a:t>
            </a:r>
            <a:r>
              <a:rPr lang="en-GB" dirty="0">
                <a:solidFill>
                  <a:srgbClr val="0070C0"/>
                </a:solidFill>
              </a:rPr>
              <a:t>working in the UK were in graduate-level work or further study (</a:t>
            </a:r>
            <a:r>
              <a:rPr lang="en-GB" i="1" dirty="0">
                <a:solidFill>
                  <a:srgbClr val="0070C0"/>
                </a:solidFill>
                <a:latin typeface="Calibri" panose="020F0502020204030204" pitchFamily="34" charset="0"/>
              </a:rPr>
              <a:t>Graduate Outcomes Survey from the Higher Education Statistics Agency based on 2018/19 cohort surveyed up to September 2020)</a:t>
            </a:r>
            <a:endParaRPr lang="en-GB" dirty="0">
              <a:solidFill>
                <a:srgbClr val="0070C0"/>
              </a:solidFill>
            </a:endParaRPr>
          </a:p>
          <a:p>
            <a:pPr marL="0" indent="0">
              <a:buNone/>
            </a:pPr>
            <a:endParaRPr lang="en-GB" dirty="0"/>
          </a:p>
        </p:txBody>
      </p:sp>
      <p:pic>
        <p:nvPicPr>
          <p:cNvPr id="5" name="Picture 4">
            <a:extLst>
              <a:ext uri="{FF2B5EF4-FFF2-40B4-BE49-F238E27FC236}">
                <a16:creationId xmlns:a16="http://schemas.microsoft.com/office/drawing/2014/main" id="{68CFDE25-E5C3-A68E-D357-93C67F68FD0D}"/>
              </a:ext>
            </a:extLst>
          </p:cNvPr>
          <p:cNvPicPr>
            <a:picLocks noChangeAspect="1"/>
          </p:cNvPicPr>
          <p:nvPr/>
        </p:nvPicPr>
        <p:blipFill>
          <a:blip r:embed="rId3"/>
          <a:stretch>
            <a:fillRect/>
          </a:stretch>
        </p:blipFill>
        <p:spPr>
          <a:xfrm>
            <a:off x="8809149" y="653961"/>
            <a:ext cx="3382851" cy="2641330"/>
          </a:xfrm>
          <a:prstGeom prst="rect">
            <a:avLst/>
          </a:prstGeom>
        </p:spPr>
      </p:pic>
    </p:spTree>
    <p:extLst>
      <p:ext uri="{BB962C8B-B14F-4D97-AF65-F5344CB8AC3E}">
        <p14:creationId xmlns:p14="http://schemas.microsoft.com/office/powerpoint/2010/main" val="569604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966" y="1195443"/>
            <a:ext cx="11294964" cy="1150192"/>
          </a:xfrm>
        </p:spPr>
        <p:txBody>
          <a:bodyPr/>
          <a:lstStyle/>
          <a:p>
            <a:r>
              <a:rPr lang="en-GB" sz="3600" b="1" dirty="0">
                <a:solidFill>
                  <a:srgbClr val="CC0099"/>
                </a:solidFill>
                <a:latin typeface="Calibri" panose="020F0502020204030204" pitchFamily="34" charset="0"/>
                <a:cs typeface="Calibri" panose="020F0502020204030204" pitchFamily="34" charset="0"/>
              </a:rPr>
              <a:t>3 Key factors to be successful in the graduate job market   </a:t>
            </a:r>
            <a:br>
              <a:rPr lang="en-GB" sz="2800" b="1" dirty="0">
                <a:solidFill>
                  <a:srgbClr val="CC0099"/>
                </a:solidFill>
                <a:latin typeface="Calibri" panose="020F0502020204030204" pitchFamily="34" charset="0"/>
                <a:cs typeface="Calibri" panose="020F0502020204030204" pitchFamily="34" charset="0"/>
              </a:rPr>
            </a:br>
            <a:r>
              <a:rPr lang="en-GB" sz="2800" b="1" dirty="0">
                <a:solidFill>
                  <a:srgbClr val="CC0099"/>
                </a:solidFill>
                <a:latin typeface="Calibri" panose="020F0502020204030204" pitchFamily="34" charset="0"/>
                <a:cs typeface="Calibri" panose="020F0502020204030204" pitchFamily="34" charset="0"/>
              </a:rPr>
              <a:t>(</a:t>
            </a:r>
            <a:r>
              <a:rPr lang="en-GB" sz="2800" dirty="0">
                <a:solidFill>
                  <a:srgbClr val="CC0099"/>
                </a:solidFill>
                <a:latin typeface="Calibri" panose="020F0502020204030204" pitchFamily="34" charset="0"/>
                <a:cs typeface="Calibri" panose="020F0502020204030204" pitchFamily="34" charset="0"/>
              </a:rPr>
              <a:t>Warwick University Institute Employment Research)  </a:t>
            </a:r>
            <a:br>
              <a:rPr lang="en-GB" sz="2800" dirty="0">
                <a:latin typeface="Calibri" panose="020F0502020204030204" pitchFamily="34" charset="0"/>
                <a:cs typeface="Calibri" panose="020F0502020204030204" pitchFamily="34" charset="0"/>
              </a:rPr>
            </a:br>
            <a:br>
              <a:rPr lang="en-GB" dirty="0">
                <a:solidFill>
                  <a:srgbClr val="0000FF"/>
                </a:solidFill>
              </a:rPr>
            </a:br>
            <a:endParaRPr lang="en-GB" dirty="0">
              <a:solidFill>
                <a:srgbClr val="0000FF"/>
              </a:solidFill>
            </a:endParaRPr>
          </a:p>
        </p:txBody>
      </p:sp>
      <p:sp>
        <p:nvSpPr>
          <p:cNvPr id="3" name="Content Placeholder 2"/>
          <p:cNvSpPr>
            <a:spLocks noGrp="1"/>
          </p:cNvSpPr>
          <p:nvPr>
            <p:ph idx="1"/>
          </p:nvPr>
        </p:nvSpPr>
        <p:spPr>
          <a:xfrm>
            <a:off x="472966" y="2241754"/>
            <a:ext cx="11294964" cy="4427060"/>
          </a:xfrm>
        </p:spPr>
        <p:txBody>
          <a:bodyPr>
            <a:normAutofit/>
          </a:bodyPr>
          <a:lstStyle/>
          <a:p>
            <a:pPr marL="342900" indent="-342900" algn="just">
              <a:buAutoNum type="arabicPeriod"/>
            </a:pPr>
            <a:r>
              <a:rPr lang="en-GB" dirty="0">
                <a:solidFill>
                  <a:srgbClr val="0000FF"/>
                </a:solidFill>
                <a:latin typeface="Calibri" panose="020F0502020204030204" pitchFamily="34" charset="0"/>
                <a:cs typeface="Calibri" panose="020F0502020204030204" pitchFamily="34" charset="0"/>
              </a:rPr>
              <a:t>A good degree (</a:t>
            </a:r>
            <a:r>
              <a:rPr lang="en-GB" sz="2000" dirty="0">
                <a:solidFill>
                  <a:srgbClr val="0000FF"/>
                </a:solidFill>
                <a:latin typeface="Calibri" panose="020F0502020204030204" pitchFamily="34" charset="0"/>
                <a:cs typeface="Calibri" panose="020F0502020204030204" pitchFamily="34" charset="0"/>
              </a:rPr>
              <a:t>ranked in top 10 - </a:t>
            </a:r>
            <a:r>
              <a:rPr lang="en-GB" sz="1700" dirty="0">
                <a:solidFill>
                  <a:srgbClr val="0000FF"/>
                </a:solidFill>
                <a:latin typeface="Calibri" panose="020F0502020204030204" pitchFamily="34" charset="0"/>
                <a:cs typeface="Calibri" panose="020F0502020204030204" pitchFamily="34" charset="0"/>
                <a:hlinkClick r:id="rId3"/>
              </a:rPr>
              <a:t>https://www.thecompleteuniversityguide.co.uk/league-tables/rankings/history</a:t>
            </a:r>
            <a:r>
              <a:rPr lang="en-GB" sz="1700" dirty="0">
                <a:solidFill>
                  <a:srgbClr val="0000FF"/>
                </a:solidFill>
                <a:latin typeface="Calibri" panose="020F0502020204030204" pitchFamily="34" charset="0"/>
                <a:cs typeface="Calibri" panose="020F0502020204030204" pitchFamily="34" charset="0"/>
              </a:rPr>
              <a:t>)</a:t>
            </a:r>
          </a:p>
          <a:p>
            <a:pPr marL="342900" indent="-342900" algn="just">
              <a:buAutoNum type="arabicPeriod"/>
            </a:pPr>
            <a:endParaRPr lang="en-GB" sz="2000" dirty="0">
              <a:solidFill>
                <a:srgbClr val="0000FF"/>
              </a:solidFill>
              <a:latin typeface="Calibri" panose="020F0502020204030204" pitchFamily="34" charset="0"/>
              <a:cs typeface="Calibri" panose="020F0502020204030204" pitchFamily="34" charset="0"/>
            </a:endParaRPr>
          </a:p>
          <a:p>
            <a:pPr marL="514350" lvl="0" indent="-514350" algn="just">
              <a:lnSpc>
                <a:spcPct val="100000"/>
              </a:lnSpc>
              <a:spcBef>
                <a:spcPts val="0"/>
              </a:spcBef>
              <a:buFont typeface="+mj-lt"/>
              <a:buAutoNum type="arabicPeriod"/>
            </a:pPr>
            <a:r>
              <a:rPr lang="en-GB" dirty="0">
                <a:solidFill>
                  <a:srgbClr val="0000FF"/>
                </a:solidFill>
                <a:latin typeface="Calibri" panose="020F0502020204030204" pitchFamily="34" charset="0"/>
                <a:cs typeface="Calibri" panose="020F0502020204030204" pitchFamily="34" charset="0"/>
              </a:rPr>
              <a:t>Experience </a:t>
            </a:r>
            <a:r>
              <a:rPr lang="en-GB" sz="2200" dirty="0">
                <a:solidFill>
                  <a:srgbClr val="0000FF"/>
                </a:solidFill>
                <a:latin typeface="Calibri" panose="020F0502020204030204" pitchFamily="34" charset="0"/>
                <a:cs typeface="Calibri" panose="020F0502020204030204" pitchFamily="34" charset="0"/>
              </a:rPr>
              <a:t>(60% of graduate employers rank employability as </a:t>
            </a:r>
            <a:r>
              <a:rPr lang="en-GB" sz="2200" b="1" dirty="0">
                <a:solidFill>
                  <a:srgbClr val="0000FF"/>
                </a:solidFill>
                <a:latin typeface="Calibri" panose="020F0502020204030204" pitchFamily="34" charset="0"/>
                <a:cs typeface="Calibri" panose="020F0502020204030204" pitchFamily="34" charset="0"/>
              </a:rPr>
              <a:t>THE</a:t>
            </a:r>
            <a:r>
              <a:rPr lang="en-GB" sz="2200" dirty="0">
                <a:solidFill>
                  <a:srgbClr val="0000FF"/>
                </a:solidFill>
                <a:latin typeface="Calibri" panose="020F0502020204030204" pitchFamily="34" charset="0"/>
                <a:cs typeface="Calibri" panose="020F0502020204030204" pitchFamily="34" charset="0"/>
              </a:rPr>
              <a:t> most important requirement in the recruitment process</a:t>
            </a:r>
            <a:r>
              <a:rPr lang="en-GB" sz="2200" i="1" dirty="0">
                <a:solidFill>
                  <a:srgbClr val="0000FF"/>
                </a:solidFill>
                <a:latin typeface="Calibri" panose="020F0502020204030204" pitchFamily="34" charset="0"/>
                <a:cs typeface="Calibri" panose="020F0502020204030204" pitchFamily="34" charset="0"/>
              </a:rPr>
              <a:t>…(’What do graduates do?’ 2019)                           </a:t>
            </a:r>
          </a:p>
          <a:p>
            <a:pPr marL="342900" indent="-342900" algn="just">
              <a:buAutoNum type="arabicPeriod"/>
            </a:pPr>
            <a:endParaRPr lang="en-GB" dirty="0">
              <a:solidFill>
                <a:srgbClr val="0000FF"/>
              </a:solidFill>
              <a:latin typeface="Calibri" panose="020F0502020204030204" pitchFamily="34" charset="0"/>
              <a:cs typeface="Calibri" panose="020F0502020204030204" pitchFamily="34" charset="0"/>
            </a:endParaRPr>
          </a:p>
          <a:p>
            <a:pPr marL="342900" indent="-342900" algn="just">
              <a:buAutoNum type="arabicPeriod"/>
            </a:pPr>
            <a:r>
              <a:rPr lang="en-GB" dirty="0">
                <a:solidFill>
                  <a:srgbClr val="0000FF"/>
                </a:solidFill>
                <a:latin typeface="Calibri" panose="020F0502020204030204" pitchFamily="34" charset="0"/>
                <a:cs typeface="Calibri" panose="020F0502020204030204" pitchFamily="34" charset="0"/>
              </a:rPr>
              <a:t>Know how to present your experience &amp; skills to an employer (</a:t>
            </a:r>
            <a:r>
              <a:rPr lang="en-GB" sz="2000" dirty="0">
                <a:solidFill>
                  <a:srgbClr val="0000FF"/>
                </a:solidFill>
                <a:latin typeface="Calibri" panose="020F0502020204030204" pitchFamily="34" charset="0"/>
                <a:cs typeface="Calibri" panose="020F0502020204030204" pitchFamily="34" charset="0"/>
              </a:rPr>
              <a:t>tell me about a time when you influenced or persuaded someone?/what energises you?/what makes you the right candidate for this PhD?)</a:t>
            </a:r>
          </a:p>
          <a:p>
            <a:pPr marL="0" indent="0" algn="just">
              <a:buNone/>
            </a:pPr>
            <a:r>
              <a:rPr lang="en-GB" dirty="0">
                <a:solidFill>
                  <a:srgbClr val="FF0000"/>
                </a:solidFill>
              </a:rPr>
              <a:t>Combing your studies at Warwick with a range of activities from societies to work experience will help you fulfil the above</a:t>
            </a:r>
          </a:p>
          <a:p>
            <a:endParaRPr lang="en-GB" dirty="0"/>
          </a:p>
          <a:p>
            <a:endParaRPr lang="en-GB" dirty="0"/>
          </a:p>
        </p:txBody>
      </p:sp>
    </p:spTree>
    <p:extLst>
      <p:ext uri="{BB962C8B-B14F-4D97-AF65-F5344CB8AC3E}">
        <p14:creationId xmlns:p14="http://schemas.microsoft.com/office/powerpoint/2010/main" val="2068604914"/>
      </p:ext>
    </p:extLst>
  </p:cSld>
  <p:clrMapOvr>
    <a:masterClrMapping/>
  </p:clrMapOvr>
  <mc:AlternateContent xmlns:mc="http://schemas.openxmlformats.org/markup-compatibility/2006" xmlns:p14="http://schemas.microsoft.com/office/powerpoint/2010/main">
    <mc:Choice Requires="p14">
      <p:transition spd="slow" p14:dur="2000" advTm="79223"/>
    </mc:Choice>
    <mc:Fallback xmlns="">
      <p:transition spd="slow" advTm="7922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355" y="1631292"/>
            <a:ext cx="10420709" cy="786341"/>
          </a:xfrm>
        </p:spPr>
        <p:txBody>
          <a:bodyPr/>
          <a:lstStyle/>
          <a:p>
            <a:pPr algn="ctr"/>
            <a:r>
              <a:rPr lang="en-GB" b="1" dirty="0">
                <a:solidFill>
                  <a:srgbClr val="FF0000"/>
                </a:solidFill>
              </a:rPr>
              <a:t>Making the most of your time at Warwick?</a:t>
            </a:r>
          </a:p>
        </p:txBody>
      </p:sp>
      <p:pic>
        <p:nvPicPr>
          <p:cNvPr id="4" name="Content Placeholder 3"/>
          <p:cNvPicPr>
            <a:picLocks noGrp="1" noChangeAspect="1"/>
          </p:cNvPicPr>
          <p:nvPr>
            <p:ph idx="1"/>
          </p:nvPr>
        </p:nvPicPr>
        <p:blipFill>
          <a:blip r:embed="rId3"/>
          <a:stretch>
            <a:fillRect/>
          </a:stretch>
        </p:blipFill>
        <p:spPr>
          <a:xfrm>
            <a:off x="0" y="2814448"/>
            <a:ext cx="12191999" cy="4043551"/>
          </a:xfrm>
          <a:prstGeom prst="rect">
            <a:avLst/>
          </a:prstGeom>
        </p:spPr>
      </p:pic>
    </p:spTree>
    <p:extLst>
      <p:ext uri="{BB962C8B-B14F-4D97-AF65-F5344CB8AC3E}">
        <p14:creationId xmlns:p14="http://schemas.microsoft.com/office/powerpoint/2010/main" val="2887753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4431" y="816659"/>
            <a:ext cx="9950013" cy="1200329"/>
          </a:xfrm>
          <a:prstGeom prst="rect">
            <a:avLst/>
          </a:prstGeom>
          <a:noFill/>
        </p:spPr>
        <p:txBody>
          <a:bodyPr wrap="square" rtlCol="0">
            <a:spAutoFit/>
          </a:bodyPr>
          <a:lstStyle/>
          <a:p>
            <a:pPr marL="742950" indent="-742950">
              <a:buAutoNum type="arabicPeriod"/>
            </a:pPr>
            <a:r>
              <a:rPr lang="en-GB" sz="3600" b="1" dirty="0"/>
              <a:t>Get Involved</a:t>
            </a:r>
          </a:p>
          <a:p>
            <a:r>
              <a:rPr lang="en-GB" sz="3600" b="1" dirty="0">
                <a:solidFill>
                  <a:srgbClr val="CC0099"/>
                </a:solidFill>
              </a:rPr>
              <a:t>Try things out/develop your skills</a:t>
            </a:r>
          </a:p>
        </p:txBody>
      </p:sp>
      <p:pic>
        <p:nvPicPr>
          <p:cNvPr id="3" name="Picture 2"/>
          <p:cNvPicPr>
            <a:picLocks noChangeAspect="1"/>
          </p:cNvPicPr>
          <p:nvPr/>
        </p:nvPicPr>
        <p:blipFill>
          <a:blip r:embed="rId3"/>
          <a:stretch>
            <a:fillRect/>
          </a:stretch>
        </p:blipFill>
        <p:spPr>
          <a:xfrm>
            <a:off x="8270469" y="5589382"/>
            <a:ext cx="3876675" cy="1200329"/>
          </a:xfrm>
          <a:prstGeom prst="rect">
            <a:avLst/>
          </a:prstGeom>
        </p:spPr>
      </p:pic>
      <p:pic>
        <p:nvPicPr>
          <p:cNvPr id="5" name="Picture 4"/>
          <p:cNvPicPr>
            <a:picLocks noChangeAspect="1"/>
          </p:cNvPicPr>
          <p:nvPr/>
        </p:nvPicPr>
        <p:blipFill>
          <a:blip r:embed="rId4"/>
          <a:stretch>
            <a:fillRect/>
          </a:stretch>
        </p:blipFill>
        <p:spPr>
          <a:xfrm>
            <a:off x="9473523" y="1891444"/>
            <a:ext cx="2857500" cy="1047750"/>
          </a:xfrm>
          <a:prstGeom prst="rect">
            <a:avLst/>
          </a:prstGeom>
        </p:spPr>
      </p:pic>
      <p:pic>
        <p:nvPicPr>
          <p:cNvPr id="6" name="Picture 5"/>
          <p:cNvPicPr>
            <a:picLocks noChangeAspect="1"/>
          </p:cNvPicPr>
          <p:nvPr/>
        </p:nvPicPr>
        <p:blipFill>
          <a:blip r:embed="rId5"/>
          <a:stretch>
            <a:fillRect/>
          </a:stretch>
        </p:blipFill>
        <p:spPr>
          <a:xfrm>
            <a:off x="9575322" y="2895924"/>
            <a:ext cx="2571822" cy="1647627"/>
          </a:xfrm>
          <a:prstGeom prst="rect">
            <a:avLst/>
          </a:prstGeom>
        </p:spPr>
      </p:pic>
      <p:pic>
        <p:nvPicPr>
          <p:cNvPr id="7" name="Picture 6"/>
          <p:cNvPicPr>
            <a:picLocks noChangeAspect="1"/>
          </p:cNvPicPr>
          <p:nvPr/>
        </p:nvPicPr>
        <p:blipFill>
          <a:blip r:embed="rId6"/>
          <a:stretch>
            <a:fillRect/>
          </a:stretch>
        </p:blipFill>
        <p:spPr>
          <a:xfrm>
            <a:off x="8566055" y="4585190"/>
            <a:ext cx="3625945" cy="748677"/>
          </a:xfrm>
          <a:prstGeom prst="rect">
            <a:avLst/>
          </a:prstGeom>
        </p:spPr>
      </p:pic>
      <p:sp>
        <p:nvSpPr>
          <p:cNvPr id="9" name="TextBox 8">
            <a:extLst>
              <a:ext uri="{FF2B5EF4-FFF2-40B4-BE49-F238E27FC236}">
                <a16:creationId xmlns:a16="http://schemas.microsoft.com/office/drawing/2014/main" id="{157955A8-F4BF-31EE-BD92-15B986FCF8C5}"/>
              </a:ext>
            </a:extLst>
          </p:cNvPr>
          <p:cNvSpPr txBox="1"/>
          <p:nvPr/>
        </p:nvSpPr>
        <p:spPr>
          <a:xfrm>
            <a:off x="107351" y="2092200"/>
            <a:ext cx="8087822" cy="4985980"/>
          </a:xfrm>
          <a:prstGeom prst="rect">
            <a:avLst/>
          </a:prstGeom>
          <a:noFill/>
        </p:spPr>
        <p:txBody>
          <a:bodyPr wrap="square" rtlCol="0">
            <a:spAutoFit/>
          </a:bodyPr>
          <a:lstStyle/>
          <a:p>
            <a:pPr marL="1071563">
              <a:lnSpc>
                <a:spcPct val="100000"/>
              </a:lnSpc>
            </a:pPr>
            <a:r>
              <a:rPr lang="en-GB" sz="2800" dirty="0"/>
              <a:t>Student rep or ambassador work</a:t>
            </a:r>
          </a:p>
          <a:p>
            <a:pPr marL="1071563">
              <a:lnSpc>
                <a:spcPct val="100000"/>
              </a:lnSpc>
            </a:pPr>
            <a:r>
              <a:rPr lang="en-GB" sz="2800" dirty="0">
                <a:hlinkClick r:id="rId7"/>
              </a:rPr>
              <a:t>Societies, sports and activities</a:t>
            </a:r>
            <a:endParaRPr lang="en-GB" sz="2800" dirty="0"/>
          </a:p>
          <a:p>
            <a:pPr marL="1071563">
              <a:lnSpc>
                <a:spcPct val="100000"/>
              </a:lnSpc>
            </a:pPr>
            <a:r>
              <a:rPr lang="en-GB" sz="2800" dirty="0">
                <a:hlinkClick r:id="rId8"/>
              </a:rPr>
              <a:t>Volunteering</a:t>
            </a:r>
            <a:r>
              <a:rPr lang="en-GB" sz="2800" dirty="0"/>
              <a:t> (including overseas opportunities)</a:t>
            </a:r>
          </a:p>
          <a:p>
            <a:pPr marL="1071563">
              <a:lnSpc>
                <a:spcPct val="100000"/>
              </a:lnSpc>
            </a:pPr>
            <a:r>
              <a:rPr lang="en-GB" sz="2800" dirty="0">
                <a:hlinkClick r:id="rId9"/>
              </a:rPr>
              <a:t>Part-time work</a:t>
            </a:r>
            <a:endParaRPr lang="en-GB" sz="2800" dirty="0"/>
          </a:p>
          <a:p>
            <a:pPr marL="1071563">
              <a:lnSpc>
                <a:spcPct val="100000"/>
              </a:lnSpc>
            </a:pPr>
            <a:r>
              <a:rPr lang="en-GB" sz="2800" dirty="0">
                <a:hlinkClick r:id="rId10"/>
              </a:rPr>
              <a:t>Internships and work experience</a:t>
            </a:r>
            <a:endParaRPr lang="en-GB" sz="2800" dirty="0"/>
          </a:p>
          <a:p>
            <a:pPr marL="1071563">
              <a:lnSpc>
                <a:spcPct val="100000"/>
              </a:lnSpc>
            </a:pPr>
            <a:r>
              <a:rPr lang="en-GB" sz="2800" dirty="0">
                <a:hlinkClick r:id="rId11"/>
              </a:rPr>
              <a:t>Widening participation</a:t>
            </a:r>
            <a:r>
              <a:rPr lang="en-GB" sz="2800" dirty="0"/>
              <a:t> and </a:t>
            </a:r>
            <a:r>
              <a:rPr lang="en-GB" sz="2800" dirty="0">
                <a:hlinkClick r:id="rId12"/>
              </a:rPr>
              <a:t>Skills Programmes</a:t>
            </a:r>
            <a:endParaRPr lang="en-GB" sz="2800" dirty="0"/>
          </a:p>
          <a:p>
            <a:pPr marL="1071563">
              <a:lnSpc>
                <a:spcPct val="100000"/>
              </a:lnSpc>
            </a:pPr>
            <a:r>
              <a:rPr lang="en-GB" sz="2800" dirty="0">
                <a:hlinkClick r:id="rId13"/>
              </a:rPr>
              <a:t>Enterprise</a:t>
            </a:r>
            <a:endParaRPr lang="en-GB" sz="2000" dirty="0"/>
          </a:p>
          <a:p>
            <a:pPr marL="0" indent="0">
              <a:lnSpc>
                <a:spcPct val="100000"/>
              </a:lnSpc>
              <a:spcBef>
                <a:spcPts val="1200"/>
              </a:spcBef>
              <a:buNone/>
            </a:pPr>
            <a:r>
              <a:rPr lang="en-GB" sz="2800" b="1" dirty="0"/>
              <a:t>All of these things could be fun, and all of them can make you more employable!</a:t>
            </a:r>
            <a:endParaRPr lang="en-GB" sz="2400" b="1" dirty="0"/>
          </a:p>
          <a:p>
            <a:pPr marL="1071563">
              <a:lnSpc>
                <a:spcPct val="100000"/>
              </a:lnSpc>
            </a:pPr>
            <a:endParaRPr lang="en-GB" sz="2800" dirty="0"/>
          </a:p>
        </p:txBody>
      </p:sp>
    </p:spTree>
    <p:extLst>
      <p:ext uri="{BB962C8B-B14F-4D97-AF65-F5344CB8AC3E}">
        <p14:creationId xmlns:p14="http://schemas.microsoft.com/office/powerpoint/2010/main" val="325939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299687" y="1680644"/>
            <a:ext cx="11277600" cy="4215486"/>
          </a:xfrm>
        </p:spPr>
        <p:txBody>
          <a:bodyPr>
            <a:normAutofit/>
          </a:bodyPr>
          <a:lstStyle/>
          <a:p>
            <a:pPr marL="342900" indent="-342900" algn="just">
              <a:buFont typeface="Arial" panose="020B0604020202020204" pitchFamily="34" charset="0"/>
              <a:buChar char="•"/>
            </a:pPr>
            <a:r>
              <a:rPr lang="en-GB" sz="2400" b="1" i="1" dirty="0">
                <a:solidFill>
                  <a:srgbClr val="0070C0"/>
                </a:solidFill>
              </a:rPr>
              <a:t>Departmental – </a:t>
            </a:r>
            <a:r>
              <a:rPr lang="en-GB" sz="2400" dirty="0">
                <a:solidFill>
                  <a:srgbClr val="0070C0"/>
                </a:solidFill>
              </a:rPr>
              <a:t>find out what opportunities there are within history</a:t>
            </a:r>
          </a:p>
          <a:p>
            <a:pPr algn="just"/>
            <a:endParaRPr lang="en-GB" sz="2400" dirty="0">
              <a:solidFill>
                <a:srgbClr val="0070C0"/>
              </a:solidFill>
            </a:endParaRPr>
          </a:p>
          <a:p>
            <a:pPr marL="342900" indent="-342900" algn="just">
              <a:buFont typeface="Arial" panose="020B0604020202020204" pitchFamily="34" charset="0"/>
              <a:buChar char="•"/>
            </a:pPr>
            <a:r>
              <a:rPr lang="en-GB" sz="2400" b="1" i="1" dirty="0">
                <a:solidFill>
                  <a:srgbClr val="FF0000"/>
                </a:solidFill>
              </a:rPr>
              <a:t>Sprint</a:t>
            </a:r>
            <a:r>
              <a:rPr lang="en-GB" sz="2400" dirty="0">
                <a:solidFill>
                  <a:srgbClr val="FF0000"/>
                </a:solidFill>
              </a:rPr>
              <a:t> - female undergraduate professional/personal development programme - </a:t>
            </a:r>
            <a:r>
              <a:rPr lang="en-GB" sz="2400" dirty="0">
                <a:solidFill>
                  <a:srgbClr val="FF0000"/>
                </a:solidFill>
                <a:hlinkClick r:id="rId3"/>
              </a:rPr>
              <a:t>https://warwick.ac.uk/services/careers/employers/advertising/sprint/</a:t>
            </a:r>
            <a:endParaRPr lang="en-GB" sz="2400" dirty="0">
              <a:solidFill>
                <a:srgbClr val="FF0000"/>
              </a:solidFill>
            </a:endParaRPr>
          </a:p>
          <a:p>
            <a:pPr algn="just"/>
            <a:endParaRPr lang="en-GB" sz="2400" dirty="0">
              <a:solidFill>
                <a:srgbClr val="FF0000"/>
              </a:solidFill>
            </a:endParaRPr>
          </a:p>
          <a:p>
            <a:pPr marL="342900" indent="-342900" algn="just">
              <a:buFont typeface="Arial" panose="020B0604020202020204" pitchFamily="34" charset="0"/>
              <a:buChar char="•"/>
            </a:pPr>
            <a:r>
              <a:rPr lang="en-GB" sz="2400" b="1" i="1" dirty="0">
                <a:solidFill>
                  <a:srgbClr val="002060"/>
                </a:solidFill>
              </a:rPr>
              <a:t>Careers Blog </a:t>
            </a:r>
            <a:r>
              <a:rPr lang="en-GB" sz="2400" dirty="0">
                <a:solidFill>
                  <a:srgbClr val="002060"/>
                </a:solidFill>
              </a:rPr>
              <a:t>– published weekly on a range of topics - </a:t>
            </a:r>
            <a:r>
              <a:rPr lang="en-GB" sz="2000" dirty="0">
                <a:solidFill>
                  <a:srgbClr val="002060"/>
                </a:solidFill>
                <a:hlinkClick r:id="rId4"/>
              </a:rPr>
              <a:t>https://careersblog.warwick.ac.uk/</a:t>
            </a:r>
            <a:endParaRPr lang="en-GB" sz="2000" dirty="0">
              <a:solidFill>
                <a:srgbClr val="002060"/>
              </a:solidFill>
            </a:endParaRPr>
          </a:p>
          <a:p>
            <a:pPr algn="just"/>
            <a:endParaRPr lang="en-GB" sz="2000" dirty="0">
              <a:solidFill>
                <a:srgbClr val="002060"/>
              </a:solidFill>
            </a:endParaRPr>
          </a:p>
          <a:p>
            <a:pPr marL="342900" indent="-342900" algn="just">
              <a:buFont typeface="Arial" panose="020B0604020202020204" pitchFamily="34" charset="0"/>
              <a:buChar char="•"/>
            </a:pPr>
            <a:r>
              <a:rPr lang="en-GB" sz="2400" b="1" i="1" dirty="0">
                <a:solidFill>
                  <a:srgbClr val="CC0099"/>
                </a:solidFill>
              </a:rPr>
              <a:t>Check the Departmental careers page on teams for  alerts to events and more </a:t>
            </a:r>
            <a:r>
              <a:rPr lang="en-GB" sz="2400" dirty="0">
                <a:solidFill>
                  <a:srgbClr val="0070C0"/>
                </a:solidFill>
              </a:rPr>
              <a:t>- </a:t>
            </a:r>
            <a:endParaRPr lang="en-GB" sz="2000" dirty="0">
              <a:solidFill>
                <a:srgbClr val="002060"/>
              </a:solidFill>
            </a:endParaRPr>
          </a:p>
          <a:p>
            <a:pPr marL="342900" indent="-342900" algn="just">
              <a:buFont typeface="Arial" panose="020B0604020202020204" pitchFamily="34" charset="0"/>
              <a:buChar char="•"/>
            </a:pPr>
            <a:endParaRPr lang="en-GB" dirty="0">
              <a:solidFill>
                <a:srgbClr val="002060"/>
              </a:solidFill>
            </a:endParaRPr>
          </a:p>
          <a:p>
            <a:pPr marL="342900" indent="-342900">
              <a:buFont typeface="Arial" panose="020B0604020202020204" pitchFamily="34" charset="0"/>
              <a:buChar char="•"/>
            </a:pPr>
            <a:endParaRPr lang="en-GB" dirty="0"/>
          </a:p>
          <a:p>
            <a:endParaRPr lang="en-GB" sz="2400" dirty="0">
              <a:solidFill>
                <a:srgbClr val="00B0F0"/>
              </a:solidFill>
            </a:endParaRPr>
          </a:p>
          <a:p>
            <a:pPr lvl="0"/>
            <a:endParaRPr lang="en-GB" dirty="0"/>
          </a:p>
          <a:p>
            <a:pPr marL="342900" indent="-342900">
              <a:buFont typeface="Arial" panose="020B0604020202020204" pitchFamily="34" charset="0"/>
              <a:buChar char="•"/>
            </a:pPr>
            <a:endParaRPr lang="en-GB" dirty="0"/>
          </a:p>
        </p:txBody>
      </p:sp>
      <p:sp>
        <p:nvSpPr>
          <p:cNvPr id="3" name="Text Placeholder 2"/>
          <p:cNvSpPr>
            <a:spLocks noGrp="1"/>
          </p:cNvSpPr>
          <p:nvPr>
            <p:ph type="body" sz="quarter" idx="10"/>
          </p:nvPr>
        </p:nvSpPr>
        <p:spPr>
          <a:xfrm>
            <a:off x="603849" y="961870"/>
            <a:ext cx="7965085" cy="530409"/>
          </a:xfrm>
        </p:spPr>
        <p:txBody>
          <a:bodyPr>
            <a:noAutofit/>
          </a:bodyPr>
          <a:lstStyle/>
          <a:p>
            <a:r>
              <a:rPr lang="en-GB" b="1" dirty="0">
                <a:solidFill>
                  <a:schemeClr val="tx1"/>
                </a:solidFill>
                <a:latin typeface="+mn-lt"/>
              </a:rPr>
              <a:t>2. Consider Other Activities on Offer:</a:t>
            </a:r>
          </a:p>
        </p:txBody>
      </p:sp>
      <p:pic>
        <p:nvPicPr>
          <p:cNvPr id="6" name="Picture 14" descr="Close-Up Photography of Colored Pencils"/>
          <p:cNvPicPr>
            <a:picLocks noChangeAspect="1" noChangeArrowheads="1"/>
          </p:cNvPicPr>
          <p:nvPr/>
        </p:nvPicPr>
        <p:blipFill rotWithShape="1">
          <a:blip r:embed="rId5">
            <a:extLst>
              <a:ext uri="{28A0092B-C50C-407E-A947-70E740481C1C}">
                <a14:useLocalDpi xmlns:a14="http://schemas.microsoft.com/office/drawing/2010/main" val="0"/>
              </a:ext>
            </a:extLst>
          </a:blip>
          <a:srcRect t="40279"/>
          <a:stretch/>
        </p:blipFill>
        <p:spPr bwMode="auto">
          <a:xfrm>
            <a:off x="0" y="5707765"/>
            <a:ext cx="12192000" cy="136511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28B80FF-D976-2333-4436-AF321125DB0E}"/>
              </a:ext>
            </a:extLst>
          </p:cNvPr>
          <p:cNvPicPr>
            <a:picLocks noChangeAspect="1"/>
          </p:cNvPicPr>
          <p:nvPr/>
        </p:nvPicPr>
        <p:blipFill rotWithShape="1">
          <a:blip r:embed="rId6"/>
          <a:srcRect t="24202" r="8280"/>
          <a:stretch/>
        </p:blipFill>
        <p:spPr>
          <a:xfrm>
            <a:off x="10743400" y="4403790"/>
            <a:ext cx="1656272" cy="1303975"/>
          </a:xfrm>
          <a:prstGeom prst="rect">
            <a:avLst/>
          </a:prstGeom>
        </p:spPr>
      </p:pic>
    </p:spTree>
    <p:extLst>
      <p:ext uri="{BB962C8B-B14F-4D97-AF65-F5344CB8AC3E}">
        <p14:creationId xmlns:p14="http://schemas.microsoft.com/office/powerpoint/2010/main" val="87908966"/>
      </p:ext>
    </p:extLst>
  </p:cSld>
  <p:clrMapOvr>
    <a:masterClrMapping/>
  </p:clrMapOvr>
  <mc:AlternateContent xmlns:mc="http://schemas.openxmlformats.org/markup-compatibility/2006" xmlns:p14="http://schemas.microsoft.com/office/powerpoint/2010/main">
    <mc:Choice Requires="p14">
      <p:transition spd="slow" p14:dur="2000" advTm="77242"/>
    </mc:Choice>
    <mc:Fallback xmlns="">
      <p:transition spd="slow" advTm="7724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8791" y="1481847"/>
            <a:ext cx="11611155" cy="1200329"/>
          </a:xfrm>
          <a:prstGeom prst="rect">
            <a:avLst/>
          </a:prstGeom>
          <a:noFill/>
        </p:spPr>
        <p:txBody>
          <a:bodyPr wrap="square" rtlCol="0">
            <a:spAutoFit/>
          </a:bodyPr>
          <a:lstStyle/>
          <a:p>
            <a:r>
              <a:rPr lang="en-GB" sz="3600" b="1" dirty="0"/>
              <a:t> 3. Develop a career aim, but don’t feel under pressure if you do </a:t>
            </a:r>
            <a:r>
              <a:rPr lang="en-GB" sz="3600" b="1" u="sng" dirty="0"/>
              <a:t>not</a:t>
            </a:r>
            <a:r>
              <a:rPr lang="en-GB" sz="3600" b="1" dirty="0"/>
              <a:t> have one…  </a:t>
            </a:r>
          </a:p>
        </p:txBody>
      </p:sp>
      <p:pic>
        <p:nvPicPr>
          <p:cNvPr id="4" name="Picture 3"/>
          <p:cNvPicPr>
            <a:picLocks noChangeAspect="1"/>
          </p:cNvPicPr>
          <p:nvPr/>
        </p:nvPicPr>
        <p:blipFill>
          <a:blip r:embed="rId3"/>
          <a:stretch>
            <a:fillRect/>
          </a:stretch>
        </p:blipFill>
        <p:spPr>
          <a:xfrm>
            <a:off x="3791745" y="2852936"/>
            <a:ext cx="3941523" cy="3816888"/>
          </a:xfrm>
          <a:prstGeom prst="rect">
            <a:avLst/>
          </a:prstGeom>
        </p:spPr>
      </p:pic>
    </p:spTree>
    <p:extLst>
      <p:ext uri="{BB962C8B-B14F-4D97-AF65-F5344CB8AC3E}">
        <p14:creationId xmlns:p14="http://schemas.microsoft.com/office/powerpoint/2010/main" val="1930131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free images people looking confused"/>
          <p:cNvPicPr>
            <a:picLocks noGrp="1" noChangeAspect="1" noChangeArrowheads="1"/>
          </p:cNvPicPr>
          <p:nvPr>
            <p:ph type="pic" sz="quarter" idx="15"/>
          </p:nvPr>
        </p:nvPicPr>
        <p:blipFill rotWithShape="1">
          <a:blip r:embed="rId3" cstate="print">
            <a:extLst>
              <a:ext uri="{28A0092B-C50C-407E-A947-70E740481C1C}">
                <a14:useLocalDpi xmlns:a14="http://schemas.microsoft.com/office/drawing/2010/main" val="0"/>
              </a:ext>
            </a:extLst>
          </a:blip>
          <a:srcRect l="9038" r="9038" b="8163"/>
          <a:stretch/>
        </p:blipFill>
        <p:spPr bwMode="auto">
          <a:xfrm>
            <a:off x="9084161" y="2478893"/>
            <a:ext cx="3240361" cy="3240584"/>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sz="quarter" idx="10"/>
          </p:nvPr>
        </p:nvSpPr>
        <p:spPr>
          <a:xfrm>
            <a:off x="414068" y="724618"/>
            <a:ext cx="6866625" cy="453827"/>
          </a:xfrm>
        </p:spPr>
        <p:txBody>
          <a:bodyPr>
            <a:normAutofit fontScale="70000" lnSpcReduction="20000"/>
          </a:bodyPr>
          <a:lstStyle/>
          <a:p>
            <a:r>
              <a:rPr lang="en-US" sz="4600" b="1" dirty="0">
                <a:solidFill>
                  <a:schemeClr val="tx1"/>
                </a:solidFill>
                <a:latin typeface="+mn-lt"/>
              </a:rPr>
              <a:t>4. Research  Information…..</a:t>
            </a:r>
          </a:p>
          <a:p>
            <a:endParaRPr lang="en-US" dirty="0"/>
          </a:p>
        </p:txBody>
      </p:sp>
      <p:sp>
        <p:nvSpPr>
          <p:cNvPr id="5" name="Text Placeholder 1"/>
          <p:cNvSpPr>
            <a:spLocks noGrp="1"/>
          </p:cNvSpPr>
          <p:nvPr>
            <p:ph type="body" sz="quarter" idx="14"/>
          </p:nvPr>
        </p:nvSpPr>
        <p:spPr>
          <a:xfrm>
            <a:off x="149771" y="1178446"/>
            <a:ext cx="10279689" cy="5517629"/>
          </a:xfrm>
        </p:spPr>
        <p:txBody>
          <a:bodyPr>
            <a:normAutofit/>
          </a:bodyPr>
          <a:lstStyle/>
          <a:p>
            <a:r>
              <a:rPr lang="en-US" sz="3300" b="1" dirty="0">
                <a:solidFill>
                  <a:srgbClr val="0070C0"/>
                </a:solidFill>
              </a:rPr>
              <a:t>For more detailed information on history related careers:</a:t>
            </a:r>
          </a:p>
          <a:p>
            <a:pPr marL="342900" indent="-342900">
              <a:buFont typeface="Arial" panose="020B0604020202020204" pitchFamily="34" charset="0"/>
              <a:buChar char="•"/>
            </a:pPr>
            <a:r>
              <a:rPr lang="en-GB" sz="3000" dirty="0">
                <a:hlinkClick r:id="rId4"/>
              </a:rPr>
              <a:t>What can I do with a history degree? | Prospects.ac.uk</a:t>
            </a:r>
            <a:endParaRPr lang="en-GB" sz="3000" dirty="0"/>
          </a:p>
          <a:p>
            <a:pPr marL="342900" indent="-342900">
              <a:buFont typeface="Arial" panose="020B0604020202020204" pitchFamily="34" charset="0"/>
              <a:buChar char="•"/>
            </a:pPr>
            <a:r>
              <a:rPr lang="en-US" sz="3000" dirty="0">
                <a:solidFill>
                  <a:srgbClr val="0070C0"/>
                </a:solidFill>
                <a:hlinkClick r:id="rId5"/>
              </a:rPr>
              <a:t>https://www.history.org.uk/student/categories/careers</a:t>
            </a:r>
            <a:endParaRPr lang="en-US" sz="3000" dirty="0">
              <a:solidFill>
                <a:srgbClr val="0070C0"/>
              </a:solidFill>
            </a:endParaRPr>
          </a:p>
          <a:p>
            <a:pPr marL="342900" indent="-342900">
              <a:buFont typeface="Arial" panose="020B0604020202020204" pitchFamily="34" charset="0"/>
              <a:buChar char="•"/>
            </a:pPr>
            <a:r>
              <a:rPr lang="en-US" sz="3000" dirty="0">
                <a:solidFill>
                  <a:srgbClr val="0070C0"/>
                </a:solidFill>
                <a:hlinkClick r:id="rId6"/>
              </a:rPr>
              <a:t>https://www.brightnetwork.co.uk/graduate-career-advice/no-idea-what-do/what-to-do-with-degree/history/</a:t>
            </a:r>
            <a:endParaRPr lang="en-US" sz="3000" dirty="0">
              <a:solidFill>
                <a:srgbClr val="0070C0"/>
              </a:solidFill>
            </a:endParaRPr>
          </a:p>
          <a:p>
            <a:r>
              <a:rPr lang="en-US" sz="3300" b="1" dirty="0">
                <a:solidFill>
                  <a:srgbClr val="0070C0"/>
                </a:solidFill>
              </a:rPr>
              <a:t>History based careers Blogs:</a:t>
            </a:r>
          </a:p>
          <a:p>
            <a:pPr marL="457200" indent="-457200">
              <a:buFont typeface="Arial" panose="020B0604020202020204" pitchFamily="34" charset="0"/>
              <a:buChar char="•"/>
            </a:pPr>
            <a:r>
              <a:rPr lang="en-US" sz="2800" dirty="0">
                <a:solidFill>
                  <a:srgbClr val="0070C0"/>
                </a:solidFill>
                <a:hlinkClick r:id="rId7"/>
              </a:rPr>
              <a:t>https://careersblog.warwick.ac.uk/2020/03/17/how-to-develop-a-technology-career-with-a-humanities-degree/</a:t>
            </a:r>
            <a:endParaRPr lang="en-US" sz="2800" dirty="0">
              <a:solidFill>
                <a:srgbClr val="0070C0"/>
              </a:solidFill>
            </a:endParaRPr>
          </a:p>
          <a:p>
            <a:pPr marL="342900" indent="-342900">
              <a:buFont typeface="Arial" panose="020B0604020202020204" pitchFamily="34" charset="0"/>
              <a:buChar char="•"/>
            </a:pPr>
            <a:r>
              <a:rPr lang="en-US" sz="2800" dirty="0">
                <a:solidFill>
                  <a:srgbClr val="0070C0"/>
                </a:solidFill>
                <a:hlinkClick r:id="rId8"/>
              </a:rPr>
              <a:t>https://careersblog.warwick.ac.uk/2017/10/17/what-can-i-do-with-a-degree-in-history/</a:t>
            </a:r>
            <a:endParaRPr lang="en-US" sz="2800" dirty="0">
              <a:solidFill>
                <a:srgbClr val="0070C0"/>
              </a:solidFill>
            </a:endParaRPr>
          </a:p>
          <a:p>
            <a:pPr marL="342900" indent="-342900">
              <a:buFont typeface="Arial" panose="020B0604020202020204" pitchFamily="34" charset="0"/>
              <a:buChar char="•"/>
            </a:pPr>
            <a:endParaRPr lang="en-US" sz="2800" dirty="0">
              <a:solidFill>
                <a:srgbClr val="0070C0"/>
              </a:solidFill>
            </a:endParaRPr>
          </a:p>
          <a:p>
            <a:endParaRPr lang="en-US" sz="2800" dirty="0">
              <a:solidFill>
                <a:srgbClr val="0070C0"/>
              </a:solidFill>
            </a:endParaRPr>
          </a:p>
        </p:txBody>
      </p:sp>
    </p:spTree>
    <p:extLst>
      <p:ext uri="{BB962C8B-B14F-4D97-AF65-F5344CB8AC3E}">
        <p14:creationId xmlns:p14="http://schemas.microsoft.com/office/powerpoint/2010/main" val="2617359698"/>
      </p:ext>
    </p:extLst>
  </p:cSld>
  <p:clrMapOvr>
    <a:masterClrMapping/>
  </p:clrMapOvr>
  <mc:AlternateContent xmlns:mc="http://schemas.openxmlformats.org/markup-compatibility/2006" xmlns:p14="http://schemas.microsoft.com/office/powerpoint/2010/main">
    <mc:Choice Requires="p14">
      <p:transition spd="slow" p14:dur="2000" advTm="42477"/>
    </mc:Choice>
    <mc:Fallback xmlns="">
      <p:transition spd="slow" advTm="4247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4C19E-10FA-4D42-8940-A1C98A2F1396}"/>
              </a:ext>
            </a:extLst>
          </p:cNvPr>
          <p:cNvSpPr>
            <a:spLocks noGrp="1"/>
          </p:cNvSpPr>
          <p:nvPr>
            <p:ph type="title"/>
          </p:nvPr>
        </p:nvSpPr>
        <p:spPr>
          <a:xfrm>
            <a:off x="838200" y="681037"/>
            <a:ext cx="6563264" cy="877079"/>
          </a:xfrm>
        </p:spPr>
        <p:txBody>
          <a:bodyPr/>
          <a:lstStyle/>
          <a:p>
            <a:r>
              <a:rPr lang="en-GB" sz="3600" b="1" dirty="0">
                <a:latin typeface="+mn-lt"/>
              </a:rPr>
              <a:t>5. Attend campus events </a:t>
            </a:r>
          </a:p>
        </p:txBody>
      </p:sp>
      <p:sp>
        <p:nvSpPr>
          <p:cNvPr id="3" name="Content Placeholder 2">
            <a:extLst>
              <a:ext uri="{FF2B5EF4-FFF2-40B4-BE49-F238E27FC236}">
                <a16:creationId xmlns:a16="http://schemas.microsoft.com/office/drawing/2014/main" id="{9567A45A-6BBB-4E86-8E11-A4C27AE44FCC}"/>
              </a:ext>
            </a:extLst>
          </p:cNvPr>
          <p:cNvSpPr>
            <a:spLocks noGrp="1"/>
          </p:cNvSpPr>
          <p:nvPr>
            <p:ph idx="1"/>
          </p:nvPr>
        </p:nvSpPr>
        <p:spPr>
          <a:xfrm>
            <a:off x="256428" y="1558116"/>
            <a:ext cx="11197088" cy="4618847"/>
          </a:xfrm>
        </p:spPr>
        <p:txBody>
          <a:bodyPr>
            <a:normAutofit fontScale="47500" lnSpcReduction="20000"/>
          </a:bodyPr>
          <a:lstStyle/>
          <a:p>
            <a:pPr marL="0" indent="0" algn="l" rtl="0" fontAlgn="base">
              <a:buNone/>
            </a:pPr>
            <a:r>
              <a:rPr lang="en-GB" sz="2600" b="1" i="0" dirty="0">
                <a:solidFill>
                  <a:srgbClr val="000000"/>
                </a:solidFill>
                <a:effectLst/>
                <a:latin typeface="Calibri" panose="020F0502020204030204" pitchFamily="34" charset="0"/>
              </a:rPr>
              <a:t>Autumn 2022</a:t>
            </a:r>
            <a:r>
              <a:rPr lang="en-GB" sz="2600" b="0" i="0" dirty="0">
                <a:solidFill>
                  <a:srgbClr val="000000"/>
                </a:solidFill>
                <a:effectLst/>
                <a:latin typeface="Calibri" panose="020F0502020204030204" pitchFamily="34" charset="0"/>
              </a:rPr>
              <a:t> </a:t>
            </a:r>
            <a:endParaRPr lang="en-GB" sz="2400" b="0" i="0" dirty="0">
              <a:solidFill>
                <a:srgbClr val="000000"/>
              </a:solidFill>
              <a:effectLst/>
              <a:latin typeface="Segoe UI" panose="020B0502040204020203" pitchFamily="34" charset="0"/>
            </a:endParaRPr>
          </a:p>
          <a:p>
            <a:pPr marL="342900" lvl="0" indent="-342900">
              <a:buSzPts val="1000"/>
              <a:buFont typeface="Symbol" panose="05050102010706020507" pitchFamily="18" charset="2"/>
              <a:buChar char=""/>
              <a:tabLst>
                <a:tab pos="457200" algn="l"/>
              </a:tabLst>
            </a:pPr>
            <a:r>
              <a:rPr lang="en-GB" sz="3200" b="1" dirty="0">
                <a:solidFill>
                  <a:srgbClr val="CC0099"/>
                </a:solidFill>
                <a:effectLst/>
                <a:latin typeface="Segoe UI" panose="020B0502040204020203" pitchFamily="34" charset="0"/>
                <a:ea typeface="Times New Roman" panose="02020603050405020304" pitchFamily="18" charset="0"/>
              </a:rPr>
              <a:t>Careers in Public Sector (on campus – face to face) </a:t>
            </a:r>
            <a:r>
              <a:rPr lang="en-GB" sz="3200" b="1" dirty="0">
                <a:solidFill>
                  <a:srgbClr val="CC0099"/>
                </a:solidFill>
                <a:latin typeface="Segoe UI" panose="020B0502040204020203" pitchFamily="34" charset="0"/>
                <a:ea typeface="Times New Roman" panose="02020603050405020304" pitchFamily="18" charset="0"/>
              </a:rPr>
              <a:t>- </a:t>
            </a:r>
            <a:r>
              <a:rPr lang="en-GB" sz="3200" dirty="0">
                <a:solidFill>
                  <a:srgbClr val="CC0099"/>
                </a:solidFill>
                <a:effectLst/>
                <a:latin typeface="Segoe UI" panose="020B0502040204020203" pitchFamily="34" charset="0"/>
                <a:ea typeface="Calibri" panose="020F0502020204030204" pitchFamily="34" charset="0"/>
              </a:rPr>
              <a:t>Monday 17</a:t>
            </a:r>
            <a:r>
              <a:rPr lang="en-GB" sz="3200" baseline="30000" dirty="0">
                <a:solidFill>
                  <a:srgbClr val="CC0099"/>
                </a:solidFill>
                <a:effectLst/>
                <a:latin typeface="Segoe UI" panose="020B0502040204020203" pitchFamily="34" charset="0"/>
                <a:ea typeface="Calibri" panose="020F0502020204030204" pitchFamily="34" charset="0"/>
              </a:rPr>
              <a:t>th</a:t>
            </a:r>
            <a:r>
              <a:rPr lang="en-GB" sz="3200" dirty="0">
                <a:solidFill>
                  <a:srgbClr val="CC0099"/>
                </a:solidFill>
                <a:effectLst/>
                <a:latin typeface="Segoe UI" panose="020B0502040204020203" pitchFamily="34" charset="0"/>
                <a:ea typeface="Calibri" panose="020F0502020204030204" pitchFamily="34" charset="0"/>
              </a:rPr>
              <a:t> October</a:t>
            </a:r>
            <a:endParaRPr lang="en-GB" sz="3200" dirty="0">
              <a:solidFill>
                <a:srgbClr val="CC0099"/>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3200" b="1" dirty="0">
                <a:solidFill>
                  <a:srgbClr val="CC0099"/>
                </a:solidFill>
                <a:effectLst/>
                <a:latin typeface="Segoe UI" panose="020B0502040204020203" pitchFamily="34" charset="0"/>
                <a:ea typeface="Times New Roman" panose="02020603050405020304" pitchFamily="18" charset="0"/>
              </a:rPr>
              <a:t>Investment Banking Uncovered (virtual) - </a:t>
            </a:r>
            <a:r>
              <a:rPr lang="en-GB" sz="3200" dirty="0">
                <a:solidFill>
                  <a:srgbClr val="CC0099"/>
                </a:solidFill>
                <a:effectLst/>
                <a:latin typeface="Segoe UI" panose="020B0502040204020203" pitchFamily="34" charset="0"/>
                <a:ea typeface="Calibri" panose="020F0502020204030204" pitchFamily="34" charset="0"/>
              </a:rPr>
              <a:t>Wednesday 19</a:t>
            </a:r>
            <a:r>
              <a:rPr lang="en-GB" sz="3200" baseline="30000" dirty="0">
                <a:solidFill>
                  <a:srgbClr val="CC0099"/>
                </a:solidFill>
                <a:effectLst/>
                <a:latin typeface="Segoe UI" panose="020B0502040204020203" pitchFamily="34" charset="0"/>
                <a:ea typeface="Calibri" panose="020F0502020204030204" pitchFamily="34" charset="0"/>
              </a:rPr>
              <a:t>th</a:t>
            </a:r>
            <a:r>
              <a:rPr lang="en-GB" sz="3200" dirty="0">
                <a:solidFill>
                  <a:srgbClr val="CC0099"/>
                </a:solidFill>
                <a:effectLst/>
                <a:latin typeface="Segoe UI" panose="020B0502040204020203" pitchFamily="34" charset="0"/>
                <a:ea typeface="Calibri" panose="020F0502020204030204" pitchFamily="34" charset="0"/>
              </a:rPr>
              <a:t> October</a:t>
            </a:r>
            <a:endParaRPr lang="en-GB" sz="3200" dirty="0">
              <a:solidFill>
                <a:srgbClr val="CC0099"/>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3200" b="1" dirty="0">
                <a:solidFill>
                  <a:srgbClr val="CC0099"/>
                </a:solidFill>
                <a:effectLst/>
                <a:latin typeface="Segoe UI" panose="020B0502040204020203" pitchFamily="34" charset="0"/>
                <a:ea typeface="Times New Roman" panose="02020603050405020304" pitchFamily="18" charset="0"/>
              </a:rPr>
              <a:t>Marketing, PR and Advertising (virtual) - </a:t>
            </a:r>
            <a:r>
              <a:rPr lang="en-GB" sz="3200" dirty="0">
                <a:solidFill>
                  <a:srgbClr val="CC0099"/>
                </a:solidFill>
                <a:effectLst/>
                <a:latin typeface="Segoe UI" panose="020B0502040204020203" pitchFamily="34" charset="0"/>
                <a:ea typeface="Calibri" panose="020F0502020204030204" pitchFamily="34" charset="0"/>
              </a:rPr>
              <a:t>Monday 24</a:t>
            </a:r>
            <a:r>
              <a:rPr lang="en-GB" sz="3200" baseline="30000" dirty="0">
                <a:solidFill>
                  <a:srgbClr val="CC0099"/>
                </a:solidFill>
                <a:effectLst/>
                <a:latin typeface="Segoe UI" panose="020B0502040204020203" pitchFamily="34" charset="0"/>
                <a:ea typeface="Calibri" panose="020F0502020204030204" pitchFamily="34" charset="0"/>
              </a:rPr>
              <a:t>th</a:t>
            </a:r>
            <a:r>
              <a:rPr lang="en-GB" sz="3200" dirty="0">
                <a:solidFill>
                  <a:srgbClr val="CC0099"/>
                </a:solidFill>
                <a:effectLst/>
                <a:latin typeface="Segoe UI" panose="020B0502040204020203" pitchFamily="34" charset="0"/>
                <a:ea typeface="Calibri" panose="020F0502020204030204" pitchFamily="34" charset="0"/>
              </a:rPr>
              <a:t> October</a:t>
            </a:r>
            <a:endParaRPr lang="en-GB" sz="3200" dirty="0">
              <a:solidFill>
                <a:srgbClr val="CC0099"/>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3200" b="1" dirty="0">
                <a:solidFill>
                  <a:srgbClr val="CC0099"/>
                </a:solidFill>
                <a:effectLst/>
                <a:latin typeface="Segoe UI" panose="020B0502040204020203" pitchFamily="34" charset="0"/>
                <a:ea typeface="Times New Roman" panose="02020603050405020304" pitchFamily="18" charset="0"/>
              </a:rPr>
              <a:t>HR and Recruitment (virtual) - </a:t>
            </a:r>
            <a:r>
              <a:rPr lang="en-GB" sz="3200" dirty="0">
                <a:solidFill>
                  <a:srgbClr val="CC0099"/>
                </a:solidFill>
                <a:effectLst/>
                <a:latin typeface="Segoe UI" panose="020B0502040204020203" pitchFamily="34" charset="0"/>
                <a:ea typeface="Calibri" panose="020F0502020204030204" pitchFamily="34" charset="0"/>
              </a:rPr>
              <a:t> Thursday 27</a:t>
            </a:r>
            <a:r>
              <a:rPr lang="en-GB" sz="3200" baseline="30000" dirty="0">
                <a:solidFill>
                  <a:srgbClr val="CC0099"/>
                </a:solidFill>
                <a:effectLst/>
                <a:latin typeface="Segoe UI" panose="020B0502040204020203" pitchFamily="34" charset="0"/>
                <a:ea typeface="Calibri" panose="020F0502020204030204" pitchFamily="34" charset="0"/>
              </a:rPr>
              <a:t>th</a:t>
            </a:r>
            <a:r>
              <a:rPr lang="en-GB" sz="3200" dirty="0">
                <a:solidFill>
                  <a:srgbClr val="CC0099"/>
                </a:solidFill>
                <a:effectLst/>
                <a:latin typeface="Segoe UI" panose="020B0502040204020203" pitchFamily="34" charset="0"/>
                <a:ea typeface="Calibri" panose="020F0502020204030204" pitchFamily="34" charset="0"/>
              </a:rPr>
              <a:t> October</a:t>
            </a:r>
            <a:endParaRPr lang="en-GB" sz="3200" dirty="0">
              <a:solidFill>
                <a:srgbClr val="CC0099"/>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3200" b="1" dirty="0">
                <a:solidFill>
                  <a:srgbClr val="CC0099"/>
                </a:solidFill>
                <a:effectLst/>
                <a:latin typeface="Segoe UI" panose="020B0502040204020203" pitchFamily="34" charset="0"/>
                <a:ea typeface="Times New Roman" panose="02020603050405020304" pitchFamily="18" charset="0"/>
              </a:rPr>
              <a:t>Careers in Not-for-profit (virtual) - </a:t>
            </a:r>
            <a:r>
              <a:rPr lang="en-GB" sz="3200" dirty="0">
                <a:solidFill>
                  <a:srgbClr val="CC0099"/>
                </a:solidFill>
                <a:effectLst/>
                <a:latin typeface="Segoe UI" panose="020B0502040204020203" pitchFamily="34" charset="0"/>
                <a:ea typeface="Calibri" panose="020F0502020204030204" pitchFamily="34" charset="0"/>
              </a:rPr>
              <a:t> Wednesday 2</a:t>
            </a:r>
            <a:r>
              <a:rPr lang="en-GB" sz="3200" baseline="30000" dirty="0">
                <a:solidFill>
                  <a:srgbClr val="CC0099"/>
                </a:solidFill>
                <a:effectLst/>
                <a:latin typeface="Segoe UI" panose="020B0502040204020203" pitchFamily="34" charset="0"/>
                <a:ea typeface="Calibri" panose="020F0502020204030204" pitchFamily="34" charset="0"/>
              </a:rPr>
              <a:t>nd</a:t>
            </a:r>
            <a:r>
              <a:rPr lang="en-GB" sz="3200" dirty="0">
                <a:solidFill>
                  <a:srgbClr val="CC0099"/>
                </a:solidFill>
                <a:effectLst/>
                <a:latin typeface="Segoe UI" panose="020B0502040204020203" pitchFamily="34" charset="0"/>
                <a:ea typeface="Calibri" panose="020F0502020204030204" pitchFamily="34" charset="0"/>
              </a:rPr>
              <a:t> November</a:t>
            </a:r>
            <a:endParaRPr lang="en-GB" sz="3200" dirty="0">
              <a:solidFill>
                <a:srgbClr val="CC0099"/>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3200" b="1" dirty="0">
                <a:solidFill>
                  <a:srgbClr val="CC0099"/>
                </a:solidFill>
                <a:effectLst/>
                <a:latin typeface="Segoe UI" panose="020B0502040204020203" pitchFamily="34" charset="0"/>
                <a:ea typeface="Times New Roman" panose="02020603050405020304" pitchFamily="18" charset="0"/>
              </a:rPr>
              <a:t>Careers in Tech or Digital Careers (on campus – face to face) - </a:t>
            </a:r>
            <a:r>
              <a:rPr lang="en-GB" sz="3200" dirty="0">
                <a:solidFill>
                  <a:srgbClr val="CC0099"/>
                </a:solidFill>
                <a:effectLst/>
                <a:latin typeface="Segoe UI" panose="020B0502040204020203" pitchFamily="34" charset="0"/>
                <a:ea typeface="Calibri" panose="020F0502020204030204" pitchFamily="34" charset="0"/>
              </a:rPr>
              <a:t>Thursday 3rd November</a:t>
            </a:r>
            <a:endParaRPr lang="en-GB" sz="3200" dirty="0">
              <a:solidFill>
                <a:srgbClr val="CC0099"/>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3200" b="1" dirty="0">
                <a:solidFill>
                  <a:srgbClr val="CC0099"/>
                </a:solidFill>
                <a:effectLst/>
                <a:latin typeface="Segoe UI" panose="020B0502040204020203" pitchFamily="34" charset="0"/>
                <a:ea typeface="Times New Roman" panose="02020603050405020304" pitchFamily="18" charset="0"/>
              </a:rPr>
              <a:t>Business, Finance and Consultancy - Professional networking lunch - </a:t>
            </a:r>
            <a:r>
              <a:rPr lang="en-GB" sz="3200" dirty="0">
                <a:solidFill>
                  <a:srgbClr val="CC0099"/>
                </a:solidFill>
                <a:effectLst/>
                <a:latin typeface="Segoe UI" panose="020B0502040204020203" pitchFamily="34" charset="0"/>
                <a:ea typeface="Calibri" panose="020F0502020204030204" pitchFamily="34" charset="0"/>
              </a:rPr>
              <a:t> Wednesday 26th October 2022</a:t>
            </a:r>
            <a:endParaRPr lang="en-GB" sz="3200" dirty="0">
              <a:solidFill>
                <a:srgbClr val="CC0099"/>
              </a:solidFill>
              <a:effectLst/>
              <a:latin typeface="Calibri" panose="020F0502020204030204" pitchFamily="34" charset="0"/>
              <a:ea typeface="Calibri" panose="020F0502020204030204" pitchFamily="34" charset="0"/>
            </a:endParaRPr>
          </a:p>
          <a:p>
            <a:pPr marL="0" indent="0">
              <a:buNone/>
            </a:pPr>
            <a:endParaRPr lang="en-GB" sz="3200" dirty="0">
              <a:solidFill>
                <a:srgbClr val="CC0099"/>
              </a:solidFill>
              <a:effectLst/>
              <a:latin typeface="Calibri" panose="020F0502020204030204" pitchFamily="34" charset="0"/>
              <a:ea typeface="Calibri" panose="020F0502020204030204" pitchFamily="34" charset="0"/>
            </a:endParaRPr>
          </a:p>
          <a:p>
            <a:r>
              <a:rPr lang="en-GB" sz="3200" b="1" dirty="0">
                <a:solidFill>
                  <a:srgbClr val="CC0099"/>
                </a:solidFill>
                <a:effectLst/>
                <a:latin typeface="Segoe UI" panose="020B0502040204020203" pitchFamily="34" charset="0"/>
                <a:ea typeface="Calibri" panose="020F0502020204030204" pitchFamily="34" charset="0"/>
              </a:rPr>
              <a:t>Careers Fairs</a:t>
            </a:r>
            <a:endParaRPr lang="en-GB" sz="3200" dirty="0">
              <a:solidFill>
                <a:srgbClr val="CC0099"/>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3200" b="1" dirty="0">
                <a:solidFill>
                  <a:srgbClr val="CC0099"/>
                </a:solidFill>
                <a:effectLst/>
                <a:latin typeface="Segoe UI" panose="020B0502040204020203" pitchFamily="34" charset="0"/>
                <a:ea typeface="Times New Roman" panose="02020603050405020304" pitchFamily="18" charset="0"/>
              </a:rPr>
              <a:t>Autumn Careers Fair - </a:t>
            </a:r>
            <a:r>
              <a:rPr lang="en-GB" sz="3200" dirty="0">
                <a:solidFill>
                  <a:srgbClr val="CC0099"/>
                </a:solidFill>
                <a:effectLst/>
                <a:latin typeface="Segoe UI" panose="020B0502040204020203" pitchFamily="34" charset="0"/>
                <a:ea typeface="Calibri" panose="020F0502020204030204" pitchFamily="34" charset="0"/>
              </a:rPr>
              <a:t>Tuesday 18</a:t>
            </a:r>
            <a:r>
              <a:rPr lang="en-GB" sz="3200" baseline="30000" dirty="0">
                <a:solidFill>
                  <a:srgbClr val="CC0099"/>
                </a:solidFill>
                <a:effectLst/>
                <a:latin typeface="Segoe UI" panose="020B0502040204020203" pitchFamily="34" charset="0"/>
                <a:ea typeface="Calibri" panose="020F0502020204030204" pitchFamily="34" charset="0"/>
              </a:rPr>
              <a:t>th</a:t>
            </a:r>
            <a:r>
              <a:rPr lang="en-GB" sz="3200" dirty="0">
                <a:solidFill>
                  <a:srgbClr val="CC0099"/>
                </a:solidFill>
                <a:effectLst/>
                <a:latin typeface="Segoe UI" panose="020B0502040204020203" pitchFamily="34" charset="0"/>
                <a:ea typeface="Calibri" panose="020F0502020204030204" pitchFamily="34" charset="0"/>
              </a:rPr>
              <a:t> October</a:t>
            </a:r>
            <a:endParaRPr lang="en-GB" sz="3200" dirty="0">
              <a:solidFill>
                <a:srgbClr val="CC0099"/>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3200" b="1" dirty="0">
                <a:solidFill>
                  <a:srgbClr val="CC0099"/>
                </a:solidFill>
                <a:effectLst/>
                <a:latin typeface="Segoe UI" panose="020B0502040204020203" pitchFamily="34" charset="0"/>
                <a:ea typeface="Times New Roman" panose="02020603050405020304" pitchFamily="18" charset="0"/>
              </a:rPr>
              <a:t>Warwick Law Expo - </a:t>
            </a:r>
            <a:r>
              <a:rPr lang="en-GB" sz="3200" dirty="0">
                <a:solidFill>
                  <a:srgbClr val="CC0099"/>
                </a:solidFill>
                <a:effectLst/>
                <a:latin typeface="Segoe UI" panose="020B0502040204020203" pitchFamily="34" charset="0"/>
                <a:ea typeface="Calibri" panose="020F0502020204030204" pitchFamily="34" charset="0"/>
              </a:rPr>
              <a:t>Tuesday 25th October</a:t>
            </a:r>
            <a:endParaRPr lang="en-GB" sz="3200" dirty="0">
              <a:solidFill>
                <a:srgbClr val="CC0099"/>
              </a:solidFill>
              <a:effectLst/>
              <a:latin typeface="Calibri" panose="020F0502020204030204" pitchFamily="34" charset="0"/>
              <a:ea typeface="Calibri" panose="020F0502020204030204" pitchFamily="34" charset="0"/>
            </a:endParaRPr>
          </a:p>
          <a:p>
            <a:pPr marL="342900" lvl="0" indent="-342900">
              <a:buFont typeface="Arial" panose="020B0604020202020204" pitchFamily="34" charset="0"/>
              <a:buChar char="•"/>
              <a:tabLst>
                <a:tab pos="457200" algn="l"/>
              </a:tabLst>
            </a:pPr>
            <a:r>
              <a:rPr lang="en-GB" sz="3200" b="1" dirty="0">
                <a:solidFill>
                  <a:srgbClr val="CC0099"/>
                </a:solidFill>
                <a:effectLst/>
                <a:latin typeface="Segoe UI" panose="020B0502040204020203" pitchFamily="34" charset="0"/>
                <a:ea typeface="Times New Roman" panose="02020603050405020304" pitchFamily="18" charset="0"/>
              </a:rPr>
              <a:t>The Great Global Careers Festival - </a:t>
            </a:r>
            <a:r>
              <a:rPr lang="en-GB" sz="3200" dirty="0">
                <a:solidFill>
                  <a:srgbClr val="CC0099"/>
                </a:solidFill>
                <a:effectLst/>
                <a:latin typeface="Segoe UI" panose="020B0502040204020203" pitchFamily="34" charset="0"/>
                <a:ea typeface="Calibri" panose="020F0502020204030204" pitchFamily="34" charset="0"/>
              </a:rPr>
              <a:t>Saturday 15 October</a:t>
            </a:r>
            <a:endParaRPr lang="en-GB" sz="3200" dirty="0">
              <a:solidFill>
                <a:srgbClr val="CC0099"/>
              </a:solidFill>
              <a:effectLst/>
              <a:latin typeface="Calibri" panose="020F0502020204030204" pitchFamily="34" charset="0"/>
              <a:ea typeface="Calibri" panose="020F0502020204030204" pitchFamily="34" charset="0"/>
            </a:endParaRPr>
          </a:p>
          <a:p>
            <a:endParaRPr lang="en-GB" sz="1800" dirty="0">
              <a:effectLst/>
              <a:latin typeface="Calibri" panose="020F0502020204030204" pitchFamily="34" charset="0"/>
              <a:ea typeface="Calibri" panose="020F0502020204030204" pitchFamily="34" charset="0"/>
            </a:endParaRPr>
          </a:p>
          <a:p>
            <a:pPr marL="0" indent="0" algn="ctr" rtl="0" fontAlgn="base">
              <a:buNone/>
            </a:pPr>
            <a:r>
              <a:rPr lang="en-GB" sz="5100" dirty="0">
                <a:solidFill>
                  <a:srgbClr val="FF0066"/>
                </a:solidFill>
              </a:rPr>
              <a:t>To see the full list of events and to Sign up visit </a:t>
            </a:r>
            <a:r>
              <a:rPr lang="en-GB" sz="5100" dirty="0" err="1">
                <a:solidFill>
                  <a:srgbClr val="FF0066"/>
                </a:solidFill>
              </a:rPr>
              <a:t>myAdvantage</a:t>
            </a:r>
            <a:r>
              <a:rPr lang="en-GB" sz="5100" dirty="0">
                <a:solidFill>
                  <a:srgbClr val="FF0066"/>
                </a:solidFill>
              </a:rPr>
              <a:t> - </a:t>
            </a:r>
            <a:r>
              <a:rPr lang="en-GB" sz="5100" dirty="0">
                <a:solidFill>
                  <a:srgbClr val="FF0066"/>
                </a:solidFill>
                <a:hlinkClick r:id="rId3"/>
              </a:rPr>
              <a:t>https://warwick.ac.uk/services/careers/events/</a:t>
            </a:r>
            <a:endParaRPr lang="en-GB" sz="5100" dirty="0">
              <a:solidFill>
                <a:srgbClr val="FF0066"/>
              </a:solidFill>
            </a:endParaRPr>
          </a:p>
          <a:p>
            <a:pPr marL="0" indent="0" algn="l" rtl="0" fontAlgn="base">
              <a:buNone/>
            </a:pPr>
            <a:endParaRPr lang="en-GB" sz="3000" b="0" i="0" dirty="0">
              <a:solidFill>
                <a:srgbClr val="FF0066"/>
              </a:solidFill>
              <a:effectLst/>
              <a:latin typeface="Segoe UI" panose="020B0502040204020203" pitchFamily="34" charset="0"/>
            </a:endParaRPr>
          </a:p>
          <a:p>
            <a:endParaRPr lang="en-GB" dirty="0"/>
          </a:p>
        </p:txBody>
      </p:sp>
    </p:spTree>
    <p:extLst>
      <p:ext uri="{BB962C8B-B14F-4D97-AF65-F5344CB8AC3E}">
        <p14:creationId xmlns:p14="http://schemas.microsoft.com/office/powerpoint/2010/main" val="166569962"/>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D48B5066-15F5-4ABC-9416-AEB6DB490587}" vid="{F70EEAF7-A279-41F7-816B-07413A82A55E}"/>
    </a:ext>
  </a:extLst>
</a:theme>
</file>

<file path=ppt/theme/theme10.xml><?xml version="1.0" encoding="utf-8"?>
<a:theme xmlns:a="http://schemas.openxmlformats.org/drawingml/2006/main" name="1/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6/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_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W 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ial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ial template" id="{A69BA8ED-D30F-4F99-BBEB-72875DE3C08E}" vid="{B8928419-30BB-4E95-9DD3-85F803319C51}"/>
    </a:ext>
  </a:extLst>
</a:theme>
</file>

<file path=ppt/theme/theme3.xml><?xml version="1.0" encoding="utf-8"?>
<a:theme xmlns:a="http://schemas.openxmlformats.org/drawingml/2006/main" name="6/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8/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official template</Template>
  <TotalTime>64617</TotalTime>
  <Words>1768</Words>
  <Application>Microsoft Office PowerPoint</Application>
  <PresentationFormat>Widescreen</PresentationFormat>
  <Paragraphs>131</Paragraphs>
  <Slides>13</Slides>
  <Notes>11</Notes>
  <HiddenSlides>0</HiddenSlides>
  <MMClips>0</MMClips>
  <ScaleCrop>false</ScaleCrop>
  <HeadingPairs>
    <vt:vector size="6" baseType="variant">
      <vt:variant>
        <vt:lpstr>Fonts Used</vt:lpstr>
      </vt:variant>
      <vt:variant>
        <vt:i4>7</vt:i4>
      </vt:variant>
      <vt:variant>
        <vt:lpstr>Theme</vt:lpstr>
      </vt:variant>
      <vt:variant>
        <vt:i4>15</vt:i4>
      </vt:variant>
      <vt:variant>
        <vt:lpstr>Slide Titles</vt:lpstr>
      </vt:variant>
      <vt:variant>
        <vt:i4>13</vt:i4>
      </vt:variant>
    </vt:vector>
  </HeadingPairs>
  <TitlesOfParts>
    <vt:vector size="35" baseType="lpstr">
      <vt:lpstr>Arial</vt:lpstr>
      <vt:lpstr>Avenir Next</vt:lpstr>
      <vt:lpstr>Calibri</vt:lpstr>
      <vt:lpstr>Calibri Light</vt:lpstr>
      <vt:lpstr>Helvetica Neue</vt:lpstr>
      <vt:lpstr>Segoe UI</vt:lpstr>
      <vt:lpstr>Symbol</vt:lpstr>
      <vt:lpstr>Theme1</vt:lpstr>
      <vt:lpstr>official template</vt:lpstr>
      <vt:lpstr>6/12 Warwick</vt:lpstr>
      <vt:lpstr>4/12 Warwick</vt:lpstr>
      <vt:lpstr>1/12 Warwick</vt:lpstr>
      <vt:lpstr>8/12 Warwick</vt:lpstr>
      <vt:lpstr>6/12 University lockup</vt:lpstr>
      <vt:lpstr>4/12 university lockup</vt:lpstr>
      <vt:lpstr>8/12 University lockup</vt:lpstr>
      <vt:lpstr>1/12 University lockup</vt:lpstr>
      <vt:lpstr>6/12 departmental lockup</vt:lpstr>
      <vt:lpstr>4/12 departmental lockup</vt:lpstr>
      <vt:lpstr>1_1/12 departmental lockup</vt:lpstr>
      <vt:lpstr>W line</vt:lpstr>
      <vt:lpstr>Custom Design</vt:lpstr>
      <vt:lpstr>PowerPoint Presentation</vt:lpstr>
      <vt:lpstr>What employers think of Warwick </vt:lpstr>
      <vt:lpstr>3 Key factors to be successful in the graduate job market    (Warwick University Institute Employment Research)    </vt:lpstr>
      <vt:lpstr>Making the most of your time at Warwick?</vt:lpstr>
      <vt:lpstr>PowerPoint Presentation</vt:lpstr>
      <vt:lpstr>PowerPoint Presentation</vt:lpstr>
      <vt:lpstr>PowerPoint Presentation</vt:lpstr>
      <vt:lpstr>PowerPoint Presentation</vt:lpstr>
      <vt:lpstr>5. Attend campus events </vt:lpstr>
      <vt:lpstr>6. Attend a careers workshop</vt:lpstr>
      <vt:lpstr>7. Reach out for help:</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can I do with my degree in history</dc:title>
  <dc:creator>Tissut, Millie</dc:creator>
  <cp:lastModifiedBy>Tissut, Millie</cp:lastModifiedBy>
  <cp:revision>120</cp:revision>
  <dcterms:created xsi:type="dcterms:W3CDTF">2020-12-09T07:23:49Z</dcterms:created>
  <dcterms:modified xsi:type="dcterms:W3CDTF">2022-09-27T07:51:58Z</dcterms:modified>
</cp:coreProperties>
</file>