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  <p:sldMasterId id="2147483660" r:id="rId6"/>
  </p:sldMasterIdLst>
  <p:notesMasterIdLst>
    <p:notesMasterId r:id="rId16"/>
  </p:notesMasterIdLst>
  <p:handoutMasterIdLst>
    <p:handoutMasterId r:id="rId17"/>
  </p:handoutMasterIdLst>
  <p:sldIdLst>
    <p:sldId id="272" r:id="rId7"/>
    <p:sldId id="273" r:id="rId8"/>
    <p:sldId id="280" r:id="rId9"/>
    <p:sldId id="274" r:id="rId10"/>
    <p:sldId id="275" r:id="rId11"/>
    <p:sldId id="276" r:id="rId12"/>
    <p:sldId id="277" r:id="rId13"/>
    <p:sldId id="279" r:id="rId14"/>
    <p:sldId id="278" r:id="rId15"/>
  </p:sldIdLst>
  <p:sldSz cx="9144000" cy="6858000" type="screen4x3"/>
  <p:notesSz cx="6781800" cy="9906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90929"/>
  </p:normalViewPr>
  <p:slideViewPr>
    <p:cSldViewPr showGuides="1">
      <p:cViewPr varScale="1">
        <p:scale>
          <a:sx n="101" d="100"/>
          <a:sy n="101" d="100"/>
        </p:scale>
        <p:origin x="8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GM:	3 ; 4 ; 5 ; 6</a:t>
            </a:r>
          </a:p>
          <a:p>
            <a:r>
              <a:rPr lang="en-GB" dirty="0"/>
              <a:t>JC:	7 ; 8</a:t>
            </a:r>
          </a:p>
          <a:p>
            <a:endParaRPr lang="en-GB" dirty="0"/>
          </a:p>
          <a:p>
            <a:r>
              <a:rPr lang="en-GB" dirty="0"/>
              <a:t>GM:	Sierra ; H1N1</a:t>
            </a:r>
          </a:p>
          <a:p>
            <a:r>
              <a:rPr lang="en-GB" dirty="0"/>
              <a:t>JC:	NHS70 ; Voices ; ChildLine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053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OHS’s front page:</a:t>
            </a:r>
          </a:p>
          <a:p>
            <a:endParaRPr lang="en-GB" dirty="0"/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Oral history is the recording of people’s memories, experiences and opinions. It 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living history of everyone’s unique life experiences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An opportunity for those people who have been ‘hidden from history’ to have their voice heard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rare chance to talk about and record history face-to-face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source of new insights and perspectives that may challenge our view of the past.</a:t>
            </a:r>
          </a:p>
          <a:p>
            <a:endParaRPr lang="en-GB" dirty="0"/>
          </a:p>
          <a:p>
            <a:r>
              <a:rPr lang="en-GB" dirty="0"/>
              <a:t>Right: Grandpa Simpson, “My son is not a communist”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0761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Right: common meme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7640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Left – Wikipedia entry for “Pride”</a:t>
            </a:r>
          </a:p>
          <a:p>
            <a:r>
              <a:rPr lang="en-GB" dirty="0"/>
              <a:t>Right – Wikipedia entry for House of Lords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21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Image: </a:t>
            </a:r>
            <a:r>
              <a:rPr lang="en-GB" b="0" i="0" dirty="0">
                <a:solidFill>
                  <a:srgbClr val="3D3E40"/>
                </a:solidFill>
                <a:effectLst/>
                <a:latin typeface="Lora" panose="020B0604020202020204" pitchFamily="2" charset="0"/>
              </a:rPr>
              <a:t>Zuni Pueblo community members (from New Mexico), including librarian Jennifer Lonjose (standing), practice eliciting and recording cultural memories by “reading” historical photographs during </a:t>
            </a:r>
            <a:r>
              <a:rPr lang="en-GB" b="0" i="0" dirty="0" err="1">
                <a:solidFill>
                  <a:srgbClr val="3D3E40"/>
                </a:solidFill>
                <a:effectLst/>
                <a:latin typeface="Lora" panose="020B0604020202020204" pitchFamily="2" charset="0"/>
              </a:rPr>
              <a:t>Mukurtu</a:t>
            </a:r>
            <a:r>
              <a:rPr lang="en-GB" b="0" i="0" dirty="0">
                <a:solidFill>
                  <a:srgbClr val="3D3E40"/>
                </a:solidFill>
                <a:effectLst/>
                <a:latin typeface="Lora" panose="020B0604020202020204" pitchFamily="2" charset="0"/>
              </a:rPr>
              <a:t> community training workshop with Guha Shankar (left), at Zuni Tribal Library, NM. (Original photo courtesy Mukurtu.org, 2016.)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572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s.org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F755FD-52BA-4825-9D71-BF3F288F7C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Oral History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F5A8E70-E10A-4799-BFCE-D843E1EFF5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 (</a:t>
            </a:r>
            <a:r>
              <a:rPr lang="en-GB" i="1" dirty="0"/>
              <a:t>incredibly </a:t>
            </a:r>
            <a:r>
              <a:rPr lang="en-GB" dirty="0"/>
              <a:t>brief) introduction</a:t>
            </a:r>
          </a:p>
          <a:p>
            <a:endParaRPr lang="en-GB" dirty="0"/>
          </a:p>
          <a:p>
            <a:r>
              <a:rPr lang="en-GB" dirty="0"/>
              <a:t>By Jenny Crane &amp; Gareth Millward, Adapted by Rosie Doyle</a:t>
            </a:r>
          </a:p>
        </p:txBody>
      </p:sp>
    </p:spTree>
    <p:extLst>
      <p:ext uri="{BB962C8B-B14F-4D97-AF65-F5344CB8AC3E}">
        <p14:creationId xmlns:p14="http://schemas.microsoft.com/office/powerpoint/2010/main" val="3513869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1BDC9D-3C59-4052-9303-52DF36A22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oral history?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7D2B14-B099-4DCE-8B8B-396A33D66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5110336" cy="4114800"/>
          </a:xfrm>
        </p:spPr>
        <p:txBody>
          <a:bodyPr/>
          <a:lstStyle/>
          <a:p>
            <a:r>
              <a:rPr lang="en-GB" dirty="0"/>
              <a:t>Spoken testimony as historical evidence</a:t>
            </a:r>
          </a:p>
          <a:p>
            <a:r>
              <a:rPr lang="en-GB" dirty="0"/>
              <a:t>“A source of new insights and perspectives that may change our view of the past”</a:t>
            </a:r>
          </a:p>
          <a:p>
            <a:pPr eaLnBrk="1" hangingPunct="1">
              <a:defRPr/>
            </a:pPr>
            <a:r>
              <a:rPr lang="en-GB" altLang="en-US" dirty="0"/>
              <a:t>“Experts of their own life.”</a:t>
            </a:r>
            <a:endParaRPr lang="en-GB" dirty="0"/>
          </a:p>
          <a:p>
            <a:r>
              <a:rPr lang="en-GB" i="1" dirty="0"/>
              <a:t>Biography</a:t>
            </a:r>
          </a:p>
          <a:p>
            <a:r>
              <a:rPr lang="en-GB" dirty="0"/>
              <a:t>For more, see the </a:t>
            </a:r>
            <a:r>
              <a:rPr lang="en-GB" i="1" dirty="0">
                <a:hlinkClick r:id="rId3"/>
              </a:rPr>
              <a:t>Oral History Society</a:t>
            </a:r>
            <a:endParaRPr lang="en-GB" i="1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938C229-729C-45AE-8591-365DF56F9E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796136" y="1916832"/>
            <a:ext cx="3216669" cy="247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3126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4133C-E8A1-A9C9-4FBB-446465917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Why do Oral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07C53-8A2D-0134-2D2C-0181060816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/>
              <a:t>Hidden histories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Information gathering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Personal insights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Gaps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No Documents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Unhelpful Documents</a:t>
            </a:r>
            <a:endParaRPr lang="en-GB" altLang="en-US"/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Understanding an archive</a:t>
            </a:r>
            <a:endParaRPr lang="en-GB" altLang="en-US"/>
          </a:p>
          <a:p>
            <a:pPr>
              <a:lnSpc>
                <a:spcPct val="90000"/>
              </a:lnSpc>
            </a:pPr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33CF43BF-A74B-D8F0-3D39-8DDFF7D188A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1" r="1522" b="2"/>
          <a:stretch/>
        </p:blipFill>
        <p:spPr bwMode="auto">
          <a:xfrm>
            <a:off x="4648200" y="1371600"/>
            <a:ext cx="3810000" cy="411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3604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10AE-81A8-4729-81A4-AC7CDD3A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Where did oral history come from?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CE416-BA04-46B7-8788-F3EFCC722D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Growth since 1980s</a:t>
            </a:r>
          </a:p>
          <a:p>
            <a:r>
              <a:rPr lang="en-GB" dirty="0"/>
              <a:t>Improved, accessible recording equipment</a:t>
            </a:r>
          </a:p>
          <a:p>
            <a:r>
              <a:rPr lang="en-GB" dirty="0"/>
              <a:t>New historiographical approaches</a:t>
            </a:r>
          </a:p>
          <a:p>
            <a:r>
              <a:rPr lang="en-GB" dirty="0"/>
              <a:t>BUT – is it “robust”?</a:t>
            </a:r>
          </a:p>
          <a:p>
            <a:r>
              <a:rPr lang="en-GB" dirty="0"/>
              <a:t>And is it really “accessible”?</a:t>
            </a:r>
          </a:p>
        </p:txBody>
      </p:sp>
      <p:pic>
        <p:nvPicPr>
          <p:cNvPr id="2050" name="Picture 2" descr="Image result for sir are you aware you are a cat">
            <a:extLst>
              <a:ext uri="{FF2B5EF4-FFF2-40B4-BE49-F238E27FC236}">
                <a16:creationId xmlns:a16="http://schemas.microsoft.com/office/drawing/2014/main" id="{82893343-91CF-42BE-8FD5-91D5FCE1CDF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44" y="1371600"/>
            <a:ext cx="362931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31228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FBDC9-37E1-485A-94B1-AD5DF256B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Whose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CA3B5-1F8B-45A2-8B69-52EFB02CA19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 “history from below”?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C8B33-B284-40C3-A736-0B6632E843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Or a new “history of the elites”?</a:t>
            </a:r>
          </a:p>
          <a:p>
            <a:endParaRPr lang="en-GB" dirty="0"/>
          </a:p>
        </p:txBody>
      </p:sp>
      <p:pic>
        <p:nvPicPr>
          <p:cNvPr id="3076" name="Picture 4" descr="Image result for house of commons">
            <a:extLst>
              <a:ext uri="{FF2B5EF4-FFF2-40B4-BE49-F238E27FC236}">
                <a16:creationId xmlns:a16="http://schemas.microsoft.com/office/drawing/2014/main" id="{E7EBD010-112B-42AD-A34A-42AFDF9B2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28" y="3062469"/>
            <a:ext cx="3635896" cy="24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upload.wikimedia.org/wikipedia/commons/3/37/Barbara_Gittings_1965.jpg">
            <a:extLst>
              <a:ext uri="{FF2B5EF4-FFF2-40B4-BE49-F238E27FC236}">
                <a16:creationId xmlns:a16="http://schemas.microsoft.com/office/drawing/2014/main" id="{050C447C-8A53-456A-9ACE-50C174603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733" y="2753869"/>
            <a:ext cx="2408134" cy="304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067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EF6A4-DA96-4BE1-8402-CFA000C46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it </a:t>
            </a:r>
            <a:r>
              <a:rPr lang="en-GB" i="1" dirty="0"/>
              <a:t>history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79EC6-A544-4DC4-AFB7-BB649FC57A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Is it journalism?</a:t>
            </a:r>
          </a:p>
          <a:p>
            <a:pPr lvl="1"/>
            <a:r>
              <a:rPr lang="en-GB" dirty="0"/>
              <a:t>No.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A0683-5752-41CC-B50E-693068F76F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Is it sociology?</a:t>
            </a:r>
          </a:p>
          <a:p>
            <a:pPr lvl="1"/>
            <a:r>
              <a:rPr lang="en-GB" dirty="0"/>
              <a:t>Maybe.</a:t>
            </a:r>
          </a:p>
        </p:txBody>
      </p:sp>
      <p:pic>
        <p:nvPicPr>
          <p:cNvPr id="4100" name="Picture 4" descr="Image result for did you threaten to overrule him">
            <a:extLst>
              <a:ext uri="{FF2B5EF4-FFF2-40B4-BE49-F238E27FC236}">
                <a16:creationId xmlns:a16="http://schemas.microsoft.com/office/drawing/2014/main" id="{23DF2C91-CCF6-4626-8691-4D7495185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89" y="2996951"/>
            <a:ext cx="3810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natsal">
            <a:extLst>
              <a:ext uri="{FF2B5EF4-FFF2-40B4-BE49-F238E27FC236}">
                <a16:creationId xmlns:a16="http://schemas.microsoft.com/office/drawing/2014/main" id="{1CE2279B-9B64-4372-8FE7-3FABBA0DF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11" y="2742600"/>
            <a:ext cx="3638178" cy="265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826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6/64/Nuremberg_Trials_retouched.jpg/1280px-Nuremberg_Trials_retouched.jpg">
            <a:extLst>
              <a:ext uri="{FF2B5EF4-FFF2-40B4-BE49-F238E27FC236}">
                <a16:creationId xmlns:a16="http://schemas.microsoft.com/office/drawing/2014/main" id="{0B80D82E-A039-44D5-910C-AEC31BF0BEE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60066"/>
            <a:ext cx="3810000" cy="293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065F10-E998-4458-AF44-D81D2866A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B6DF4-0983-494F-B802-77AD4CCBDE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i="1" dirty="0"/>
              <a:t>You must get ethical approval before interviewing anyone</a:t>
            </a:r>
          </a:p>
          <a:p>
            <a:r>
              <a:rPr lang="en-GB" dirty="0"/>
              <a:t>This is to protect your interviewees, the university, </a:t>
            </a:r>
            <a:r>
              <a:rPr lang="en-GB" b="1" i="1" dirty="0"/>
              <a:t>and you</a:t>
            </a:r>
          </a:p>
          <a:p>
            <a:r>
              <a:rPr lang="en-GB" dirty="0"/>
              <a:t>“Ethics” is not the same as morality…</a:t>
            </a:r>
          </a:p>
        </p:txBody>
      </p:sp>
    </p:spTree>
    <p:extLst>
      <p:ext uri="{BB962C8B-B14F-4D97-AF65-F5344CB8AC3E}">
        <p14:creationId xmlns:p14="http://schemas.microsoft.com/office/powerpoint/2010/main" val="165273432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77E79-4C06-4B49-BA66-F027C8DEB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up interviews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8FD94-4DF3-435D-B506-EC2300AA4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2186" y="1772816"/>
            <a:ext cx="3810000" cy="4114800"/>
          </a:xfrm>
        </p:spPr>
        <p:txBody>
          <a:bodyPr/>
          <a:lstStyle/>
          <a:p>
            <a:r>
              <a:rPr lang="en-GB" dirty="0"/>
              <a:t>Gatekeepers</a:t>
            </a:r>
          </a:p>
          <a:p>
            <a:r>
              <a:rPr lang="en-GB" dirty="0"/>
              <a:t>Translators</a:t>
            </a:r>
          </a:p>
          <a:p>
            <a:r>
              <a:rPr lang="en-GB" dirty="0"/>
              <a:t>Access</a:t>
            </a:r>
          </a:p>
          <a:p>
            <a:r>
              <a:rPr lang="en-GB" dirty="0"/>
              <a:t>Process (questions, images, individual/ group)</a:t>
            </a:r>
          </a:p>
          <a:p>
            <a:r>
              <a:rPr lang="en-GB" dirty="0"/>
              <a:t>Who controls the interview?</a:t>
            </a:r>
          </a:p>
        </p:txBody>
      </p:sp>
      <p:pic>
        <p:nvPicPr>
          <p:cNvPr id="1026" name="Picture 2" descr="oral history">
            <a:extLst>
              <a:ext uri="{FF2B5EF4-FFF2-40B4-BE49-F238E27FC236}">
                <a16:creationId xmlns:a16="http://schemas.microsoft.com/office/drawing/2014/main" id="{28D69F0E-B050-4277-81C7-60735FE12AB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4544942" cy="284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142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5B5FA-3124-4DE5-92D9-69090227D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final considerations…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71B27-34E7-450E-B59B-192C50295B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4462264" cy="4114800"/>
          </a:xfrm>
        </p:spPr>
        <p:txBody>
          <a:bodyPr/>
          <a:lstStyle/>
          <a:p>
            <a:r>
              <a:rPr lang="en-GB" dirty="0"/>
              <a:t>What are our data?</a:t>
            </a:r>
          </a:p>
          <a:p>
            <a:r>
              <a:rPr lang="en-GB" dirty="0"/>
              <a:t>Should we – “fact check”?</a:t>
            </a:r>
          </a:p>
          <a:p>
            <a:r>
              <a:rPr lang="en-GB" dirty="0"/>
              <a:t>How do we deal with “informed consent”?</a:t>
            </a:r>
          </a:p>
          <a:p>
            <a:r>
              <a:rPr lang="en-GB" dirty="0"/>
              <a:t>Are our interviewees co-authors?</a:t>
            </a:r>
          </a:p>
          <a:p>
            <a:r>
              <a:rPr lang="en-GB" dirty="0"/>
              <a:t>Should we anonymise?</a:t>
            </a:r>
          </a:p>
          <a:p>
            <a:r>
              <a:rPr lang="en-GB" dirty="0"/>
              <a:t>Who owns the archive?</a:t>
            </a:r>
          </a:p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ED1BE3-CDBE-4212-ADF7-265EDDD4AF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8064" y="1556792"/>
            <a:ext cx="3810000" cy="301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4098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3f19965-4f88-49eb-a6b8-d095209bf275"/>
</p:tagLst>
</file>

<file path=ppt/theme/theme1.xml><?xml version="1.0" encoding="utf-8"?>
<a:theme xmlns:a="http://schemas.openxmlformats.org/drawingml/2006/main" name="Template_Warwick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62699"/>
      </a:hlink>
      <a:folHlink>
        <a:srgbClr val="262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4" ma:contentTypeDescription="Create a new document." ma:contentTypeScope="" ma:versionID="3f073361da628e7a4f3e3c3c31733f03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93aeeab7a570f0341c55fa065330c064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4B719F-4A2B-4DFC-92C0-23E37A353A66}">
  <ds:schemaRefs>
    <ds:schemaRef ds:uri="http://schemas.microsoft.com/office/2006/metadata/properties"/>
    <ds:schemaRef ds:uri="11db2d92-1f16-47bb-8804-3a24efa45e06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27753cb-be06-45cf-ad60-22eadfd2a33e"/>
  </ds:schemaRefs>
</ds:datastoreItem>
</file>

<file path=customXml/itemProps2.xml><?xml version="1.0" encoding="utf-8"?>
<ds:datastoreItem xmlns:ds="http://schemas.openxmlformats.org/officeDocument/2006/customXml" ds:itemID="{D940579B-FD05-4C70-9C8A-85FE2468E8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14239A0-5361-460C-B8F3-CB4507C644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722</TotalTime>
  <Words>436</Words>
  <Application>Microsoft Office PowerPoint</Application>
  <PresentationFormat>On-screen Show (4:3)</PresentationFormat>
  <Paragraphs>72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Lora</vt:lpstr>
      <vt:lpstr>Times New Roman</vt:lpstr>
      <vt:lpstr>Template_Warwick</vt:lpstr>
      <vt:lpstr>1_Custom Design</vt:lpstr>
      <vt:lpstr>Custom Design</vt:lpstr>
      <vt:lpstr>Oral History</vt:lpstr>
      <vt:lpstr>What is oral history?</vt:lpstr>
      <vt:lpstr>Why do Oral History</vt:lpstr>
      <vt:lpstr>Where did oral history come from?</vt:lpstr>
      <vt:lpstr>Whose history?</vt:lpstr>
      <vt:lpstr>Is it history?</vt:lpstr>
      <vt:lpstr>Research ethics</vt:lpstr>
      <vt:lpstr>Setting up interviews</vt:lpstr>
      <vt:lpstr>Some final considerations…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Doyle, Rosie</cp:lastModifiedBy>
  <cp:revision>32</cp:revision>
  <cp:lastPrinted>2001-12-07T16:14:49Z</cp:lastPrinted>
  <dcterms:created xsi:type="dcterms:W3CDTF">2015-05-13T11:12:00Z</dcterms:created>
  <dcterms:modified xsi:type="dcterms:W3CDTF">2022-11-03T16:00:24Z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