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404" r:id="rId2"/>
    <p:sldId id="405" r:id="rId3"/>
    <p:sldId id="299" r:id="rId4"/>
    <p:sldId id="402" r:id="rId5"/>
    <p:sldId id="333" r:id="rId6"/>
    <p:sldId id="305" r:id="rId7"/>
    <p:sldId id="311" r:id="rId8"/>
    <p:sldId id="407" r:id="rId9"/>
    <p:sldId id="307" r:id="rId10"/>
    <p:sldId id="400" r:id="rId11"/>
    <p:sldId id="401" r:id="rId12"/>
    <p:sldId id="314" r:id="rId13"/>
    <p:sldId id="408" r:id="rId14"/>
  </p:sldIdLst>
  <p:sldSz cx="12192000" cy="6858000"/>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C038F1-216A-4BA6-B509-A742EF557979}" v="4" dt="2023-09-20T16:59:20.7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2" d="100"/>
          <a:sy n="92" d="100"/>
        </p:scale>
        <p:origin x="1314"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gers, Sam" userId="474496f5-e69c-4f30-9867-edb926f5b5c7" providerId="ADAL" clId="{78C038F1-216A-4BA6-B509-A742EF557979}"/>
    <pc:docChg chg="custSel modSld replTag delTag">
      <pc:chgData name="Rogers, Sam" userId="474496f5-e69c-4f30-9867-edb926f5b5c7" providerId="ADAL" clId="{78C038F1-216A-4BA6-B509-A742EF557979}" dt="2023-09-28T12:08:29.670" v="75"/>
      <pc:docMkLst>
        <pc:docMk/>
      </pc:docMkLst>
      <pc:sldChg chg="modSp mod">
        <pc:chgData name="Rogers, Sam" userId="474496f5-e69c-4f30-9867-edb926f5b5c7" providerId="ADAL" clId="{78C038F1-216A-4BA6-B509-A742EF557979}" dt="2023-09-28T12:08:20.886" v="72" actId="1076"/>
        <pc:sldMkLst>
          <pc:docMk/>
          <pc:sldMk cId="738624468" sldId="299"/>
        </pc:sldMkLst>
        <pc:spChg chg="mod">
          <ac:chgData name="Rogers, Sam" userId="474496f5-e69c-4f30-9867-edb926f5b5c7" providerId="ADAL" clId="{78C038F1-216A-4BA6-B509-A742EF557979}" dt="2023-09-28T12:08:20.886" v="72" actId="1076"/>
          <ac:spMkLst>
            <pc:docMk/>
            <pc:sldMk cId="738624468" sldId="299"/>
            <ac:spMk id="4" creationId="{00000000-0000-0000-0000-000000000000}"/>
          </ac:spMkLst>
        </pc:spChg>
        <pc:spChg chg="mod">
          <ac:chgData name="Rogers, Sam" userId="474496f5-e69c-4f30-9867-edb926f5b5c7" providerId="ADAL" clId="{78C038F1-216A-4BA6-B509-A742EF557979}" dt="2023-09-28T12:08:16.716" v="68" actId="1076"/>
          <ac:spMkLst>
            <pc:docMk/>
            <pc:sldMk cId="738624468" sldId="299"/>
            <ac:spMk id="7" creationId="{51369A75-BE4F-F1F8-B8B8-1A4625D211F4}"/>
          </ac:spMkLst>
        </pc:spChg>
      </pc:sldChg>
      <pc:sldChg chg="modAnim">
        <pc:chgData name="Rogers, Sam" userId="474496f5-e69c-4f30-9867-edb926f5b5c7" providerId="ADAL" clId="{78C038F1-216A-4BA6-B509-A742EF557979}" dt="2023-09-20T16:59:20.759" v="6"/>
        <pc:sldMkLst>
          <pc:docMk/>
          <pc:sldMk cId="1616631205" sldId="314"/>
        </pc:sldMkLst>
      </pc:sldChg>
      <pc:sldChg chg="modAnim">
        <pc:chgData name="Rogers, Sam" userId="474496f5-e69c-4f30-9867-edb926f5b5c7" providerId="ADAL" clId="{78C038F1-216A-4BA6-B509-A742EF557979}" dt="2023-09-20T16:59:05.625" v="0"/>
        <pc:sldMkLst>
          <pc:docMk/>
          <pc:sldMk cId="2542875224" sldId="333"/>
        </pc:sldMkLst>
      </pc:sldChg>
      <pc:sldChg chg="modAnim">
        <pc:chgData name="Rogers, Sam" userId="474496f5-e69c-4f30-9867-edb926f5b5c7" providerId="ADAL" clId="{78C038F1-216A-4BA6-B509-A742EF557979}" dt="2023-09-20T16:59:11.325" v="1"/>
        <pc:sldMkLst>
          <pc:docMk/>
          <pc:sldMk cId="3735907168" sldId="400"/>
        </pc:sldMkLst>
      </pc:sldChg>
      <pc:sldChg chg="modAnim">
        <pc:chgData name="Rogers, Sam" userId="474496f5-e69c-4f30-9867-edb926f5b5c7" providerId="ADAL" clId="{78C038F1-216A-4BA6-B509-A742EF557979}" dt="2023-09-20T16:59:16.314" v="5"/>
        <pc:sldMkLst>
          <pc:docMk/>
          <pc:sldMk cId="2859248240" sldId="401"/>
        </pc:sldMkLst>
      </pc:sldChg>
      <pc:sldChg chg="modSp mod">
        <pc:chgData name="Rogers, Sam" userId="474496f5-e69c-4f30-9867-edb926f5b5c7" providerId="ADAL" clId="{78C038F1-216A-4BA6-B509-A742EF557979}" dt="2023-09-20T17:01:09.672" v="52" actId="1076"/>
        <pc:sldMkLst>
          <pc:docMk/>
          <pc:sldMk cId="3169456966" sldId="407"/>
        </pc:sldMkLst>
        <pc:spChg chg="mod">
          <ac:chgData name="Rogers, Sam" userId="474496f5-e69c-4f30-9867-edb926f5b5c7" providerId="ADAL" clId="{78C038F1-216A-4BA6-B509-A742EF557979}" dt="2023-09-20T17:01:09.672" v="52" actId="1076"/>
          <ac:spMkLst>
            <pc:docMk/>
            <pc:sldMk cId="3169456966" sldId="407"/>
            <ac:spMk id="8" creationId="{00E7D9AA-0E30-A7FE-0806-985A1F2ECDEF}"/>
          </ac:spMkLst>
        </pc:spChg>
        <pc:spChg chg="mod">
          <ac:chgData name="Rogers, Sam" userId="474496f5-e69c-4f30-9867-edb926f5b5c7" providerId="ADAL" clId="{78C038F1-216A-4BA6-B509-A742EF557979}" dt="2023-09-20T17:01:09.672" v="52" actId="1076"/>
          <ac:spMkLst>
            <pc:docMk/>
            <pc:sldMk cId="3169456966" sldId="407"/>
            <ac:spMk id="16" creationId="{CB66C640-7340-2849-F801-5EBA38127DC1}"/>
          </ac:spMkLst>
        </pc:spChg>
        <pc:spChg chg="mod">
          <ac:chgData name="Rogers, Sam" userId="474496f5-e69c-4f30-9867-edb926f5b5c7" providerId="ADAL" clId="{78C038F1-216A-4BA6-B509-A742EF557979}" dt="2023-09-20T17:01:03.486" v="48" actId="1076"/>
          <ac:spMkLst>
            <pc:docMk/>
            <pc:sldMk cId="3169456966" sldId="407"/>
            <ac:spMk id="17" creationId="{7C9B8DDA-55CC-AD9D-EE38-68869AC64A87}"/>
          </ac:spMkLst>
        </pc:spChg>
        <pc:spChg chg="mod">
          <ac:chgData name="Rogers, Sam" userId="474496f5-e69c-4f30-9867-edb926f5b5c7" providerId="ADAL" clId="{78C038F1-216A-4BA6-B509-A742EF557979}" dt="2023-09-20T17:00:30.883" v="31" actId="1076"/>
          <ac:spMkLst>
            <pc:docMk/>
            <pc:sldMk cId="3169456966" sldId="407"/>
            <ac:spMk id="23" creationId="{F388E2BC-792E-E15D-58A1-197AD5210BF7}"/>
          </ac:spMkLst>
        </pc:spChg>
        <pc:picChg chg="mod">
          <ac:chgData name="Rogers, Sam" userId="474496f5-e69c-4f30-9867-edb926f5b5c7" providerId="ADAL" clId="{78C038F1-216A-4BA6-B509-A742EF557979}" dt="2023-09-20T17:00:52.005" v="42" actId="1076"/>
          <ac:picMkLst>
            <pc:docMk/>
            <pc:sldMk cId="3169456966" sldId="407"/>
            <ac:picMk id="14" creationId="{1045CCFF-9834-170F-3B37-B6F7B246CB3C}"/>
          </ac:picMkLst>
        </pc:picChg>
        <pc:picChg chg="mod">
          <ac:chgData name="Rogers, Sam" userId="474496f5-e69c-4f30-9867-edb926f5b5c7" providerId="ADAL" clId="{78C038F1-216A-4BA6-B509-A742EF557979}" dt="2023-09-20T17:00:32.055" v="32" actId="1076"/>
          <ac:picMkLst>
            <pc:docMk/>
            <pc:sldMk cId="3169456966" sldId="407"/>
            <ac:picMk id="24" creationId="{4D6D43E1-19F7-ABA0-8142-CA896139A1C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F981C7-8ABB-4F66-8802-845AAB5FBC7C}" type="datetimeFigureOut">
              <a:rPr lang="en-GB" smtClean="0"/>
              <a:t>18/10/2023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E1094F-3974-4EFA-AB52-63D5BBE66A88}" type="slidenum">
              <a:rPr lang="en-GB" smtClean="0"/>
              <a:t>‹#›</a:t>
            </a:fld>
            <a:endParaRPr lang="en-GB"/>
          </a:p>
        </p:txBody>
      </p:sp>
    </p:spTree>
    <p:extLst>
      <p:ext uri="{BB962C8B-B14F-4D97-AF65-F5344CB8AC3E}">
        <p14:creationId xmlns:p14="http://schemas.microsoft.com/office/powerpoint/2010/main" val="3749046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 to start us off, the Community Engagement team is made up of eight members of staff, all of whom are here to help you. First up we have Phil and Gemma. You may not see a lot of them but they’re both very friendly. We than have Aysa, Sam, (me), Hannah, and Marie. We look after the community events, initiatives, and activities and you’re very likely to see both Hannah and Marie at the events. Lastly, but certainly not least, we also have Steve and Kieron. It’s their job to look after our co-creation space and teaching grid – more info on both of these to come. But, now that you know who we are, who are you? And do you have any fun facts that you’d like to share with us? Or, if you want you can send into chat an emoji that best describes your favourite thing to do in your spare time or your favourite hobby! Thank you so much for sharing with us! Some fun facts about us are that Marie is a twin, Kerion was a college fencing champion, Sam will have participated in four 5ks by the end of 2023 and Hannah has lived in five different cities!</a:t>
            </a:r>
          </a:p>
          <a:p>
            <a:endParaRPr lang="en-GB" dirty="0"/>
          </a:p>
        </p:txBody>
      </p:sp>
      <p:sp>
        <p:nvSpPr>
          <p:cNvPr id="4" name="Slide Number Placeholder 3"/>
          <p:cNvSpPr>
            <a:spLocks noGrp="1"/>
          </p:cNvSpPr>
          <p:nvPr>
            <p:ph type="sldNum" sz="quarter" idx="5"/>
          </p:nvPr>
        </p:nvSpPr>
        <p:spPr/>
        <p:txBody>
          <a:bodyPr/>
          <a:lstStyle/>
          <a:p>
            <a:fld id="{51F85E1E-CF49-4471-9713-2F5FA54EC36F}" type="slidenum">
              <a:rPr lang="en-GB" smtClean="0"/>
              <a:t>2</a:t>
            </a:fld>
            <a:endParaRPr lang="en-GB"/>
          </a:p>
        </p:txBody>
      </p:sp>
    </p:spTree>
    <p:extLst>
      <p:ext uri="{BB962C8B-B14F-4D97-AF65-F5344CB8AC3E}">
        <p14:creationId xmlns:p14="http://schemas.microsoft.com/office/powerpoint/2010/main" val="3448078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important to us that every single person is able to study efficiently and thus we have a multitude of different study spaces to offer you. In our Main Library building, we have five floors and two extension floors. There are bookshelves on Floors 2, 2x, 3, 3x, 4 and 5. These floors also all provide quiet study areas as well. These desks are all for individual study and students should keep their noise level to a minimum while working and walking around on these floors. On the second floor extension, there are also two silent study areas as well. The desks in these rooms are also all for individual study. Floors 1 and 2 are for collaborative study. This means that talking is allowed – however we do still try and ask that noise is kept to a respectable volume – it is still a Library after all! </a:t>
            </a:r>
          </a:p>
          <a:p>
            <a:r>
              <a:rPr lang="en-GB" dirty="0"/>
              <a:t>As well as that, we also have three accessibly study rooms in the Main Library. These are private rooms that can only be booked by students registered with disability services – like yourselves. In these rooms you will find all of the assistive tech that you should need – though please do get in touch with our Accessibility Officer if you need any help with these rooms. You are also able to allow one carer into the room with you if this is required. We also have two sensory study rooms. These rooms can also only be booked by students registered with disability services. These rooms have lighting that you can change and other sensory toys and furniture for you to use to help create the perfect environment for you to study in. </a:t>
            </a:r>
          </a:p>
          <a:p>
            <a:r>
              <a:rPr lang="en-GB" dirty="0"/>
              <a:t>If you mentioned that you need noise cancelling headphones to study but do not own any, you can also loan some from the Library. Just ask the staff at the Helpdesk for these. </a:t>
            </a:r>
          </a:p>
          <a:p>
            <a:r>
              <a:rPr lang="en-GB" dirty="0"/>
              <a:t>Lastly, but certainly not least, we also have two different Learning Grids on Campus. The first is at University House. We’ve heard from Autism at Warwick that this is often favoured among autistic students as it is often a quieter space to study in. This learning grid also has a bookable accessible study room as well. The other learning grid is over at Rootes and is a more popular learning grid and so can often be a little bit louder, especially in the collaborative working area. </a:t>
            </a:r>
          </a:p>
          <a:p>
            <a:r>
              <a:rPr lang="en-GB" dirty="0"/>
              <a:t>We also have the biomed grid over at Gibbet Hill for our Medical and Life Sciences students. This is a small study room with individual study areas and collaborative study areas too. </a:t>
            </a:r>
          </a:p>
          <a:p>
            <a:r>
              <a:rPr lang="en-GB" dirty="0"/>
              <a:t>Lastly, for our postgraduates, we also have the PG Hub – which also has a bookable accessible study room and has individual and collaborative study areas – and the Wolfson Research Exchange which is exclusively for our researchers and is typically a collaborative space but is often quite quiet in there too.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F85E1E-CF49-4471-9713-2F5FA54EC36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3044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top of all of that, we also have three other unique spaces. The first is the Breathing Space. This is on the first floor of the Library and is a space where we encourage you to take a break and have a little bit of a relax. It has soothing lo-fi music playing throughout, comfy seating and it also includes our leisure reading collection, all of which can also be borrowed as well. We then also have the Teaching Grid, which I mentioned at the beginning of this talk. You may not spend a lot of time in here during your time at university but it’s a versatile space which can be arranged to meet lots of different needs. It is mostly used for teaching training or practicing but we do also sometimes use it for some of the events that we host in the Library. Lastly, but certainly not least, is the Co-Creation Space. This space is a bookable room that can be used for co-creation. The furniture inside the room is also very versatile so that the room can be set up in multiple different ways. When it’s not booked out, it is open for use by students as extra study space as well.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F85E1E-CF49-4471-9713-2F5FA54EC36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1727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also </a:t>
            </a:r>
            <a:r>
              <a:rPr lang="en-GB" i="0" dirty="0"/>
              <a:t>have a Study Blog! This blog is written by students too, so all the advice and tips found on the blog are written by your peers. I would highly recommend having a little browse of it before you get here to get as many tips and advice as you can before it all becomes a little bit too overwhelming. We’re also open to suggestions of blog topics too and so if you have a topic that you would like to write about at any point during your time at Warwick, please do let us know.</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F85E1E-CF49-4471-9713-2F5FA54EC36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875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also </a:t>
            </a:r>
            <a:r>
              <a:rPr lang="en-GB" i="0" dirty="0"/>
              <a:t>have a Study Blog! This blog is written by students too, so all the advice and tips found on the blog are written by your peers. I would highly recommend having a little browse of it before you get here to get as many tips and advice as you can before it all becomes a little bit too overwhelming. We’re also open to suggestions of blog topics too and so if you have a topic that you would like to write about at any point during your time at Warwick, please do let us know.</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F85E1E-CF49-4471-9713-2F5FA54EC36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2654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also quite active on social media and we love to connect with our students! You can find us on Facebook, Instagram and Twitter. If you follow us on there, you’ll find up to date information about our offers, initiatives and events and you can also ask us questions too. If you do need to get in touch with us for any other reason, please do feel free to reach out to us at lib-community@warwick.ac.uk.</a:t>
            </a:r>
          </a:p>
        </p:txBody>
      </p:sp>
      <p:sp>
        <p:nvSpPr>
          <p:cNvPr id="4" name="Slide Number Placeholder 3"/>
          <p:cNvSpPr>
            <a:spLocks noGrp="1"/>
          </p:cNvSpPr>
          <p:nvPr>
            <p:ph type="sldNum" sz="quarter" idx="5"/>
          </p:nvPr>
        </p:nvSpPr>
        <p:spPr/>
        <p:txBody>
          <a:bodyPr/>
          <a:lstStyle/>
          <a:p>
            <a:fld id="{51F85E1E-CF49-4471-9713-2F5FA54EC36F}" type="slidenum">
              <a:rPr lang="en-GB" smtClean="0"/>
              <a:t>12</a:t>
            </a:fld>
            <a:endParaRPr lang="en-GB"/>
          </a:p>
        </p:txBody>
      </p:sp>
    </p:spTree>
    <p:extLst>
      <p:ext uri="{BB962C8B-B14F-4D97-AF65-F5344CB8AC3E}">
        <p14:creationId xmlns:p14="http://schemas.microsoft.com/office/powerpoint/2010/main" val="1751854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also quite active on social media and we love to connect with our students! You can find us on Facebook, Instagram and Twitter. If you follow us on there, you’ll find up to date information about our offers, initiatives and events and you can also ask us questions too. If you do need to get in touch with us for any other reason, please do feel free to reach out to us at lib-community@warwick.ac.uk.</a:t>
            </a:r>
          </a:p>
        </p:txBody>
      </p:sp>
      <p:sp>
        <p:nvSpPr>
          <p:cNvPr id="4" name="Slide Number Placeholder 3"/>
          <p:cNvSpPr>
            <a:spLocks noGrp="1"/>
          </p:cNvSpPr>
          <p:nvPr>
            <p:ph type="sldNum" sz="quarter" idx="5"/>
          </p:nvPr>
        </p:nvSpPr>
        <p:spPr/>
        <p:txBody>
          <a:bodyPr/>
          <a:lstStyle/>
          <a:p>
            <a:fld id="{51F85E1E-CF49-4471-9713-2F5FA54EC36F}" type="slidenum">
              <a:rPr lang="en-GB" smtClean="0"/>
              <a:t>13</a:t>
            </a:fld>
            <a:endParaRPr lang="en-GB"/>
          </a:p>
        </p:txBody>
      </p:sp>
    </p:spTree>
    <p:extLst>
      <p:ext uri="{BB962C8B-B14F-4D97-AF65-F5344CB8AC3E}">
        <p14:creationId xmlns:p14="http://schemas.microsoft.com/office/powerpoint/2010/main" val="1751854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69D04-78D6-5233-461B-AB8C8A35A0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F8F454C-BD34-20E1-8DCE-2DDD2AC1E9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ED0F9FF-D81E-E1B2-6FDA-771F3CA87365}"/>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5" name="Footer Placeholder 4">
            <a:extLst>
              <a:ext uri="{FF2B5EF4-FFF2-40B4-BE49-F238E27FC236}">
                <a16:creationId xmlns:a16="http://schemas.microsoft.com/office/drawing/2014/main" id="{64E4AE9E-F3F4-E9B2-4E8F-222F14B745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4F6C2A-06E1-3F07-9519-5AB40865125F}"/>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1445905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6BF29-C0F4-CEFB-3A8D-91B4E0577BD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8D88EC-D7FE-683D-4CA6-A39EE320FE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3BAC1A1-5DFA-8CBC-F391-3A168FE96FA5}"/>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5" name="Footer Placeholder 4">
            <a:extLst>
              <a:ext uri="{FF2B5EF4-FFF2-40B4-BE49-F238E27FC236}">
                <a16:creationId xmlns:a16="http://schemas.microsoft.com/office/drawing/2014/main" id="{C6596A91-667F-5DED-4941-9CEC6CCD68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BBC53C-A0DF-66D1-54FA-E6D4C7E3EB72}"/>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1969700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B744C6-589C-9266-7BC4-CFD62547D0C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83141A-2CE7-527E-1708-04D0FE65D2E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4EE5B61-C498-0767-E323-6C92C4FD41A8}"/>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5" name="Footer Placeholder 4">
            <a:extLst>
              <a:ext uri="{FF2B5EF4-FFF2-40B4-BE49-F238E27FC236}">
                <a16:creationId xmlns:a16="http://schemas.microsoft.com/office/drawing/2014/main" id="{83B78AE9-818E-0662-18E0-A575EB32C7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67D22A-6A32-FD01-1F5B-C465DDF85A97}"/>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1995782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983371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9919914" y="4579321"/>
            <a:ext cx="1677828" cy="876304"/>
          </a:xfrm>
          <a:prstGeom prst="rect">
            <a:avLst/>
          </a:prstGeom>
        </p:spPr>
        <p:txBody>
          <a:bodyPr/>
          <a:lstStyle/>
          <a:p>
            <a:r>
              <a:rPr lang="en-US"/>
              <a:t>Click icon to add picture</a:t>
            </a:r>
            <a:endParaRPr lang="en-US" dirty="0"/>
          </a:p>
        </p:txBody>
      </p:sp>
      <p:sp>
        <p:nvSpPr>
          <p:cNvPr id="13" name="Picture Placeholder 7"/>
          <p:cNvSpPr>
            <a:spLocks noGrp="1"/>
          </p:cNvSpPr>
          <p:nvPr>
            <p:ph type="pic" sz="quarter" idx="11"/>
          </p:nvPr>
        </p:nvSpPr>
        <p:spPr>
          <a:xfrm>
            <a:off x="9907230" y="5594636"/>
            <a:ext cx="1677828" cy="876304"/>
          </a:xfrm>
          <a:prstGeom prst="rect">
            <a:avLst/>
          </a:prstGeom>
        </p:spPr>
        <p:txBody>
          <a:bodyPr/>
          <a:lstStyle/>
          <a:p>
            <a:r>
              <a:rPr lang="en-US"/>
              <a:t>Click icon to add picture</a:t>
            </a:r>
          </a:p>
        </p:txBody>
      </p:sp>
      <p:sp>
        <p:nvSpPr>
          <p:cNvPr id="14" name="Text Placeholder 21"/>
          <p:cNvSpPr>
            <a:spLocks noGrp="1"/>
          </p:cNvSpPr>
          <p:nvPr>
            <p:ph type="body" sz="quarter" idx="13" hasCustomPrompt="1"/>
          </p:nvPr>
        </p:nvSpPr>
        <p:spPr>
          <a:xfrm>
            <a:off x="1178989" y="3119080"/>
            <a:ext cx="8147119"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5" name="Text Placeholder 21"/>
          <p:cNvSpPr>
            <a:spLocks noGrp="1"/>
          </p:cNvSpPr>
          <p:nvPr>
            <p:ph type="body" sz="quarter" idx="14" hasCustomPrompt="1"/>
          </p:nvPr>
        </p:nvSpPr>
        <p:spPr>
          <a:xfrm>
            <a:off x="1178989" y="2207955"/>
            <a:ext cx="71649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3337221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 y="1"/>
            <a:ext cx="12191540" cy="6857996"/>
          </a:xfrm>
          <a:prstGeom prst="rect">
            <a:avLst/>
          </a:prstGeom>
        </p:spPr>
      </p:pic>
      <p:sp>
        <p:nvSpPr>
          <p:cNvPr id="8" name="Picture Placeholder 7"/>
          <p:cNvSpPr>
            <a:spLocks noGrp="1"/>
          </p:cNvSpPr>
          <p:nvPr>
            <p:ph type="pic" sz="quarter" idx="10"/>
          </p:nvPr>
        </p:nvSpPr>
        <p:spPr>
          <a:xfrm>
            <a:off x="1303868" y="1892300"/>
            <a:ext cx="3026833" cy="2161117"/>
          </a:xfrm>
          <a:prstGeom prst="rect">
            <a:avLst/>
          </a:prstGeom>
        </p:spPr>
        <p:txBody>
          <a:bodyPr/>
          <a:lstStyle/>
          <a:p>
            <a:r>
              <a:rPr lang="en-US"/>
              <a:t>Click icon to add picture</a:t>
            </a:r>
          </a:p>
        </p:txBody>
      </p:sp>
      <p:sp>
        <p:nvSpPr>
          <p:cNvPr id="9" name="Picture Placeholder 7"/>
          <p:cNvSpPr>
            <a:spLocks noGrp="1"/>
          </p:cNvSpPr>
          <p:nvPr>
            <p:ph type="pic" sz="quarter" idx="11"/>
          </p:nvPr>
        </p:nvSpPr>
        <p:spPr>
          <a:xfrm>
            <a:off x="4694100" y="1892300"/>
            <a:ext cx="3026833" cy="2161117"/>
          </a:xfrm>
          <a:prstGeom prst="rect">
            <a:avLst/>
          </a:prstGeom>
        </p:spPr>
        <p:txBody>
          <a:bodyPr/>
          <a:lstStyle/>
          <a:p>
            <a:r>
              <a:rPr lang="en-US"/>
              <a:t>Click icon to add picture</a:t>
            </a:r>
          </a:p>
        </p:txBody>
      </p:sp>
      <p:sp>
        <p:nvSpPr>
          <p:cNvPr id="10" name="Picture Placeholder 7"/>
          <p:cNvSpPr>
            <a:spLocks noGrp="1"/>
          </p:cNvSpPr>
          <p:nvPr>
            <p:ph type="pic" sz="quarter" idx="12"/>
          </p:nvPr>
        </p:nvSpPr>
        <p:spPr>
          <a:xfrm>
            <a:off x="8095025" y="1892300"/>
            <a:ext cx="3026833" cy="2161117"/>
          </a:xfrm>
          <a:prstGeom prst="rect">
            <a:avLst/>
          </a:prstGeom>
        </p:spPr>
        <p:txBody>
          <a:bodyPr/>
          <a:lstStyle/>
          <a:p>
            <a:r>
              <a:rPr lang="en-US"/>
              <a:t>Click icon to add picture</a:t>
            </a:r>
          </a:p>
        </p:txBody>
      </p:sp>
      <p:sp>
        <p:nvSpPr>
          <p:cNvPr id="22" name="Text Placeholder 21"/>
          <p:cNvSpPr>
            <a:spLocks noGrp="1"/>
          </p:cNvSpPr>
          <p:nvPr>
            <p:ph type="body" sz="quarter" idx="13" hasCustomPrompt="1"/>
          </p:nvPr>
        </p:nvSpPr>
        <p:spPr>
          <a:xfrm>
            <a:off x="1178989" y="1177499"/>
            <a:ext cx="10189521" cy="507823"/>
          </a:xfrm>
          <a:prstGeom prst="rect">
            <a:avLst/>
          </a:prstGeom>
        </p:spPr>
        <p:txBody>
          <a:bodyPr/>
          <a:lstStyle>
            <a:lvl1pPr>
              <a:buClr>
                <a:srgbClr val="511C6C"/>
              </a:buClr>
              <a:buSzPct val="100000"/>
              <a:defRPr sz="2667"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3" name="Text Placeholder 21"/>
          <p:cNvSpPr>
            <a:spLocks noGrp="1"/>
          </p:cNvSpPr>
          <p:nvPr>
            <p:ph type="body" sz="quarter" idx="14" hasCustomPrompt="1"/>
          </p:nvPr>
        </p:nvSpPr>
        <p:spPr>
          <a:xfrm>
            <a:off x="1178989" y="606869"/>
            <a:ext cx="10189521" cy="507823"/>
          </a:xfrm>
          <a:prstGeom prst="rect">
            <a:avLst/>
          </a:prstGeom>
        </p:spPr>
        <p:txBody>
          <a:bodyPr/>
          <a:lstStyle>
            <a:lvl1pPr marL="0" indent="0">
              <a:buFontTx/>
              <a:buNone/>
              <a:defRPr sz="2667" b="1" i="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(3 column images)</a:t>
            </a:r>
          </a:p>
          <a:p>
            <a:pPr lvl="0"/>
            <a:endParaRPr lang="en-US" dirty="0"/>
          </a:p>
        </p:txBody>
      </p:sp>
      <p:sp>
        <p:nvSpPr>
          <p:cNvPr id="25" name="Text Placeholder 21"/>
          <p:cNvSpPr>
            <a:spLocks noGrp="1"/>
          </p:cNvSpPr>
          <p:nvPr>
            <p:ph type="body" sz="quarter" idx="15" hasCustomPrompt="1"/>
          </p:nvPr>
        </p:nvSpPr>
        <p:spPr>
          <a:xfrm>
            <a:off x="1178988" y="4231674"/>
            <a:ext cx="3151712" cy="719989"/>
          </a:xfrm>
          <a:prstGeom prst="rect">
            <a:avLst/>
          </a:prstGeom>
        </p:spPr>
        <p:txBody>
          <a:bodyPr/>
          <a:lstStyle>
            <a:lvl1pPr marL="0" indent="0">
              <a:lnSpc>
                <a:spcPct val="110000"/>
              </a:lnSpc>
              <a:buFontTx/>
              <a:buNone/>
              <a:defRPr sz="16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6" name="Text Placeholder 21"/>
          <p:cNvSpPr>
            <a:spLocks noGrp="1"/>
          </p:cNvSpPr>
          <p:nvPr>
            <p:ph type="body" sz="quarter" idx="16" hasCustomPrompt="1"/>
          </p:nvPr>
        </p:nvSpPr>
        <p:spPr>
          <a:xfrm>
            <a:off x="4587286" y="4231674"/>
            <a:ext cx="3133647" cy="719989"/>
          </a:xfrm>
          <a:prstGeom prst="rect">
            <a:avLst/>
          </a:prstGeom>
        </p:spPr>
        <p:txBody>
          <a:bodyPr/>
          <a:lstStyle>
            <a:lvl1pPr marL="0" indent="0">
              <a:lnSpc>
                <a:spcPct val="110000"/>
              </a:lnSpc>
              <a:buFontTx/>
              <a:buNone/>
              <a:defRPr sz="16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Nulla</a:t>
            </a:r>
            <a:r>
              <a:rPr lang="en-US" dirty="0"/>
              <a:t> </a:t>
            </a:r>
            <a:r>
              <a:rPr lang="en-US" dirty="0" err="1"/>
              <a:t>nisl</a:t>
            </a:r>
            <a:r>
              <a:rPr lang="en-US" dirty="0"/>
              <a:t> </a:t>
            </a:r>
            <a:r>
              <a:rPr lang="en-US" dirty="0" err="1"/>
              <a:t>ipsum</a:t>
            </a:r>
            <a:r>
              <a:rPr lang="en-US" dirty="0"/>
              <a:t>, </a:t>
            </a:r>
            <a:r>
              <a:rPr lang="en-US" dirty="0" err="1"/>
              <a:t>faucibus</a:t>
            </a:r>
            <a:r>
              <a:rPr lang="en-US" dirty="0"/>
              <a:t> et </a:t>
            </a:r>
            <a:r>
              <a:rPr lang="en-US" dirty="0" err="1"/>
              <a:t>arcu</a:t>
            </a:r>
            <a:r>
              <a:rPr lang="en-US" dirty="0"/>
              <a:t> </a:t>
            </a:r>
            <a:r>
              <a:rPr lang="en-US" dirty="0" err="1"/>
              <a:t>eu</a:t>
            </a:r>
            <a:r>
              <a:rPr lang="en-US" dirty="0"/>
              <a:t>, </a:t>
            </a:r>
            <a:r>
              <a:rPr lang="en-US" dirty="0" err="1"/>
              <a:t>gravida</a:t>
            </a:r>
            <a:r>
              <a:rPr lang="en-US" dirty="0"/>
              <a:t> </a:t>
            </a:r>
            <a:r>
              <a:rPr lang="en-US" dirty="0" err="1"/>
              <a:t>pretium</a:t>
            </a:r>
            <a:endParaRPr lang="en-US" dirty="0"/>
          </a:p>
        </p:txBody>
      </p:sp>
      <p:sp>
        <p:nvSpPr>
          <p:cNvPr id="27" name="Text Placeholder 21"/>
          <p:cNvSpPr>
            <a:spLocks noGrp="1"/>
          </p:cNvSpPr>
          <p:nvPr>
            <p:ph type="body" sz="quarter" idx="17" hasCustomPrompt="1"/>
          </p:nvPr>
        </p:nvSpPr>
        <p:spPr>
          <a:xfrm>
            <a:off x="7988078" y="4231674"/>
            <a:ext cx="3133780" cy="719989"/>
          </a:xfrm>
          <a:prstGeom prst="rect">
            <a:avLst/>
          </a:prstGeom>
        </p:spPr>
        <p:txBody>
          <a:bodyPr/>
          <a:lstStyle>
            <a:lvl1pPr marL="0" indent="0">
              <a:lnSpc>
                <a:spcPct val="110000"/>
              </a:lnSpc>
              <a:buFontTx/>
              <a:buNone/>
              <a:defRPr sz="16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Curabitur</a:t>
            </a:r>
            <a:r>
              <a:rPr lang="en-US" dirty="0"/>
              <a:t> sit </a:t>
            </a:r>
            <a:r>
              <a:rPr lang="en-US" dirty="0" err="1"/>
              <a:t>amet</a:t>
            </a:r>
            <a:r>
              <a:rPr lang="en-US" dirty="0"/>
              <a:t> </a:t>
            </a:r>
            <a:r>
              <a:rPr lang="en-US" dirty="0" err="1"/>
              <a:t>vehicula</a:t>
            </a:r>
            <a:r>
              <a:rPr lang="en-US" dirty="0"/>
              <a:t> dui, sit </a:t>
            </a:r>
            <a:r>
              <a:rPr lang="en-US" dirty="0" err="1"/>
              <a:t>amet</a:t>
            </a:r>
            <a:r>
              <a:rPr lang="en-US" dirty="0"/>
              <a:t> </a:t>
            </a:r>
            <a:r>
              <a:rPr lang="en-US" dirty="0" err="1"/>
              <a:t>dignissim</a:t>
            </a:r>
            <a:r>
              <a:rPr lang="en-US" dirty="0"/>
              <a:t> </a:t>
            </a:r>
            <a:r>
              <a:rPr lang="en-US" dirty="0" err="1"/>
              <a:t>est</a:t>
            </a:r>
            <a:endParaRPr lang="en-US" dirty="0"/>
          </a:p>
        </p:txBody>
      </p:sp>
    </p:spTree>
    <p:extLst>
      <p:ext uri="{BB962C8B-B14F-4D97-AF65-F5344CB8AC3E}">
        <p14:creationId xmlns:p14="http://schemas.microsoft.com/office/powerpoint/2010/main" val="29848188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 y="1"/>
            <a:ext cx="12191540" cy="6857996"/>
          </a:xfrm>
          <a:prstGeom prst="rect">
            <a:avLst/>
          </a:prstGeom>
        </p:spPr>
      </p:pic>
      <p:sp>
        <p:nvSpPr>
          <p:cNvPr id="22" name="Text Placeholder 21"/>
          <p:cNvSpPr>
            <a:spLocks noGrp="1"/>
          </p:cNvSpPr>
          <p:nvPr>
            <p:ph type="body" sz="quarter" idx="13" hasCustomPrompt="1"/>
          </p:nvPr>
        </p:nvSpPr>
        <p:spPr>
          <a:xfrm>
            <a:off x="4544507" y="1346877"/>
            <a:ext cx="6299956"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4544506" y="606869"/>
            <a:ext cx="6578020" cy="697889"/>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portrait)</a:t>
            </a:r>
          </a:p>
          <a:p>
            <a:pPr lvl="0"/>
            <a:endParaRPr lang="en-US" dirty="0"/>
          </a:p>
        </p:txBody>
      </p:sp>
      <p:sp>
        <p:nvSpPr>
          <p:cNvPr id="6" name="Picture Placeholder 7"/>
          <p:cNvSpPr>
            <a:spLocks noGrp="1"/>
          </p:cNvSpPr>
          <p:nvPr>
            <p:ph type="pic" sz="quarter" idx="10"/>
          </p:nvPr>
        </p:nvSpPr>
        <p:spPr>
          <a:xfrm>
            <a:off x="545433" y="606869"/>
            <a:ext cx="3283284" cy="4023953"/>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2726225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93FA6-2602-1274-EAB5-3FE63BF4046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F24A45B-3E80-F6DA-B66A-2EED2D21A24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9E4C64-427F-34A7-A844-873E2A8853D0}"/>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5" name="Footer Placeholder 4">
            <a:extLst>
              <a:ext uri="{FF2B5EF4-FFF2-40B4-BE49-F238E27FC236}">
                <a16:creationId xmlns:a16="http://schemas.microsoft.com/office/drawing/2014/main" id="{95C90699-61CC-09EC-CB34-FACB7638B3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FE0359-2C99-9DB9-02D4-9FAF0EFEE441}"/>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3496198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433BA-E6A5-91C1-7283-502A15C548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1A2665-6358-7FDF-BFB8-65B88BADBC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DEE7CD9-F850-59C2-5FE3-D40C28A3C36D}"/>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5" name="Footer Placeholder 4">
            <a:extLst>
              <a:ext uri="{FF2B5EF4-FFF2-40B4-BE49-F238E27FC236}">
                <a16:creationId xmlns:a16="http://schemas.microsoft.com/office/drawing/2014/main" id="{EB85CAD5-37AC-881E-7879-32E5B24C1A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5E2C7B-123B-1348-FFCA-5526EAA79A8C}"/>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2412463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1A8D7-08AB-8B6D-F098-FDC4073D64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27B250F-67F1-C501-7370-00F665E8FFE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9A7FCF3-A912-1918-63ED-E4E7756E0C4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A28053A-BCD7-9E99-CE19-B605417EF47C}"/>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6" name="Footer Placeholder 5">
            <a:extLst>
              <a:ext uri="{FF2B5EF4-FFF2-40B4-BE49-F238E27FC236}">
                <a16:creationId xmlns:a16="http://schemas.microsoft.com/office/drawing/2014/main" id="{B42143C4-9169-25D7-27E4-2BDCD3D547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C594C2B-8822-B58E-6B72-CA8E38E31EE5}"/>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3480040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ECD7B-B10D-2375-AFE0-160CF5B51BD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C77FFC4-0EAC-9879-701A-85D0CE8E7F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9B1DC65-133F-255B-6630-91169B5FDE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B5A5024-2816-9B0C-4353-A1A4E34B39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AE3C0B-5915-7A92-233E-B20100ECAD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5F06610-2E65-8D98-0447-1C069632130F}"/>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8" name="Footer Placeholder 7">
            <a:extLst>
              <a:ext uri="{FF2B5EF4-FFF2-40B4-BE49-F238E27FC236}">
                <a16:creationId xmlns:a16="http://schemas.microsoft.com/office/drawing/2014/main" id="{27692499-D6A5-AE3C-54BC-2B351262EEC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4A0B8B5-3957-6EA4-ACFA-1E2474CDD985}"/>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2213807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7EE41-5630-5B20-002D-5EB1598A44E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F0188FB-9D7C-A026-22D1-45A9653C81AA}"/>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4" name="Footer Placeholder 3">
            <a:extLst>
              <a:ext uri="{FF2B5EF4-FFF2-40B4-BE49-F238E27FC236}">
                <a16:creationId xmlns:a16="http://schemas.microsoft.com/office/drawing/2014/main" id="{C7A0262F-0B3D-E418-9A1E-9C76ECDDC75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EA2038A-2776-669B-72F3-9A62B583419E}"/>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837670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D20021-197A-B947-1FC0-354C9D0EF898}"/>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3" name="Footer Placeholder 2">
            <a:extLst>
              <a:ext uri="{FF2B5EF4-FFF2-40B4-BE49-F238E27FC236}">
                <a16:creationId xmlns:a16="http://schemas.microsoft.com/office/drawing/2014/main" id="{FF339741-2A85-3BBA-A559-F6956A8CBBC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61250CE-37AC-B851-1928-E451FAE1DCA9}"/>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384919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5B51A-5EA7-54E0-BF13-39C372221F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469D609-05F2-C980-FC6B-15FDDEB5B0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2D40394-63DD-94AD-8E3B-7233726B96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2F8825-2D5E-C495-B540-11800B352E89}"/>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6" name="Footer Placeholder 5">
            <a:extLst>
              <a:ext uri="{FF2B5EF4-FFF2-40B4-BE49-F238E27FC236}">
                <a16:creationId xmlns:a16="http://schemas.microsoft.com/office/drawing/2014/main" id="{A73254AC-0652-523F-417A-604F8902E9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0A93FE-EE07-78A7-A174-934A940FB330}"/>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2938370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13AB2-006B-799C-B078-E44958DAD6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012D60C-D79C-DDF3-F1C6-0092343C1F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AE1ABA0-7D7B-AF71-4D5C-AA9654B0FE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DB51F9-62CD-759D-1839-F40C985C531D}"/>
              </a:ext>
            </a:extLst>
          </p:cNvPr>
          <p:cNvSpPr>
            <a:spLocks noGrp="1"/>
          </p:cNvSpPr>
          <p:nvPr>
            <p:ph type="dt" sz="half" idx="10"/>
          </p:nvPr>
        </p:nvSpPr>
        <p:spPr/>
        <p:txBody>
          <a:bodyPr/>
          <a:lstStyle/>
          <a:p>
            <a:fld id="{AF040347-C0B3-468E-93EE-2DA3BDFA3DA9}" type="datetimeFigureOut">
              <a:rPr lang="en-GB" smtClean="0"/>
              <a:t>18/10/2023</a:t>
            </a:fld>
            <a:endParaRPr lang="en-GB"/>
          </a:p>
        </p:txBody>
      </p:sp>
      <p:sp>
        <p:nvSpPr>
          <p:cNvPr id="6" name="Footer Placeholder 5">
            <a:extLst>
              <a:ext uri="{FF2B5EF4-FFF2-40B4-BE49-F238E27FC236}">
                <a16:creationId xmlns:a16="http://schemas.microsoft.com/office/drawing/2014/main" id="{00B54097-C3E0-4026-184E-070B8D26BFF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26D5AC-8B91-00A2-42BC-13EE02D348CA}"/>
              </a:ext>
            </a:extLst>
          </p:cNvPr>
          <p:cNvSpPr>
            <a:spLocks noGrp="1"/>
          </p:cNvSpPr>
          <p:nvPr>
            <p:ph type="sldNum" sz="quarter" idx="12"/>
          </p:nvPr>
        </p:nvSpPr>
        <p:spPr/>
        <p:txBody>
          <a:bodyPr/>
          <a:lstStyle/>
          <a:p>
            <a:fld id="{1476313C-8012-461C-A7F4-8919DAEB15D4}" type="slidenum">
              <a:rPr lang="en-GB" smtClean="0"/>
              <a:t>‹#›</a:t>
            </a:fld>
            <a:endParaRPr lang="en-GB"/>
          </a:p>
        </p:txBody>
      </p:sp>
    </p:spTree>
    <p:extLst>
      <p:ext uri="{BB962C8B-B14F-4D97-AF65-F5344CB8AC3E}">
        <p14:creationId xmlns:p14="http://schemas.microsoft.com/office/powerpoint/2010/main" val="336326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B240B4-320F-CA5C-9434-8FCB2E6722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D0CF17-4A3F-B99E-0A69-7E9FF11142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B090E2-F2D2-8052-3F8D-121CA3C0E8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040347-C0B3-468E-93EE-2DA3BDFA3DA9}" type="datetimeFigureOut">
              <a:rPr lang="en-GB" smtClean="0"/>
              <a:t>18/10/2023</a:t>
            </a:fld>
            <a:endParaRPr lang="en-GB"/>
          </a:p>
        </p:txBody>
      </p:sp>
      <p:sp>
        <p:nvSpPr>
          <p:cNvPr id="5" name="Footer Placeholder 4">
            <a:extLst>
              <a:ext uri="{FF2B5EF4-FFF2-40B4-BE49-F238E27FC236}">
                <a16:creationId xmlns:a16="http://schemas.microsoft.com/office/drawing/2014/main" id="{53D7D1B3-9DAF-BB9B-50F6-E048EB8584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E7B83BD-CA22-A0D4-3419-5235EA2896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6313C-8012-461C-A7F4-8919DAEB15D4}" type="slidenum">
              <a:rPr lang="en-GB" smtClean="0"/>
              <a:t>‹#›</a:t>
            </a:fld>
            <a:endParaRPr lang="en-GB"/>
          </a:p>
        </p:txBody>
      </p:sp>
    </p:spTree>
    <p:extLst>
      <p:ext uri="{BB962C8B-B14F-4D97-AF65-F5344CB8AC3E}">
        <p14:creationId xmlns:p14="http://schemas.microsoft.com/office/powerpoint/2010/main" val="38159470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15.jpg"/><Relationship Id="rId4" Type="http://schemas.openxmlformats.org/officeDocument/2006/relationships/image" Target="../media/image14.jp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5.jp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6511" y="-18387"/>
            <a:ext cx="10290783" cy="6857996"/>
          </a:xfrm>
          <a:prstGeom prst="rect">
            <a:avLst/>
          </a:prstGeom>
          <a:solidFill>
            <a:schemeClr val="tx1"/>
          </a:solidFill>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961" y="5078500"/>
            <a:ext cx="12496684" cy="1933000"/>
          </a:xfrm>
          <a:prstGeom prst="rect">
            <a:avLst/>
          </a:prstGeom>
        </p:spPr>
      </p:pic>
      <p:sp>
        <p:nvSpPr>
          <p:cNvPr id="3" name="Freeform 2"/>
          <p:cNvSpPr/>
          <p:nvPr/>
        </p:nvSpPr>
        <p:spPr>
          <a:xfrm flipV="1">
            <a:off x="-3876327" y="-31531"/>
            <a:ext cx="10867697" cy="6957848"/>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511C6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4" name="Straight Connector 3"/>
          <p:cNvCxnSpPr/>
          <p:nvPr/>
        </p:nvCxnSpPr>
        <p:spPr>
          <a:xfrm>
            <a:off x="1224531" y="5221432"/>
            <a:ext cx="254401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3055562" y="-1455668"/>
            <a:ext cx="4675572" cy="8676443"/>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527588" y="1160547"/>
            <a:ext cx="4761565" cy="2970963"/>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6400" dirty="0">
                <a:latin typeface="+mn-lt"/>
              </a:rPr>
              <a:t>Postgraduate</a:t>
            </a:r>
          </a:p>
          <a:p>
            <a:pPr>
              <a:lnSpc>
                <a:spcPct val="80000"/>
              </a:lnSpc>
            </a:pPr>
            <a:r>
              <a:rPr lang="en-US" sz="6400" dirty="0">
                <a:latin typeface="+mn-lt"/>
              </a:rPr>
              <a:t>Community</a:t>
            </a:r>
          </a:p>
        </p:txBody>
      </p:sp>
      <p:sp>
        <p:nvSpPr>
          <p:cNvPr id="9" name="Subtitle 2"/>
          <p:cNvSpPr txBox="1">
            <a:spLocks/>
          </p:cNvSpPr>
          <p:nvPr/>
        </p:nvSpPr>
        <p:spPr>
          <a:xfrm>
            <a:off x="220341" y="5429064"/>
            <a:ext cx="9144000" cy="445707"/>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solidFill>
                  <a:schemeClr val="bg1"/>
                </a:solidFill>
                <a:latin typeface="+mn-lt"/>
                <a:ea typeface="Avenir Next" charset="0"/>
                <a:cs typeface="Avenir Next" charset="0"/>
              </a:rPr>
              <a:t>Library Community Engagement</a:t>
            </a:r>
          </a:p>
        </p:txBody>
      </p:sp>
      <p:sp>
        <p:nvSpPr>
          <p:cNvPr id="2" name="Subtitle 2">
            <a:extLst>
              <a:ext uri="{FF2B5EF4-FFF2-40B4-BE49-F238E27FC236}">
                <a16:creationId xmlns:a16="http://schemas.microsoft.com/office/drawing/2014/main" id="{041E6AE4-20C3-DA20-BA7F-C3FAF9474504}"/>
              </a:ext>
            </a:extLst>
          </p:cNvPr>
          <p:cNvSpPr txBox="1">
            <a:spLocks/>
          </p:cNvSpPr>
          <p:nvPr/>
        </p:nvSpPr>
        <p:spPr>
          <a:xfrm>
            <a:off x="1122931" y="866228"/>
            <a:ext cx="9144000" cy="445707"/>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a:solidFill>
                  <a:schemeClr val="bg1"/>
                </a:solidFill>
                <a:latin typeface="+mn-lt"/>
                <a:ea typeface="Avenir Next" charset="0"/>
                <a:cs typeface="Avenir Next" charset="0"/>
              </a:rPr>
              <a:t>Connect with your</a:t>
            </a:r>
          </a:p>
        </p:txBody>
      </p:sp>
    </p:spTree>
    <p:extLst>
      <p:ext uri="{BB962C8B-B14F-4D97-AF65-F5344CB8AC3E}">
        <p14:creationId xmlns:p14="http://schemas.microsoft.com/office/powerpoint/2010/main" val="748073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C765A19E-C344-4E0D-82E0-873AC540A955}"/>
              </a:ext>
            </a:extLst>
          </p:cNvPr>
          <p:cNvSpPr txBox="1">
            <a:spLocks/>
          </p:cNvSpPr>
          <p:nvPr/>
        </p:nvSpPr>
        <p:spPr>
          <a:xfrm>
            <a:off x="7056084" y="936170"/>
            <a:ext cx="4489051" cy="1111124"/>
          </a:xfrm>
          <a:prstGeom prst="rect">
            <a:avLst/>
          </a:prstGeom>
        </p:spPr>
        <p:txBody>
          <a:bodyPr/>
          <a:lstStyle>
            <a:lvl1pPr marL="0" indent="0" algn="l" defTabSz="914377" rtl="0" eaLnBrk="1" latinLnBrk="0" hangingPunct="1">
              <a:lnSpc>
                <a:spcPct val="90000"/>
              </a:lnSpc>
              <a:spcBef>
                <a:spcPts val="1000"/>
              </a:spcBef>
              <a:buFontTx/>
              <a:buNone/>
              <a:defRPr sz="2667" b="1" i="0" kern="1200" baseline="0">
                <a:solidFill>
                  <a:srgbClr val="511C6C"/>
                </a:solidFill>
                <a:latin typeface="+mn-lt"/>
                <a:ea typeface="Avenir Next Demi Bold" charset="0"/>
                <a:cs typeface="Avenir Next Demi Bold"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b="1" i="0" kern="1200">
                <a:solidFill>
                  <a:schemeClr val="tx1"/>
                </a:solidFill>
                <a:latin typeface="Avenir Next Demi Bold" charset="0"/>
                <a:ea typeface="Avenir Next Demi Bold" charset="0"/>
                <a:cs typeface="Avenir Next Demi Bold"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b="1" i="0" kern="1200">
                <a:solidFill>
                  <a:schemeClr val="tx1"/>
                </a:solidFill>
                <a:latin typeface="Avenir Next Demi Bold" charset="0"/>
                <a:ea typeface="Avenir Next Demi Bold" charset="0"/>
                <a:cs typeface="Avenir Next Demi Bold"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354"/>
            <a:r>
              <a:rPr lang="en-US" sz="2400" dirty="0" err="1"/>
              <a:t>PHDLife</a:t>
            </a:r>
            <a:r>
              <a:rPr lang="en-US" sz="2400" dirty="0"/>
              <a:t> Blog</a:t>
            </a:r>
          </a:p>
          <a:p>
            <a:pPr defTabSz="914354"/>
            <a:r>
              <a:rPr lang="en-US" sz="2000" b="0" dirty="0">
                <a:solidFill>
                  <a:schemeClr val="tx1"/>
                </a:solidFill>
              </a:rPr>
              <a:t>https://phdlife.warwick.ac.uk</a:t>
            </a:r>
          </a:p>
        </p:txBody>
      </p:sp>
      <p:sp>
        <p:nvSpPr>
          <p:cNvPr id="7" name="Text Placeholder 1">
            <a:extLst>
              <a:ext uri="{FF2B5EF4-FFF2-40B4-BE49-F238E27FC236}">
                <a16:creationId xmlns:a16="http://schemas.microsoft.com/office/drawing/2014/main" id="{90D209C8-F58F-574A-8D01-9D29CDB7A816}"/>
              </a:ext>
            </a:extLst>
          </p:cNvPr>
          <p:cNvSpPr>
            <a:spLocks noGrp="1"/>
          </p:cNvSpPr>
          <p:nvPr>
            <p:ph type="body" sz="quarter" idx="13"/>
          </p:nvPr>
        </p:nvSpPr>
        <p:spPr>
          <a:xfrm>
            <a:off x="6982757" y="1983327"/>
            <a:ext cx="5065359" cy="3013930"/>
          </a:xfrm>
        </p:spPr>
        <p:txBody>
          <a:bodyPr>
            <a:normAutofit/>
          </a:bodyPr>
          <a:lstStyle/>
          <a:p>
            <a:pPr marL="380990" indent="-380990" defTabSz="1219170">
              <a:spcAft>
                <a:spcPts val="0"/>
              </a:spcAft>
              <a:buClrTx/>
              <a:buSzTx/>
              <a:buFont typeface="Arial" panose="020B0604020202020204" pitchFamily="34" charset="0"/>
              <a:buChar char="•"/>
              <a:defRPr/>
            </a:pPr>
            <a:r>
              <a:rPr lang="en-GB" sz="2000" kern="0" dirty="0">
                <a:solidFill>
                  <a:prstClr val="black"/>
                </a:solidFill>
              </a:rPr>
              <a:t>PhD-</a:t>
            </a:r>
            <a:r>
              <a:rPr lang="en-GB" sz="2000" kern="0" dirty="0" err="1">
                <a:solidFill>
                  <a:prstClr val="black"/>
                </a:solidFill>
              </a:rPr>
              <a:t>ing</a:t>
            </a:r>
            <a:r>
              <a:rPr lang="en-GB" sz="2000" kern="0" dirty="0">
                <a:solidFill>
                  <a:prstClr val="black"/>
                </a:solidFill>
              </a:rPr>
              <a:t> 101</a:t>
            </a:r>
          </a:p>
          <a:p>
            <a:pPr marL="380990" indent="-380990" defTabSz="1219170">
              <a:spcAft>
                <a:spcPts val="0"/>
              </a:spcAft>
              <a:buClrTx/>
              <a:buSzTx/>
              <a:buFont typeface="Arial" panose="020B0604020202020204" pitchFamily="34" charset="0"/>
              <a:buChar char="•"/>
              <a:defRPr/>
            </a:pPr>
            <a:endParaRPr lang="en-GB" sz="2000" kern="0" dirty="0">
              <a:solidFill>
                <a:prstClr val="black"/>
              </a:solidFill>
            </a:endParaRPr>
          </a:p>
          <a:p>
            <a:pPr marL="380990" indent="-380990" defTabSz="1219170">
              <a:spcAft>
                <a:spcPts val="0"/>
              </a:spcAft>
              <a:buClrTx/>
              <a:buSzTx/>
              <a:buFont typeface="Arial" panose="020B0604020202020204" pitchFamily="34" charset="0"/>
              <a:buChar char="•"/>
              <a:defRPr/>
            </a:pPr>
            <a:r>
              <a:rPr lang="en-GB" sz="2000" kern="0" dirty="0">
                <a:solidFill>
                  <a:prstClr val="black"/>
                </a:solidFill>
              </a:rPr>
              <a:t>Composing &amp; Writing</a:t>
            </a:r>
          </a:p>
          <a:p>
            <a:pPr marL="380990" indent="-380990" defTabSz="1219170">
              <a:spcAft>
                <a:spcPts val="0"/>
              </a:spcAft>
              <a:buClrTx/>
              <a:buSzTx/>
              <a:buFont typeface="Arial" panose="020B0604020202020204" pitchFamily="34" charset="0"/>
              <a:buChar char="•"/>
              <a:defRPr/>
            </a:pPr>
            <a:endParaRPr lang="en-GB" sz="2000" kern="0" dirty="0">
              <a:solidFill>
                <a:prstClr val="black"/>
              </a:solidFill>
            </a:endParaRPr>
          </a:p>
          <a:p>
            <a:pPr marL="380990" indent="-380990" defTabSz="1219170">
              <a:spcAft>
                <a:spcPts val="0"/>
              </a:spcAft>
              <a:buClrTx/>
              <a:buSzTx/>
              <a:buFont typeface="Arial" panose="020B0604020202020204" pitchFamily="34" charset="0"/>
              <a:buChar char="•"/>
              <a:defRPr/>
            </a:pPr>
            <a:r>
              <a:rPr lang="en-GB" sz="2000" kern="0" dirty="0">
                <a:solidFill>
                  <a:prstClr val="black"/>
                </a:solidFill>
              </a:rPr>
              <a:t>Building Relationships </a:t>
            </a:r>
          </a:p>
          <a:p>
            <a:pPr marL="380990" indent="-380990" defTabSz="1219170">
              <a:spcAft>
                <a:spcPts val="0"/>
              </a:spcAft>
              <a:buClrTx/>
              <a:buSzTx/>
              <a:buFont typeface="Arial" panose="020B0604020202020204" pitchFamily="34" charset="0"/>
              <a:buChar char="•"/>
              <a:defRPr/>
            </a:pPr>
            <a:endParaRPr lang="en-GB" sz="2000" kern="0" dirty="0">
              <a:solidFill>
                <a:prstClr val="black"/>
              </a:solidFill>
            </a:endParaRPr>
          </a:p>
          <a:p>
            <a:pPr marL="380990" indent="-380990" defTabSz="1219170">
              <a:spcAft>
                <a:spcPts val="0"/>
              </a:spcAft>
              <a:buClrTx/>
              <a:buSzTx/>
              <a:buFont typeface="Arial" panose="020B0604020202020204" pitchFamily="34" charset="0"/>
              <a:buChar char="•"/>
              <a:defRPr/>
            </a:pPr>
            <a:r>
              <a:rPr lang="en-GB" sz="2000" kern="0" dirty="0">
                <a:solidFill>
                  <a:prstClr val="black"/>
                </a:solidFill>
              </a:rPr>
              <a:t>Being Well</a:t>
            </a:r>
          </a:p>
          <a:p>
            <a:pPr marL="380990" indent="-380990" defTabSz="1219170">
              <a:spcAft>
                <a:spcPts val="0"/>
              </a:spcAft>
              <a:buClrTx/>
              <a:buSzTx/>
              <a:buFont typeface="Arial" panose="020B0604020202020204" pitchFamily="34" charset="0"/>
              <a:buChar char="•"/>
              <a:defRPr/>
            </a:pPr>
            <a:endParaRPr lang="en-GB" sz="2000" kern="0" dirty="0">
              <a:solidFill>
                <a:prstClr val="black"/>
              </a:solidFill>
            </a:endParaRPr>
          </a:p>
          <a:p>
            <a:pPr marL="380990" indent="-380990" defTabSz="1219170">
              <a:spcAft>
                <a:spcPts val="0"/>
              </a:spcAft>
              <a:buClrTx/>
              <a:buSzTx/>
              <a:buFont typeface="Arial" panose="020B0604020202020204" pitchFamily="34" charset="0"/>
              <a:buChar char="•"/>
              <a:defRPr/>
            </a:pPr>
            <a:r>
              <a:rPr lang="en-GB" sz="2000" kern="0" dirty="0">
                <a:solidFill>
                  <a:prstClr val="black"/>
                </a:solidFill>
              </a:rPr>
              <a:t>Moving On &amp; Transitions </a:t>
            </a:r>
          </a:p>
        </p:txBody>
      </p:sp>
      <p:pic>
        <p:nvPicPr>
          <p:cNvPr id="2" name="Picture 1">
            <a:extLst>
              <a:ext uri="{FF2B5EF4-FFF2-40B4-BE49-F238E27FC236}">
                <a16:creationId xmlns:a16="http://schemas.microsoft.com/office/drawing/2014/main" id="{825F1658-50BD-9433-62C2-0552BB8E1727}"/>
              </a:ext>
            </a:extLst>
          </p:cNvPr>
          <p:cNvPicPr>
            <a:picLocks noChangeAspect="1"/>
          </p:cNvPicPr>
          <p:nvPr/>
        </p:nvPicPr>
        <p:blipFill rotWithShape="1">
          <a:blip r:embed="rId3"/>
          <a:srcRect l="9919" r="8911"/>
          <a:stretch/>
        </p:blipFill>
        <p:spPr>
          <a:xfrm>
            <a:off x="372863" y="936170"/>
            <a:ext cx="6385350" cy="4061087"/>
          </a:xfrm>
          <a:prstGeom prst="rect">
            <a:avLst/>
          </a:prstGeom>
        </p:spPr>
      </p:pic>
      <p:sp>
        <p:nvSpPr>
          <p:cNvPr id="4" name="Text Placeholder 2">
            <a:extLst>
              <a:ext uri="{FF2B5EF4-FFF2-40B4-BE49-F238E27FC236}">
                <a16:creationId xmlns:a16="http://schemas.microsoft.com/office/drawing/2014/main" id="{AEC755D8-5232-41E3-2203-C378A12DA58F}"/>
              </a:ext>
            </a:extLst>
          </p:cNvPr>
          <p:cNvSpPr>
            <a:spLocks noGrp="1"/>
          </p:cNvSpPr>
          <p:nvPr>
            <p:ph type="body" sz="quarter" idx="14"/>
          </p:nvPr>
        </p:nvSpPr>
        <p:spPr>
          <a:xfrm>
            <a:off x="3466563" y="100985"/>
            <a:ext cx="4562549" cy="671790"/>
          </a:xfrm>
        </p:spPr>
        <p:txBody>
          <a:bodyPr>
            <a:noAutofit/>
          </a:bodyPr>
          <a:lstStyle/>
          <a:p>
            <a:pPr algn="ctr">
              <a:lnSpc>
                <a:spcPct val="100000"/>
              </a:lnSpc>
              <a:spcBef>
                <a:spcPts val="0"/>
              </a:spcBef>
            </a:pPr>
            <a:r>
              <a:rPr lang="en-US" sz="3600" dirty="0"/>
              <a:t>Online</a:t>
            </a:r>
          </a:p>
        </p:txBody>
      </p:sp>
    </p:spTree>
    <p:extLst>
      <p:ext uri="{BB962C8B-B14F-4D97-AF65-F5344CB8AC3E}">
        <p14:creationId xmlns:p14="http://schemas.microsoft.com/office/powerpoint/2010/main" val="3735907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C765A19E-C344-4E0D-82E0-873AC540A955}"/>
              </a:ext>
            </a:extLst>
          </p:cNvPr>
          <p:cNvSpPr txBox="1">
            <a:spLocks/>
          </p:cNvSpPr>
          <p:nvPr/>
        </p:nvSpPr>
        <p:spPr>
          <a:xfrm>
            <a:off x="7086680" y="720327"/>
            <a:ext cx="6578020" cy="697889"/>
          </a:xfrm>
          <a:prstGeom prst="rect">
            <a:avLst/>
          </a:prstGeom>
        </p:spPr>
        <p:txBody>
          <a:bodyPr/>
          <a:lstStyle>
            <a:lvl1pPr marL="0" indent="0" algn="l" defTabSz="914377" rtl="0" eaLnBrk="1" latinLnBrk="0" hangingPunct="1">
              <a:lnSpc>
                <a:spcPct val="90000"/>
              </a:lnSpc>
              <a:spcBef>
                <a:spcPts val="1000"/>
              </a:spcBef>
              <a:buFontTx/>
              <a:buNone/>
              <a:defRPr sz="2667" b="1" i="0" kern="1200" baseline="0">
                <a:solidFill>
                  <a:srgbClr val="511C6C"/>
                </a:solidFill>
                <a:latin typeface="+mn-lt"/>
                <a:ea typeface="Avenir Next Demi Bold" charset="0"/>
                <a:cs typeface="Avenir Next Demi Bold"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b="1" i="0" kern="1200">
                <a:solidFill>
                  <a:schemeClr val="tx1"/>
                </a:solidFill>
                <a:latin typeface="Avenir Next Demi Bold" charset="0"/>
                <a:ea typeface="Avenir Next Demi Bold" charset="0"/>
                <a:cs typeface="Avenir Next Demi Bold"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b="1" i="0" kern="1200">
                <a:solidFill>
                  <a:schemeClr val="tx1"/>
                </a:solidFill>
                <a:latin typeface="Avenir Next Demi Bold" charset="0"/>
                <a:ea typeface="Avenir Next Demi Bold" charset="0"/>
                <a:cs typeface="Avenir Next Demi Bold"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354">
              <a:spcBef>
                <a:spcPts val="0"/>
              </a:spcBef>
            </a:pPr>
            <a:r>
              <a:rPr lang="en-US" sz="2400" dirty="0">
                <a:latin typeface="Calibri"/>
              </a:rPr>
              <a:t>The Study Blog</a:t>
            </a:r>
          </a:p>
          <a:p>
            <a:pPr defTabSz="914354">
              <a:spcBef>
                <a:spcPts val="0"/>
              </a:spcBef>
            </a:pPr>
            <a:r>
              <a:rPr lang="en-US" sz="2400" b="0" dirty="0">
                <a:solidFill>
                  <a:schemeClr val="tx1"/>
                </a:solidFill>
                <a:latin typeface="Calibri"/>
              </a:rPr>
              <a:t>https://studyblog.warwick.ac.uk</a:t>
            </a:r>
          </a:p>
        </p:txBody>
      </p:sp>
      <p:sp>
        <p:nvSpPr>
          <p:cNvPr id="7" name="Text Placeholder 1">
            <a:extLst>
              <a:ext uri="{FF2B5EF4-FFF2-40B4-BE49-F238E27FC236}">
                <a16:creationId xmlns:a16="http://schemas.microsoft.com/office/drawing/2014/main" id="{90D209C8-F58F-574A-8D01-9D29CDB7A816}"/>
              </a:ext>
            </a:extLst>
          </p:cNvPr>
          <p:cNvSpPr>
            <a:spLocks noGrp="1"/>
          </p:cNvSpPr>
          <p:nvPr>
            <p:ph type="body" sz="quarter" idx="13"/>
          </p:nvPr>
        </p:nvSpPr>
        <p:spPr>
          <a:xfrm>
            <a:off x="7006780" y="1752798"/>
            <a:ext cx="5482456" cy="3778531"/>
          </a:xfrm>
        </p:spPr>
        <p:txBody>
          <a:bodyPr>
            <a:normAutofit/>
          </a:bodyPr>
          <a:lstStyle/>
          <a:p>
            <a:pPr marL="283457" indent="-283457">
              <a:spcAft>
                <a:spcPts val="0"/>
              </a:spcAft>
              <a:buSzPts val="2600"/>
              <a:buFont typeface="Arial" panose="020B0604020202020204" pitchFamily="34" charset="0"/>
              <a:buChar char="•"/>
            </a:pPr>
            <a:r>
              <a:rPr lang="en-GB" sz="2400" dirty="0">
                <a:solidFill>
                  <a:srgbClr val="000000"/>
                </a:solidFill>
                <a:latin typeface="Calibri" panose="020F0502020204030204" pitchFamily="34" charset="0"/>
                <a:ea typeface="+mn-ea"/>
                <a:cs typeface="+mn-cs"/>
              </a:rPr>
              <a:t>Library Skills</a:t>
            </a:r>
          </a:p>
          <a:p>
            <a:pPr marL="0" indent="0">
              <a:spcAft>
                <a:spcPts val="0"/>
              </a:spcAft>
              <a:buClrTx/>
              <a:buSzPts val="2600"/>
              <a:buNone/>
            </a:pPr>
            <a:endParaRPr lang="en-GB" sz="2400" dirty="0"/>
          </a:p>
          <a:p>
            <a:pPr marL="283457" indent="-283457">
              <a:spcAft>
                <a:spcPts val="0"/>
              </a:spcAft>
            </a:pPr>
            <a:r>
              <a:rPr lang="en-GB" sz="2400" dirty="0">
                <a:solidFill>
                  <a:srgbClr val="000000"/>
                </a:solidFill>
                <a:latin typeface="Calibri" panose="020F0502020204030204" pitchFamily="34" charset="0"/>
                <a:ea typeface="+mn-ea"/>
                <a:cs typeface="+mn-cs"/>
              </a:rPr>
              <a:t>Dissertations</a:t>
            </a:r>
          </a:p>
          <a:p>
            <a:pPr marL="0" indent="0">
              <a:spcAft>
                <a:spcPts val="0"/>
              </a:spcAft>
              <a:buNone/>
            </a:pPr>
            <a:endParaRPr lang="en-GB" sz="2400" dirty="0"/>
          </a:p>
          <a:p>
            <a:pPr marL="283457" indent="-283457">
              <a:spcAft>
                <a:spcPts val="0"/>
              </a:spcAft>
            </a:pPr>
            <a:r>
              <a:rPr lang="en-GB" sz="2400" dirty="0">
                <a:solidFill>
                  <a:srgbClr val="000000"/>
                </a:solidFill>
                <a:latin typeface="Calibri" panose="020F0502020204030204" pitchFamily="34" charset="0"/>
                <a:ea typeface="+mn-ea"/>
                <a:cs typeface="+mn-cs"/>
              </a:rPr>
              <a:t>Searching and Databases</a:t>
            </a:r>
          </a:p>
          <a:p>
            <a:pPr marL="0" indent="0">
              <a:spcAft>
                <a:spcPts val="0"/>
              </a:spcAft>
              <a:buNone/>
            </a:pPr>
            <a:endParaRPr lang="en-GB" sz="2400" dirty="0"/>
          </a:p>
          <a:p>
            <a:pPr marL="283457" indent="-283457">
              <a:spcAft>
                <a:spcPts val="0"/>
              </a:spcAft>
            </a:pPr>
            <a:r>
              <a:rPr lang="en-GB" sz="2400" dirty="0">
                <a:solidFill>
                  <a:srgbClr val="000000"/>
                </a:solidFill>
                <a:latin typeface="Calibri" panose="020F0502020204030204" pitchFamily="34" charset="0"/>
                <a:ea typeface="+mn-ea"/>
                <a:cs typeface="+mn-cs"/>
              </a:rPr>
              <a:t>Work-Life Balance</a:t>
            </a:r>
            <a:endParaRPr lang="en-GB" sz="2400" dirty="0"/>
          </a:p>
        </p:txBody>
      </p:sp>
      <p:pic>
        <p:nvPicPr>
          <p:cNvPr id="1026" name="Picture 2">
            <a:extLst>
              <a:ext uri="{FF2B5EF4-FFF2-40B4-BE49-F238E27FC236}">
                <a16:creationId xmlns:a16="http://schemas.microsoft.com/office/drawing/2014/main" id="{DBE4EB87-DAD9-5284-6C21-ADB63D88D0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670" r="8811"/>
          <a:stretch/>
        </p:blipFill>
        <p:spPr bwMode="auto">
          <a:xfrm>
            <a:off x="207126" y="820569"/>
            <a:ext cx="6578020" cy="4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Placeholder 2">
            <a:extLst>
              <a:ext uri="{FF2B5EF4-FFF2-40B4-BE49-F238E27FC236}">
                <a16:creationId xmlns:a16="http://schemas.microsoft.com/office/drawing/2014/main" id="{B14558B1-76D4-CA8C-A7AF-EB377D1E6FFD}"/>
              </a:ext>
            </a:extLst>
          </p:cNvPr>
          <p:cNvSpPr>
            <a:spLocks noGrp="1"/>
          </p:cNvSpPr>
          <p:nvPr>
            <p:ph type="body" sz="quarter" idx="14"/>
          </p:nvPr>
        </p:nvSpPr>
        <p:spPr>
          <a:xfrm>
            <a:off x="3315642" y="48537"/>
            <a:ext cx="4562549" cy="671790"/>
          </a:xfrm>
        </p:spPr>
        <p:txBody>
          <a:bodyPr>
            <a:noAutofit/>
          </a:bodyPr>
          <a:lstStyle/>
          <a:p>
            <a:pPr algn="ctr">
              <a:lnSpc>
                <a:spcPct val="100000"/>
              </a:lnSpc>
              <a:spcBef>
                <a:spcPts val="0"/>
              </a:spcBef>
            </a:pPr>
            <a:r>
              <a:rPr lang="en-US" sz="3600" dirty="0"/>
              <a:t>Online</a:t>
            </a:r>
          </a:p>
        </p:txBody>
      </p:sp>
    </p:spTree>
    <p:extLst>
      <p:ext uri="{BB962C8B-B14F-4D97-AF65-F5344CB8AC3E}">
        <p14:creationId xmlns:p14="http://schemas.microsoft.com/office/powerpoint/2010/main" val="2859248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5">
            <a:extLst>
              <a:ext uri="{FF2B5EF4-FFF2-40B4-BE49-F238E27FC236}">
                <a16:creationId xmlns:a16="http://schemas.microsoft.com/office/drawing/2014/main" id="{95443EFE-15D6-39FE-B540-257D701CADE3}"/>
              </a:ext>
            </a:extLst>
          </p:cNvPr>
          <p:cNvSpPr txBox="1">
            <a:spLocks/>
          </p:cNvSpPr>
          <p:nvPr/>
        </p:nvSpPr>
        <p:spPr>
          <a:xfrm>
            <a:off x="3069283" y="92991"/>
            <a:ext cx="6053435" cy="507823"/>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511C6C"/>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4267" dirty="0"/>
              <a:t>Library Student Partners</a:t>
            </a:r>
          </a:p>
        </p:txBody>
      </p:sp>
      <p:sp>
        <p:nvSpPr>
          <p:cNvPr id="14" name="Text Placeholder 6">
            <a:extLst>
              <a:ext uri="{FF2B5EF4-FFF2-40B4-BE49-F238E27FC236}">
                <a16:creationId xmlns:a16="http://schemas.microsoft.com/office/drawing/2014/main" id="{B0F94D9A-3C7E-6734-21B6-A4C145EBBBA1}"/>
              </a:ext>
            </a:extLst>
          </p:cNvPr>
          <p:cNvSpPr txBox="1">
            <a:spLocks/>
          </p:cNvSpPr>
          <p:nvPr/>
        </p:nvSpPr>
        <p:spPr>
          <a:xfrm>
            <a:off x="1230952" y="1086985"/>
            <a:ext cx="9730096" cy="3067763"/>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spcBef>
                <a:spcPts val="0"/>
              </a:spcBef>
            </a:pPr>
            <a:r>
              <a:rPr lang="en-US" sz="2400" dirty="0"/>
              <a:t>Helping us with our events and to help us improve the Library, are our Library Student Partners. </a:t>
            </a:r>
          </a:p>
          <a:p>
            <a:pPr algn="ctr">
              <a:lnSpc>
                <a:spcPct val="100000"/>
              </a:lnSpc>
              <a:spcBef>
                <a:spcPts val="0"/>
              </a:spcBef>
            </a:pPr>
            <a:endParaRPr lang="en-US" sz="2400" dirty="0"/>
          </a:p>
          <a:p>
            <a:pPr algn="ctr">
              <a:lnSpc>
                <a:spcPct val="100000"/>
              </a:lnSpc>
              <a:spcBef>
                <a:spcPts val="0"/>
              </a:spcBef>
            </a:pPr>
            <a:r>
              <a:rPr lang="en-US" sz="2400" dirty="0"/>
              <a:t>These peers are here to help connect with you and support you during your time at the University, so </a:t>
            </a:r>
            <a:r>
              <a:rPr lang="en-GB" sz="2400" dirty="0">
                <a:latin typeface="Calibri" panose="020F0502020204030204" pitchFamily="34" charset="0"/>
              </a:rPr>
              <a:t>if you</a:t>
            </a:r>
            <a:r>
              <a:rPr lang="en-GB" sz="2400" dirty="0">
                <a:latin typeface="Calibri" panose="020F0502020204030204" pitchFamily="34" charset="0"/>
                <a:ea typeface="Calibri" panose="020F0502020204030204" pitchFamily="34" charset="0"/>
              </a:rPr>
              <a:t> need help or have any suggestions for making the library a better place, do talk to them</a:t>
            </a:r>
            <a:r>
              <a:rPr lang="en-US" sz="2400" dirty="0">
                <a:latin typeface="Calibri" panose="020F0502020204030204" pitchFamily="34" charset="0"/>
                <a:ea typeface="Calibri" panose="020F0502020204030204" pitchFamily="34" charset="0"/>
              </a:rPr>
              <a:t>.</a:t>
            </a:r>
          </a:p>
        </p:txBody>
      </p:sp>
      <p:pic>
        <p:nvPicPr>
          <p:cNvPr id="5" name="Picture Placeholder 22">
            <a:extLst>
              <a:ext uri="{FF2B5EF4-FFF2-40B4-BE49-F238E27FC236}">
                <a16:creationId xmlns:a16="http://schemas.microsoft.com/office/drawing/2014/main" id="{D7D49BC2-F68F-37BF-16E0-AE566673DCD8}"/>
              </a:ext>
            </a:extLst>
          </p:cNvPr>
          <p:cNvPicPr>
            <a:picLocks noChangeAspect="1"/>
          </p:cNvPicPr>
          <p:nvPr/>
        </p:nvPicPr>
        <p:blipFill>
          <a:blip r:embed="rId3">
            <a:extLst>
              <a:ext uri="{28A0092B-C50C-407E-A947-70E740481C1C}">
                <a14:useLocalDpi xmlns:a14="http://schemas.microsoft.com/office/drawing/2010/main" val="0"/>
              </a:ext>
            </a:extLst>
          </a:blip>
          <a:srcRect l="3339" r="3339"/>
          <a:stretch/>
        </p:blipFill>
        <p:spPr>
          <a:xfrm>
            <a:off x="425833" y="3429000"/>
            <a:ext cx="2270125" cy="1620838"/>
          </a:xfrm>
          <a:prstGeom prst="rect">
            <a:avLst/>
          </a:prstGeom>
        </p:spPr>
      </p:pic>
      <p:pic>
        <p:nvPicPr>
          <p:cNvPr id="6" name="Picture Placeholder 20">
            <a:extLst>
              <a:ext uri="{FF2B5EF4-FFF2-40B4-BE49-F238E27FC236}">
                <a16:creationId xmlns:a16="http://schemas.microsoft.com/office/drawing/2014/main" id="{3EF2FF6C-2D2E-0616-A642-7587E860CA0E}"/>
              </a:ext>
            </a:extLst>
          </p:cNvPr>
          <p:cNvPicPr>
            <a:picLocks noChangeAspect="1"/>
          </p:cNvPicPr>
          <p:nvPr/>
        </p:nvPicPr>
        <p:blipFill>
          <a:blip r:embed="rId4">
            <a:extLst>
              <a:ext uri="{28A0092B-C50C-407E-A947-70E740481C1C}">
                <a14:useLocalDpi xmlns:a14="http://schemas.microsoft.com/office/drawing/2010/main" val="0"/>
              </a:ext>
            </a:extLst>
          </a:blip>
          <a:srcRect l="3339" r="3339"/>
          <a:stretch/>
        </p:blipFill>
        <p:spPr>
          <a:xfrm>
            <a:off x="9626080" y="3429000"/>
            <a:ext cx="2270125" cy="1620838"/>
          </a:xfrm>
          <a:prstGeom prst="rect">
            <a:avLst/>
          </a:prstGeom>
        </p:spPr>
      </p:pic>
    </p:spTree>
    <p:extLst>
      <p:ext uri="{BB962C8B-B14F-4D97-AF65-F5344CB8AC3E}">
        <p14:creationId xmlns:p14="http://schemas.microsoft.com/office/powerpoint/2010/main" val="1616631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4AFD92E5-6C90-6B10-CCB2-94629528D94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51576" y="1750233"/>
            <a:ext cx="2209015" cy="2107408"/>
          </a:xfrm>
          <a:prstGeom prst="rect">
            <a:avLst/>
          </a:prstGeom>
        </p:spPr>
      </p:pic>
      <p:pic>
        <p:nvPicPr>
          <p:cNvPr id="4" name="Picture 3">
            <a:extLst>
              <a:ext uri="{FF2B5EF4-FFF2-40B4-BE49-F238E27FC236}">
                <a16:creationId xmlns:a16="http://schemas.microsoft.com/office/drawing/2014/main" id="{B7851DC4-398C-BAB0-DDC4-C46C24D1B0F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56923" y="2782243"/>
            <a:ext cx="470612" cy="470612"/>
          </a:xfrm>
          <a:prstGeom prst="rect">
            <a:avLst/>
          </a:prstGeom>
        </p:spPr>
      </p:pic>
      <p:sp>
        <p:nvSpPr>
          <p:cNvPr id="9" name="TextBox 8">
            <a:extLst>
              <a:ext uri="{FF2B5EF4-FFF2-40B4-BE49-F238E27FC236}">
                <a16:creationId xmlns:a16="http://schemas.microsoft.com/office/drawing/2014/main" id="{E23BFE7D-E3DA-BA0F-FAEE-8B2E84FB1CC1}"/>
              </a:ext>
            </a:extLst>
          </p:cNvPr>
          <p:cNvSpPr txBox="1"/>
          <p:nvPr/>
        </p:nvSpPr>
        <p:spPr>
          <a:xfrm>
            <a:off x="418944" y="3353071"/>
            <a:ext cx="2954328" cy="461665"/>
          </a:xfrm>
          <a:prstGeom prst="rect">
            <a:avLst/>
          </a:prstGeom>
          <a:noFill/>
        </p:spPr>
        <p:txBody>
          <a:bodyPr wrap="square" rtlCol="0">
            <a:spAutoFit/>
          </a:bodyPr>
          <a:lstStyle/>
          <a:p>
            <a:pPr>
              <a:defRPr/>
            </a:pPr>
            <a:r>
              <a:rPr lang="en-GB" sz="2400" kern="0" dirty="0">
                <a:solidFill>
                  <a:prstClr val="black"/>
                </a:solidFill>
              </a:rPr>
              <a:t>@WarwickUniLibrary</a:t>
            </a:r>
          </a:p>
        </p:txBody>
      </p:sp>
      <p:sp>
        <p:nvSpPr>
          <p:cNvPr id="10" name="TextBox 9">
            <a:extLst>
              <a:ext uri="{FF2B5EF4-FFF2-40B4-BE49-F238E27FC236}">
                <a16:creationId xmlns:a16="http://schemas.microsoft.com/office/drawing/2014/main" id="{930D52F3-E34D-6329-232C-7C6B953BF03E}"/>
              </a:ext>
            </a:extLst>
          </p:cNvPr>
          <p:cNvSpPr txBox="1"/>
          <p:nvPr/>
        </p:nvSpPr>
        <p:spPr>
          <a:xfrm>
            <a:off x="6819063" y="4606469"/>
            <a:ext cx="3089189" cy="461665"/>
          </a:xfrm>
          <a:prstGeom prst="rect">
            <a:avLst/>
          </a:prstGeom>
          <a:noFill/>
        </p:spPr>
        <p:txBody>
          <a:bodyPr wrap="square" rtlCol="0">
            <a:spAutoFit/>
          </a:bodyPr>
          <a:lstStyle/>
          <a:p>
            <a:pPr>
              <a:defRPr/>
            </a:pPr>
            <a:r>
              <a:rPr lang="en-GB" sz="2400" kern="0" dirty="0">
                <a:solidFill>
                  <a:prstClr val="black"/>
                </a:solidFill>
              </a:rPr>
              <a:t>@WarwickLibrary</a:t>
            </a:r>
          </a:p>
        </p:txBody>
      </p:sp>
      <p:sp>
        <p:nvSpPr>
          <p:cNvPr id="11" name="TextBox 10">
            <a:extLst>
              <a:ext uri="{FF2B5EF4-FFF2-40B4-BE49-F238E27FC236}">
                <a16:creationId xmlns:a16="http://schemas.microsoft.com/office/drawing/2014/main" id="{61A82789-76F4-AA6B-0E69-51C359946B42}"/>
              </a:ext>
            </a:extLst>
          </p:cNvPr>
          <p:cNvSpPr txBox="1"/>
          <p:nvPr/>
        </p:nvSpPr>
        <p:spPr>
          <a:xfrm>
            <a:off x="2476234" y="4662305"/>
            <a:ext cx="2596673" cy="461665"/>
          </a:xfrm>
          <a:prstGeom prst="rect">
            <a:avLst/>
          </a:prstGeom>
          <a:noFill/>
        </p:spPr>
        <p:txBody>
          <a:bodyPr wrap="square">
            <a:spAutoFit/>
          </a:bodyPr>
          <a:lstStyle/>
          <a:p>
            <a:pPr>
              <a:defRPr/>
            </a:pPr>
            <a:r>
              <a:rPr lang="en-GB" sz="2400" kern="0" dirty="0">
                <a:solidFill>
                  <a:prstClr val="black"/>
                </a:solidFill>
              </a:rPr>
              <a:t>@WarwickLibrary</a:t>
            </a:r>
          </a:p>
        </p:txBody>
      </p:sp>
      <p:pic>
        <p:nvPicPr>
          <p:cNvPr id="12" name="Picture 2" descr="Instagram logo and symbol, meaning, history, PNG">
            <a:extLst>
              <a:ext uri="{FF2B5EF4-FFF2-40B4-BE49-F238E27FC236}">
                <a16:creationId xmlns:a16="http://schemas.microsoft.com/office/drawing/2014/main" id="{AD9FB23C-54A3-94EB-0C33-FE1EEAFDF9DA}"/>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477248" y="4097779"/>
            <a:ext cx="558472" cy="55847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witter X Logo PNG Vector">
            <a:extLst>
              <a:ext uri="{FF2B5EF4-FFF2-40B4-BE49-F238E27FC236}">
                <a16:creationId xmlns:a16="http://schemas.microsoft.com/office/drawing/2014/main" id="{BBC8D67C-33F5-C1F0-BF94-717A2D8BBA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62432" y="4223694"/>
            <a:ext cx="432557" cy="43255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2E7ED35-A44C-AAF1-415A-6B4803F5616E}"/>
              </a:ext>
            </a:extLst>
          </p:cNvPr>
          <p:cNvSpPr txBox="1"/>
          <p:nvPr/>
        </p:nvSpPr>
        <p:spPr>
          <a:xfrm>
            <a:off x="7995921" y="3433750"/>
            <a:ext cx="4146448" cy="461665"/>
          </a:xfrm>
          <a:prstGeom prst="rect">
            <a:avLst/>
          </a:prstGeom>
          <a:noFill/>
        </p:spPr>
        <p:txBody>
          <a:bodyPr wrap="square">
            <a:spAutoFit/>
          </a:bodyPr>
          <a:lstStyle/>
          <a:p>
            <a:pPr>
              <a:defRPr/>
            </a:pPr>
            <a:r>
              <a:rPr lang="en-GB" sz="2400" kern="0" dirty="0">
                <a:solidFill>
                  <a:prstClr val="black"/>
                </a:solidFill>
              </a:rPr>
              <a:t>lib-community@warwick.ac.uk</a:t>
            </a:r>
          </a:p>
        </p:txBody>
      </p:sp>
      <p:pic>
        <p:nvPicPr>
          <p:cNvPr id="7" name="Graphic 6" descr="Envelope with solid fill">
            <a:extLst>
              <a:ext uri="{FF2B5EF4-FFF2-40B4-BE49-F238E27FC236}">
                <a16:creationId xmlns:a16="http://schemas.microsoft.com/office/drawing/2014/main" id="{04C2F96E-EBC4-4E66-1446-AFC257FEE8A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908252" y="2713920"/>
            <a:ext cx="755808" cy="755808"/>
          </a:xfrm>
          <a:prstGeom prst="rect">
            <a:avLst/>
          </a:prstGeom>
        </p:spPr>
      </p:pic>
      <p:sp>
        <p:nvSpPr>
          <p:cNvPr id="13" name="Text Placeholder 5">
            <a:extLst>
              <a:ext uri="{FF2B5EF4-FFF2-40B4-BE49-F238E27FC236}">
                <a16:creationId xmlns:a16="http://schemas.microsoft.com/office/drawing/2014/main" id="{95443EFE-15D6-39FE-B540-257D701CADE3}"/>
              </a:ext>
            </a:extLst>
          </p:cNvPr>
          <p:cNvSpPr txBox="1">
            <a:spLocks/>
          </p:cNvSpPr>
          <p:nvPr/>
        </p:nvSpPr>
        <p:spPr>
          <a:xfrm>
            <a:off x="4694261" y="66358"/>
            <a:ext cx="2523649" cy="507823"/>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511C6C"/>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4267" dirty="0"/>
              <a:t>Thank You</a:t>
            </a:r>
          </a:p>
        </p:txBody>
      </p:sp>
      <p:sp>
        <p:nvSpPr>
          <p:cNvPr id="14" name="Text Placeholder 6">
            <a:extLst>
              <a:ext uri="{FF2B5EF4-FFF2-40B4-BE49-F238E27FC236}">
                <a16:creationId xmlns:a16="http://schemas.microsoft.com/office/drawing/2014/main" id="{B0F94D9A-3C7E-6734-21B6-A4C145EBBBA1}"/>
              </a:ext>
            </a:extLst>
          </p:cNvPr>
          <p:cNvSpPr txBox="1">
            <a:spLocks/>
          </p:cNvSpPr>
          <p:nvPr/>
        </p:nvSpPr>
        <p:spPr>
          <a:xfrm>
            <a:off x="2129809" y="861005"/>
            <a:ext cx="7652551" cy="1247420"/>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spcBef>
                <a:spcPts val="0"/>
              </a:spcBef>
            </a:pPr>
            <a:r>
              <a:rPr lang="en-US" sz="2400" dirty="0">
                <a:latin typeface="Calibri" panose="020F0502020204030204" pitchFamily="34" charset="0"/>
              </a:rPr>
              <a:t>Lastly, but certainly not least, you can also connect with us on Social Media or by emailing us.</a:t>
            </a:r>
            <a:endParaRPr lang="en-US" sz="2400" dirty="0"/>
          </a:p>
        </p:txBody>
      </p:sp>
    </p:spTree>
    <p:extLst>
      <p:ext uri="{BB962C8B-B14F-4D97-AF65-F5344CB8AC3E}">
        <p14:creationId xmlns:p14="http://schemas.microsoft.com/office/powerpoint/2010/main" val="3413312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3B059C05-F974-FA62-00F9-7E8A04E7F5C8}"/>
              </a:ext>
            </a:extLst>
          </p:cNvPr>
          <p:cNvSpPr>
            <a:spLocks noGrp="1"/>
          </p:cNvSpPr>
          <p:nvPr>
            <p:ph type="body" sz="quarter" idx="14"/>
          </p:nvPr>
        </p:nvSpPr>
        <p:spPr>
          <a:xfrm>
            <a:off x="3948846" y="1338925"/>
            <a:ext cx="3544287" cy="529473"/>
          </a:xfrm>
        </p:spPr>
        <p:txBody>
          <a:bodyPr>
            <a:normAutofit fontScale="92500" lnSpcReduction="20000"/>
          </a:bodyPr>
          <a:lstStyle/>
          <a:p>
            <a:r>
              <a:rPr lang="en-US" sz="4000" dirty="0"/>
              <a:t>Meet the Team</a:t>
            </a:r>
          </a:p>
        </p:txBody>
      </p:sp>
      <p:pic>
        <p:nvPicPr>
          <p:cNvPr id="11" name="Picture 6">
            <a:extLst>
              <a:ext uri="{FF2B5EF4-FFF2-40B4-BE49-F238E27FC236}">
                <a16:creationId xmlns:a16="http://schemas.microsoft.com/office/drawing/2014/main" id="{F9A28DE1-20C2-F7AB-E9EF-A22866BD81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9783" y="2602935"/>
            <a:ext cx="1333200" cy="1328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a:extLst>
              <a:ext uri="{FF2B5EF4-FFF2-40B4-BE49-F238E27FC236}">
                <a16:creationId xmlns:a16="http://schemas.microsoft.com/office/drawing/2014/main" id="{03808D64-C8DF-CA8D-DE22-717289138B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1647" y="2694875"/>
            <a:ext cx="1236663" cy="123666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erson smiling for the camera&#10;&#10;Description automatically generated with medium confidence">
            <a:extLst>
              <a:ext uri="{FF2B5EF4-FFF2-40B4-BE49-F238E27FC236}">
                <a16:creationId xmlns:a16="http://schemas.microsoft.com/office/drawing/2014/main" id="{94B08EDF-B400-E4D5-57CD-DBF10228EF24}"/>
              </a:ext>
            </a:extLst>
          </p:cNvPr>
          <p:cNvPicPr>
            <a:picLocks noChangeAspect="1"/>
          </p:cNvPicPr>
          <p:nvPr/>
        </p:nvPicPr>
        <p:blipFill rotWithShape="1">
          <a:blip r:embed="rId5">
            <a:extLst>
              <a:ext uri="{28A0092B-C50C-407E-A947-70E740481C1C}">
                <a14:useLocalDpi xmlns:a14="http://schemas.microsoft.com/office/drawing/2010/main" val="0"/>
              </a:ext>
            </a:extLst>
          </a:blip>
          <a:srcRect b="10636"/>
          <a:stretch/>
        </p:blipFill>
        <p:spPr>
          <a:xfrm>
            <a:off x="6812719" y="4559132"/>
            <a:ext cx="997856" cy="1188833"/>
          </a:xfrm>
          <a:prstGeom prst="rect">
            <a:avLst/>
          </a:prstGeom>
        </p:spPr>
      </p:pic>
      <p:pic>
        <p:nvPicPr>
          <p:cNvPr id="14" name="Picture 10">
            <a:extLst>
              <a:ext uri="{FF2B5EF4-FFF2-40B4-BE49-F238E27FC236}">
                <a16:creationId xmlns:a16="http://schemas.microsoft.com/office/drawing/2014/main" id="{DD627037-FFDD-F3EB-E5CB-22837A71DE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61216" y="4562265"/>
            <a:ext cx="1188833" cy="118883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25657E12-E68F-EC3A-3B49-5A28BF8513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83916" y="4559131"/>
            <a:ext cx="1194933" cy="119493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a:extLst>
              <a:ext uri="{FF2B5EF4-FFF2-40B4-BE49-F238E27FC236}">
                <a16:creationId xmlns:a16="http://schemas.microsoft.com/office/drawing/2014/main" id="{E5CA167F-C198-E304-F675-9E7EBE29EB9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20990" y="2677954"/>
            <a:ext cx="1236663" cy="123666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9001A5D-5626-DC8F-6608-A2F42ED1E9AB}"/>
              </a:ext>
            </a:extLst>
          </p:cNvPr>
          <p:cNvSpPr txBox="1"/>
          <p:nvPr/>
        </p:nvSpPr>
        <p:spPr>
          <a:xfrm>
            <a:off x="689845" y="3936085"/>
            <a:ext cx="10978008" cy="502766"/>
          </a:xfrm>
          <a:prstGeom prst="rect">
            <a:avLst/>
          </a:prstGeom>
          <a:noFill/>
        </p:spPr>
        <p:txBody>
          <a:bodyPr wrap="square" rtlCol="0">
            <a:spAutoFit/>
          </a:bodyPr>
          <a:lstStyle/>
          <a:p>
            <a:r>
              <a:rPr lang="en-GB" sz="2667" dirty="0"/>
              <a:t>Phil (he/him), Gemma (she/her), Sam (they/them) and Steve (he/him)</a:t>
            </a:r>
          </a:p>
        </p:txBody>
      </p:sp>
      <p:sp>
        <p:nvSpPr>
          <p:cNvPr id="19" name="TextBox 18">
            <a:extLst>
              <a:ext uri="{FF2B5EF4-FFF2-40B4-BE49-F238E27FC236}">
                <a16:creationId xmlns:a16="http://schemas.microsoft.com/office/drawing/2014/main" id="{7F42EACF-0DBE-18C1-AE3B-4BC7EFB00345}"/>
              </a:ext>
            </a:extLst>
          </p:cNvPr>
          <p:cNvSpPr txBox="1"/>
          <p:nvPr/>
        </p:nvSpPr>
        <p:spPr>
          <a:xfrm>
            <a:off x="1564641" y="5840683"/>
            <a:ext cx="8639364" cy="502766"/>
          </a:xfrm>
          <a:prstGeom prst="rect">
            <a:avLst/>
          </a:prstGeom>
          <a:noFill/>
        </p:spPr>
        <p:txBody>
          <a:bodyPr wrap="square" rtlCol="0">
            <a:spAutoFit/>
          </a:bodyPr>
          <a:lstStyle/>
          <a:p>
            <a:r>
              <a:rPr lang="en-GB" sz="2667" dirty="0"/>
              <a:t>Hannah (she/her), Marie (she/her) and Keiron (he/him)</a:t>
            </a:r>
          </a:p>
        </p:txBody>
      </p:sp>
      <p:pic>
        <p:nvPicPr>
          <p:cNvPr id="21" name="Picture 20">
            <a:extLst>
              <a:ext uri="{FF2B5EF4-FFF2-40B4-BE49-F238E27FC236}">
                <a16:creationId xmlns:a16="http://schemas.microsoft.com/office/drawing/2014/main" id="{E10E3593-0776-99D8-874D-A4A192ECD81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9896" y="2449049"/>
            <a:ext cx="1353213" cy="15319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Diagram, text&#10;&#10;Description automatically generated">
            <a:extLst>
              <a:ext uri="{FF2B5EF4-FFF2-40B4-BE49-F238E27FC236}">
                <a16:creationId xmlns:a16="http://schemas.microsoft.com/office/drawing/2014/main" id="{6DCDB064-D3BF-EE9F-F27F-B47914D71A8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451913" y="4329256"/>
            <a:ext cx="1582737" cy="241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5376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1034489" y="2436086"/>
            <a:ext cx="10480176" cy="4098938"/>
          </a:xfrm>
        </p:spPr>
        <p:txBody>
          <a:bodyPr>
            <a:normAutofit/>
          </a:bodyPr>
          <a:lstStyle/>
          <a:p>
            <a:r>
              <a:rPr lang="en-US" sz="2133" dirty="0"/>
              <a:t>We’re open </a:t>
            </a:r>
            <a:r>
              <a:rPr lang="en-US" sz="2133" b="1" dirty="0"/>
              <a:t>24/7. </a:t>
            </a:r>
            <a:r>
              <a:rPr lang="en-US" sz="2133" dirty="0"/>
              <a:t>Helpdesk is open </a:t>
            </a:r>
            <a:r>
              <a:rPr lang="en-US" sz="2133" b="1" dirty="0"/>
              <a:t>8.30am – 9.30pm daily</a:t>
            </a:r>
            <a:r>
              <a:rPr lang="en-US" sz="2133" dirty="0"/>
              <a:t>.</a:t>
            </a:r>
          </a:p>
          <a:p>
            <a:r>
              <a:rPr lang="en-US" sz="2133" dirty="0"/>
              <a:t>We have over </a:t>
            </a:r>
            <a:r>
              <a:rPr lang="en-US" sz="2133" b="1" dirty="0"/>
              <a:t>1 million print books </a:t>
            </a:r>
            <a:r>
              <a:rPr lang="en-US" sz="2133" dirty="0"/>
              <a:t>and over </a:t>
            </a:r>
            <a:r>
              <a:rPr lang="en-US" sz="2133" b="1" dirty="0"/>
              <a:t>1.3 million e-resources</a:t>
            </a:r>
          </a:p>
          <a:p>
            <a:r>
              <a:rPr lang="en-US" sz="2133" b="1" dirty="0"/>
              <a:t>No Fines</a:t>
            </a:r>
            <a:r>
              <a:rPr lang="en-US" sz="2133" dirty="0"/>
              <a:t> and </a:t>
            </a:r>
            <a:r>
              <a:rPr lang="en-US" sz="2133" b="1" dirty="0"/>
              <a:t>As Many Loans As You Need</a:t>
            </a:r>
          </a:p>
          <a:p>
            <a:r>
              <a:rPr lang="en-US" sz="2133" b="1" dirty="0"/>
              <a:t>Click and Collect </a:t>
            </a:r>
            <a:r>
              <a:rPr lang="en-US" sz="2133" dirty="0"/>
              <a:t>Service</a:t>
            </a:r>
          </a:p>
          <a:p>
            <a:r>
              <a:rPr lang="en-US" sz="2133" b="1" dirty="0"/>
              <a:t>Get it For Me </a:t>
            </a:r>
            <a:r>
              <a:rPr lang="en-US" sz="2133" dirty="0"/>
              <a:t>Service</a:t>
            </a:r>
          </a:p>
          <a:p>
            <a:r>
              <a:rPr lang="en-US" sz="2133" b="1" dirty="0">
                <a:latin typeface="Avenir Next Demi Bold" charset="0"/>
                <a:ea typeface="Avenir Next Demi Bold" charset="0"/>
                <a:cs typeface="Avenir Next Demi Bold" charset="0"/>
              </a:rPr>
              <a:t>Specialist Librarians </a:t>
            </a:r>
            <a:r>
              <a:rPr lang="en-US" sz="2133" dirty="0">
                <a:latin typeface="Avenir Next Demi Bold" charset="0"/>
                <a:ea typeface="Avenir Next Demi Bold" charset="0"/>
                <a:cs typeface="Avenir Next Demi Bold" charset="0"/>
              </a:rPr>
              <a:t>for your subject</a:t>
            </a:r>
          </a:p>
          <a:p>
            <a:r>
              <a:rPr lang="en-US" sz="2133" b="1" dirty="0">
                <a:latin typeface="Avenir Next Demi Bold" charset="0"/>
              </a:rPr>
              <a:t>Accessibility Services; </a:t>
            </a:r>
            <a:r>
              <a:rPr lang="en-US" sz="2133" dirty="0">
                <a:latin typeface="Avenir Next Demi Bold" charset="0"/>
              </a:rPr>
              <a:t>including accessible and sensory rooms and loanable equipment</a:t>
            </a:r>
          </a:p>
        </p:txBody>
      </p:sp>
      <p:sp>
        <p:nvSpPr>
          <p:cNvPr id="5" name="Text Placeholder 4"/>
          <p:cNvSpPr>
            <a:spLocks noGrp="1"/>
          </p:cNvSpPr>
          <p:nvPr>
            <p:ph type="body" sz="quarter" idx="14"/>
          </p:nvPr>
        </p:nvSpPr>
        <p:spPr>
          <a:xfrm>
            <a:off x="3600347" y="1453702"/>
            <a:ext cx="5348461" cy="507823"/>
          </a:xfrm>
        </p:spPr>
        <p:txBody>
          <a:bodyPr>
            <a:normAutofit fontScale="92500" lnSpcReduction="20000"/>
          </a:bodyPr>
          <a:lstStyle/>
          <a:p>
            <a:r>
              <a:rPr lang="en-US" sz="3733" dirty="0"/>
              <a:t>Get Started at the Library</a:t>
            </a:r>
          </a:p>
          <a:p>
            <a:endParaRPr lang="en-US" sz="3733" dirty="0"/>
          </a:p>
        </p:txBody>
      </p:sp>
    </p:spTree>
    <p:extLst>
      <p:ext uri="{BB962C8B-B14F-4D97-AF65-F5344CB8AC3E}">
        <p14:creationId xmlns:p14="http://schemas.microsoft.com/office/powerpoint/2010/main" val="738624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5"/>
          </p:nvPr>
        </p:nvSpPr>
        <p:spPr>
          <a:xfrm>
            <a:off x="195889" y="2676404"/>
            <a:ext cx="3797761" cy="3072239"/>
          </a:xfrm>
        </p:spPr>
        <p:txBody>
          <a:bodyPr>
            <a:normAutofit/>
          </a:bodyPr>
          <a:lstStyle/>
          <a:p>
            <a:pPr algn="just">
              <a:lnSpc>
                <a:spcPct val="100000"/>
              </a:lnSpc>
              <a:spcBef>
                <a:spcPts val="0"/>
              </a:spcBef>
            </a:pPr>
            <a:r>
              <a:rPr lang="en-US" sz="2000" b="1" dirty="0"/>
              <a:t>Main Library</a:t>
            </a:r>
          </a:p>
          <a:p>
            <a:pPr algn="just"/>
            <a:r>
              <a:rPr lang="en-US" sz="2000" dirty="0"/>
              <a:t>The main Library has five floors and two extension floors. Floors 1 and 2 are for collaborative study. The other five floors are quiet study floors. There are also two silent study areas on 2x.</a:t>
            </a:r>
          </a:p>
        </p:txBody>
      </p:sp>
      <p:sp>
        <p:nvSpPr>
          <p:cNvPr id="8" name="Text Placeholder 7"/>
          <p:cNvSpPr>
            <a:spLocks noGrp="1"/>
          </p:cNvSpPr>
          <p:nvPr>
            <p:ph type="body" sz="quarter" idx="16"/>
          </p:nvPr>
        </p:nvSpPr>
        <p:spPr>
          <a:xfrm>
            <a:off x="4260019" y="2676404"/>
            <a:ext cx="3960231" cy="2049555"/>
          </a:xfrm>
        </p:spPr>
        <p:txBody>
          <a:bodyPr>
            <a:noAutofit/>
          </a:bodyPr>
          <a:lstStyle/>
          <a:p>
            <a:pPr algn="just"/>
            <a:r>
              <a:rPr lang="en-US" sz="2000" b="1" dirty="0"/>
              <a:t>Accessible Study Rooms and Areas</a:t>
            </a:r>
          </a:p>
          <a:p>
            <a:pPr algn="just"/>
            <a:r>
              <a:rPr lang="en-US" sz="2000" dirty="0"/>
              <a:t>In the Main Library there are three accessible study rooms, two sensory study rooms and an assistive technology area. There is also one accessible study room at University House Learning Grid.</a:t>
            </a:r>
          </a:p>
        </p:txBody>
      </p:sp>
      <p:sp>
        <p:nvSpPr>
          <p:cNvPr id="9" name="Text Placeholder 8"/>
          <p:cNvSpPr>
            <a:spLocks noGrp="1"/>
          </p:cNvSpPr>
          <p:nvPr>
            <p:ph type="body" sz="quarter" idx="17"/>
          </p:nvPr>
        </p:nvSpPr>
        <p:spPr>
          <a:xfrm>
            <a:off x="8486619" y="2676404"/>
            <a:ext cx="3604837" cy="2049555"/>
          </a:xfrm>
        </p:spPr>
        <p:txBody>
          <a:bodyPr>
            <a:noAutofit/>
          </a:bodyPr>
          <a:lstStyle/>
          <a:p>
            <a:pPr algn="just"/>
            <a:r>
              <a:rPr lang="en-US" sz="2000" b="1" dirty="0"/>
              <a:t>Learning Grids </a:t>
            </a:r>
          </a:p>
          <a:p>
            <a:pPr algn="just"/>
            <a:r>
              <a:rPr lang="en-US" sz="2000" dirty="0"/>
              <a:t>There are four Learning Grids on campus. Two are at University House and one is at Rootes. There is also the BioMed Grid at Gibbet Hill for Life Sciences and Medical Students.</a:t>
            </a:r>
          </a:p>
        </p:txBody>
      </p:sp>
      <p:pic>
        <p:nvPicPr>
          <p:cNvPr id="15" name="Picture Placeholder 14" descr="A row of books on shelves&#10;&#10;Description automatically generated">
            <a:extLst>
              <a:ext uri="{FF2B5EF4-FFF2-40B4-BE49-F238E27FC236}">
                <a16:creationId xmlns:a16="http://schemas.microsoft.com/office/drawing/2014/main" id="{1F19F43B-617A-AA59-57E7-352937B6D51D}"/>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3243" r="3243"/>
          <a:stretch>
            <a:fillRect/>
          </a:stretch>
        </p:blipFill>
        <p:spPr>
          <a:xfrm>
            <a:off x="848660" y="923901"/>
            <a:ext cx="2275093" cy="1623703"/>
          </a:xfrm>
        </p:spPr>
      </p:pic>
      <p:pic>
        <p:nvPicPr>
          <p:cNvPr id="21" name="Picture Placeholder 20" descr="A person sitting in a chair reading a book&#10;&#10;Description automatically generated">
            <a:extLst>
              <a:ext uri="{FF2B5EF4-FFF2-40B4-BE49-F238E27FC236}">
                <a16:creationId xmlns:a16="http://schemas.microsoft.com/office/drawing/2014/main" id="{DE0C91D9-D7D0-0E88-901B-AF1A1684CA52}"/>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14316" b="14316"/>
          <a:stretch>
            <a:fillRect/>
          </a:stretch>
        </p:blipFill>
        <p:spPr>
          <a:xfrm>
            <a:off x="4958931" y="923901"/>
            <a:ext cx="2274138" cy="1623703"/>
          </a:xfrm>
        </p:spPr>
      </p:pic>
      <p:pic>
        <p:nvPicPr>
          <p:cNvPr id="23" name="Picture Placeholder 22" descr="A group of people sitting at a table looking at a paper&#10;&#10;Description automatically generated">
            <a:extLst>
              <a:ext uri="{FF2B5EF4-FFF2-40B4-BE49-F238E27FC236}">
                <a16:creationId xmlns:a16="http://schemas.microsoft.com/office/drawing/2014/main" id="{8B134ACF-0C43-7E67-9B04-4B76529C076F}"/>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t="14316" b="14316"/>
          <a:stretch>
            <a:fillRect/>
          </a:stretch>
        </p:blipFill>
        <p:spPr>
          <a:xfrm>
            <a:off x="9069201" y="914781"/>
            <a:ext cx="2274139" cy="1623704"/>
          </a:xfrm>
        </p:spPr>
      </p:pic>
      <p:sp>
        <p:nvSpPr>
          <p:cNvPr id="6" name="Text Placeholder 5">
            <a:extLst>
              <a:ext uri="{FF2B5EF4-FFF2-40B4-BE49-F238E27FC236}">
                <a16:creationId xmlns:a16="http://schemas.microsoft.com/office/drawing/2014/main" id="{0E3B89CD-BCB6-0D84-7081-A92794054552}"/>
              </a:ext>
            </a:extLst>
          </p:cNvPr>
          <p:cNvSpPr txBox="1">
            <a:spLocks/>
          </p:cNvSpPr>
          <p:nvPr/>
        </p:nvSpPr>
        <p:spPr>
          <a:xfrm>
            <a:off x="3792556" y="123261"/>
            <a:ext cx="4606888" cy="507823"/>
          </a:xfrm>
          <a:prstGeom prst="rect">
            <a:avLst/>
          </a:prstGeom>
        </p:spPr>
        <p:txBody>
          <a:bodyPr/>
          <a:lstStyle>
            <a:lvl1pPr marL="0" indent="0" algn="l" defTabSz="685783" rtl="0" eaLnBrk="1" latinLnBrk="0" hangingPunct="1">
              <a:lnSpc>
                <a:spcPct val="90000"/>
              </a:lnSpc>
              <a:spcBef>
                <a:spcPts val="750"/>
              </a:spcBef>
              <a:buFontTx/>
              <a:buNone/>
              <a:defRPr sz="2000" b="1" i="0" kern="1200">
                <a:solidFill>
                  <a:srgbClr val="511C6C"/>
                </a:solidFill>
                <a:latin typeface="+mn-lt"/>
                <a:ea typeface="Avenir Next Demi Bold" charset="0"/>
                <a:cs typeface="Avenir Next Demi Bold"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4267" dirty="0"/>
              <a:t>Your Library Spaces</a:t>
            </a:r>
          </a:p>
        </p:txBody>
      </p:sp>
    </p:spTree>
    <p:extLst>
      <p:ext uri="{BB962C8B-B14F-4D97-AF65-F5344CB8AC3E}">
        <p14:creationId xmlns:p14="http://schemas.microsoft.com/office/powerpoint/2010/main" val="542776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5"/>
          </p:nvPr>
        </p:nvSpPr>
        <p:spPr>
          <a:xfrm>
            <a:off x="3603655" y="976266"/>
            <a:ext cx="8230279" cy="2160588"/>
          </a:xfrm>
        </p:spPr>
        <p:txBody>
          <a:bodyPr>
            <a:noAutofit/>
          </a:bodyPr>
          <a:lstStyle/>
          <a:p>
            <a:pPr algn="just"/>
            <a:r>
              <a:rPr lang="en-US" sz="2400" b="1" dirty="0"/>
              <a:t>Breathing Space</a:t>
            </a:r>
          </a:p>
          <a:p>
            <a:pPr algn="just"/>
            <a:r>
              <a:rPr lang="en-US" sz="2000" dirty="0"/>
              <a:t>Located on the First Floor of the Library is our Breathing Space. In this space, we encourage students to take a break from their studies and have a peruse of our Leisure Reading Collection.</a:t>
            </a:r>
          </a:p>
        </p:txBody>
      </p:sp>
      <p:sp>
        <p:nvSpPr>
          <p:cNvPr id="9" name="Text Placeholder 8"/>
          <p:cNvSpPr>
            <a:spLocks noGrp="1"/>
          </p:cNvSpPr>
          <p:nvPr>
            <p:ph type="body" sz="quarter" idx="17"/>
          </p:nvPr>
        </p:nvSpPr>
        <p:spPr>
          <a:xfrm>
            <a:off x="567167" y="3074710"/>
            <a:ext cx="8336812" cy="2049555"/>
          </a:xfrm>
        </p:spPr>
        <p:txBody>
          <a:bodyPr>
            <a:noAutofit/>
          </a:bodyPr>
          <a:lstStyle/>
          <a:p>
            <a:pPr algn="just"/>
            <a:r>
              <a:rPr lang="en-US" sz="2400" b="1" dirty="0"/>
              <a:t>The Eating Place</a:t>
            </a:r>
          </a:p>
          <a:p>
            <a:pPr algn="just"/>
            <a:r>
              <a:rPr lang="en-US" sz="2000" dirty="0"/>
              <a:t>Located on the Ground Floor, this is now open and will shortly include microwaves. It has a hot water tap as well for making hot drinks. This is the only place in the Library which allows hot food.</a:t>
            </a:r>
          </a:p>
        </p:txBody>
      </p:sp>
      <p:pic>
        <p:nvPicPr>
          <p:cNvPr id="10" name="Picture Placeholder 9" descr="A room with green chairs and a tv&#10;&#10;Description automatically generated">
            <a:extLst>
              <a:ext uri="{FF2B5EF4-FFF2-40B4-BE49-F238E27FC236}">
                <a16:creationId xmlns:a16="http://schemas.microsoft.com/office/drawing/2014/main" id="{D480E2FC-9724-1082-2EB4-FE1711AC9C6F}"/>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386" b="2386"/>
          <a:stretch>
            <a:fillRect/>
          </a:stretch>
        </p:blipFill>
        <p:spPr>
          <a:xfrm>
            <a:off x="615223" y="879659"/>
            <a:ext cx="2869679" cy="2049555"/>
          </a:xfrm>
        </p:spPr>
      </p:pic>
      <p:sp>
        <p:nvSpPr>
          <p:cNvPr id="6" name="Text Placeholder 5">
            <a:extLst>
              <a:ext uri="{FF2B5EF4-FFF2-40B4-BE49-F238E27FC236}">
                <a16:creationId xmlns:a16="http://schemas.microsoft.com/office/drawing/2014/main" id="{1CAAC45E-C72E-4D59-5BE2-738B7BFDB616}"/>
              </a:ext>
            </a:extLst>
          </p:cNvPr>
          <p:cNvSpPr txBox="1">
            <a:spLocks/>
          </p:cNvSpPr>
          <p:nvPr/>
        </p:nvSpPr>
        <p:spPr>
          <a:xfrm>
            <a:off x="3792556" y="123261"/>
            <a:ext cx="4606888" cy="507823"/>
          </a:xfrm>
          <a:prstGeom prst="rect">
            <a:avLst/>
          </a:prstGeom>
        </p:spPr>
        <p:txBody>
          <a:bodyPr/>
          <a:lstStyle>
            <a:lvl1pPr marL="0" indent="0" algn="l" defTabSz="685783" rtl="0" eaLnBrk="1" latinLnBrk="0" hangingPunct="1">
              <a:lnSpc>
                <a:spcPct val="90000"/>
              </a:lnSpc>
              <a:spcBef>
                <a:spcPts val="750"/>
              </a:spcBef>
              <a:buFontTx/>
              <a:buNone/>
              <a:defRPr sz="2000" b="1" i="0" kern="1200">
                <a:solidFill>
                  <a:srgbClr val="511C6C"/>
                </a:solidFill>
                <a:latin typeface="+mn-lt"/>
                <a:ea typeface="Avenir Next Demi Bold" charset="0"/>
                <a:cs typeface="Avenir Next Demi Bold"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4267" dirty="0"/>
              <a:t>Your Library Spaces</a:t>
            </a:r>
          </a:p>
        </p:txBody>
      </p:sp>
      <p:pic>
        <p:nvPicPr>
          <p:cNvPr id="4" name="Picture 2">
            <a:extLst>
              <a:ext uri="{FF2B5EF4-FFF2-40B4-BE49-F238E27FC236}">
                <a16:creationId xmlns:a16="http://schemas.microsoft.com/office/drawing/2014/main" id="{C3532FB6-5354-95EE-ED63-BCD93C6876D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6" t="28734" r="226" b="13799"/>
          <a:stretch/>
        </p:blipFill>
        <p:spPr bwMode="auto">
          <a:xfrm>
            <a:off x="9097859" y="3074710"/>
            <a:ext cx="2526974" cy="1936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2875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a:xfrm>
            <a:off x="3330436" y="155021"/>
            <a:ext cx="5531128" cy="507823"/>
          </a:xfrm>
        </p:spPr>
        <p:txBody>
          <a:bodyPr>
            <a:normAutofit fontScale="85000" lnSpcReduction="20000"/>
          </a:bodyPr>
          <a:lstStyle/>
          <a:p>
            <a:r>
              <a:rPr lang="en-US" sz="4267" dirty="0"/>
              <a:t>Wolfson Research Exchange</a:t>
            </a:r>
          </a:p>
        </p:txBody>
      </p:sp>
      <p:sp>
        <p:nvSpPr>
          <p:cNvPr id="7" name="Text Placeholder 6"/>
          <p:cNvSpPr>
            <a:spLocks noGrp="1"/>
          </p:cNvSpPr>
          <p:nvPr>
            <p:ph type="body" sz="quarter" idx="15"/>
          </p:nvPr>
        </p:nvSpPr>
        <p:spPr>
          <a:xfrm>
            <a:off x="3649165" y="1020804"/>
            <a:ext cx="8282253" cy="2708325"/>
          </a:xfrm>
        </p:spPr>
        <p:txBody>
          <a:bodyPr>
            <a:normAutofit/>
          </a:bodyPr>
          <a:lstStyle/>
          <a:p>
            <a:pPr algn="just"/>
            <a:r>
              <a:rPr lang="en-US" sz="2000" dirty="0"/>
              <a:t>A community space encouraging interdisciplinary collaboration, peer support and study space for Warwick Researchers.</a:t>
            </a:r>
          </a:p>
          <a:p>
            <a:pPr algn="just"/>
            <a:r>
              <a:rPr lang="en-US" sz="2000" dirty="0"/>
              <a:t>In this space are individual study desks, group study areas, computers, printers, a small kitchenette with a hot water tap for hot drinks, lockers, and a comfortable break area with bean bags and games.</a:t>
            </a:r>
          </a:p>
        </p:txBody>
      </p:sp>
      <p:sp>
        <p:nvSpPr>
          <p:cNvPr id="9" name="Text Placeholder 8"/>
          <p:cNvSpPr>
            <a:spLocks noGrp="1"/>
          </p:cNvSpPr>
          <p:nvPr>
            <p:ph type="body" sz="quarter" idx="17"/>
          </p:nvPr>
        </p:nvSpPr>
        <p:spPr>
          <a:xfrm>
            <a:off x="451671" y="3186560"/>
            <a:ext cx="11616076" cy="1801057"/>
          </a:xfrm>
        </p:spPr>
        <p:txBody>
          <a:bodyPr>
            <a:noAutofit/>
          </a:bodyPr>
          <a:lstStyle/>
          <a:p>
            <a:pPr marL="0" indent="0" algn="l" rtl="0" eaLnBrk="1" latinLnBrk="0" hangingPunct="1">
              <a:spcBef>
                <a:spcPts val="0"/>
              </a:spcBef>
              <a:spcAft>
                <a:spcPts val="0"/>
              </a:spcAft>
            </a:pPr>
            <a:r>
              <a:rPr lang="en-US" sz="2400" b="1" i="0" kern="1200" baseline="0" dirty="0">
                <a:solidFill>
                  <a:srgbClr val="000000"/>
                </a:solidFill>
                <a:effectLst/>
                <a:latin typeface="Calibri" panose="020F0502020204030204" pitchFamily="34" charset="0"/>
                <a:ea typeface="Avenir Next"/>
                <a:cs typeface="Avenir Next"/>
              </a:rPr>
              <a:t>Research Refresh</a:t>
            </a:r>
            <a:r>
              <a:rPr lang="en-US" sz="2400" b="0" i="0" kern="1200" baseline="0" dirty="0">
                <a:solidFill>
                  <a:srgbClr val="000000"/>
                </a:solidFill>
                <a:effectLst/>
                <a:latin typeface="Calibri" panose="020F0502020204030204" pitchFamily="34" charset="0"/>
                <a:ea typeface="Avenir Next"/>
                <a:cs typeface="Avenir Next"/>
              </a:rPr>
              <a:t> </a:t>
            </a:r>
          </a:p>
          <a:p>
            <a:pPr marL="0" indent="0" algn="l" rtl="0" eaLnBrk="1" latinLnBrk="0" hangingPunct="1">
              <a:spcBef>
                <a:spcPts val="1200"/>
              </a:spcBef>
            </a:pPr>
            <a:r>
              <a:rPr lang="en-US" sz="2000" b="0" i="0" kern="1200" baseline="0" dirty="0">
                <a:solidFill>
                  <a:srgbClr val="000000"/>
                </a:solidFill>
                <a:effectLst/>
                <a:latin typeface="Calibri" panose="020F0502020204030204" pitchFamily="34" charset="0"/>
                <a:ea typeface="Avenir Next"/>
                <a:cs typeface="Avenir Next"/>
              </a:rPr>
              <a:t>Every Thursday from 10.30am – 12pm, we hold Research Refresh in the </a:t>
            </a:r>
            <a:r>
              <a:rPr lang="en-US" sz="2000" b="0" i="0" kern="1200" baseline="0" dirty="0" err="1">
                <a:solidFill>
                  <a:srgbClr val="000000"/>
                </a:solidFill>
                <a:effectLst/>
                <a:latin typeface="Calibri" panose="020F0502020204030204" pitchFamily="34" charset="0"/>
                <a:ea typeface="Avenir Next"/>
                <a:cs typeface="Avenir Next"/>
              </a:rPr>
              <a:t>WRex</a:t>
            </a:r>
            <a:r>
              <a:rPr lang="en-US" sz="2000" b="0" i="0" kern="1200" baseline="0" dirty="0">
                <a:solidFill>
                  <a:srgbClr val="000000"/>
                </a:solidFill>
                <a:effectLst/>
                <a:latin typeface="Calibri" panose="020F0502020204030204" pitchFamily="34" charset="0"/>
                <a:ea typeface="Avenir Next"/>
                <a:cs typeface="Avenir Next"/>
              </a:rPr>
              <a:t>, which is a chance for you to meet fellow researchers from different disciplinaries, unwind, play some games, and refuel with some free refreshments.</a:t>
            </a:r>
            <a:endParaRPr lang="en-GB" sz="2000" dirty="0">
              <a:effectLst/>
            </a:endParaRPr>
          </a:p>
        </p:txBody>
      </p:sp>
      <p:pic>
        <p:nvPicPr>
          <p:cNvPr id="10" name="Picture 9">
            <a:extLst>
              <a:ext uri="{FF2B5EF4-FFF2-40B4-BE49-F238E27FC236}">
                <a16:creationId xmlns:a16="http://schemas.microsoft.com/office/drawing/2014/main" id="{5DC1972E-DA62-5363-75A6-48D621BA42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1671" y="1020804"/>
            <a:ext cx="3061165" cy="2039439"/>
          </a:xfrm>
          <a:prstGeom prst="rect">
            <a:avLst/>
          </a:prstGeom>
        </p:spPr>
      </p:pic>
    </p:spTree>
    <p:extLst>
      <p:ext uri="{BB962C8B-B14F-4D97-AF65-F5344CB8AC3E}">
        <p14:creationId xmlns:p14="http://schemas.microsoft.com/office/powerpoint/2010/main" val="1050512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a:xfrm>
            <a:off x="3460144" y="243440"/>
            <a:ext cx="4148019" cy="507823"/>
          </a:xfrm>
        </p:spPr>
        <p:txBody>
          <a:bodyPr>
            <a:normAutofit fontScale="92500" lnSpcReduction="20000"/>
          </a:bodyPr>
          <a:lstStyle/>
          <a:p>
            <a:r>
              <a:rPr lang="en-US" sz="4267" dirty="0"/>
              <a:t>PG Hub at Junction</a:t>
            </a:r>
          </a:p>
          <a:p>
            <a:endParaRPr lang="en-US" sz="4267" dirty="0"/>
          </a:p>
        </p:txBody>
      </p:sp>
      <p:sp>
        <p:nvSpPr>
          <p:cNvPr id="7" name="Text Placeholder 6"/>
          <p:cNvSpPr>
            <a:spLocks noGrp="1"/>
          </p:cNvSpPr>
          <p:nvPr>
            <p:ph type="body" sz="quarter" idx="15"/>
          </p:nvPr>
        </p:nvSpPr>
        <p:spPr>
          <a:xfrm>
            <a:off x="395892" y="1093784"/>
            <a:ext cx="8930778" cy="1877808"/>
          </a:xfrm>
        </p:spPr>
        <p:txBody>
          <a:bodyPr>
            <a:normAutofit/>
          </a:bodyPr>
          <a:lstStyle/>
          <a:p>
            <a:r>
              <a:rPr lang="en-US" sz="2000" dirty="0"/>
              <a:t>A hub of activity for PG Students. There is a silent study space, a collaborative study space, bookable rooms, and a relaxation room with bean bags, some games, and LED lighting that you can control.</a:t>
            </a:r>
          </a:p>
          <a:p>
            <a:r>
              <a:rPr lang="en-US" sz="2000" dirty="0"/>
              <a:t>There is also a small kitchenette near the Hub where you can get hot water as well.</a:t>
            </a:r>
          </a:p>
          <a:p>
            <a:endParaRPr lang="en-US" sz="2400" dirty="0"/>
          </a:p>
          <a:p>
            <a:endParaRPr lang="en-US" sz="2400" dirty="0"/>
          </a:p>
        </p:txBody>
      </p:sp>
      <p:sp>
        <p:nvSpPr>
          <p:cNvPr id="9" name="Text Placeholder 8"/>
          <p:cNvSpPr>
            <a:spLocks noGrp="1"/>
          </p:cNvSpPr>
          <p:nvPr>
            <p:ph type="body" sz="quarter" idx="17"/>
          </p:nvPr>
        </p:nvSpPr>
        <p:spPr>
          <a:xfrm>
            <a:off x="395892" y="3074860"/>
            <a:ext cx="11056301" cy="2445040"/>
          </a:xfrm>
        </p:spPr>
        <p:txBody>
          <a:bodyPr/>
          <a:lstStyle/>
          <a:p>
            <a:pPr>
              <a:lnSpc>
                <a:spcPct val="100000"/>
              </a:lnSpc>
              <a:spcBef>
                <a:spcPts val="1200"/>
              </a:spcBef>
            </a:pPr>
            <a:r>
              <a:rPr lang="en-US" sz="2400" b="1" dirty="0"/>
              <a:t>PG Tips</a:t>
            </a:r>
            <a:r>
              <a:rPr lang="en-US" sz="2400" dirty="0"/>
              <a:t> (PG Hub)</a:t>
            </a:r>
          </a:p>
          <a:p>
            <a:pPr algn="just">
              <a:lnSpc>
                <a:spcPct val="100000"/>
              </a:lnSpc>
              <a:spcBef>
                <a:spcPts val="1200"/>
              </a:spcBef>
            </a:pPr>
            <a:r>
              <a:rPr lang="en-US" sz="2000" dirty="0"/>
              <a:t>Held on Tuesdays from 3pm – 4pm in the PG Hub. This is an event for all postgraduates. It’s a space to meet fellow PGs and includes weekly topics to discuss each week, such as Healthy Study Practices. There are also free refreshments too.</a:t>
            </a:r>
          </a:p>
          <a:p>
            <a:pPr>
              <a:lnSpc>
                <a:spcPct val="100000"/>
              </a:lnSpc>
              <a:spcBef>
                <a:spcPts val="0"/>
              </a:spcBef>
            </a:pPr>
            <a:endParaRPr lang="en-US" sz="2400" dirty="0"/>
          </a:p>
          <a:p>
            <a:pPr>
              <a:lnSpc>
                <a:spcPct val="100000"/>
              </a:lnSpc>
              <a:spcBef>
                <a:spcPts val="0"/>
              </a:spcBef>
            </a:pPr>
            <a:endParaRPr lang="en-US" sz="2400" dirty="0"/>
          </a:p>
        </p:txBody>
      </p:sp>
      <p:pic>
        <p:nvPicPr>
          <p:cNvPr id="20" name="Picture 19">
            <a:extLst>
              <a:ext uri="{FF2B5EF4-FFF2-40B4-BE49-F238E27FC236}">
                <a16:creationId xmlns:a16="http://schemas.microsoft.com/office/drawing/2014/main" id="{54233975-8941-EAA5-19D4-0C6E814C562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326670" y="1087334"/>
            <a:ext cx="2584847" cy="1721196"/>
          </a:xfrm>
          <a:prstGeom prst="rect">
            <a:avLst/>
          </a:prstGeom>
        </p:spPr>
      </p:pic>
    </p:spTree>
    <p:extLst>
      <p:ext uri="{BB962C8B-B14F-4D97-AF65-F5344CB8AC3E}">
        <p14:creationId xmlns:p14="http://schemas.microsoft.com/office/powerpoint/2010/main" val="1440480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a:xfrm>
            <a:off x="4682220" y="127306"/>
            <a:ext cx="2826549" cy="507823"/>
          </a:xfrm>
        </p:spPr>
        <p:txBody>
          <a:bodyPr>
            <a:normAutofit fontScale="85000" lnSpcReduction="20000"/>
          </a:bodyPr>
          <a:lstStyle/>
          <a:p>
            <a:r>
              <a:rPr lang="en-US" sz="4267" dirty="0"/>
              <a:t>Other Events</a:t>
            </a:r>
          </a:p>
          <a:p>
            <a:endParaRPr lang="en-US" sz="4267" dirty="0"/>
          </a:p>
        </p:txBody>
      </p:sp>
      <p:sp>
        <p:nvSpPr>
          <p:cNvPr id="23" name="Text Placeholder 6">
            <a:extLst>
              <a:ext uri="{FF2B5EF4-FFF2-40B4-BE49-F238E27FC236}">
                <a16:creationId xmlns:a16="http://schemas.microsoft.com/office/drawing/2014/main" id="{F388E2BC-792E-E15D-58A1-197AD5210BF7}"/>
              </a:ext>
            </a:extLst>
          </p:cNvPr>
          <p:cNvSpPr txBox="1">
            <a:spLocks/>
          </p:cNvSpPr>
          <p:nvPr/>
        </p:nvSpPr>
        <p:spPr>
          <a:xfrm>
            <a:off x="3242099" y="1005016"/>
            <a:ext cx="8533340" cy="1247420"/>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spcBef>
                <a:spcPts val="0"/>
              </a:spcBef>
            </a:pPr>
            <a:r>
              <a:rPr lang="en-US" sz="2000" dirty="0"/>
              <a:t>We run a variety of different events at the Library, all of which are designed to support you through your time at the University. Our events focus on connecting you to your peers, helping you to learn and study independently, and ensuring that you’re able to get the support and help you require. </a:t>
            </a:r>
          </a:p>
          <a:p>
            <a:pPr algn="just">
              <a:lnSpc>
                <a:spcPct val="100000"/>
              </a:lnSpc>
              <a:spcBef>
                <a:spcPts val="0"/>
              </a:spcBef>
            </a:pPr>
            <a:endParaRPr lang="en-US" sz="2400" dirty="0"/>
          </a:p>
          <a:p>
            <a:pPr algn="just">
              <a:lnSpc>
                <a:spcPct val="100000"/>
              </a:lnSpc>
              <a:spcBef>
                <a:spcPts val="0"/>
              </a:spcBef>
            </a:pPr>
            <a:endParaRPr lang="en-US" sz="2400" dirty="0"/>
          </a:p>
        </p:txBody>
      </p:sp>
      <p:pic>
        <p:nvPicPr>
          <p:cNvPr id="24" name="Picture Placeholder 22" descr="A group of people sitting at a table looking at a paper&#10;&#10;Description automatically generated">
            <a:extLst>
              <a:ext uri="{FF2B5EF4-FFF2-40B4-BE49-F238E27FC236}">
                <a16:creationId xmlns:a16="http://schemas.microsoft.com/office/drawing/2014/main" id="{4D6D43E1-19F7-ABA0-8142-CA896139A1C0}"/>
              </a:ext>
            </a:extLst>
          </p:cNvPr>
          <p:cNvPicPr>
            <a:picLocks noChangeAspect="1"/>
          </p:cNvPicPr>
          <p:nvPr/>
        </p:nvPicPr>
        <p:blipFill>
          <a:blip r:embed="rId2">
            <a:extLst>
              <a:ext uri="{28A0092B-C50C-407E-A947-70E740481C1C}">
                <a14:useLocalDpi xmlns:a14="http://schemas.microsoft.com/office/drawing/2010/main" val="0"/>
              </a:ext>
            </a:extLst>
          </a:blip>
          <a:srcRect t="14316" b="14316"/>
          <a:stretch>
            <a:fillRect/>
          </a:stretch>
        </p:blipFill>
        <p:spPr>
          <a:xfrm>
            <a:off x="9595467" y="2910052"/>
            <a:ext cx="2361636" cy="1686176"/>
          </a:xfrm>
          <a:prstGeom prst="rect">
            <a:avLst/>
          </a:prstGeom>
        </p:spPr>
      </p:pic>
      <p:sp>
        <p:nvSpPr>
          <p:cNvPr id="8" name="Text Placeholder 6">
            <a:extLst>
              <a:ext uri="{FF2B5EF4-FFF2-40B4-BE49-F238E27FC236}">
                <a16:creationId xmlns:a16="http://schemas.microsoft.com/office/drawing/2014/main" id="{00E7D9AA-0E30-A7FE-0806-985A1F2ECDEF}"/>
              </a:ext>
            </a:extLst>
          </p:cNvPr>
          <p:cNvSpPr txBox="1">
            <a:spLocks/>
          </p:cNvSpPr>
          <p:nvPr/>
        </p:nvSpPr>
        <p:spPr>
          <a:xfrm>
            <a:off x="911502" y="3212176"/>
            <a:ext cx="8380346" cy="1320782"/>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94" indent="-228594">
              <a:lnSpc>
                <a:spcPct val="100000"/>
              </a:lnSpc>
              <a:spcBef>
                <a:spcPts val="0"/>
              </a:spcBef>
              <a:buFont typeface="Arial" panose="020B0604020202020204" pitchFamily="34" charset="0"/>
              <a:buChar char="•"/>
            </a:pPr>
            <a:r>
              <a:rPr lang="en-US" sz="2000" b="1" dirty="0"/>
              <a:t>Write Here Write Now;</a:t>
            </a:r>
            <a:r>
              <a:rPr lang="en-US" sz="2000" dirty="0"/>
              <a:t> a pomodoro style event where you can work alongside fellow students to get your work done.</a:t>
            </a:r>
          </a:p>
          <a:p>
            <a:pPr marL="228594" indent="-228594" algn="just">
              <a:lnSpc>
                <a:spcPct val="100000"/>
              </a:lnSpc>
              <a:spcBef>
                <a:spcPts val="0"/>
              </a:spcBef>
              <a:buFont typeface="Arial" panose="020B0604020202020204" pitchFamily="34" charset="0"/>
              <a:buChar char="•"/>
            </a:pPr>
            <a:r>
              <a:rPr lang="en-US" sz="2000" b="1" dirty="0"/>
              <a:t>Sensory Refresh;</a:t>
            </a:r>
            <a:r>
              <a:rPr lang="en-US" sz="2000" dirty="0"/>
              <a:t> an event that allows you to explore your senses and learn what senses help you to focus better.</a:t>
            </a:r>
          </a:p>
          <a:p>
            <a:pPr marL="228594" indent="-228594" algn="just">
              <a:lnSpc>
                <a:spcPct val="100000"/>
              </a:lnSpc>
              <a:spcBef>
                <a:spcPts val="0"/>
              </a:spcBef>
              <a:buFont typeface="Arial" panose="020B0604020202020204" pitchFamily="34" charset="0"/>
              <a:buChar char="•"/>
            </a:pPr>
            <a:endParaRPr lang="en-US" sz="2400" dirty="0"/>
          </a:p>
        </p:txBody>
      </p:sp>
      <p:pic>
        <p:nvPicPr>
          <p:cNvPr id="14" name="Picture Placeholder 14">
            <a:extLst>
              <a:ext uri="{FF2B5EF4-FFF2-40B4-BE49-F238E27FC236}">
                <a16:creationId xmlns:a16="http://schemas.microsoft.com/office/drawing/2014/main" id="{1045CCFF-9834-170F-3B37-B6F7B246CB3C}"/>
              </a:ext>
            </a:extLst>
          </p:cNvPr>
          <p:cNvPicPr>
            <a:picLocks noChangeAspect="1"/>
          </p:cNvPicPr>
          <p:nvPr/>
        </p:nvPicPr>
        <p:blipFill>
          <a:blip r:embed="rId3">
            <a:extLst>
              <a:ext uri="{28A0092B-C50C-407E-A947-70E740481C1C}">
                <a14:useLocalDpi xmlns:a14="http://schemas.microsoft.com/office/drawing/2010/main" val="0"/>
              </a:ext>
            </a:extLst>
          </a:blip>
          <a:srcRect l="3307" r="3307"/>
          <a:stretch/>
        </p:blipFill>
        <p:spPr>
          <a:xfrm>
            <a:off x="521800" y="635129"/>
            <a:ext cx="2556211" cy="1824333"/>
          </a:xfrm>
          <a:prstGeom prst="rect">
            <a:avLst/>
          </a:prstGeom>
        </p:spPr>
      </p:pic>
      <p:sp>
        <p:nvSpPr>
          <p:cNvPr id="16" name="TextBox 15">
            <a:extLst>
              <a:ext uri="{FF2B5EF4-FFF2-40B4-BE49-F238E27FC236}">
                <a16:creationId xmlns:a16="http://schemas.microsoft.com/office/drawing/2014/main" id="{CB66C640-7340-2849-F801-5EBA38127DC1}"/>
              </a:ext>
            </a:extLst>
          </p:cNvPr>
          <p:cNvSpPr txBox="1"/>
          <p:nvPr/>
        </p:nvSpPr>
        <p:spPr>
          <a:xfrm>
            <a:off x="521800" y="2614312"/>
            <a:ext cx="9573492" cy="502766"/>
          </a:xfrm>
          <a:prstGeom prst="rect">
            <a:avLst/>
          </a:prstGeom>
          <a:noFill/>
        </p:spPr>
        <p:txBody>
          <a:bodyPr wrap="square">
            <a:spAutoFit/>
          </a:bodyPr>
          <a:lstStyle/>
          <a:p>
            <a:pPr algn="just"/>
            <a:r>
              <a:rPr lang="en-US" sz="2667" u="sng" dirty="0"/>
              <a:t>Here are a just two of the events that are open to </a:t>
            </a:r>
            <a:r>
              <a:rPr lang="en-US" sz="2667" b="1" u="sng" dirty="0"/>
              <a:t>all students</a:t>
            </a:r>
            <a:r>
              <a:rPr lang="en-US" sz="2667" u="sng" dirty="0"/>
              <a:t>:</a:t>
            </a:r>
          </a:p>
        </p:txBody>
      </p:sp>
      <p:sp>
        <p:nvSpPr>
          <p:cNvPr id="17" name="Text Placeholder 6">
            <a:extLst>
              <a:ext uri="{FF2B5EF4-FFF2-40B4-BE49-F238E27FC236}">
                <a16:creationId xmlns:a16="http://schemas.microsoft.com/office/drawing/2014/main" id="{7C9B8DDA-55CC-AD9D-EE38-68869AC64A87}"/>
              </a:ext>
            </a:extLst>
          </p:cNvPr>
          <p:cNvSpPr txBox="1">
            <a:spLocks/>
          </p:cNvSpPr>
          <p:nvPr/>
        </p:nvSpPr>
        <p:spPr>
          <a:xfrm>
            <a:off x="1227605" y="4691326"/>
            <a:ext cx="12039600" cy="1247420"/>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n-US" sz="2000" dirty="0"/>
              <a:t>Keep an eye on our website and the </a:t>
            </a:r>
            <a:r>
              <a:rPr lang="en-US" sz="2000" dirty="0" err="1"/>
              <a:t>WhatsOn</a:t>
            </a:r>
            <a:r>
              <a:rPr lang="en-US" sz="2000" dirty="0"/>
              <a:t> Calendar throughout the year.</a:t>
            </a:r>
          </a:p>
        </p:txBody>
      </p:sp>
    </p:spTree>
    <p:extLst>
      <p:ext uri="{BB962C8B-B14F-4D97-AF65-F5344CB8AC3E}">
        <p14:creationId xmlns:p14="http://schemas.microsoft.com/office/powerpoint/2010/main" val="3169456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89009" y="162711"/>
            <a:ext cx="4562549" cy="671790"/>
          </a:xfrm>
        </p:spPr>
        <p:txBody>
          <a:bodyPr>
            <a:noAutofit/>
          </a:bodyPr>
          <a:lstStyle/>
          <a:p>
            <a:pPr algn="ctr">
              <a:lnSpc>
                <a:spcPct val="100000"/>
              </a:lnSpc>
              <a:spcBef>
                <a:spcPts val="0"/>
              </a:spcBef>
            </a:pPr>
            <a:r>
              <a:rPr lang="en-US" sz="3600" dirty="0"/>
              <a:t>Online</a:t>
            </a:r>
          </a:p>
        </p:txBody>
      </p:sp>
      <p:pic>
        <p:nvPicPr>
          <p:cNvPr id="4" name="Picture 3">
            <a:extLst>
              <a:ext uri="{FF2B5EF4-FFF2-40B4-BE49-F238E27FC236}">
                <a16:creationId xmlns:a16="http://schemas.microsoft.com/office/drawing/2014/main" id="{A1563260-E57E-356A-A055-A1BEF389DB3E}"/>
              </a:ext>
            </a:extLst>
          </p:cNvPr>
          <p:cNvPicPr>
            <a:picLocks noChangeAspect="1"/>
          </p:cNvPicPr>
          <p:nvPr/>
        </p:nvPicPr>
        <p:blipFill>
          <a:blip r:embed="rId2"/>
          <a:stretch>
            <a:fillRect/>
          </a:stretch>
        </p:blipFill>
        <p:spPr>
          <a:xfrm>
            <a:off x="3078066" y="927783"/>
            <a:ext cx="5409066" cy="1894932"/>
          </a:xfrm>
          <a:prstGeom prst="rect">
            <a:avLst/>
          </a:prstGeom>
        </p:spPr>
      </p:pic>
      <p:sp>
        <p:nvSpPr>
          <p:cNvPr id="6" name="TextBox 5">
            <a:extLst>
              <a:ext uri="{FF2B5EF4-FFF2-40B4-BE49-F238E27FC236}">
                <a16:creationId xmlns:a16="http://schemas.microsoft.com/office/drawing/2014/main" id="{5124437A-560A-3921-9A10-44992FD6BDF9}"/>
              </a:ext>
            </a:extLst>
          </p:cNvPr>
          <p:cNvSpPr txBox="1"/>
          <p:nvPr/>
        </p:nvSpPr>
        <p:spPr>
          <a:xfrm>
            <a:off x="3989772" y="2750439"/>
            <a:ext cx="5708342" cy="769441"/>
          </a:xfrm>
          <a:prstGeom prst="rect">
            <a:avLst/>
          </a:prstGeom>
          <a:noFill/>
        </p:spPr>
        <p:txBody>
          <a:bodyPr wrap="square">
            <a:spAutoFit/>
          </a:bodyPr>
          <a:lstStyle/>
          <a:p>
            <a:r>
              <a:rPr lang="en-GB" sz="2400" b="1" dirty="0">
                <a:solidFill>
                  <a:srgbClr val="511C6C"/>
                </a:solidFill>
                <a:latin typeface="Calibri" panose="020F0502020204030204" pitchFamily="34" charset="0"/>
                <a:ea typeface="+mn-ea"/>
                <a:cs typeface="+mn-cs"/>
              </a:rPr>
              <a:t>Postgrad Realities Moodle</a:t>
            </a:r>
          </a:p>
          <a:p>
            <a:pPr defTabSz="914400">
              <a:lnSpc>
                <a:spcPct val="100000"/>
              </a:lnSpc>
              <a:spcBef>
                <a:spcPts val="0"/>
              </a:spcBef>
              <a:defRPr/>
            </a:pPr>
            <a:r>
              <a:rPr lang="en-GB" sz="2000" u="sng" dirty="0">
                <a:solidFill>
                  <a:srgbClr val="511C6C"/>
                </a:solidFill>
                <a:cs typeface="Calibri"/>
              </a:rPr>
              <a:t>warwick.ac.uk/</a:t>
            </a:r>
            <a:r>
              <a:rPr lang="en-GB" sz="2000" u="sng" dirty="0" err="1">
                <a:solidFill>
                  <a:srgbClr val="511C6C"/>
                </a:solidFill>
                <a:cs typeface="Calibri"/>
              </a:rPr>
              <a:t>postgradrealities</a:t>
            </a:r>
            <a:r>
              <a:rPr lang="en-GB" sz="2000" u="sng" dirty="0">
                <a:solidFill>
                  <a:srgbClr val="511C6C"/>
                </a:solidFill>
                <a:cs typeface="Calibri"/>
              </a:rPr>
              <a:t> </a:t>
            </a:r>
          </a:p>
        </p:txBody>
      </p:sp>
      <p:sp>
        <p:nvSpPr>
          <p:cNvPr id="15" name="TextBox 14">
            <a:extLst>
              <a:ext uri="{FF2B5EF4-FFF2-40B4-BE49-F238E27FC236}">
                <a16:creationId xmlns:a16="http://schemas.microsoft.com/office/drawing/2014/main" id="{897842E9-AB9D-BB9B-59D3-ED25BBEFA262}"/>
              </a:ext>
            </a:extLst>
          </p:cNvPr>
          <p:cNvSpPr txBox="1"/>
          <p:nvPr/>
        </p:nvSpPr>
        <p:spPr>
          <a:xfrm>
            <a:off x="1757038" y="3766779"/>
            <a:ext cx="6094520" cy="1200329"/>
          </a:xfrm>
          <a:prstGeom prst="rect">
            <a:avLst/>
          </a:prstGeom>
          <a:noFill/>
        </p:spPr>
        <p:txBody>
          <a:bodyPr wrap="square">
            <a:spAutoFit/>
          </a:bodyPr>
          <a:lstStyle/>
          <a:p>
            <a:pPr marL="171450" indent="-171450" defTabSz="914400">
              <a:lnSpc>
                <a:spcPct val="100000"/>
              </a:lnSpc>
              <a:spcBef>
                <a:spcPts val="0"/>
              </a:spcBef>
              <a:buFont typeface="Arial" panose="020B0604020202020204" pitchFamily="34" charset="0"/>
              <a:buChar char="•"/>
              <a:defRPr/>
            </a:pPr>
            <a:r>
              <a:rPr lang="en-GB" sz="2400" kern="0" dirty="0">
                <a:solidFill>
                  <a:prstClr val="black"/>
                </a:solidFill>
              </a:rPr>
              <a:t>Supervisor Relationships</a:t>
            </a:r>
          </a:p>
          <a:p>
            <a:pPr marL="171450" indent="-171450" defTabSz="914400">
              <a:lnSpc>
                <a:spcPct val="100000"/>
              </a:lnSpc>
              <a:spcBef>
                <a:spcPts val="0"/>
              </a:spcBef>
              <a:buFont typeface="Arial" panose="020B0604020202020204" pitchFamily="34" charset="0"/>
              <a:buChar char="•"/>
              <a:defRPr/>
            </a:pPr>
            <a:r>
              <a:rPr kumimoji="0" lang="en-GB" sz="2400" b="0" i="0" u="none" strike="noStrike" kern="1200" cap="none" spc="0" normalizeH="0" baseline="0" noProof="0" dirty="0">
                <a:ln>
                  <a:noFill/>
                </a:ln>
                <a:solidFill>
                  <a:sysClr val="windowText" lastClr="000000"/>
                </a:solidFill>
                <a:effectLst/>
                <a:uLnTx/>
                <a:uFillTx/>
                <a:latin typeface="Calibri"/>
                <a:ea typeface="+mn-ea"/>
                <a:cs typeface="+mn-cs"/>
              </a:rPr>
              <a:t>Imposter Syndrome</a:t>
            </a:r>
          </a:p>
          <a:p>
            <a:pPr marL="171450" indent="-171450" defTabSz="914400">
              <a:lnSpc>
                <a:spcPct val="100000"/>
              </a:lnSpc>
              <a:spcBef>
                <a:spcPts val="0"/>
              </a:spcBef>
              <a:buFont typeface="Arial" panose="020B0604020202020204" pitchFamily="34" charset="0"/>
              <a:buChar char="•"/>
              <a:defRPr/>
            </a:pPr>
            <a:r>
              <a:rPr lang="en-GB" sz="2400" dirty="0">
                <a:solidFill>
                  <a:sysClr val="windowText" lastClr="000000"/>
                </a:solidFill>
                <a:latin typeface="Calibri"/>
                <a:ea typeface="+mn-ea"/>
                <a:cs typeface="+mn-cs"/>
              </a:rPr>
              <a:t>Expectations</a:t>
            </a:r>
            <a:endParaRPr kumimoji="0" lang="en-GB" sz="24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39C8E2E8-C7F3-BBF9-A476-943D1F42579D}"/>
              </a:ext>
            </a:extLst>
          </p:cNvPr>
          <p:cNvSpPr txBox="1"/>
          <p:nvPr/>
        </p:nvSpPr>
        <p:spPr>
          <a:xfrm>
            <a:off x="6729406" y="3766778"/>
            <a:ext cx="6094520" cy="1200329"/>
          </a:xfrm>
          <a:prstGeom prst="rect">
            <a:avLst/>
          </a:prstGeom>
          <a:noFill/>
        </p:spPr>
        <p:txBody>
          <a:bodyPr wrap="square">
            <a:spAutoFit/>
          </a:bodyPr>
          <a:lstStyle/>
          <a:p>
            <a:pPr marL="171450" indent="-171450" defTabSz="914400">
              <a:lnSpc>
                <a:spcPct val="100000"/>
              </a:lnSpc>
              <a:spcBef>
                <a:spcPts val="0"/>
              </a:spcBef>
              <a:buFont typeface="Arial" panose="020B0604020202020204" pitchFamily="34" charset="0"/>
              <a:buChar char="•"/>
              <a:defRPr/>
            </a:pPr>
            <a:r>
              <a:rPr kumimoji="0" lang="en-GB" sz="2400" b="0" i="0" u="none" strike="noStrike" kern="1200" cap="none" spc="0" normalizeH="0" baseline="0" noProof="0" dirty="0">
                <a:ln>
                  <a:noFill/>
                </a:ln>
                <a:solidFill>
                  <a:sysClr val="windowText" lastClr="000000"/>
                </a:solidFill>
                <a:effectLst/>
                <a:uLnTx/>
                <a:uFillTx/>
                <a:latin typeface="Calibri"/>
                <a:ea typeface="+mn-ea"/>
                <a:cs typeface="+mn-cs"/>
              </a:rPr>
              <a:t>Perfectionism</a:t>
            </a:r>
          </a:p>
          <a:p>
            <a:pPr marL="171450" indent="-171450" defTabSz="914400">
              <a:lnSpc>
                <a:spcPct val="100000"/>
              </a:lnSpc>
              <a:spcBef>
                <a:spcPts val="0"/>
              </a:spcBef>
              <a:buFont typeface="Arial" panose="020B0604020202020204" pitchFamily="34" charset="0"/>
              <a:buChar char="•"/>
              <a:defRPr/>
            </a:pPr>
            <a:r>
              <a:rPr kumimoji="0" lang="en-GB" sz="2400" b="0" i="0" u="none" strike="noStrike" kern="1200" cap="none" spc="0" normalizeH="0" baseline="0" noProof="0" dirty="0">
                <a:ln>
                  <a:noFill/>
                </a:ln>
                <a:solidFill>
                  <a:sysClr val="windowText" lastClr="000000"/>
                </a:solidFill>
                <a:effectLst/>
                <a:uLnTx/>
                <a:uFillTx/>
                <a:latin typeface="Calibri"/>
                <a:ea typeface="+mn-ea"/>
                <a:cs typeface="+mn-cs"/>
              </a:rPr>
              <a:t>Culture Shock</a:t>
            </a:r>
          </a:p>
          <a:p>
            <a:pPr marL="171450" indent="-171450" defTabSz="914400">
              <a:lnSpc>
                <a:spcPct val="100000"/>
              </a:lnSpc>
              <a:spcBef>
                <a:spcPts val="0"/>
              </a:spcBef>
              <a:buFont typeface="Arial" panose="020B0604020202020204" pitchFamily="34" charset="0"/>
              <a:buChar char="•"/>
              <a:defRPr/>
            </a:pPr>
            <a:r>
              <a:rPr kumimoji="0" lang="en-GB" sz="2400" b="0" i="0" u="none" strike="noStrike" kern="1200" cap="none" spc="0" normalizeH="0" baseline="0" noProof="0" dirty="0">
                <a:ln>
                  <a:noFill/>
                </a:ln>
                <a:solidFill>
                  <a:sysClr val="windowText" lastClr="000000"/>
                </a:solidFill>
                <a:effectLst/>
                <a:uLnTx/>
                <a:uFillTx/>
                <a:latin typeface="Calibri"/>
                <a:ea typeface="+mn-ea"/>
                <a:cs typeface="+mn-cs"/>
              </a:rPr>
              <a:t>Procrastination</a:t>
            </a:r>
          </a:p>
        </p:txBody>
      </p:sp>
    </p:spTree>
    <p:extLst>
      <p:ext uri="{BB962C8B-B14F-4D97-AF65-F5344CB8AC3E}">
        <p14:creationId xmlns:p14="http://schemas.microsoft.com/office/powerpoint/2010/main" val="10773530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56f8a6e8-bfec-4d01-b4ba-756375eade7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12718</TotalTime>
  <Words>2220</Words>
  <Application>Microsoft Office PowerPoint</Application>
  <PresentationFormat>Widescreen</PresentationFormat>
  <Paragraphs>103</Paragraphs>
  <Slides>13</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Avenir Next Demi Bold</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Rogers, Sam</dc:creator>
  <cp:lastModifiedBy>Rogers, Sam</cp:lastModifiedBy>
  <cp:revision>4</cp:revision>
  <dcterms:created xsi:type="dcterms:W3CDTF">2023-09-20T15:18:23Z</dcterms:created>
  <dcterms:modified xsi:type="dcterms:W3CDTF">2023-10-19T15:10:25Z</dcterms:modified>
</cp:coreProperties>
</file>