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60" r:id="rId6"/>
    <p:sldId id="272" r:id="rId7"/>
    <p:sldId id="275" r:id="rId8"/>
    <p:sldId id="259" r:id="rId9"/>
    <p:sldId id="261" r:id="rId10"/>
    <p:sldId id="271" r:id="rId11"/>
    <p:sldId id="262" r:id="rId12"/>
    <p:sldId id="269" r:id="rId13"/>
    <p:sldId id="265" r:id="rId14"/>
    <p:sldId id="264" r:id="rId15"/>
    <p:sldId id="266" r:id="rId16"/>
    <p:sldId id="263" r:id="rId17"/>
    <p:sldId id="2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2CE65D-847C-4B54-B6BA-AE9FCDD8775F}" v="77" dt="2023-10-05T09:28:54.6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9" d="100"/>
          <a:sy n="79" d="100"/>
        </p:scale>
        <p:origin x="120"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D80A7CB7-17BE-40C9-B577-1EDC6B922C38}"/>
    <pc:docChg chg="custSel modSld">
      <pc:chgData name="Knights, Mark" userId="737c7493-aa0a-4f00-a241-b230210f794f" providerId="ADAL" clId="{D80A7CB7-17BE-40C9-B577-1EDC6B922C38}" dt="2023-10-05T14:44:10.576" v="4" actId="255"/>
      <pc:docMkLst>
        <pc:docMk/>
      </pc:docMkLst>
      <pc:sldChg chg="modSp mod">
        <pc:chgData name="Knights, Mark" userId="737c7493-aa0a-4f00-a241-b230210f794f" providerId="ADAL" clId="{D80A7CB7-17BE-40C9-B577-1EDC6B922C38}" dt="2023-10-05T14:44:10.576" v="4" actId="255"/>
        <pc:sldMkLst>
          <pc:docMk/>
          <pc:sldMk cId="611863406" sldId="274"/>
        </pc:sldMkLst>
        <pc:spChg chg="mod">
          <ac:chgData name="Knights, Mark" userId="737c7493-aa0a-4f00-a241-b230210f794f" providerId="ADAL" clId="{D80A7CB7-17BE-40C9-B577-1EDC6B922C38}" dt="2023-10-05T14:44:10.576" v="4" actId="255"/>
          <ac:spMkLst>
            <pc:docMk/>
            <pc:sldMk cId="611863406" sldId="274"/>
            <ac:spMk id="3" creationId="{9298FB24-E9BF-9AD0-9DDC-5BCD166E9615}"/>
          </ac:spMkLst>
        </pc:spChg>
      </pc:sldChg>
    </pc:docChg>
  </pc:docChgLst>
  <pc:docChgLst>
    <pc:chgData name="Knights, Mark" userId="737c7493-aa0a-4f00-a241-b230210f794f" providerId="ADAL" clId="{1E2CE65D-847C-4B54-B6BA-AE9FCDD8775F}"/>
    <pc:docChg chg="custSel modSld">
      <pc:chgData name="Knights, Mark" userId="737c7493-aa0a-4f00-a241-b230210f794f" providerId="ADAL" clId="{1E2CE65D-847C-4B54-B6BA-AE9FCDD8775F}" dt="2023-10-05T09:29:35.656" v="831" actId="20577"/>
      <pc:docMkLst>
        <pc:docMk/>
      </pc:docMkLst>
      <pc:sldChg chg="addSp delSp modSp mod">
        <pc:chgData name="Knights, Mark" userId="737c7493-aa0a-4f00-a241-b230210f794f" providerId="ADAL" clId="{1E2CE65D-847C-4B54-B6BA-AE9FCDD8775F}" dt="2023-09-27T12:49:27.571" v="811" actId="20577"/>
        <pc:sldMkLst>
          <pc:docMk/>
          <pc:sldMk cId="1702103393" sldId="257"/>
        </pc:sldMkLst>
        <pc:spChg chg="mod">
          <ac:chgData name="Knights, Mark" userId="737c7493-aa0a-4f00-a241-b230210f794f" providerId="ADAL" clId="{1E2CE65D-847C-4B54-B6BA-AE9FCDD8775F}" dt="2023-08-25T08:51:23.129" v="15" actId="26606"/>
          <ac:spMkLst>
            <pc:docMk/>
            <pc:sldMk cId="1702103393" sldId="257"/>
            <ac:spMk id="2" creationId="{824A22DA-6B5D-4A76-8EE5-D01E153A5944}"/>
          </ac:spMkLst>
        </pc:spChg>
        <pc:spChg chg="mod">
          <ac:chgData name="Knights, Mark" userId="737c7493-aa0a-4f00-a241-b230210f794f" providerId="ADAL" clId="{1E2CE65D-847C-4B54-B6BA-AE9FCDD8775F}" dt="2023-09-27T12:49:27.571" v="811" actId="20577"/>
          <ac:spMkLst>
            <pc:docMk/>
            <pc:sldMk cId="1702103393" sldId="257"/>
            <ac:spMk id="3" creationId="{9C582983-B096-48D9-8BFC-1157B6645C5C}"/>
          </ac:spMkLst>
        </pc:spChg>
        <pc:spChg chg="del">
          <ac:chgData name="Knights, Mark" userId="737c7493-aa0a-4f00-a241-b230210f794f" providerId="ADAL" clId="{1E2CE65D-847C-4B54-B6BA-AE9FCDD8775F}" dt="2023-08-25T08:51:23.129" v="15" actId="26606"/>
          <ac:spMkLst>
            <pc:docMk/>
            <pc:sldMk cId="1702103393" sldId="257"/>
            <ac:spMk id="71" creationId="{201CC55D-ED54-4C5C-95E6-10947BD1103B}"/>
          </ac:spMkLst>
        </pc:spChg>
        <pc:spChg chg="del">
          <ac:chgData name="Knights, Mark" userId="737c7493-aa0a-4f00-a241-b230210f794f" providerId="ADAL" clId="{1E2CE65D-847C-4B54-B6BA-AE9FCDD8775F}" dt="2023-08-25T08:51:23.129" v="15" actId="26606"/>
          <ac:spMkLst>
            <pc:docMk/>
            <pc:sldMk cId="1702103393" sldId="257"/>
            <ac:spMk id="77" creationId="{3873B707-463F-40B0-8227-E8CC6C67EB25}"/>
          </ac:spMkLst>
        </pc:spChg>
        <pc:spChg chg="del">
          <ac:chgData name="Knights, Mark" userId="737c7493-aa0a-4f00-a241-b230210f794f" providerId="ADAL" clId="{1E2CE65D-847C-4B54-B6BA-AE9FCDD8775F}" dt="2023-08-25T08:51:23.129" v="15" actId="26606"/>
          <ac:spMkLst>
            <pc:docMk/>
            <pc:sldMk cId="1702103393" sldId="257"/>
            <ac:spMk id="79" creationId="{C13237C8-E62C-4F0D-A318-BD6FB6C2D138}"/>
          </ac:spMkLst>
        </pc:spChg>
        <pc:spChg chg="del">
          <ac:chgData name="Knights, Mark" userId="737c7493-aa0a-4f00-a241-b230210f794f" providerId="ADAL" clId="{1E2CE65D-847C-4B54-B6BA-AE9FCDD8775F}" dt="2023-08-25T08:51:23.129" v="15" actId="26606"/>
          <ac:spMkLst>
            <pc:docMk/>
            <pc:sldMk cId="1702103393" sldId="257"/>
            <ac:spMk id="81" creationId="{19C9EAEA-39D0-4B0E-A0EB-51E7B26740B1}"/>
          </ac:spMkLst>
        </pc:spChg>
        <pc:spChg chg="add del">
          <ac:chgData name="Knights, Mark" userId="737c7493-aa0a-4f00-a241-b230210f794f" providerId="ADAL" clId="{1E2CE65D-847C-4B54-B6BA-AE9FCDD8775F}" dt="2023-08-25T14:44:00.226" v="81" actId="26606"/>
          <ac:spMkLst>
            <pc:docMk/>
            <pc:sldMk cId="1702103393" sldId="257"/>
            <ac:spMk id="2055" creationId="{45D37F4E-DDB4-456B-97E0-9937730A039F}"/>
          </ac:spMkLst>
        </pc:spChg>
        <pc:spChg chg="add del">
          <ac:chgData name="Knights, Mark" userId="737c7493-aa0a-4f00-a241-b230210f794f" providerId="ADAL" clId="{1E2CE65D-847C-4B54-B6BA-AE9FCDD8775F}" dt="2023-08-25T14:44:00.226" v="81" actId="26606"/>
          <ac:spMkLst>
            <pc:docMk/>
            <pc:sldMk cId="1702103393" sldId="257"/>
            <ac:spMk id="2057" creationId="{B2DD41CD-8F47-4F56-AD12-4E2FF7696987}"/>
          </ac:spMkLst>
        </pc:spChg>
        <pc:spChg chg="add">
          <ac:chgData name="Knights, Mark" userId="737c7493-aa0a-4f00-a241-b230210f794f" providerId="ADAL" clId="{1E2CE65D-847C-4B54-B6BA-AE9FCDD8775F}" dt="2023-08-25T14:44:00.226" v="81" actId="26606"/>
          <ac:spMkLst>
            <pc:docMk/>
            <pc:sldMk cId="1702103393" sldId="257"/>
            <ac:spMk id="2062" creationId="{45D37F4E-DDB4-456B-97E0-9937730A039F}"/>
          </ac:spMkLst>
        </pc:spChg>
        <pc:spChg chg="add">
          <ac:chgData name="Knights, Mark" userId="737c7493-aa0a-4f00-a241-b230210f794f" providerId="ADAL" clId="{1E2CE65D-847C-4B54-B6BA-AE9FCDD8775F}" dt="2023-08-25T14:44:00.226" v="81" actId="26606"/>
          <ac:spMkLst>
            <pc:docMk/>
            <pc:sldMk cId="1702103393" sldId="257"/>
            <ac:spMk id="2064" creationId="{B2DD41CD-8F47-4F56-AD12-4E2FF7696987}"/>
          </ac:spMkLst>
        </pc:spChg>
        <pc:grpChg chg="del">
          <ac:chgData name="Knights, Mark" userId="737c7493-aa0a-4f00-a241-b230210f794f" providerId="ADAL" clId="{1E2CE65D-847C-4B54-B6BA-AE9FCDD8775F}" dt="2023-08-25T08:51:23.129" v="15" actId="26606"/>
          <ac:grpSpMkLst>
            <pc:docMk/>
            <pc:sldMk cId="1702103393" sldId="257"/>
            <ac:grpSpMk id="73" creationId="{1DE889C7-FAD6-4397-98E2-05D503484459}"/>
          </ac:grpSpMkLst>
        </pc:grpChg>
        <pc:picChg chg="add mod">
          <ac:chgData name="Knights, Mark" userId="737c7493-aa0a-4f00-a241-b230210f794f" providerId="ADAL" clId="{1E2CE65D-847C-4B54-B6BA-AE9FCDD8775F}" dt="2023-08-25T14:44:00.226" v="81" actId="26606"/>
          <ac:picMkLst>
            <pc:docMk/>
            <pc:sldMk cId="1702103393" sldId="257"/>
            <ac:picMk id="5" creationId="{7483C3DB-8B91-B688-9362-B0FAE14F4863}"/>
          </ac:picMkLst>
        </pc:picChg>
        <pc:picChg chg="del mod">
          <ac:chgData name="Knights, Mark" userId="737c7493-aa0a-4f00-a241-b230210f794f" providerId="ADAL" clId="{1E2CE65D-847C-4B54-B6BA-AE9FCDD8775F}" dt="2023-08-25T14:43:45.332" v="79" actId="478"/>
          <ac:picMkLst>
            <pc:docMk/>
            <pc:sldMk cId="1702103393" sldId="257"/>
            <ac:picMk id="2050" creationId="{4BE9A50D-38EF-4E9F-8B76-227BA91E0C6B}"/>
          </ac:picMkLst>
        </pc:picChg>
      </pc:sldChg>
      <pc:sldChg chg="addSp modSp mod">
        <pc:chgData name="Knights, Mark" userId="737c7493-aa0a-4f00-a241-b230210f794f" providerId="ADAL" clId="{1E2CE65D-847C-4B54-B6BA-AE9FCDD8775F}" dt="2023-10-05T09:28:27.392" v="815" actId="1076"/>
        <pc:sldMkLst>
          <pc:docMk/>
          <pc:sldMk cId="3950209969" sldId="261"/>
        </pc:sldMkLst>
        <pc:spChg chg="mod">
          <ac:chgData name="Knights, Mark" userId="737c7493-aa0a-4f00-a241-b230210f794f" providerId="ADAL" clId="{1E2CE65D-847C-4B54-B6BA-AE9FCDD8775F}" dt="2023-09-27T11:18:25.710" v="337" actId="14100"/>
          <ac:spMkLst>
            <pc:docMk/>
            <pc:sldMk cId="3950209969" sldId="261"/>
            <ac:spMk id="2" creationId="{BE6518BA-CECE-4EE0-9E40-D9847F32FDCC}"/>
          </ac:spMkLst>
        </pc:spChg>
        <pc:spChg chg="mod">
          <ac:chgData name="Knights, Mark" userId="737c7493-aa0a-4f00-a241-b230210f794f" providerId="ADAL" clId="{1E2CE65D-847C-4B54-B6BA-AE9FCDD8775F}" dt="2023-09-27T11:21:04.766" v="437" actId="14100"/>
          <ac:spMkLst>
            <pc:docMk/>
            <pc:sldMk cId="3950209969" sldId="261"/>
            <ac:spMk id="3" creationId="{121DCFD7-FD61-4F91-A6B2-7C09639E5CB1}"/>
          </ac:spMkLst>
        </pc:spChg>
        <pc:spChg chg="add mod">
          <ac:chgData name="Knights, Mark" userId="737c7493-aa0a-4f00-a241-b230210f794f" providerId="ADAL" clId="{1E2CE65D-847C-4B54-B6BA-AE9FCDD8775F}" dt="2023-10-05T09:28:27.392" v="815" actId="1076"/>
          <ac:spMkLst>
            <pc:docMk/>
            <pc:sldMk cId="3950209969" sldId="261"/>
            <ac:spMk id="4" creationId="{8DF5E2E8-C79A-D6B6-8631-BE2FF1333510}"/>
          </ac:spMkLst>
        </pc:spChg>
        <pc:picChg chg="mod ord">
          <ac:chgData name="Knights, Mark" userId="737c7493-aa0a-4f00-a241-b230210f794f" providerId="ADAL" clId="{1E2CE65D-847C-4B54-B6BA-AE9FCDD8775F}" dt="2023-09-27T11:18:00.638" v="318" actId="1076"/>
          <ac:picMkLst>
            <pc:docMk/>
            <pc:sldMk cId="3950209969" sldId="261"/>
            <ac:picMk id="5" creationId="{A294AD35-60BB-4086-AF09-7D984DC02007}"/>
          </ac:picMkLst>
        </pc:picChg>
      </pc:sldChg>
      <pc:sldChg chg="addSp modSp mod">
        <pc:chgData name="Knights, Mark" userId="737c7493-aa0a-4f00-a241-b230210f794f" providerId="ADAL" clId="{1E2CE65D-847C-4B54-B6BA-AE9FCDD8775F}" dt="2023-10-05T09:29:35.656" v="831" actId="20577"/>
        <pc:sldMkLst>
          <pc:docMk/>
          <pc:sldMk cId="1654688741" sldId="262"/>
        </pc:sldMkLst>
        <pc:spChg chg="mod">
          <ac:chgData name="Knights, Mark" userId="737c7493-aa0a-4f00-a241-b230210f794f" providerId="ADAL" clId="{1E2CE65D-847C-4B54-B6BA-AE9FCDD8775F}" dt="2023-10-05T09:29:35.656" v="831" actId="20577"/>
          <ac:spMkLst>
            <pc:docMk/>
            <pc:sldMk cId="1654688741" sldId="262"/>
            <ac:spMk id="2" creationId="{1852AAF7-1F8F-45E2-92F3-2B4F3108DA50}"/>
          </ac:spMkLst>
        </pc:spChg>
        <pc:spChg chg="mod">
          <ac:chgData name="Knights, Mark" userId="737c7493-aa0a-4f00-a241-b230210f794f" providerId="ADAL" clId="{1E2CE65D-847C-4B54-B6BA-AE9FCDD8775F}" dt="2023-10-05T09:29:15.451" v="827" actId="1076"/>
          <ac:spMkLst>
            <pc:docMk/>
            <pc:sldMk cId="1654688741" sldId="262"/>
            <ac:spMk id="3" creationId="{76CEBA28-2D35-453F-8478-B5BFD729A452}"/>
          </ac:spMkLst>
        </pc:spChg>
        <pc:spChg chg="add mod">
          <ac:chgData name="Knights, Mark" userId="737c7493-aa0a-4f00-a241-b230210f794f" providerId="ADAL" clId="{1E2CE65D-847C-4B54-B6BA-AE9FCDD8775F}" dt="2023-10-05T09:29:28.821" v="829" actId="692"/>
          <ac:spMkLst>
            <pc:docMk/>
            <pc:sldMk cId="1654688741" sldId="262"/>
            <ac:spMk id="4" creationId="{A56E5E48-EE92-4CC7-80AB-17D9EC2DF820}"/>
          </ac:spMkLst>
        </pc:spChg>
      </pc:sldChg>
      <pc:sldChg chg="modSp mod">
        <pc:chgData name="Knights, Mark" userId="737c7493-aa0a-4f00-a241-b230210f794f" providerId="ADAL" clId="{1E2CE65D-847C-4B54-B6BA-AE9FCDD8775F}" dt="2023-09-27T11:56:09.744" v="795" actId="6549"/>
        <pc:sldMkLst>
          <pc:docMk/>
          <pc:sldMk cId="2749020350" sldId="263"/>
        </pc:sldMkLst>
        <pc:spChg chg="mod">
          <ac:chgData name="Knights, Mark" userId="737c7493-aa0a-4f00-a241-b230210f794f" providerId="ADAL" clId="{1E2CE65D-847C-4B54-B6BA-AE9FCDD8775F}" dt="2023-09-27T11:55:50.416" v="782" actId="1076"/>
          <ac:spMkLst>
            <pc:docMk/>
            <pc:sldMk cId="2749020350" sldId="263"/>
            <ac:spMk id="2" creationId="{0316B318-0569-448B-AA7E-1050FB4DD7C7}"/>
          </ac:spMkLst>
        </pc:spChg>
        <pc:spChg chg="mod">
          <ac:chgData name="Knights, Mark" userId="737c7493-aa0a-4f00-a241-b230210f794f" providerId="ADAL" clId="{1E2CE65D-847C-4B54-B6BA-AE9FCDD8775F}" dt="2023-09-27T11:56:09.744" v="795" actId="6549"/>
          <ac:spMkLst>
            <pc:docMk/>
            <pc:sldMk cId="2749020350" sldId="263"/>
            <ac:spMk id="3" creationId="{160D5583-D471-49F8-9C9E-DE94AFE829B7}"/>
          </ac:spMkLst>
        </pc:spChg>
      </pc:sldChg>
      <pc:sldChg chg="modSp mod">
        <pc:chgData name="Knights, Mark" userId="737c7493-aa0a-4f00-a241-b230210f794f" providerId="ADAL" clId="{1E2CE65D-847C-4B54-B6BA-AE9FCDD8775F}" dt="2023-09-27T11:55:33.123" v="781" actId="27636"/>
        <pc:sldMkLst>
          <pc:docMk/>
          <pc:sldMk cId="1331356712" sldId="264"/>
        </pc:sldMkLst>
        <pc:spChg chg="mod">
          <ac:chgData name="Knights, Mark" userId="737c7493-aa0a-4f00-a241-b230210f794f" providerId="ADAL" clId="{1E2CE65D-847C-4B54-B6BA-AE9FCDD8775F}" dt="2023-09-27T11:55:33.123" v="781" actId="27636"/>
          <ac:spMkLst>
            <pc:docMk/>
            <pc:sldMk cId="1331356712" sldId="264"/>
            <ac:spMk id="3" creationId="{19C23CA5-8CA3-4B07-B61D-AC41E5311901}"/>
          </ac:spMkLst>
        </pc:spChg>
      </pc:sldChg>
      <pc:sldChg chg="modSp mod">
        <pc:chgData name="Knights, Mark" userId="737c7493-aa0a-4f00-a241-b230210f794f" providerId="ADAL" clId="{1E2CE65D-847C-4B54-B6BA-AE9FCDD8775F}" dt="2023-09-27T11:40:42.415" v="614" actId="6549"/>
        <pc:sldMkLst>
          <pc:docMk/>
          <pc:sldMk cId="891152787" sldId="265"/>
        </pc:sldMkLst>
        <pc:spChg chg="mod">
          <ac:chgData name="Knights, Mark" userId="737c7493-aa0a-4f00-a241-b230210f794f" providerId="ADAL" clId="{1E2CE65D-847C-4B54-B6BA-AE9FCDD8775F}" dt="2023-09-27T11:40:42.415" v="614" actId="6549"/>
          <ac:spMkLst>
            <pc:docMk/>
            <pc:sldMk cId="891152787" sldId="265"/>
            <ac:spMk id="3" creationId="{DEB8089A-498A-45EB-AC9A-63B56AB4FF6E}"/>
          </ac:spMkLst>
        </pc:spChg>
      </pc:sldChg>
      <pc:sldChg chg="modSp mod">
        <pc:chgData name="Knights, Mark" userId="737c7493-aa0a-4f00-a241-b230210f794f" providerId="ADAL" clId="{1E2CE65D-847C-4B54-B6BA-AE9FCDD8775F}" dt="2023-09-27T11:39:52.834" v="610" actId="20577"/>
        <pc:sldMkLst>
          <pc:docMk/>
          <pc:sldMk cId="1460745010" sldId="269"/>
        </pc:sldMkLst>
        <pc:spChg chg="mod">
          <ac:chgData name="Knights, Mark" userId="737c7493-aa0a-4f00-a241-b230210f794f" providerId="ADAL" clId="{1E2CE65D-847C-4B54-B6BA-AE9FCDD8775F}" dt="2023-09-27T11:39:52.834" v="610" actId="20577"/>
          <ac:spMkLst>
            <pc:docMk/>
            <pc:sldMk cId="1460745010" sldId="269"/>
            <ac:spMk id="3" creationId="{5A9241BC-9EAF-4982-B9FC-5E4DF8372319}"/>
          </ac:spMkLst>
        </pc:spChg>
      </pc:sldChg>
      <pc:sldChg chg="modSp mod">
        <pc:chgData name="Knights, Mark" userId="737c7493-aa0a-4f00-a241-b230210f794f" providerId="ADAL" clId="{1E2CE65D-847C-4B54-B6BA-AE9FCDD8775F}" dt="2023-09-27T11:21:17.167" v="438" actId="1076"/>
        <pc:sldMkLst>
          <pc:docMk/>
          <pc:sldMk cId="1378102975" sldId="271"/>
        </pc:sldMkLst>
        <pc:spChg chg="mod">
          <ac:chgData name="Knights, Mark" userId="737c7493-aa0a-4f00-a241-b230210f794f" providerId="ADAL" clId="{1E2CE65D-847C-4B54-B6BA-AE9FCDD8775F}" dt="2023-09-27T11:21:17.167" v="438" actId="1076"/>
          <ac:spMkLst>
            <pc:docMk/>
            <pc:sldMk cId="1378102975" sldId="271"/>
            <ac:spMk id="3" creationId="{E31815D9-0E79-4B1A-B1D5-1A50C84BCCFC}"/>
          </ac:spMkLst>
        </pc:spChg>
      </pc:sldChg>
      <pc:sldChg chg="modSp mod">
        <pc:chgData name="Knights, Mark" userId="737c7493-aa0a-4f00-a241-b230210f794f" providerId="ADAL" clId="{1E2CE65D-847C-4B54-B6BA-AE9FCDD8775F}" dt="2023-09-27T11:14:07.356" v="184"/>
        <pc:sldMkLst>
          <pc:docMk/>
          <pc:sldMk cId="1182012754" sldId="272"/>
        </pc:sldMkLst>
        <pc:spChg chg="mod">
          <ac:chgData name="Knights, Mark" userId="737c7493-aa0a-4f00-a241-b230210f794f" providerId="ADAL" clId="{1E2CE65D-847C-4B54-B6BA-AE9FCDD8775F}" dt="2023-09-27T11:14:07.356" v="184"/>
          <ac:spMkLst>
            <pc:docMk/>
            <pc:sldMk cId="1182012754" sldId="272"/>
            <ac:spMk id="3" creationId="{000DC87A-F825-48BA-A62D-8776776FB248}"/>
          </ac:spMkLst>
        </pc:spChg>
      </pc:sldChg>
      <pc:sldChg chg="delSp modSp mod setBg">
        <pc:chgData name="Knights, Mark" userId="737c7493-aa0a-4f00-a241-b230210f794f" providerId="ADAL" clId="{1E2CE65D-847C-4B54-B6BA-AE9FCDD8775F}" dt="2023-09-27T11:12:50.684" v="167"/>
        <pc:sldMkLst>
          <pc:docMk/>
          <pc:sldMk cId="611863406" sldId="274"/>
        </pc:sldMkLst>
        <pc:spChg chg="mod">
          <ac:chgData name="Knights, Mark" userId="737c7493-aa0a-4f00-a241-b230210f794f" providerId="ADAL" clId="{1E2CE65D-847C-4B54-B6BA-AE9FCDD8775F}" dt="2023-09-27T11:11:35.570" v="110" actId="27636"/>
          <ac:spMkLst>
            <pc:docMk/>
            <pc:sldMk cId="611863406" sldId="274"/>
            <ac:spMk id="3" creationId="{9298FB24-E9BF-9AD0-9DDC-5BCD166E9615}"/>
          </ac:spMkLst>
        </pc:spChg>
        <pc:picChg chg="del">
          <ac:chgData name="Knights, Mark" userId="737c7493-aa0a-4f00-a241-b230210f794f" providerId="ADAL" clId="{1E2CE65D-847C-4B54-B6BA-AE9FCDD8775F}" dt="2023-08-25T09:02:57.991" v="77" actId="478"/>
          <ac:picMkLst>
            <pc:docMk/>
            <pc:sldMk cId="611863406" sldId="274"/>
            <ac:picMk id="4" creationId="{8FA7EB58-E091-FFAC-AA63-67A3AA27DB2F}"/>
          </ac:picMkLst>
        </pc:picChg>
      </pc:sldChg>
      <pc:sldChg chg="modSp mod">
        <pc:chgData name="Knights, Mark" userId="737c7493-aa0a-4f00-a241-b230210f794f" providerId="ADAL" clId="{1E2CE65D-847C-4B54-B6BA-AE9FCDD8775F}" dt="2023-09-27T11:12:24.163" v="113" actId="27636"/>
        <pc:sldMkLst>
          <pc:docMk/>
          <pc:sldMk cId="3554583006" sldId="277"/>
        </pc:sldMkLst>
        <pc:spChg chg="mod">
          <ac:chgData name="Knights, Mark" userId="737c7493-aa0a-4f00-a241-b230210f794f" providerId="ADAL" clId="{1E2CE65D-847C-4B54-B6BA-AE9FCDD8775F}" dt="2023-09-27T11:12:24.163" v="113" actId="27636"/>
          <ac:spMkLst>
            <pc:docMk/>
            <pc:sldMk cId="3554583006" sldId="277"/>
            <ac:spMk id="3" creationId="{50F54249-A074-04D2-FFD8-50CA2051011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0320D-2B81-4D2D-8A2B-EF20429882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E4A648-B123-4196-9DE3-878F92BE4A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E8F53B-7C8C-4DDE-B1A6-C9D593245A72}"/>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9EAEA7B4-DF55-4459-8247-DB043F4967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CEBFC-B944-4799-9595-48412879610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98662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A9D29-E48A-40ED-8C7F-C041A1D5EBB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0F3485-0A60-48CF-A4AF-485E3E83B0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D6818A-6CA5-4736-BDC3-D182FFDBBC0A}"/>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5220783F-4D19-48D1-99FC-8D004F048F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1C3049-5DFE-4A7E-A930-527F6DCBFFF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44242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C5DE6E-BAE6-472E-AE5E-2A2E981336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7B55A7-A56D-46DE-AF59-F0F66AA2EE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FEA7CA-5C64-4507-B5B6-45BFB28CF3CE}"/>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7AC8837E-558C-4B14-BEE3-BE67D09C90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A71035-CFD0-40C4-B55C-89D2D4151AFA}"/>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273403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860A-E84F-47FC-962F-BF3DBB4CD5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35147C-8742-4DCF-AB55-5DB497DC52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1CEB9B-FDF1-45E8-9E0A-81230D1BB2D6}"/>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601C758D-2964-4B30-8F71-EEB46AB38D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E8322D-917E-4D9E-B529-A556F1B95ED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2440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D1E8-F33F-4967-B4F3-A41D602EC2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FDFF71-E830-4FB5-B8F1-3D32C49ECD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9FF21E-568C-437A-8505-33B1A161DDA7}"/>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8D78EAA5-261B-4E9C-80C3-55E6D7F912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950FD3-92FC-4622-B324-5C03AA8A4F5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15699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ECD2C-2FB5-4808-96D4-6A5D5CF743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0EC54E-B048-4D28-BCD6-D2EB36548E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B08C3BD-C342-4085-8F36-15C1EACC2E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776AAC-04AD-4396-8F3B-CD072DA147A6}"/>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6" name="Footer Placeholder 5">
            <a:extLst>
              <a:ext uri="{FF2B5EF4-FFF2-40B4-BE49-F238E27FC236}">
                <a16:creationId xmlns:a16="http://schemas.microsoft.com/office/drawing/2014/main" id="{0990A715-06C9-4436-BB99-CAC222CD4D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C9B1541-9636-4C71-B042-96519B8833D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937281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7E92-D8E4-4ACB-800D-64821597D4A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3FB0A0-0130-46BB-81F5-A05FF98199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D1C6C03-C786-4B04-8815-6FBE120569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8DEDCE-124F-42C9-BA07-1AF34136DF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08A79E-E314-44AB-9C1F-D179279010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46814D1-6A2B-4DB3-9397-F4C505EBF597}"/>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8" name="Footer Placeholder 7">
            <a:extLst>
              <a:ext uri="{FF2B5EF4-FFF2-40B4-BE49-F238E27FC236}">
                <a16:creationId xmlns:a16="http://schemas.microsoft.com/office/drawing/2014/main" id="{914EEDF6-9F5D-4673-AE15-04264675F9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FF1D610-BFB6-4BAA-8B79-120BD4D49D23}"/>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4446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922D1-9382-4F6F-A721-F852DF52D09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F2D4300-7461-4E63-883B-B580150194B0}"/>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4" name="Footer Placeholder 3">
            <a:extLst>
              <a:ext uri="{FF2B5EF4-FFF2-40B4-BE49-F238E27FC236}">
                <a16:creationId xmlns:a16="http://schemas.microsoft.com/office/drawing/2014/main" id="{BFC3C981-B9FD-4ED8-A7B7-3D5068959B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6FD3C5-E818-4A93-9432-2F21B3D30366}"/>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60447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474F99-BAB2-491B-960D-8E18C1069185}"/>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3" name="Footer Placeholder 2">
            <a:extLst>
              <a:ext uri="{FF2B5EF4-FFF2-40B4-BE49-F238E27FC236}">
                <a16:creationId xmlns:a16="http://schemas.microsoft.com/office/drawing/2014/main" id="{84D9E929-2C62-4055-A2E8-E222069820C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AA9A0B-391D-47FF-9E71-7E524078E39C}"/>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654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7CDD8-98D2-4E67-8325-363F6FC8A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C5C8F9-8E58-4005-905C-C914A6EFD9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14D0B3C-00E2-4F45-9B02-ABD974B79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73829F-9013-4C87-9368-C19169A4D231}"/>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6" name="Footer Placeholder 5">
            <a:extLst>
              <a:ext uri="{FF2B5EF4-FFF2-40B4-BE49-F238E27FC236}">
                <a16:creationId xmlns:a16="http://schemas.microsoft.com/office/drawing/2014/main" id="{A77A2CCB-BE16-4C2B-AC78-EB0B606A08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CB1F89-6396-4A66-A2E2-B846921AE27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077501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C7E10-62F6-48E4-A8EB-6BFC2ED6CA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5BFCDE-2700-4ED7-946E-7992D67BED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C1F865-E760-42F9-A7FF-554836FE94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009F52-B405-4AEC-9875-EAD1D1BA553B}"/>
              </a:ext>
            </a:extLst>
          </p:cNvPr>
          <p:cNvSpPr>
            <a:spLocks noGrp="1"/>
          </p:cNvSpPr>
          <p:nvPr>
            <p:ph type="dt" sz="half" idx="10"/>
          </p:nvPr>
        </p:nvSpPr>
        <p:spPr/>
        <p:txBody>
          <a:bodyPr/>
          <a:lstStyle/>
          <a:p>
            <a:fld id="{C84973D6-5D01-4581-BA68-AE7C87BD5B7D}" type="datetimeFigureOut">
              <a:rPr lang="en-GB" smtClean="0"/>
              <a:t>05/10/2023</a:t>
            </a:fld>
            <a:endParaRPr lang="en-GB"/>
          </a:p>
        </p:txBody>
      </p:sp>
      <p:sp>
        <p:nvSpPr>
          <p:cNvPr id="6" name="Footer Placeholder 5">
            <a:extLst>
              <a:ext uri="{FF2B5EF4-FFF2-40B4-BE49-F238E27FC236}">
                <a16:creationId xmlns:a16="http://schemas.microsoft.com/office/drawing/2014/main" id="{A4C9F0A6-7FD7-40B6-A319-0CA63A47D6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88EC0A-254C-4DD0-AAA8-1FDADBA413E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316592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74DD63-84E6-424B-8A30-C4EA0C7A4D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E9234D-E36A-4DDA-B35F-0534B2EF23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E08672-B2CC-412B-B9DE-ACD46FDE29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73D6-5D01-4581-BA68-AE7C87BD5B7D}" type="datetimeFigureOut">
              <a:rPr lang="en-GB" smtClean="0"/>
              <a:t>05/10/2023</a:t>
            </a:fld>
            <a:endParaRPr lang="en-GB"/>
          </a:p>
        </p:txBody>
      </p:sp>
      <p:sp>
        <p:nvSpPr>
          <p:cNvPr id="5" name="Footer Placeholder 4">
            <a:extLst>
              <a:ext uri="{FF2B5EF4-FFF2-40B4-BE49-F238E27FC236}">
                <a16:creationId xmlns:a16="http://schemas.microsoft.com/office/drawing/2014/main" id="{46B9686E-14E3-4708-A34D-706F30E7FB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F77FDD8-F343-4C5B-BCD9-8726790D21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42510-70FD-47A5-881E-5E2FF9B52EA2}" type="slidenum">
              <a:rPr lang="en-GB" smtClean="0"/>
              <a:t>‹#›</a:t>
            </a:fld>
            <a:endParaRPr lang="en-GB"/>
          </a:p>
        </p:txBody>
      </p:sp>
    </p:spTree>
    <p:extLst>
      <p:ext uri="{BB962C8B-B14F-4D97-AF65-F5344CB8AC3E}">
        <p14:creationId xmlns:p14="http://schemas.microsoft.com/office/powerpoint/2010/main" val="3028367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arwick.ac.uk/services/academicoffice/studentrecords/twd"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fac/arts/history/students/eportfolios" TargetMode="External"/><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hyperlink" Target="https://warwick.ac.uk/fac/arts/history/students/eportfolios/requestfor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services/ris/research_integrity/trainingandmentoring/ritrainingpolicy/" TargetMode="External"/><Relationship Id="rId2" Type="http://schemas.openxmlformats.org/officeDocument/2006/relationships/hyperlink" Target="https://warwick.ac.uk/services/ris/research_integrity/trainingandmentoring/online-traini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arwick.ac.uk/services/library/students/library-online-courses/" TargetMode="External"/><Relationship Id="rId3" Type="http://schemas.openxmlformats.org/officeDocument/2006/relationships/hyperlink" Target="https://warwick.ac.uk/fac/arts/cadre/current_students/welcome/" TargetMode="External"/><Relationship Id="rId7" Type="http://schemas.openxmlformats.org/officeDocument/2006/relationships/hyperlink" Target="https://warwick.ac.uk/services/library/pghub/about/postgraduate_hub/" TargetMode="External"/><Relationship Id="rId2" Type="http://schemas.openxmlformats.org/officeDocument/2006/relationships/hyperlink" Target="mailto:PGHistoryOffice@warwick.ac.uk" TargetMode="External"/><Relationship Id="rId1" Type="http://schemas.openxmlformats.org/officeDocument/2006/relationships/slideLayout" Target="../slideLayouts/slideLayout2.xml"/><Relationship Id="rId6" Type="http://schemas.openxmlformats.org/officeDocument/2006/relationships/hyperlink" Target="https://warwick.ac.uk/services/library/" TargetMode="External"/><Relationship Id="rId5" Type="http://schemas.openxmlformats.org/officeDocument/2006/relationships/hyperlink" Target="https://warwick.ac.uk/services/dc/pgr/" TargetMode="External"/><Relationship Id="rId4" Type="http://schemas.openxmlformats.org/officeDocument/2006/relationships/hyperlink" Target="https://warwick.ac.uk/services/dc/phdlife/welcome/"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fac/soc/warwickfoundationstudies/eap/in-sessional/" TargetMode="External"/><Relationship Id="rId7" Type="http://schemas.openxmlformats.org/officeDocument/2006/relationships/hyperlink" Target="https://warwick.ac.uk/fac/arts/history/students/research/pgrsocial" TargetMode="Externa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hyperlink" Target="https://warwick.ac.uk/services/library/pghub/about/wolfsonresearchexchange/" TargetMode="External"/><Relationship Id="rId5" Type="http://schemas.openxmlformats.org/officeDocument/2006/relationships/hyperlink" Target="https://warwick.ac.uk/fac/arts/cadre/current_students/pgrworkspaces/" TargetMode="External"/><Relationship Id="rId4" Type="http://schemas.openxmlformats.org/officeDocument/2006/relationships/hyperlink" Target="https://warwick.ac.uk/services/wss/"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reportandsupport.warwick.ac.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Jane.Mallin@warwick.ac.uk" TargetMode="External"/><Relationship Id="rId2" Type="http://schemas.openxmlformats.org/officeDocument/2006/relationships/hyperlink" Target="https://warwick.ac.uk/fac/arts/history/research/"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arwick.ac.uk/fac/arts/history/students/pg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C83F9D7D-8B7D-49DF-AA94-0A9A8D671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1" name="Rectangle 3080">
            <a:extLst>
              <a:ext uri="{FF2B5EF4-FFF2-40B4-BE49-F238E27FC236}">
                <a16:creationId xmlns:a16="http://schemas.microsoft.com/office/drawing/2014/main" id="{5707F116-8EC0-4822-9067-186AC8C96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838596" y="1327668"/>
            <a:ext cx="4225136" cy="422513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83" name="Freeform: Shape 3082">
            <a:extLst>
              <a:ext uri="{FF2B5EF4-FFF2-40B4-BE49-F238E27FC236}">
                <a16:creationId xmlns:a16="http://schemas.microsoft.com/office/drawing/2014/main" id="{49F1A7E4-819D-4D21-8E8B-32671A9F9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274246" y="753376"/>
            <a:ext cx="5353835" cy="5353835"/>
          </a:xfrm>
          <a:custGeom>
            <a:avLst/>
            <a:gdLst>
              <a:gd name="connsiteX0" fmla="*/ 690507 w 5353835"/>
              <a:gd name="connsiteY0" fmla="*/ 5273742 h 5353835"/>
              <a:gd name="connsiteX1" fmla="*/ 4938299 w 5353835"/>
              <a:gd name="connsiteY1" fmla="*/ 5273742 h 5353835"/>
              <a:gd name="connsiteX2" fmla="*/ 4858206 w 5353835"/>
              <a:gd name="connsiteY2" fmla="*/ 5353835 h 5353835"/>
              <a:gd name="connsiteX3" fmla="*/ 770600 w 5353835"/>
              <a:gd name="connsiteY3" fmla="*/ 5353835 h 5353835"/>
              <a:gd name="connsiteX4" fmla="*/ 433255 w 5353835"/>
              <a:gd name="connsiteY4" fmla="*/ 80093 h 5353835"/>
              <a:gd name="connsiteX5" fmla="*/ 513348 w 5353835"/>
              <a:gd name="connsiteY5" fmla="*/ 0 h 5353835"/>
              <a:gd name="connsiteX6" fmla="*/ 5353835 w 5353835"/>
              <a:gd name="connsiteY6" fmla="*/ 0 h 5353835"/>
              <a:gd name="connsiteX7" fmla="*/ 5353835 w 5353835"/>
              <a:gd name="connsiteY7" fmla="*/ 4858206 h 5353835"/>
              <a:gd name="connsiteX8" fmla="*/ 5273742 w 5353835"/>
              <a:gd name="connsiteY8" fmla="*/ 4938299 h 5353835"/>
              <a:gd name="connsiteX9" fmla="*/ 5273742 w 5353835"/>
              <a:gd name="connsiteY9" fmla="*/ 80093 h 5353835"/>
              <a:gd name="connsiteX10" fmla="*/ 0 w 5353835"/>
              <a:gd name="connsiteY10" fmla="*/ 513348 h 5353835"/>
              <a:gd name="connsiteX11" fmla="*/ 80093 w 5353835"/>
              <a:gd name="connsiteY11" fmla="*/ 433255 h 5353835"/>
              <a:gd name="connsiteX12" fmla="*/ 80093 w 5353835"/>
              <a:gd name="connsiteY12" fmla="*/ 4663328 h 5353835"/>
              <a:gd name="connsiteX13" fmla="*/ 0 w 5353835"/>
              <a:gd name="connsiteY13" fmla="*/ 4583235 h 535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53835" h="5353835">
                <a:moveTo>
                  <a:pt x="690507" y="5273742"/>
                </a:moveTo>
                <a:lnTo>
                  <a:pt x="4938299" y="5273742"/>
                </a:lnTo>
                <a:lnTo>
                  <a:pt x="4858206" y="5353835"/>
                </a:lnTo>
                <a:lnTo>
                  <a:pt x="770600" y="5353835"/>
                </a:lnTo>
                <a:close/>
                <a:moveTo>
                  <a:pt x="433255" y="80093"/>
                </a:moveTo>
                <a:lnTo>
                  <a:pt x="513348" y="0"/>
                </a:lnTo>
                <a:lnTo>
                  <a:pt x="5353835" y="0"/>
                </a:lnTo>
                <a:lnTo>
                  <a:pt x="5353835" y="4858206"/>
                </a:lnTo>
                <a:lnTo>
                  <a:pt x="5273742" y="4938299"/>
                </a:lnTo>
                <a:lnTo>
                  <a:pt x="5273742" y="80093"/>
                </a:lnTo>
                <a:close/>
                <a:moveTo>
                  <a:pt x="0" y="513348"/>
                </a:moveTo>
                <a:lnTo>
                  <a:pt x="80093" y="433255"/>
                </a:lnTo>
                <a:lnTo>
                  <a:pt x="80093" y="4663328"/>
                </a:lnTo>
                <a:lnTo>
                  <a:pt x="0" y="45832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 name="Title 1">
            <a:extLst>
              <a:ext uri="{FF2B5EF4-FFF2-40B4-BE49-F238E27FC236}">
                <a16:creationId xmlns:a16="http://schemas.microsoft.com/office/drawing/2014/main" id="{4916DF7E-2F03-4F06-889E-00C5C614425F}"/>
              </a:ext>
            </a:extLst>
          </p:cNvPr>
          <p:cNvSpPr>
            <a:spLocks noGrp="1"/>
          </p:cNvSpPr>
          <p:nvPr>
            <p:ph type="ctrTitle"/>
          </p:nvPr>
        </p:nvSpPr>
        <p:spPr>
          <a:xfrm>
            <a:off x="7008863" y="1714044"/>
            <a:ext cx="4248318" cy="1952947"/>
          </a:xfrm>
          <a:noFill/>
        </p:spPr>
        <p:txBody>
          <a:bodyPr anchor="ctr">
            <a:normAutofit/>
          </a:bodyPr>
          <a:lstStyle/>
          <a:p>
            <a:r>
              <a:rPr lang="en-GB" sz="4400" b="1" dirty="0">
                <a:solidFill>
                  <a:srgbClr val="080808"/>
                </a:solidFill>
              </a:rPr>
              <a:t>PGR Induction</a:t>
            </a:r>
          </a:p>
        </p:txBody>
      </p:sp>
      <p:sp>
        <p:nvSpPr>
          <p:cNvPr id="3" name="Subtitle 2">
            <a:extLst>
              <a:ext uri="{FF2B5EF4-FFF2-40B4-BE49-F238E27FC236}">
                <a16:creationId xmlns:a16="http://schemas.microsoft.com/office/drawing/2014/main" id="{9630A360-2476-4CDC-952E-674647C99F87}"/>
              </a:ext>
            </a:extLst>
          </p:cNvPr>
          <p:cNvSpPr>
            <a:spLocks noGrp="1"/>
          </p:cNvSpPr>
          <p:nvPr>
            <p:ph type="subTitle" idx="1"/>
          </p:nvPr>
        </p:nvSpPr>
        <p:spPr>
          <a:xfrm>
            <a:off x="7757565" y="3429000"/>
            <a:ext cx="2442690" cy="915772"/>
          </a:xfrm>
          <a:noFill/>
        </p:spPr>
        <p:txBody>
          <a:bodyPr>
            <a:noAutofit/>
          </a:bodyPr>
          <a:lstStyle/>
          <a:p>
            <a:r>
              <a:rPr lang="en-GB" sz="2800" dirty="0">
                <a:solidFill>
                  <a:srgbClr val="080808"/>
                </a:solidFill>
              </a:rPr>
              <a:t>Mark Knights</a:t>
            </a:r>
          </a:p>
          <a:p>
            <a:r>
              <a:rPr lang="en-GB" sz="2800" dirty="0">
                <a:solidFill>
                  <a:srgbClr val="080808"/>
                </a:solidFill>
              </a:rPr>
              <a:t>Director of Postgraduate Research</a:t>
            </a:r>
          </a:p>
        </p:txBody>
      </p:sp>
      <p:sp>
        <p:nvSpPr>
          <p:cNvPr id="3085" name="Freeform: Shape 3084">
            <a:extLst>
              <a:ext uri="{FF2B5EF4-FFF2-40B4-BE49-F238E27FC236}">
                <a16:creationId xmlns:a16="http://schemas.microsoft.com/office/drawing/2014/main" id="{6D6E3EFD-925A-40CD-8E14-FDD4E6DDC6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7170340" cy="5062213"/>
          </a:xfrm>
          <a:custGeom>
            <a:avLst/>
            <a:gdLst>
              <a:gd name="connsiteX0" fmla="*/ 7170340 w 7170340"/>
              <a:gd name="connsiteY0" fmla="*/ 0 h 5062213"/>
              <a:gd name="connsiteX1" fmla="*/ 7170340 w 7170340"/>
              <a:gd name="connsiteY1" fmla="*/ 2954084 h 5062213"/>
              <a:gd name="connsiteX2" fmla="*/ 5062211 w 7170340"/>
              <a:gd name="connsiteY2" fmla="*/ 5062213 h 5062213"/>
              <a:gd name="connsiteX3" fmla="*/ 0 w 7170340"/>
              <a:gd name="connsiteY3" fmla="*/ 2 h 5062213"/>
            </a:gdLst>
            <a:ahLst/>
            <a:cxnLst>
              <a:cxn ang="0">
                <a:pos x="connsiteX0" y="connsiteY0"/>
              </a:cxn>
              <a:cxn ang="0">
                <a:pos x="connsiteX1" y="connsiteY1"/>
              </a:cxn>
              <a:cxn ang="0">
                <a:pos x="connsiteX2" y="connsiteY2"/>
              </a:cxn>
              <a:cxn ang="0">
                <a:pos x="connsiteX3" y="connsiteY3"/>
              </a:cxn>
            </a:cxnLst>
            <a:rect l="l" t="t" r="r" b="b"/>
            <a:pathLst>
              <a:path w="7170340" h="5062213">
                <a:moveTo>
                  <a:pt x="7170340" y="0"/>
                </a:moveTo>
                <a:lnTo>
                  <a:pt x="7170340" y="2954084"/>
                </a:lnTo>
                <a:lnTo>
                  <a:pt x="5062211" y="5062213"/>
                </a:lnTo>
                <a:lnTo>
                  <a:pt x="0" y="2"/>
                </a:ln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74" name="Picture 2" descr="University of Warwick, Postgraduate Diploma in Diabetes – Distance  Education - Among Doctors">
            <a:extLst>
              <a:ext uri="{FF2B5EF4-FFF2-40B4-BE49-F238E27FC236}">
                <a16:creationId xmlns:a16="http://schemas.microsoft.com/office/drawing/2014/main" id="{D855CF46-A3BF-4DDF-9EE8-4FDF5C0EE7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663" r="1" b="1"/>
          <a:stretch/>
        </p:blipFill>
        <p:spPr bwMode="auto">
          <a:xfrm>
            <a:off x="422091" y="319314"/>
            <a:ext cx="3686695" cy="2525486"/>
          </a:xfrm>
          <a:prstGeom prst="rect">
            <a:avLst/>
          </a:prstGeom>
          <a:noFill/>
          <a:extLst>
            <a:ext uri="{909E8E84-426E-40DD-AFC4-6F175D3DCCD1}">
              <a14:hiddenFill xmlns:a14="http://schemas.microsoft.com/office/drawing/2010/main">
                <a:solidFill>
                  <a:srgbClr val="FFFFFF"/>
                </a:solidFill>
              </a14:hiddenFill>
            </a:ext>
          </a:extLst>
        </p:spPr>
      </p:pic>
      <p:sp>
        <p:nvSpPr>
          <p:cNvPr id="3087" name="Rectangle 3086">
            <a:extLst>
              <a:ext uri="{FF2B5EF4-FFF2-40B4-BE49-F238E27FC236}">
                <a16:creationId xmlns:a16="http://schemas.microsoft.com/office/drawing/2014/main" id="{3A91C067-F707-44D1-A9C2-9913E6ADC6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11832" y="4010957"/>
            <a:ext cx="870888" cy="87088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9" name="Rectangle 3088">
            <a:extLst>
              <a:ext uri="{FF2B5EF4-FFF2-40B4-BE49-F238E27FC236}">
                <a16:creationId xmlns:a16="http://schemas.microsoft.com/office/drawing/2014/main" id="{52329D9A-3D48-4B69-939D-2A480F14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61203" y="5394406"/>
            <a:ext cx="856138" cy="85613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1" name="Rectangle 3090">
            <a:extLst>
              <a:ext uri="{FF2B5EF4-FFF2-40B4-BE49-F238E27FC236}">
                <a16:creationId xmlns:a16="http://schemas.microsoft.com/office/drawing/2014/main" id="{2D5CC4CB-7B78-480A-A0AE-A8A35C08E1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314455" y="5398229"/>
            <a:ext cx="381459" cy="381459"/>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3" name="Rectangle 3092">
            <a:extLst>
              <a:ext uri="{FF2B5EF4-FFF2-40B4-BE49-F238E27FC236}">
                <a16:creationId xmlns:a16="http://schemas.microsoft.com/office/drawing/2014/main" id="{DC580C66-5435-4F00-873E-679D3D5049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675779" y="5848285"/>
            <a:ext cx="714978" cy="71497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5" name="Isosceles Triangle 3094">
            <a:extLst>
              <a:ext uri="{FF2B5EF4-FFF2-40B4-BE49-F238E27FC236}">
                <a16:creationId xmlns:a16="http://schemas.microsoft.com/office/drawing/2014/main" id="{B4AFD177-1A38-4FAE-87D4-840AE22C8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2600" y="5474491"/>
            <a:ext cx="2767017" cy="1383509"/>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4894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8E8D3-42CA-4AA8-9E48-86834550CD5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31815D9-0E79-4B1A-B1D5-1A50C84BCCFC}"/>
              </a:ext>
            </a:extLst>
          </p:cNvPr>
          <p:cNvSpPr>
            <a:spLocks noGrp="1"/>
          </p:cNvSpPr>
          <p:nvPr>
            <p:ph idx="1"/>
          </p:nvPr>
        </p:nvSpPr>
        <p:spPr>
          <a:xfrm>
            <a:off x="704636" y="1627769"/>
            <a:ext cx="3711498" cy="4928026"/>
          </a:xfrm>
        </p:spPr>
        <p:txBody>
          <a:bodyPr/>
          <a:lstStyle/>
          <a:p>
            <a:r>
              <a:rPr lang="en-GB" sz="1800" dirty="0">
                <a:effectLst/>
                <a:latin typeface="Calibri" panose="020F0502020204030204" pitchFamily="34" charset="0"/>
                <a:ea typeface="Times New Roman" panose="02020603050405020304" pitchFamily="18" charset="0"/>
                <a:cs typeface="Calibri" panose="020F0502020204030204" pitchFamily="34" charset="0"/>
              </a:rPr>
              <a:t>SUPERVISIONS should occur every 3-4 weeks in the first year, monthly thereafter during term-time; less frequently out of term and for part time students. You can initiate these. Students funded via M4C have their own recording portal.</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effectLst/>
                <a:latin typeface="Calibri" panose="020F0502020204030204" pitchFamily="34" charset="0"/>
                <a:ea typeface="Times New Roman" panose="02020603050405020304" pitchFamily="18" charset="0"/>
                <a:cs typeface="Calibri" panose="020F0502020204030204" pitchFamily="34" charset="0"/>
              </a:rPr>
              <a:t>UP TO THE STUDENT to log a short note recording the session on tabula – supervisor then reads this and approves the record. </a:t>
            </a:r>
            <a:r>
              <a:rPr lang="en-GB" sz="1800" i="1" dirty="0">
                <a:effectLst/>
                <a:latin typeface="Calibri" panose="020F0502020204030204" pitchFamily="34" charset="0"/>
                <a:ea typeface="Times New Roman" panose="02020603050405020304" pitchFamily="18" charset="0"/>
                <a:cs typeface="Calibri" panose="020F0502020204030204" pitchFamily="34" charset="0"/>
              </a:rPr>
              <a:t>YOU MUST DO THIS</a:t>
            </a:r>
            <a:r>
              <a:rPr lang="en-GB" sz="1800" i="1" dirty="0">
                <a:latin typeface="Calibri" panose="020F0502020204030204" pitchFamily="34" charset="0"/>
                <a:ea typeface="Times New Roman" panose="02020603050405020304" pitchFamily="18" charset="0"/>
                <a:cs typeface="Calibri" panose="020F0502020204030204" pitchFamily="34" charset="0"/>
              </a:rPr>
              <a:t> PLEASE</a:t>
            </a:r>
          </a:p>
          <a:p>
            <a:r>
              <a:rPr lang="en-GB" sz="1800" i="1" dirty="0">
                <a:effectLst/>
                <a:latin typeface="Calibri" panose="020F0502020204030204" pitchFamily="34" charset="0"/>
                <a:ea typeface="Yu Mincho" panose="020B0400000000000000" pitchFamily="18" charset="-128"/>
                <a:cs typeface="Calibri" panose="020F0502020204030204" pitchFamily="34" charset="0"/>
              </a:rPr>
              <a:t>You may also need to remind your supervisor to log your meeting as a ‘monitoring point’</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lvl="1"/>
            <a:endParaRPr lang="en-GB" sz="1800" dirty="0"/>
          </a:p>
          <a:p>
            <a:endParaRPr lang="en-GB" dirty="0"/>
          </a:p>
          <a:p>
            <a:endParaRPr lang="en-GB" dirty="0"/>
          </a:p>
        </p:txBody>
      </p:sp>
      <p:pic>
        <p:nvPicPr>
          <p:cNvPr id="5" name="Picture 4" descr="Table&#10;&#10;Description automatically generated">
            <a:extLst>
              <a:ext uri="{FF2B5EF4-FFF2-40B4-BE49-F238E27FC236}">
                <a16:creationId xmlns:a16="http://schemas.microsoft.com/office/drawing/2014/main" id="{BA83CE74-ECB0-4BDA-BF53-05646E4FC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818" y="806450"/>
            <a:ext cx="7200900" cy="5686425"/>
          </a:xfrm>
          <a:prstGeom prst="rect">
            <a:avLst/>
          </a:prstGeom>
        </p:spPr>
      </p:pic>
    </p:spTree>
    <p:extLst>
      <p:ext uri="{BB962C8B-B14F-4D97-AF65-F5344CB8AC3E}">
        <p14:creationId xmlns:p14="http://schemas.microsoft.com/office/powerpoint/2010/main" val="1378102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852AAF7-1F8F-45E2-92F3-2B4F3108DA50}"/>
              </a:ext>
            </a:extLst>
          </p:cNvPr>
          <p:cNvSpPr>
            <a:spLocks noGrp="1"/>
          </p:cNvSpPr>
          <p:nvPr>
            <p:ph type="title"/>
          </p:nvPr>
        </p:nvSpPr>
        <p:spPr>
          <a:xfrm>
            <a:off x="643467" y="321734"/>
            <a:ext cx="10905066" cy="1135737"/>
          </a:xfrm>
        </p:spPr>
        <p:txBody>
          <a:bodyPr>
            <a:normAutofit/>
          </a:bodyPr>
          <a:lstStyle/>
          <a:p>
            <a:r>
              <a:rPr lang="en-GB" sz="3600">
                <a:latin typeface="Calibri" panose="020F0502020204030204" pitchFamily="34" charset="0"/>
              </a:rPr>
              <a:t>My role </a:t>
            </a:r>
            <a:endParaRPr lang="en-GB" sz="3600" dirty="0"/>
          </a:p>
        </p:txBody>
      </p:sp>
      <p:sp>
        <p:nvSpPr>
          <p:cNvPr id="3" name="Content Placeholder 2">
            <a:extLst>
              <a:ext uri="{FF2B5EF4-FFF2-40B4-BE49-F238E27FC236}">
                <a16:creationId xmlns:a16="http://schemas.microsoft.com/office/drawing/2014/main" id="{76CEBA28-2D35-453F-8478-B5BFD729A452}"/>
              </a:ext>
            </a:extLst>
          </p:cNvPr>
          <p:cNvSpPr>
            <a:spLocks noGrp="1"/>
          </p:cNvSpPr>
          <p:nvPr>
            <p:ph idx="1"/>
          </p:nvPr>
        </p:nvSpPr>
        <p:spPr>
          <a:xfrm>
            <a:off x="855133" y="2637815"/>
            <a:ext cx="10481733" cy="3822806"/>
          </a:xfrm>
        </p:spPr>
        <p:txBody>
          <a:bodyPr>
            <a:normAutofit fontScale="85000" lnSpcReduction="20000"/>
          </a:bodyPr>
          <a:lstStyle/>
          <a:p>
            <a:r>
              <a:rPr lang="en-GB" sz="2000" dirty="0"/>
              <a:t>Run the </a:t>
            </a:r>
            <a:r>
              <a:rPr lang="en-GB" sz="2000" b="1" dirty="0"/>
              <a:t>Graduate Research Forum </a:t>
            </a:r>
            <a:r>
              <a:rPr lang="en-GB" sz="2000" dirty="0"/>
              <a:t>(GRF) – </a:t>
            </a:r>
            <a:r>
              <a:rPr lang="en-GB" sz="2000" b="1" dirty="0"/>
              <a:t>Thursdays 5-6.30 FAB2.43. COMPULSORY!</a:t>
            </a:r>
          </a:p>
          <a:p>
            <a:r>
              <a:rPr lang="en-US" sz="2000" b="0" i="0" dirty="0">
                <a:effectLst/>
              </a:rPr>
              <a:t>Week 2 Project </a:t>
            </a:r>
            <a:r>
              <a:rPr lang="en-US" sz="2000" dirty="0"/>
              <a:t>D</a:t>
            </a:r>
            <a:r>
              <a:rPr lang="en-US" sz="2000" b="0" i="0" dirty="0">
                <a:effectLst/>
              </a:rPr>
              <a:t>esign, The Upgrade and Ethics</a:t>
            </a:r>
          </a:p>
          <a:p>
            <a:r>
              <a:rPr lang="en-US" sz="2000" b="0" i="0" dirty="0">
                <a:effectLst/>
              </a:rPr>
              <a:t>Week 3</a:t>
            </a:r>
            <a:r>
              <a:rPr lang="en-US" sz="2000" i="0" dirty="0">
                <a:effectLst/>
              </a:rPr>
              <a:t>. Navigating the Library. NB </a:t>
            </a:r>
            <a:r>
              <a:rPr lang="en-GB" sz="1400" b="1" i="0" dirty="0">
                <a:solidFill>
                  <a:srgbClr val="383838"/>
                </a:solidFill>
                <a:effectLst/>
                <a:latin typeface="Lato" panose="020F0502020204030203" pitchFamily="34" charset="0"/>
              </a:rPr>
              <a:t>Tuesday</a:t>
            </a:r>
            <a:r>
              <a:rPr lang="en-GB" sz="1400" b="0" i="0" dirty="0">
                <a:solidFill>
                  <a:srgbClr val="383838"/>
                </a:solidFill>
                <a:effectLst/>
                <a:latin typeface="Lato" panose="020F0502020204030203" pitchFamily="34" charset="0"/>
              </a:rPr>
              <a:t> 18 October 11.00-13.00 CADRE PhD Survival Guide</a:t>
            </a:r>
            <a:endParaRPr lang="en-US" sz="2000" i="0" dirty="0">
              <a:effectLst/>
            </a:endParaRPr>
          </a:p>
          <a:p>
            <a:r>
              <a:rPr lang="en-US" sz="2000" b="0" i="0" dirty="0">
                <a:effectLst/>
              </a:rPr>
              <a:t>Week 4 Warwick’s Modern Records Centre – the session will cover what the MRC holds but also, more broadly, how to find and use materials in archives.</a:t>
            </a:r>
          </a:p>
          <a:p>
            <a:r>
              <a:rPr lang="en-US" sz="2000" b="0" i="0" dirty="0">
                <a:effectLst/>
              </a:rPr>
              <a:t>Week 5 </a:t>
            </a:r>
            <a:r>
              <a:rPr lang="en-US" sz="2000" dirty="0"/>
              <a:t>O</a:t>
            </a:r>
            <a:r>
              <a:rPr lang="en-US" sz="2000" b="0" i="0" dirty="0">
                <a:effectLst/>
              </a:rPr>
              <a:t>ral History - with Rosie Doyle from the Warwick Oral History Network </a:t>
            </a:r>
          </a:p>
          <a:p>
            <a:r>
              <a:rPr lang="en-US" sz="2000" b="0" i="0" dirty="0">
                <a:effectLst/>
              </a:rPr>
              <a:t>Week 6 ---------- </a:t>
            </a:r>
            <a:r>
              <a:rPr lang="en-US" sz="2000" b="0" i="1" dirty="0">
                <a:effectLst/>
              </a:rPr>
              <a:t>Reading Week - No GRF session</a:t>
            </a:r>
            <a:endParaRPr lang="en-US" sz="2000" b="0" i="0" dirty="0">
              <a:effectLst/>
            </a:endParaRPr>
          </a:p>
          <a:p>
            <a:r>
              <a:rPr lang="en-US" sz="2000" b="0" i="0" dirty="0">
                <a:effectLst/>
              </a:rPr>
              <a:t>Week 7 Public Engagement - a joint, online session with Birmingham university and with Angela McShane (formerly of V&amp;A and Head of Research Development, </a:t>
            </a:r>
            <a:r>
              <a:rPr lang="en-US" sz="2000" b="0" i="0" dirty="0" err="1">
                <a:effectLst/>
              </a:rPr>
              <a:t>Wellcome</a:t>
            </a:r>
            <a:r>
              <a:rPr lang="en-US" sz="2000" b="0" i="0" dirty="0">
                <a:effectLst/>
              </a:rPr>
              <a:t> Trust) and Alexander Lee.</a:t>
            </a:r>
          </a:p>
          <a:p>
            <a:r>
              <a:rPr lang="en-US" sz="2000" b="0" i="0" dirty="0">
                <a:effectLst/>
              </a:rPr>
              <a:t>Week 8 Digital Humanities - with James Tripp.</a:t>
            </a:r>
          </a:p>
          <a:p>
            <a:r>
              <a:rPr lang="en-US" sz="2000" b="0" i="0" dirty="0">
                <a:effectLst/>
              </a:rPr>
              <a:t>Week 9 </a:t>
            </a:r>
            <a:r>
              <a:rPr lang="en-US" sz="2000" b="0" i="1" dirty="0">
                <a:effectLst/>
              </a:rPr>
              <a:t>Research Journeys:</a:t>
            </a:r>
            <a:r>
              <a:rPr lang="en-US" sz="2000" b="0" i="0" dirty="0">
                <a:effectLst/>
              </a:rPr>
              <a:t> Claire Shaw.</a:t>
            </a:r>
          </a:p>
          <a:p>
            <a:r>
              <a:rPr lang="en-US" sz="2000" b="0" i="0" dirty="0">
                <a:effectLst/>
              </a:rPr>
              <a:t>Week 10 Postdoctoral Projects and Applications - a joint session with existing postdocs, facilitated by </a:t>
            </a:r>
            <a:r>
              <a:rPr lang="en-GB" sz="2000" b="0" i="0" dirty="0">
                <a:effectLst/>
              </a:rPr>
              <a:t>Anne Gerritsen, Director of Research</a:t>
            </a:r>
            <a:endParaRPr lang="en-GB" sz="2000" dirty="0"/>
          </a:p>
          <a:p>
            <a:endParaRPr lang="en-GB" sz="1700" dirty="0">
              <a:latin typeface="Calibri" panose="020F0502020204030204" pitchFamily="34" charset="0"/>
              <a:ea typeface="MS Mincho" panose="02020609040205080304" pitchFamily="49" charset="-128"/>
              <a:cs typeface="Times New Roman" panose="02020603050405020304" pitchFamily="18" charset="0"/>
            </a:endParaRPr>
          </a:p>
        </p:txBody>
      </p:sp>
      <p:sp>
        <p:nvSpPr>
          <p:cNvPr id="32" name="Rectangle 3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Isosceles Triangle 3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A56E5E48-EE92-4CC7-80AB-17D9EC2DF820}"/>
              </a:ext>
            </a:extLst>
          </p:cNvPr>
          <p:cNvSpPr txBox="1"/>
          <p:nvPr/>
        </p:nvSpPr>
        <p:spPr>
          <a:xfrm>
            <a:off x="1475485" y="1279030"/>
            <a:ext cx="9443483" cy="1200329"/>
          </a:xfrm>
          <a:prstGeom prst="rect">
            <a:avLst/>
          </a:prstGeom>
          <a:noFill/>
          <a:ln>
            <a:solidFill>
              <a:schemeClr val="accent1"/>
            </a:solidFill>
          </a:ln>
        </p:spPr>
        <p:txBody>
          <a:bodyPr wrap="none" rtlCol="0">
            <a:spAutoFit/>
          </a:bodyPr>
          <a:lstStyle/>
          <a:p>
            <a:pPr algn="ctr"/>
            <a:r>
              <a:rPr lang="en-GB" b="1" dirty="0"/>
              <a:t>NB I am your personal tutor </a:t>
            </a:r>
            <a:r>
              <a:rPr lang="en-GB" dirty="0"/>
              <a:t>– for issues that you would prefer not to discuss with your supervisors</a:t>
            </a:r>
          </a:p>
          <a:p>
            <a:pPr algn="ctr"/>
            <a:r>
              <a:rPr lang="en-GB" dirty="0"/>
              <a:t>My office hours are Mondays 2-3 and Thursdays 4-5</a:t>
            </a:r>
          </a:p>
          <a:p>
            <a:pPr algn="ctr"/>
            <a:r>
              <a:rPr lang="en-GB" dirty="0"/>
              <a:t>I’d like to see you individually in the next few weeks so do drop by</a:t>
            </a:r>
          </a:p>
          <a:p>
            <a:endParaRPr lang="en-GB" dirty="0"/>
          </a:p>
        </p:txBody>
      </p:sp>
    </p:spTree>
    <p:extLst>
      <p:ext uri="{BB962C8B-B14F-4D97-AF65-F5344CB8AC3E}">
        <p14:creationId xmlns:p14="http://schemas.microsoft.com/office/powerpoint/2010/main" val="1654688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397F-6E37-4736-B351-1637A3B6A5CE}"/>
              </a:ext>
            </a:extLst>
          </p:cNvPr>
          <p:cNvSpPr>
            <a:spLocks noGrp="1"/>
          </p:cNvSpPr>
          <p:nvPr>
            <p:ph type="title"/>
          </p:nvPr>
        </p:nvSpPr>
        <p:spPr>
          <a:xfrm>
            <a:off x="838200" y="1"/>
            <a:ext cx="10515600" cy="914400"/>
          </a:xfrm>
        </p:spPr>
        <p:txBody>
          <a:bodyPr/>
          <a:lstStyle/>
          <a:p>
            <a:r>
              <a:rPr lang="en-GB"/>
              <a:t>And…</a:t>
            </a:r>
            <a:endParaRPr lang="en-GB" dirty="0"/>
          </a:p>
        </p:txBody>
      </p:sp>
      <p:sp>
        <p:nvSpPr>
          <p:cNvPr id="3" name="Content Placeholder 2">
            <a:extLst>
              <a:ext uri="{FF2B5EF4-FFF2-40B4-BE49-F238E27FC236}">
                <a16:creationId xmlns:a16="http://schemas.microsoft.com/office/drawing/2014/main" id="{5A9241BC-9EAF-4982-B9FC-5E4DF8372319}"/>
              </a:ext>
            </a:extLst>
          </p:cNvPr>
          <p:cNvSpPr>
            <a:spLocks noGrp="1"/>
          </p:cNvSpPr>
          <p:nvPr>
            <p:ph idx="1"/>
          </p:nvPr>
        </p:nvSpPr>
        <p:spPr>
          <a:xfrm>
            <a:off x="735459" y="819151"/>
            <a:ext cx="5006171" cy="5595816"/>
          </a:xfrm>
        </p:spPr>
        <p:txBody>
          <a:bodyPr>
            <a:normAutofit fontScale="62500" lnSpcReduction="20000"/>
          </a:bodyPr>
          <a:lstStyle/>
          <a:p>
            <a:r>
              <a:rPr lang="en-GB" sz="2800" dirty="0">
                <a:latin typeface="Calibri" panose="020F0502020204030204" pitchFamily="34" charset="0"/>
              </a:rPr>
              <a:t>Oversee the </a:t>
            </a:r>
            <a:r>
              <a:rPr lang="en-GB" sz="2800" dirty="0" err="1">
                <a:latin typeface="Calibri" panose="020F0502020204030204" pitchFamily="34" charset="0"/>
              </a:rPr>
              <a:t>pgr</a:t>
            </a:r>
            <a:r>
              <a:rPr lang="en-GB" sz="2800" dirty="0">
                <a:latin typeface="Calibri" panose="020F0502020204030204" pitchFamily="34" charset="0"/>
              </a:rPr>
              <a:t> community’s progress </a:t>
            </a:r>
          </a:p>
          <a:p>
            <a:r>
              <a:rPr lang="en-GB" sz="2800" dirty="0">
                <a:latin typeface="Calibri" panose="020F0502020204030204" pitchFamily="34" charset="0"/>
              </a:rPr>
              <a:t>Troubleshoot where necessary</a:t>
            </a:r>
          </a:p>
          <a:p>
            <a:r>
              <a:rPr lang="en-GB" sz="2800" dirty="0">
                <a:latin typeface="Calibri" panose="020F0502020204030204" pitchFamily="34" charset="0"/>
              </a:rPr>
              <a:t>My ‘office hours’ are Mondays 2-3pm and Thursdays 4-5</a:t>
            </a:r>
          </a:p>
          <a:p>
            <a:r>
              <a:rPr lang="en-GB" dirty="0">
                <a:latin typeface="Calibri" panose="020F0502020204030204" pitchFamily="34" charset="0"/>
              </a:rPr>
              <a:t>Liaise with your reps </a:t>
            </a:r>
          </a:p>
          <a:p>
            <a:r>
              <a:rPr lang="en-GB" sz="2800" dirty="0">
                <a:latin typeface="Calibri" panose="020F0502020204030204" pitchFamily="34" charset="0"/>
              </a:rPr>
              <a:t>Run an annual review process (usually in May) – again this is different for M4C funded students</a:t>
            </a:r>
          </a:p>
          <a:p>
            <a:r>
              <a:rPr lang="en-GB" dirty="0">
                <a:latin typeface="Calibri" panose="020F0502020204030204" pitchFamily="34" charset="0"/>
              </a:rPr>
              <a:t>Help facilitate the annual postgraduate conference in May</a:t>
            </a:r>
          </a:p>
          <a:p>
            <a:r>
              <a:rPr lang="en-GB" sz="2800" dirty="0">
                <a:effectLst/>
                <a:latin typeface="Calibri" panose="020F0502020204030204" pitchFamily="34" charset="0"/>
                <a:ea typeface="Yu Mincho" panose="020B0400000000000000" pitchFamily="18" charset="-128"/>
                <a:cs typeface="Calibri" panose="020F0502020204030204" pitchFamily="34" charset="0"/>
              </a:rPr>
              <a:t>Predominantly a PGR event; expect you all to present AT LEAST once or twice in your career; first year is a good opportunity to get more feedback on general shape of your project</a:t>
            </a:r>
            <a:endParaRPr lang="en-GB" sz="2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2800" dirty="0">
                <a:effectLst/>
                <a:latin typeface="Calibri" panose="020F0502020204030204" pitchFamily="34" charset="0"/>
                <a:ea typeface="Yu Mincho" panose="020B0400000000000000" pitchFamily="18" charset="-128"/>
                <a:cs typeface="Calibri" panose="020F0502020204030204" pitchFamily="34" charset="0"/>
              </a:rPr>
              <a:t>Some MA students will also present on their work, but this is really YOUR SHOW</a:t>
            </a:r>
            <a:endParaRPr lang="en-GB" sz="2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2800" dirty="0">
                <a:effectLst/>
                <a:latin typeface="Calibri" panose="020F0502020204030204" pitchFamily="34" charset="0"/>
                <a:ea typeface="Yu Mincho" panose="020B0400000000000000" pitchFamily="18" charset="-128"/>
                <a:cs typeface="Calibri" panose="020F0502020204030204" pitchFamily="34" charset="0"/>
              </a:rPr>
              <a:t>Panels organised by PGRs; ORGANISING COMMITTEE IS COMPOSED OF STUDENTS, W/ ADVICE FROM DIRECTOR OF PGR. Many First years take advantage of this opportunity.</a:t>
            </a:r>
            <a:endParaRPr lang="en-GB" sz="2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2800" dirty="0">
                <a:effectLst/>
                <a:latin typeface="Calibri" panose="020F0502020204030204" pitchFamily="34" charset="0"/>
                <a:ea typeface="Yu Mincho" panose="020B0400000000000000" pitchFamily="18" charset="-128"/>
                <a:cs typeface="Calibri" panose="020F0502020204030204" pitchFamily="34" charset="0"/>
              </a:rPr>
              <a:t>Conference: Staff v. happy to come along and chair / commentary / audience</a:t>
            </a:r>
            <a:endParaRPr lang="en-GB" sz="2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2800" dirty="0">
                <a:effectLst/>
                <a:latin typeface="Calibri" panose="020F0502020204030204" pitchFamily="34" charset="0"/>
                <a:ea typeface="Yu Mincho" panose="020B0400000000000000" pitchFamily="18" charset="-128"/>
                <a:cs typeface="Calibri" panose="020F0502020204030204" pitchFamily="34" charset="0"/>
              </a:rPr>
              <a:t>Very enjoyable, social end to the academic year!</a:t>
            </a:r>
            <a:endParaRPr lang="en-GB" sz="2800" dirty="0"/>
          </a:p>
          <a:p>
            <a:endParaRPr lang="en-GB" sz="2800" dirty="0">
              <a:latin typeface="Calibri" panose="020F0502020204030204" pitchFamily="34" charset="0"/>
            </a:endParaRPr>
          </a:p>
          <a:p>
            <a:endParaRPr lang="en-GB" dirty="0"/>
          </a:p>
        </p:txBody>
      </p:sp>
      <p:pic>
        <p:nvPicPr>
          <p:cNvPr id="6" name="Picture 5" descr="A group of people in a room&#10;&#10;Description automatically generated with medium confidence">
            <a:extLst>
              <a:ext uri="{FF2B5EF4-FFF2-40B4-BE49-F238E27FC236}">
                <a16:creationId xmlns:a16="http://schemas.microsoft.com/office/drawing/2014/main" id="{65FF856D-013C-24BB-C5DE-74EDE5F6AA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429" y="-11591"/>
            <a:ext cx="6450369" cy="3628650"/>
          </a:xfrm>
          <a:prstGeom prst="rect">
            <a:avLst/>
          </a:prstGeom>
        </p:spPr>
      </p:pic>
      <p:pic>
        <p:nvPicPr>
          <p:cNvPr id="12" name="Picture 11" descr="Two people sitting on a couch&#10;&#10;Description automatically generated with low confidence">
            <a:extLst>
              <a:ext uri="{FF2B5EF4-FFF2-40B4-BE49-F238E27FC236}">
                <a16:creationId xmlns:a16="http://schemas.microsoft.com/office/drawing/2014/main" id="{71C8DBC2-C675-4571-14AA-16397E0E21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3428" y="3617058"/>
            <a:ext cx="6318572" cy="3617059"/>
          </a:xfrm>
          <a:prstGeom prst="rect">
            <a:avLst/>
          </a:prstGeom>
        </p:spPr>
      </p:pic>
    </p:spTree>
    <p:extLst>
      <p:ext uri="{BB962C8B-B14F-4D97-AF65-F5344CB8AC3E}">
        <p14:creationId xmlns:p14="http://schemas.microsoft.com/office/powerpoint/2010/main" val="1460745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2175FD-C0B4-4006-B68D-379853AA736F}"/>
              </a:ext>
            </a:extLst>
          </p:cNvPr>
          <p:cNvSpPr>
            <a:spLocks noGrp="1"/>
          </p:cNvSpPr>
          <p:nvPr>
            <p:ph type="title"/>
          </p:nvPr>
        </p:nvSpPr>
        <p:spPr>
          <a:xfrm>
            <a:off x="6701515" y="-54464"/>
            <a:ext cx="3055516" cy="853818"/>
          </a:xfrm>
        </p:spPr>
        <p:txBody>
          <a:bodyPr anchor="ctr">
            <a:normAutofit/>
          </a:bodyPr>
          <a:lstStyle/>
          <a:p>
            <a:r>
              <a:rPr lang="en-GB" sz="3400" dirty="0"/>
              <a:t>Useful to know!</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4105"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B8089A-498A-45EB-AC9A-63B56AB4FF6E}"/>
              </a:ext>
            </a:extLst>
          </p:cNvPr>
          <p:cNvSpPr>
            <a:spLocks noGrp="1"/>
          </p:cNvSpPr>
          <p:nvPr>
            <p:ph idx="1"/>
          </p:nvPr>
        </p:nvSpPr>
        <p:spPr>
          <a:xfrm>
            <a:off x="606874" y="372445"/>
            <a:ext cx="4559425" cy="6310090"/>
          </a:xfrm>
        </p:spPr>
        <p:txBody>
          <a:bodyPr anchor="ctr">
            <a:normAutofit/>
          </a:bodyPr>
          <a:lstStyle/>
          <a:p>
            <a:r>
              <a:rPr lang="en-US" sz="1900" b="1" dirty="0"/>
              <a:t>Temporary withdrawals [TWD] </a:t>
            </a:r>
            <a:r>
              <a:rPr lang="en-GB" sz="1400" dirty="0">
                <a:hlinkClick r:id="rId2"/>
              </a:rPr>
              <a:t>Temporary Withdrawal (warwick.ac.uk)</a:t>
            </a:r>
            <a:endParaRPr lang="en-US" sz="1900" b="1" dirty="0"/>
          </a:p>
          <a:p>
            <a:r>
              <a:rPr lang="en-GB" sz="1900" dirty="0">
                <a:effectLst/>
                <a:latin typeface="Calibri" panose="020F0502020204030204" pitchFamily="34" charset="0"/>
                <a:ea typeface="Yu Mincho" panose="020B0400000000000000" pitchFamily="18" charset="-128"/>
                <a:cs typeface="Calibri" panose="020F0502020204030204" pitchFamily="34" charset="0"/>
              </a:rPr>
              <a:t>You must discuss with your supervisor and me first. This is an online form process to the Graduate Office, but be aware of implications:</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If you’re funded, funding may stop</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lose contact w/ supervisor until you re-register</a:t>
            </a: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Times New Roman" panose="02020603050405020304" pitchFamily="18" charset="0"/>
              </a:rPr>
              <a:t>Visa implications for overseas students</a:t>
            </a:r>
          </a:p>
          <a:p>
            <a:r>
              <a:rPr lang="en-GB" sz="1900" dirty="0">
                <a:effectLst/>
                <a:latin typeface="Calibri" panose="020F0502020204030204" pitchFamily="34" charset="0"/>
                <a:ea typeface="Yu Mincho" panose="020B0400000000000000" pitchFamily="18" charset="-128"/>
                <a:cs typeface="Calibri" panose="020F0502020204030204" pitchFamily="34" charset="0"/>
              </a:rPr>
              <a:t>So if you’re thinking about it you must speak with supervisors and I have to approve it.</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900" dirty="0">
                <a:effectLst/>
                <a:latin typeface="Calibri" panose="020F0502020204030204" pitchFamily="34" charset="0"/>
                <a:ea typeface="Yu Mincho" panose="020B0400000000000000" pitchFamily="18" charset="-128"/>
                <a:cs typeface="Calibri" panose="020F0502020204030204" pitchFamily="34" charset="0"/>
              </a:rPr>
              <a:t>Similarly for changing between FT and PT – how that change happens also depends on how you are funded, so talk to us at earliest opportunity.</a:t>
            </a:r>
            <a:endParaRPr lang="en-US" sz="1900" b="1" dirty="0">
              <a:latin typeface="Lato"/>
            </a:endParaRPr>
          </a:p>
          <a:p>
            <a:endParaRPr lang="en-GB" sz="1100" b="1"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How To Work Well With Your PhD Supervisor">
            <a:extLst>
              <a:ext uri="{FF2B5EF4-FFF2-40B4-BE49-F238E27FC236}">
                <a16:creationId xmlns:a16="http://schemas.microsoft.com/office/drawing/2014/main" id="{B9333B0A-FCAE-4512-AF84-4E1E588C9C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596" r="16805" b="1"/>
          <a:stretch/>
        </p:blipFill>
        <p:spPr bwMode="auto">
          <a:xfrm>
            <a:off x="5977787" y="853818"/>
            <a:ext cx="5369223" cy="5204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152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B31CA36-8310-4EF2-A7ED-8ADB5E0A726F}"/>
              </a:ext>
            </a:extLst>
          </p:cNvPr>
          <p:cNvSpPr>
            <a:spLocks noGrp="1"/>
          </p:cNvSpPr>
          <p:nvPr>
            <p:ph type="title"/>
          </p:nvPr>
        </p:nvSpPr>
        <p:spPr>
          <a:xfrm>
            <a:off x="8516128" y="840540"/>
            <a:ext cx="3173967" cy="1135737"/>
          </a:xfrm>
        </p:spPr>
        <p:txBody>
          <a:bodyPr>
            <a:noAutofit/>
          </a:bodyPr>
          <a:lstStyle/>
          <a:p>
            <a:r>
              <a:rPr lang="en-GB" b="1" dirty="0"/>
              <a:t>Money </a:t>
            </a:r>
            <a:br>
              <a:rPr lang="en-GB" b="1" dirty="0"/>
            </a:br>
            <a:r>
              <a:rPr lang="en-GB" b="1" dirty="0"/>
              <a:t>Matters</a:t>
            </a:r>
          </a:p>
        </p:txBody>
      </p:sp>
      <p:sp>
        <p:nvSpPr>
          <p:cNvPr id="3" name="Content Placeholder 2">
            <a:extLst>
              <a:ext uri="{FF2B5EF4-FFF2-40B4-BE49-F238E27FC236}">
                <a16:creationId xmlns:a16="http://schemas.microsoft.com/office/drawing/2014/main" id="{19C23CA5-8CA3-4B07-B61D-AC41E5311901}"/>
              </a:ext>
            </a:extLst>
          </p:cNvPr>
          <p:cNvSpPr>
            <a:spLocks noGrp="1"/>
          </p:cNvSpPr>
          <p:nvPr>
            <p:ph idx="1"/>
          </p:nvPr>
        </p:nvSpPr>
        <p:spPr>
          <a:xfrm>
            <a:off x="360341" y="446049"/>
            <a:ext cx="7653883" cy="6173028"/>
          </a:xfrm>
        </p:spPr>
        <p:txBody>
          <a:bodyPr>
            <a:normAutofit lnSpcReduction="10000"/>
          </a:bodyPr>
          <a:lstStyle/>
          <a:p>
            <a:r>
              <a:rPr lang="en-GB" sz="2400" dirty="0"/>
              <a:t>Different funding councils have different arrangements</a:t>
            </a:r>
          </a:p>
          <a:p>
            <a:r>
              <a:rPr lang="en-GB" sz="2400" dirty="0">
                <a:effectLst/>
                <a:ea typeface="Yu Mincho" panose="020B0400000000000000" pitchFamily="18" charset="-128"/>
                <a:cs typeface="Calibri" panose="020F0502020204030204" pitchFamily="34" charset="0"/>
              </a:rPr>
              <a:t>many of you are on FUNDED PhDs - these have expense and travel and research allowances built into them, and you should apply for those [NB PLAN AHEAD] </a:t>
            </a:r>
          </a:p>
          <a:p>
            <a:r>
              <a:rPr lang="en-GB" sz="2400" dirty="0">
                <a:effectLst/>
                <a:latin typeface="Calibri" panose="020F0502020204030204" pitchFamily="34" charset="0"/>
                <a:ea typeface="Yu Mincho" panose="020B0400000000000000" pitchFamily="18" charset="-128"/>
              </a:rPr>
              <a:t>Departmental support: I administer a personal research grant for every self-funding student in History – about £2</a:t>
            </a:r>
            <a:r>
              <a:rPr lang="en-GB" sz="2400" dirty="0">
                <a:latin typeface="Calibri" panose="020F0502020204030204" pitchFamily="34" charset="0"/>
                <a:ea typeface="Yu Mincho" panose="020B0400000000000000" pitchFamily="18" charset="-128"/>
              </a:rPr>
              <a:t>50</a:t>
            </a:r>
            <a:r>
              <a:rPr lang="en-GB" sz="2400" dirty="0">
                <a:effectLst/>
                <a:latin typeface="Calibri" panose="020F0502020204030204" pitchFamily="34" charset="0"/>
                <a:ea typeface="Yu Mincho" panose="020B0400000000000000" pitchFamily="18" charset="-128"/>
              </a:rPr>
              <a:t> per student per year to support your research activities. This is yours to use – online form through which you can reimburse. No deadline. </a:t>
            </a:r>
          </a:p>
          <a:p>
            <a:r>
              <a:rPr lang="en-GB" sz="2400" dirty="0">
                <a:effectLst/>
                <a:latin typeface="Calibri" panose="020F0502020204030204" pitchFamily="34" charset="0"/>
                <a:ea typeface="Yu Mincho" panose="020B0400000000000000" pitchFamily="18" charset="-128"/>
                <a:cs typeface="Calibri" panose="020F0502020204030204" pitchFamily="34" charset="0"/>
              </a:rPr>
              <a:t>This needs to be </a:t>
            </a:r>
            <a:r>
              <a:rPr lang="en-GB" sz="2400" b="1" dirty="0">
                <a:effectLst/>
                <a:latin typeface="Calibri" panose="020F0502020204030204" pitchFamily="34" charset="0"/>
                <a:ea typeface="Yu Mincho" panose="020B0400000000000000" pitchFamily="18" charset="-128"/>
                <a:cs typeface="Calibri" panose="020F0502020204030204" pitchFamily="34" charset="0"/>
              </a:rPr>
              <a:t>precise amounts and receipts</a:t>
            </a:r>
            <a:r>
              <a:rPr lang="en-GB" sz="2400" dirty="0">
                <a:effectLst/>
                <a:latin typeface="Calibri" panose="020F0502020204030204" pitchFamily="34" charset="0"/>
                <a:ea typeface="Yu Mincho" panose="020B0400000000000000" pitchFamily="18" charset="-128"/>
                <a:cs typeface="Calibri" panose="020F0502020204030204" pitchFamily="34" charset="0"/>
              </a:rPr>
              <a:t> – get you in the practice of being a history researcher, where this occupies much of your time. (please note this – incomplete data means delays or even no money!</a:t>
            </a:r>
          </a:p>
          <a:p>
            <a:r>
              <a:rPr lang="en-GB" sz="2400" dirty="0">
                <a:effectLst/>
                <a:latin typeface="Calibri" panose="020F0502020204030204" pitchFamily="34" charset="0"/>
                <a:ea typeface="Yu Mincho" panose="020B0400000000000000" pitchFamily="18" charset="-128"/>
                <a:cs typeface="Calibri" panose="020F0502020204030204" pitchFamily="34" charset="0"/>
              </a:rPr>
              <a:t>OTHER PLACES offering funding – Humanities Research Committee; Institute of Advanced Study (IAS); Royal Historical Society has small grants; </a:t>
            </a:r>
            <a:r>
              <a:rPr lang="en-GB" sz="2400" dirty="0">
                <a:effectLst/>
                <a:latin typeface="Calibri" panose="020F0502020204030204" pitchFamily="34" charset="0"/>
                <a:ea typeface="Yu Mincho" panose="020B0400000000000000" pitchFamily="18" charset="-128"/>
              </a:rPr>
              <a:t>Economic History Society, likewise</a:t>
            </a:r>
            <a:endParaRPr lang="en-GB" sz="24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p>
        </p:txBody>
      </p:sp>
      <p:pic>
        <p:nvPicPr>
          <p:cNvPr id="5126" name="Picture 6" descr="The 4 ways postgraduate students can fund an MBA degree | The Independent">
            <a:extLst>
              <a:ext uri="{FF2B5EF4-FFF2-40B4-BE49-F238E27FC236}">
                <a16:creationId xmlns:a16="http://schemas.microsoft.com/office/drawing/2014/main" id="{19BEA63B-F0C6-42D7-995F-7620D8BE68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09" r="2736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Isosceles Triangle 19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Isosceles Triangle 19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1356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94EB040-B8FE-4C52-A95A-CBA84705A3CD}"/>
              </a:ext>
            </a:extLst>
          </p:cNvPr>
          <p:cNvSpPr>
            <a:spLocks noGrp="1"/>
          </p:cNvSpPr>
          <p:nvPr>
            <p:ph type="title"/>
          </p:nvPr>
        </p:nvSpPr>
        <p:spPr>
          <a:xfrm>
            <a:off x="6090176" y="170602"/>
            <a:ext cx="4977976" cy="1454051"/>
          </a:xfrm>
        </p:spPr>
        <p:txBody>
          <a:bodyPr>
            <a:normAutofit fontScale="90000"/>
          </a:bodyPr>
          <a:lstStyle/>
          <a:p>
            <a:r>
              <a:rPr lang="en-GB" b="1" u="sng" dirty="0">
                <a:solidFill>
                  <a:srgbClr val="000000"/>
                </a:solidFill>
                <a:latin typeface="Calibri" panose="020F0502020204030204" pitchFamily="34" charset="0"/>
                <a:ea typeface="Yu Mincho" panose="020B0400000000000000" pitchFamily="18" charset="-128"/>
                <a:cs typeface="Calibri" panose="020F0502020204030204" pitchFamily="34" charset="0"/>
              </a:rPr>
              <a:t>E</a:t>
            </a:r>
            <a: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-PORTFOLIOS</a:t>
            </a:r>
            <a:b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br>
            <a:r>
              <a:rPr lang="en-GB" sz="2700" dirty="0">
                <a:hlinkClick r:id="rId3"/>
              </a:rPr>
              <a:t>Current PhD Students (warwick.ac.uk)</a:t>
            </a:r>
            <a:br>
              <a:rPr lang="en-GB" sz="2700" dirty="0"/>
            </a:br>
            <a:br>
              <a:rPr lang="en-GB" sz="2700" dirty="0"/>
            </a:br>
            <a:r>
              <a:rPr lang="en-GB" sz="1100" dirty="0" err="1">
                <a:hlinkClick r:id="rId4"/>
              </a:rPr>
              <a:t>ePortfolio</a:t>
            </a:r>
            <a:r>
              <a:rPr lang="en-GB" sz="1100" dirty="0">
                <a:hlinkClick r:id="rId4"/>
              </a:rPr>
              <a:t> Request Form (warwick.ac.uk)</a:t>
            </a:r>
            <a:endParaRPr lang="en-GB" sz="2700" dirty="0">
              <a:solidFill>
                <a:srgbClr val="000000"/>
              </a:solidFill>
            </a:endParaRPr>
          </a:p>
        </p:txBody>
      </p:sp>
      <p:sp>
        <p:nvSpPr>
          <p:cNvPr id="14"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5BDCEAC-7383-40E7-B6BA-64D01F5BDE0D}"/>
              </a:ext>
            </a:extLst>
          </p:cNvPr>
          <p:cNvSpPr>
            <a:spLocks noGrp="1"/>
          </p:cNvSpPr>
          <p:nvPr>
            <p:ph idx="1"/>
          </p:nvPr>
        </p:nvSpPr>
        <p:spPr>
          <a:xfrm>
            <a:off x="6090176" y="1839951"/>
            <a:ext cx="5452878" cy="5018049"/>
          </a:xfrm>
        </p:spPr>
        <p:txBody>
          <a:bodyPr anchor="ctr">
            <a:normAutofit/>
          </a:bodyPr>
          <a:lstStyle/>
          <a:p>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Being part of research community!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Up on the Dept website</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Describe project, funding;</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Describe talks, conferences you attend, update it regularly</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Link it to twitter profiles or academica.edu profiles, if you have those, or blogs</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b="1" i="1"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Everyone needs to construct one!</a:t>
            </a:r>
            <a:endParaRPr lang="en-GB" sz="2000" b="1"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I will be chasing you to see that this is regularly updated</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Visibility massively helps in job hunt / postdoc positions at the end</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The website uses its own software – relatively intuitive.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400" dirty="0">
              <a:solidFill>
                <a:srgbClr val="000000"/>
              </a:solidFill>
            </a:endParaRPr>
          </a:p>
        </p:txBody>
      </p:sp>
      <p:pic>
        <p:nvPicPr>
          <p:cNvPr id="8" name="Picture 7" descr="Graphical user interface, application&#10;&#10;Description automatically generated">
            <a:extLst>
              <a:ext uri="{FF2B5EF4-FFF2-40B4-BE49-F238E27FC236}">
                <a16:creationId xmlns:a16="http://schemas.microsoft.com/office/drawing/2014/main" id="{C83B6623-D25D-43C7-87CD-98DFF4891F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622" y="1194956"/>
            <a:ext cx="5695950" cy="4924425"/>
          </a:xfrm>
          <a:prstGeom prst="rect">
            <a:avLst/>
          </a:prstGeom>
        </p:spPr>
      </p:pic>
    </p:spTree>
    <p:extLst>
      <p:ext uri="{BB962C8B-B14F-4D97-AF65-F5344CB8AC3E}">
        <p14:creationId xmlns:p14="http://schemas.microsoft.com/office/powerpoint/2010/main" val="706158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Tabitha Baker">
            <a:extLst>
              <a:ext uri="{FF2B5EF4-FFF2-40B4-BE49-F238E27FC236}">
                <a16:creationId xmlns:a16="http://schemas.microsoft.com/office/drawing/2014/main" id="{5D9BF1BB-D2C5-4C00-A3EA-D4A0A459F2C4}"/>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r="1" b="19560"/>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71">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a:extLst>
              <a:ext uri="{FF2B5EF4-FFF2-40B4-BE49-F238E27FC236}">
                <a16:creationId xmlns:a16="http://schemas.microsoft.com/office/drawing/2014/main" id="{0316B318-0569-448B-AA7E-1050FB4DD7C7}"/>
              </a:ext>
            </a:extLst>
          </p:cNvPr>
          <p:cNvSpPr>
            <a:spLocks noGrp="1"/>
          </p:cNvSpPr>
          <p:nvPr>
            <p:ph type="title"/>
          </p:nvPr>
        </p:nvSpPr>
        <p:spPr>
          <a:xfrm>
            <a:off x="775286" y="279097"/>
            <a:ext cx="4803636" cy="1311664"/>
          </a:xfrm>
        </p:spPr>
        <p:txBody>
          <a:bodyPr>
            <a:normAutofit/>
          </a:bodyPr>
          <a:lstStyle/>
          <a:p>
            <a:pPr algn="ctr"/>
            <a:r>
              <a:rPr lang="en-GB" dirty="0">
                <a:solidFill>
                  <a:srgbClr val="000000"/>
                </a:solidFill>
              </a:rPr>
              <a:t>Teaching Opportunities</a:t>
            </a:r>
          </a:p>
        </p:txBody>
      </p:sp>
      <p:sp>
        <p:nvSpPr>
          <p:cNvPr id="3" name="Content Placeholder 2">
            <a:extLst>
              <a:ext uri="{FF2B5EF4-FFF2-40B4-BE49-F238E27FC236}">
                <a16:creationId xmlns:a16="http://schemas.microsoft.com/office/drawing/2014/main" id="{160D5583-D471-49F8-9C9E-DE94AFE829B7}"/>
              </a:ext>
            </a:extLst>
          </p:cNvPr>
          <p:cNvSpPr>
            <a:spLocks noGrp="1"/>
          </p:cNvSpPr>
          <p:nvPr>
            <p:ph idx="1"/>
          </p:nvPr>
        </p:nvSpPr>
        <p:spPr>
          <a:xfrm>
            <a:off x="233085" y="2022468"/>
            <a:ext cx="5564458" cy="4388606"/>
          </a:xfrm>
        </p:spPr>
        <p:txBody>
          <a:bodyPr anchor="ctr">
            <a:normAutofit lnSpcReduction="10000"/>
          </a:bodyPr>
          <a:lstStyle/>
          <a:p>
            <a:endParaRPr lang="en-GB" sz="2000" i="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This is open to you to do, after your first year, and important to consider if you are thinking about a career in academia. Graduate Teaching Assistant [GTA]</a:t>
            </a:r>
          </a:p>
          <a:p>
            <a:r>
              <a:rPr lang="en-GB" sz="2000" dirty="0">
                <a:solidFill>
                  <a:srgbClr val="000000"/>
                </a:solidFill>
                <a:effectLst/>
                <a:latin typeface="Calibri" panose="020F0502020204030204" pitchFamily="34" charset="0"/>
                <a:ea typeface="Yu Mincho" panose="020B0400000000000000" pitchFamily="18" charset="-128"/>
              </a:rPr>
              <a:t>PGRs can teach up to 2 seminars a week, max</a:t>
            </a: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There is a module run by the Learning Development Centre – ‘Prepare to Teach’ - it is </a:t>
            </a:r>
            <a:r>
              <a:rPr lang="en-GB"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compulsory</a:t>
            </a:r>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anyone wanting to teach and it will run in term 2.</a:t>
            </a:r>
          </a:p>
          <a:p>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Teaching is run by the History Office – so any queries / expressions of interest to CLAUDIA GRAY. We can’t guarantee teaching but try to accommodate requests.</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800" i="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endParaRPr lang="en-GB" sz="1100" dirty="0">
              <a:solidFill>
                <a:srgbClr val="000000"/>
              </a:solidFill>
            </a:endParaRPr>
          </a:p>
        </p:txBody>
      </p:sp>
    </p:spTree>
    <p:extLst>
      <p:ext uri="{BB962C8B-B14F-4D97-AF65-F5344CB8AC3E}">
        <p14:creationId xmlns:p14="http://schemas.microsoft.com/office/powerpoint/2010/main" val="2749020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ED5CD-9568-7C21-BE94-EBA7DCBEDDA2}"/>
              </a:ext>
            </a:extLst>
          </p:cNvPr>
          <p:cNvSpPr>
            <a:spLocks noGrp="1"/>
          </p:cNvSpPr>
          <p:nvPr>
            <p:ph type="title"/>
          </p:nvPr>
        </p:nvSpPr>
        <p:spPr/>
        <p:txBody>
          <a:bodyPr/>
          <a:lstStyle/>
          <a:p>
            <a:r>
              <a:rPr lang="en-GB" sz="4400" b="1" i="0" dirty="0">
                <a:solidFill>
                  <a:srgbClr val="000000"/>
                </a:solidFill>
                <a:effectLst/>
                <a:latin typeface="inherit"/>
              </a:rPr>
              <a:t>Some Homework for </a:t>
            </a:r>
            <a:r>
              <a:rPr lang="en-GB" sz="4400" b="1" i="0">
                <a:solidFill>
                  <a:srgbClr val="000000"/>
                </a:solidFill>
                <a:effectLst/>
                <a:latin typeface="inherit"/>
              </a:rPr>
              <a:t>next time! </a:t>
            </a:r>
            <a:br>
              <a:rPr lang="en-GB" sz="4400" b="1" i="0">
                <a:solidFill>
                  <a:srgbClr val="000000"/>
                </a:solidFill>
                <a:effectLst/>
                <a:latin typeface="inherit"/>
              </a:rPr>
            </a:br>
            <a:r>
              <a:rPr lang="en-GB" sz="4400" b="1" i="0" dirty="0">
                <a:solidFill>
                  <a:srgbClr val="000000"/>
                </a:solidFill>
                <a:effectLst/>
                <a:latin typeface="inherit"/>
              </a:rPr>
              <a:t>Research Integrity training   </a:t>
            </a:r>
            <a:endParaRPr lang="en-GB" dirty="0"/>
          </a:p>
        </p:txBody>
      </p:sp>
      <p:sp>
        <p:nvSpPr>
          <p:cNvPr id="3" name="Content Placeholder 2">
            <a:extLst>
              <a:ext uri="{FF2B5EF4-FFF2-40B4-BE49-F238E27FC236}">
                <a16:creationId xmlns:a16="http://schemas.microsoft.com/office/drawing/2014/main" id="{50F54249-A074-04D2-FFD8-50CA20510113}"/>
              </a:ext>
            </a:extLst>
          </p:cNvPr>
          <p:cNvSpPr>
            <a:spLocks noGrp="1"/>
          </p:cNvSpPr>
          <p:nvPr>
            <p:ph idx="1"/>
          </p:nvPr>
        </p:nvSpPr>
        <p:spPr/>
        <p:txBody>
          <a:bodyPr>
            <a:normAutofit fontScale="85000" lnSpcReduction="10000"/>
          </a:bodyPr>
          <a:lstStyle/>
          <a:p>
            <a:pPr algn="l">
              <a:spcAft>
                <a:spcPts val="800"/>
              </a:spcAft>
            </a:pPr>
            <a:r>
              <a:rPr lang="en-GB" sz="2400" b="0" i="0" dirty="0">
                <a:solidFill>
                  <a:srgbClr val="000000"/>
                </a:solidFill>
                <a:effectLst/>
                <a:latin typeface="inherit"/>
              </a:rPr>
              <a:t>Research integrity covers a range of areas - from adhering to policies, standards and protocols, through good research practice, to reporting research findings clearly and transparently.</a:t>
            </a:r>
            <a:endParaRPr lang="en-GB" sz="2400" b="0" i="0" dirty="0">
              <a:solidFill>
                <a:srgbClr val="201F1E"/>
              </a:solidFill>
              <a:effectLst/>
              <a:latin typeface="Calibri" panose="020F0502020204030204" pitchFamily="34" charset="0"/>
            </a:endParaRPr>
          </a:p>
          <a:p>
            <a:pPr algn="l">
              <a:spcAft>
                <a:spcPts val="800"/>
              </a:spcAft>
            </a:pPr>
            <a:r>
              <a:rPr lang="en-GB" sz="2400" b="0" i="0" dirty="0">
                <a:solidFill>
                  <a:srgbClr val="000000"/>
                </a:solidFill>
                <a:effectLst/>
                <a:latin typeface="inherit"/>
              </a:rPr>
              <a:t>In order to support the community’s understanding of the principles and practices that protect the integrity of research, the University has a dedicated online Research Integrity Training Programme, ‘</a:t>
            </a:r>
            <a:r>
              <a:rPr lang="en-GB" sz="2400" b="0" i="0" dirty="0" err="1">
                <a:solidFill>
                  <a:srgbClr val="000000"/>
                </a:solidFill>
                <a:effectLst/>
                <a:latin typeface="inherit"/>
              </a:rPr>
              <a:t>Epigeum</a:t>
            </a:r>
            <a:r>
              <a:rPr lang="en-GB" sz="2400" b="0" i="0" dirty="0">
                <a:solidFill>
                  <a:srgbClr val="000000"/>
                </a:solidFill>
                <a:effectLst/>
                <a:latin typeface="inherit"/>
              </a:rPr>
              <a:t>’: </a:t>
            </a:r>
            <a:r>
              <a:rPr lang="en-GB" sz="2400" b="0" i="0" u="sng" dirty="0">
                <a:solidFill>
                  <a:srgbClr val="0563C1"/>
                </a:solidFill>
                <a:effectLst/>
                <a:latin typeface="inherit"/>
                <a:hlinkClick r:id="rId2"/>
              </a:rPr>
              <a:t>https://warwick.ac.uk/services/ris/research_integrity/trainingandmentoring/online-training/</a:t>
            </a:r>
            <a:endParaRPr lang="en-GB" sz="2400" b="0" i="0" dirty="0">
              <a:solidFill>
                <a:srgbClr val="201F1E"/>
              </a:solidFill>
              <a:effectLst/>
              <a:latin typeface="Calibri" panose="020F0502020204030204" pitchFamily="34" charset="0"/>
            </a:endParaRPr>
          </a:p>
          <a:p>
            <a:pPr algn="l">
              <a:spcAft>
                <a:spcPts val="800"/>
              </a:spcAft>
            </a:pPr>
            <a:r>
              <a:rPr lang="en-GB" sz="2400" b="1" i="0" dirty="0">
                <a:solidFill>
                  <a:srgbClr val="000000"/>
                </a:solidFill>
                <a:effectLst/>
                <a:latin typeface="inherit"/>
              </a:rPr>
              <a:t>The University has mandated the completion of Research Integrity training for all staff and students delivering research </a:t>
            </a:r>
            <a:r>
              <a:rPr lang="en-GB" sz="2400" b="0" i="0" dirty="0">
                <a:solidFill>
                  <a:srgbClr val="000000"/>
                </a:solidFill>
                <a:effectLst/>
                <a:latin typeface="inherit"/>
              </a:rPr>
              <a:t>and has recently approved a Research Integrity training policy: </a:t>
            </a:r>
            <a:r>
              <a:rPr lang="en-GB" sz="2400" b="0" i="0" u="sng" dirty="0">
                <a:solidFill>
                  <a:srgbClr val="0563C1"/>
                </a:solidFill>
                <a:effectLst/>
                <a:latin typeface="inherit"/>
                <a:hlinkClick r:id="rId3"/>
              </a:rPr>
              <a:t>https://warwick.ac.uk/services/ris/research_integrity/trainingandmentoring/ritrainingpolicy/</a:t>
            </a:r>
            <a:endParaRPr lang="en-GB" sz="2400" u="sng" dirty="0">
              <a:solidFill>
                <a:srgbClr val="0563C1"/>
              </a:solidFill>
              <a:latin typeface="inherit"/>
            </a:endParaRPr>
          </a:p>
          <a:p>
            <a:pPr algn="l">
              <a:spcAft>
                <a:spcPts val="800"/>
              </a:spcAft>
            </a:pPr>
            <a:r>
              <a:rPr lang="en-GB" sz="2400" b="0" i="0" dirty="0">
                <a:solidFill>
                  <a:srgbClr val="201F1E"/>
                </a:solidFill>
                <a:effectLst/>
                <a:latin typeface="Calibri" panose="020F0502020204030204" pitchFamily="34" charset="0"/>
              </a:rPr>
              <a:t>There are two versions of the training package – only the ‘concise’ one (45 mins) is obligatory. It focuses on </a:t>
            </a:r>
            <a:r>
              <a:rPr lang="en-GB" sz="2400" dirty="0">
                <a:solidFill>
                  <a:srgbClr val="201F1E"/>
                </a:solidFill>
                <a:latin typeface="Calibri" panose="020F0502020204030204" pitchFamily="34" charset="0"/>
              </a:rPr>
              <a:t>human participants research, animal research, conflict of interest, safety and health, and intellectual property.</a:t>
            </a:r>
          </a:p>
          <a:p>
            <a:endParaRPr lang="en-GB" dirty="0"/>
          </a:p>
        </p:txBody>
      </p:sp>
    </p:spTree>
    <p:extLst>
      <p:ext uri="{BB962C8B-B14F-4D97-AF65-F5344CB8AC3E}">
        <p14:creationId xmlns:p14="http://schemas.microsoft.com/office/powerpoint/2010/main" val="3554583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4A22DA-6B5D-4A76-8EE5-D01E153A5944}"/>
              </a:ext>
            </a:extLst>
          </p:cNvPr>
          <p:cNvSpPr>
            <a:spLocks noGrp="1"/>
          </p:cNvSpPr>
          <p:nvPr>
            <p:ph type="title"/>
          </p:nvPr>
        </p:nvSpPr>
        <p:spPr>
          <a:xfrm>
            <a:off x="572493" y="238539"/>
            <a:ext cx="11018520" cy="1434415"/>
          </a:xfrm>
        </p:spPr>
        <p:txBody>
          <a:bodyPr anchor="b">
            <a:normAutofit/>
          </a:bodyPr>
          <a:lstStyle/>
          <a:p>
            <a:r>
              <a:rPr lang="en-GB" sz="5400"/>
              <a:t>Introducing…</a:t>
            </a:r>
          </a:p>
        </p:txBody>
      </p:sp>
      <p:sp>
        <p:nvSpPr>
          <p:cNvPr id="206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C582983-B096-48D9-8BFC-1157B6645C5C}"/>
              </a:ext>
            </a:extLst>
          </p:cNvPr>
          <p:cNvSpPr>
            <a:spLocks noGrp="1"/>
          </p:cNvSpPr>
          <p:nvPr>
            <p:ph idx="1"/>
          </p:nvPr>
        </p:nvSpPr>
        <p:spPr>
          <a:xfrm>
            <a:off x="572493" y="2071316"/>
            <a:ext cx="6713552" cy="4119172"/>
          </a:xfrm>
        </p:spPr>
        <p:txBody>
          <a:bodyPr anchor="t">
            <a:normAutofit lnSpcReduction="10000"/>
          </a:bodyPr>
          <a:lstStyle/>
          <a:p>
            <a:r>
              <a:rPr lang="en-GB" sz="1900" b="1" dirty="0"/>
              <a:t>Kay Jones</a:t>
            </a:r>
            <a:r>
              <a:rPr lang="en-GB" sz="1900" dirty="0"/>
              <a:t>, PGR Co-Ordinator. </a:t>
            </a:r>
            <a:r>
              <a:rPr lang="en-US" sz="2000" b="0" i="0" dirty="0">
                <a:effectLst/>
                <a:latin typeface="Lato"/>
                <a:hlinkClick r:id="rId2"/>
              </a:rPr>
              <a:t>PGHistoryOffice@warwick.ac.uk</a:t>
            </a:r>
            <a:r>
              <a:rPr lang="en-US" sz="2000" dirty="0">
                <a:latin typeface="Lato"/>
              </a:rPr>
              <a:t> </a:t>
            </a:r>
            <a:r>
              <a:rPr lang="en-US" sz="2000" dirty="0">
                <a:latin typeface="Calibri" panose="020F0502020204030204" pitchFamily="34" charset="0"/>
                <a:ea typeface="Yu Mincho" panose="020B0400000000000000" pitchFamily="18" charset="-128"/>
                <a:cs typeface="Calibri" panose="020F0502020204030204" pitchFamily="34" charset="0"/>
              </a:rPr>
              <a:t>Tel 50495 Office: FAB 3</a:t>
            </a:r>
            <a:r>
              <a:rPr lang="en-US" sz="2000" baseline="30000" dirty="0">
                <a:latin typeface="Calibri" panose="020F0502020204030204" pitchFamily="34" charset="0"/>
                <a:ea typeface="Yu Mincho" panose="020B0400000000000000" pitchFamily="18" charset="-128"/>
                <a:cs typeface="Calibri" panose="020F0502020204030204" pitchFamily="34" charset="0"/>
              </a:rPr>
              <a:t>rd</a:t>
            </a:r>
            <a:r>
              <a:rPr lang="en-US" sz="2000" dirty="0">
                <a:latin typeface="Calibri" panose="020F0502020204030204" pitchFamily="34" charset="0"/>
                <a:ea typeface="Yu Mincho" panose="020B0400000000000000" pitchFamily="18" charset="-128"/>
                <a:cs typeface="Calibri" panose="020F0502020204030204" pitchFamily="34" charset="0"/>
              </a:rPr>
              <a:t> Floor Office</a:t>
            </a:r>
            <a:endParaRPr lang="en-GB" sz="1900" dirty="0"/>
          </a:p>
          <a:p>
            <a:r>
              <a:rPr lang="en-GB" sz="1900" b="1" dirty="0"/>
              <a:t>CADRE</a:t>
            </a:r>
            <a:r>
              <a:rPr lang="en-GB" sz="1900" dirty="0"/>
              <a:t> </a:t>
            </a:r>
            <a:r>
              <a:rPr lang="en-GB" sz="1900" dirty="0">
                <a:hlinkClick r:id="rId3"/>
              </a:rPr>
              <a:t>Welcome and Induction (warwick.ac.uk)</a:t>
            </a:r>
            <a:r>
              <a:rPr lang="en-GB" sz="1900" dirty="0"/>
              <a:t>; Sharron Wilson</a:t>
            </a:r>
          </a:p>
          <a:p>
            <a:r>
              <a:rPr lang="en-GB" sz="1900" b="1" dirty="0"/>
              <a:t>Doctoral College </a:t>
            </a:r>
            <a:r>
              <a:rPr lang="en-GB" sz="1900" dirty="0"/>
              <a:t>- </a:t>
            </a:r>
            <a:r>
              <a:rPr lang="en-GB" sz="1900" b="0" i="0" dirty="0">
                <a:effectLst/>
                <a:latin typeface="Calibri" panose="020F0502020204030204" pitchFamily="34" charset="0"/>
              </a:rPr>
              <a:t>information for new PGRs </a:t>
            </a:r>
            <a:r>
              <a:rPr lang="en-GB" sz="1900" b="0" i="0" u="sng" dirty="0">
                <a:effectLst/>
                <a:latin typeface="Calibri" panose="020F0502020204030204" pitchFamily="34" charset="0"/>
                <a:hlinkClick r:id="rId4"/>
              </a:rPr>
              <a:t>Welcome Resources (warwick.ac.uk)</a:t>
            </a:r>
            <a:r>
              <a:rPr lang="en-US" sz="1900" b="0" i="0" dirty="0">
                <a:effectLst/>
                <a:latin typeface="Calibri" panose="020F0502020204030204" pitchFamily="34" charset="0"/>
              </a:rPr>
              <a:t>; in-person ‘welcome’ </a:t>
            </a:r>
            <a:r>
              <a:rPr lang="en-US" sz="1900" dirty="0">
                <a:latin typeface="Calibri" panose="020F0502020204030204" pitchFamily="34" charset="0"/>
              </a:rPr>
              <a:t>event </a:t>
            </a:r>
            <a:r>
              <a:rPr lang="en-GB" sz="1900" dirty="0">
                <a:latin typeface="Calibri" panose="020F0502020204030204" pitchFamily="34" charset="0"/>
              </a:rPr>
              <a:t>21st November</a:t>
            </a:r>
            <a:r>
              <a:rPr lang="en-US" sz="1900" b="0" i="0" dirty="0">
                <a:effectLst/>
                <a:latin typeface="Calibri" panose="020F0502020204030204" pitchFamily="34" charset="0"/>
              </a:rPr>
              <a:t>. Also runs Researcher Development - </a:t>
            </a:r>
            <a:r>
              <a:rPr lang="en-GB" sz="1900" dirty="0">
                <a:hlinkClick r:id="rId5"/>
              </a:rPr>
              <a:t>Researcher Development (warwick.ac.uk)</a:t>
            </a:r>
            <a:r>
              <a:rPr lang="en-GB" sz="1900" dirty="0"/>
              <a:t>. </a:t>
            </a:r>
            <a:r>
              <a:rPr lang="en-GB" sz="1900" b="1" dirty="0">
                <a:latin typeface="Calibri" panose="020F0502020204030204" pitchFamily="34" charset="0"/>
              </a:rPr>
              <a:t>NB Wed 11</a:t>
            </a:r>
            <a:r>
              <a:rPr lang="en-GB" sz="1900" b="1" baseline="30000" dirty="0">
                <a:latin typeface="Calibri" panose="020F0502020204030204" pitchFamily="34" charset="0"/>
              </a:rPr>
              <a:t>th</a:t>
            </a:r>
            <a:r>
              <a:rPr lang="en-GB" sz="1900" b="1" dirty="0">
                <a:latin typeface="Calibri" panose="020F0502020204030204" pitchFamily="34" charset="0"/>
              </a:rPr>
              <a:t> October 11-12 online Skills Training Session</a:t>
            </a:r>
            <a:r>
              <a:rPr lang="en-GB" sz="1900" dirty="0">
                <a:latin typeface="Calibri" panose="020F0502020204030204" pitchFamily="34" charset="0"/>
              </a:rPr>
              <a:t> to outline what is on offer.</a:t>
            </a:r>
          </a:p>
          <a:p>
            <a:r>
              <a:rPr lang="en-GB" sz="1900" b="1" dirty="0"/>
              <a:t>Library </a:t>
            </a:r>
            <a:r>
              <a:rPr lang="en-GB" sz="1900" dirty="0">
                <a:hlinkClick r:id="rId6"/>
              </a:rPr>
              <a:t>The Library - University of Warwick</a:t>
            </a:r>
            <a:r>
              <a:rPr lang="en-GB" sz="1900" dirty="0"/>
              <a:t> – runs PG Tips at the PG Hub in the Junction Building; </a:t>
            </a:r>
            <a:r>
              <a:rPr lang="en-GB" sz="1900" dirty="0">
                <a:hlinkClick r:id="rId7"/>
              </a:rPr>
              <a:t>Warwick Postgraduate Spaces - Postgrad Hub</a:t>
            </a:r>
            <a:r>
              <a:rPr lang="en-GB" sz="1900" dirty="0"/>
              <a:t>; online courses </a:t>
            </a:r>
            <a:r>
              <a:rPr lang="en-GB" sz="1900" dirty="0">
                <a:hlinkClick r:id="rId8"/>
              </a:rPr>
              <a:t>Online courses - University of Warwick Library</a:t>
            </a:r>
            <a:r>
              <a:rPr lang="en-GB" sz="1900" dirty="0"/>
              <a:t>;  support for referencing software; Subject librarian: Rhiannon Taylor</a:t>
            </a:r>
          </a:p>
        </p:txBody>
      </p:sp>
      <p:pic>
        <p:nvPicPr>
          <p:cNvPr id="5" name="Picture 4" descr="A person smiling at the camera&#10;&#10;Description automatically generated">
            <a:extLst>
              <a:ext uri="{FF2B5EF4-FFF2-40B4-BE49-F238E27FC236}">
                <a16:creationId xmlns:a16="http://schemas.microsoft.com/office/drawing/2014/main" id="{7483C3DB-8B91-B688-9362-B0FAE14F4863}"/>
              </a:ext>
            </a:extLst>
          </p:cNvPr>
          <p:cNvPicPr>
            <a:picLocks noChangeAspect="1"/>
          </p:cNvPicPr>
          <p:nvPr/>
        </p:nvPicPr>
        <p:blipFill rotWithShape="1">
          <a:blip r:embed="rId9">
            <a:extLst>
              <a:ext uri="{28A0092B-C50C-407E-A947-70E740481C1C}">
                <a14:useLocalDpi xmlns:a14="http://schemas.microsoft.com/office/drawing/2010/main" val="0"/>
              </a:ext>
            </a:extLst>
          </a:blip>
          <a:srcRect t="18741" r="-1" b="-1"/>
          <a:stretch/>
        </p:blipFill>
        <p:spPr>
          <a:xfrm>
            <a:off x="7675658" y="2093976"/>
            <a:ext cx="3941064" cy="4096512"/>
          </a:xfrm>
          <a:prstGeom prst="rect">
            <a:avLst/>
          </a:prstGeom>
        </p:spPr>
      </p:pic>
    </p:spTree>
    <p:extLst>
      <p:ext uri="{BB962C8B-B14F-4D97-AF65-F5344CB8AC3E}">
        <p14:creationId xmlns:p14="http://schemas.microsoft.com/office/powerpoint/2010/main" val="170210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l="1000" t="-13000" r="7000" b="-13000"/>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298FB24-E9BF-9AD0-9DDC-5BCD166E9615}"/>
              </a:ext>
            </a:extLst>
          </p:cNvPr>
          <p:cNvSpPr>
            <a:spLocks noGrp="1"/>
          </p:cNvSpPr>
          <p:nvPr>
            <p:ph idx="1"/>
          </p:nvPr>
        </p:nvSpPr>
        <p:spPr>
          <a:xfrm>
            <a:off x="7464551" y="342899"/>
            <a:ext cx="4619625" cy="6410325"/>
          </a:xfrm>
        </p:spPr>
        <p:txBody>
          <a:bodyPr>
            <a:normAutofit lnSpcReduction="10000"/>
          </a:bodyPr>
          <a:lstStyle/>
          <a:p>
            <a:r>
              <a:rPr lang="en-GB" sz="2000" dirty="0"/>
              <a:t>Careers –Millie Tissut</a:t>
            </a:r>
          </a:p>
          <a:p>
            <a:r>
              <a:rPr lang="en-GB" sz="2000" dirty="0"/>
              <a:t>English Language Support classes: Mondays 3-4.30 in OC1.08</a:t>
            </a:r>
          </a:p>
          <a:p>
            <a:r>
              <a:rPr lang="en-GB" sz="2000" dirty="0">
                <a:hlinkClick r:id="rId3"/>
              </a:rPr>
              <a:t>In-Sessional English (warwick.ac.uk)</a:t>
            </a:r>
            <a:endParaRPr lang="en-GB" sz="2000" dirty="0"/>
          </a:p>
          <a:p>
            <a:r>
              <a:rPr lang="en-GB" sz="2000" dirty="0"/>
              <a:t>Wellbeing Team - </a:t>
            </a:r>
            <a:r>
              <a:rPr lang="en-GB" sz="2000" dirty="0">
                <a:hlinkClick r:id="rId4"/>
              </a:rPr>
              <a:t>Wellbeing Support Services (warwick.ac.uk)</a:t>
            </a:r>
            <a:r>
              <a:rPr lang="en-GB" sz="2000" dirty="0"/>
              <a:t> NB I am your personal tutor</a:t>
            </a:r>
          </a:p>
          <a:p>
            <a:r>
              <a:rPr lang="en-GB" sz="2000" dirty="0"/>
              <a:t>Workspaces: </a:t>
            </a:r>
          </a:p>
          <a:p>
            <a:pPr lvl="1"/>
            <a:r>
              <a:rPr lang="en-GB" sz="2000" dirty="0"/>
              <a:t>In FAB, 3</a:t>
            </a:r>
            <a:r>
              <a:rPr lang="en-GB" sz="2000" baseline="30000" dirty="0"/>
              <a:t>rd</a:t>
            </a:r>
            <a:r>
              <a:rPr lang="en-GB" sz="2000" dirty="0"/>
              <a:t> Floor Quadrant C – just turn up; PCs; lockers</a:t>
            </a:r>
          </a:p>
          <a:p>
            <a:pPr lvl="1"/>
            <a:r>
              <a:rPr lang="en-GB" sz="2000" dirty="0"/>
              <a:t>And CADRE space on Floor 2 - </a:t>
            </a:r>
            <a:r>
              <a:rPr lang="en-GB" sz="2000" dirty="0">
                <a:hlinkClick r:id="rId5"/>
              </a:rPr>
              <a:t>PGR Workspaces (warwick.ac.uk)</a:t>
            </a:r>
            <a:endParaRPr lang="en-GB" sz="2000" dirty="0"/>
          </a:p>
          <a:p>
            <a:pPr lvl="1"/>
            <a:r>
              <a:rPr lang="en-GB" sz="2000" dirty="0"/>
              <a:t>Wolfson Research Exchange, floor 3 (extension) of Library </a:t>
            </a:r>
            <a:r>
              <a:rPr lang="en-GB" sz="2000" dirty="0">
                <a:hlinkClick r:id="rId6"/>
              </a:rPr>
              <a:t>Warwick Postgraduate Spaces - Wolfson Research Exchange</a:t>
            </a:r>
            <a:endParaRPr lang="en-GB" sz="2000" dirty="0"/>
          </a:p>
          <a:p>
            <a:r>
              <a:rPr lang="en-GB" sz="2000" dirty="0"/>
              <a:t>Social events </a:t>
            </a:r>
            <a:r>
              <a:rPr lang="en-GB" sz="1800" u="sng"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PG Research Social Events (warwick.ac.uk)</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2000" dirty="0"/>
          </a:p>
          <a:p>
            <a:r>
              <a:rPr lang="en-GB" sz="2000" dirty="0"/>
              <a:t>Communication: email (please check!); </a:t>
            </a:r>
            <a:r>
              <a:rPr lang="en-GB" sz="2000" dirty="0" err="1"/>
              <a:t>pg</a:t>
            </a:r>
            <a:r>
              <a:rPr lang="en-GB" sz="2000" dirty="0"/>
              <a:t> newsletter each week; Teams </a:t>
            </a:r>
            <a:r>
              <a:rPr lang="en-GB" sz="2000" dirty="0" err="1"/>
              <a:t>pg</a:t>
            </a:r>
            <a:r>
              <a:rPr lang="en-GB" sz="2000" dirty="0"/>
              <a:t> common room</a:t>
            </a:r>
          </a:p>
          <a:p>
            <a:endParaRPr lang="en-GB" sz="2000" dirty="0"/>
          </a:p>
        </p:txBody>
      </p:sp>
    </p:spTree>
    <p:extLst>
      <p:ext uri="{BB962C8B-B14F-4D97-AF65-F5344CB8AC3E}">
        <p14:creationId xmlns:p14="http://schemas.microsoft.com/office/powerpoint/2010/main" val="611863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B71DB7-DC89-4B5B-A41A-793D59E7E9AA}"/>
              </a:ext>
            </a:extLst>
          </p:cNvPr>
          <p:cNvSpPr>
            <a:spLocks noGrp="1"/>
          </p:cNvSpPr>
          <p:nvPr>
            <p:ph type="title"/>
          </p:nvPr>
        </p:nvSpPr>
        <p:spPr>
          <a:xfrm>
            <a:off x="686834" y="1153572"/>
            <a:ext cx="3200400" cy="4461163"/>
          </a:xfrm>
        </p:spPr>
        <p:txBody>
          <a:bodyPr>
            <a:normAutofit/>
          </a:bodyPr>
          <a:lstStyle/>
          <a:p>
            <a:r>
              <a:rPr lang="en-GB">
                <a:solidFill>
                  <a:srgbClr val="FFFFFF"/>
                </a:solidFill>
              </a:rPr>
              <a:t>Some basics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E1285D1-B0EF-4AE0-8C30-9C873BBA4E56}"/>
              </a:ext>
            </a:extLst>
          </p:cNvPr>
          <p:cNvSpPr>
            <a:spLocks noGrp="1"/>
          </p:cNvSpPr>
          <p:nvPr>
            <p:ph idx="1"/>
          </p:nvPr>
        </p:nvSpPr>
        <p:spPr>
          <a:xfrm>
            <a:off x="4447308" y="229394"/>
            <a:ext cx="6906491" cy="5585619"/>
          </a:xfrm>
        </p:spPr>
        <p:txBody>
          <a:bodyPr anchor="ctr">
            <a:normAutofit lnSpcReduction="10000"/>
          </a:bodyPr>
          <a:lstStyle/>
          <a:p>
            <a:r>
              <a:rPr lang="en-GB" sz="2600" dirty="0"/>
              <a:t>Warwick core values: </a:t>
            </a:r>
          </a:p>
          <a:p>
            <a:r>
              <a:rPr lang="en-GB" sz="2600" dirty="0">
                <a:latin typeface="Calibri" panose="020F0502020204030204" pitchFamily="34" charset="0"/>
                <a:ea typeface="Yu Mincho" panose="020B0400000000000000" pitchFamily="18" charset="-128"/>
                <a:cs typeface="Calibri" panose="020F0502020204030204" pitchFamily="34" charset="0"/>
              </a:rPr>
              <a:t>Include commitments to equality, diversity, excellence in all areas of research and learning, an ambitious and entrepreneurial attitude, an openness to rational enquiry with intellectual integrity, and accessibility to students from all backgrounds at all stages of their learning. Ours is a highly cosmopolitan and diverse community in which different perspectives are essential to the generation of ideas. </a:t>
            </a:r>
          </a:p>
          <a:p>
            <a:r>
              <a:rPr lang="en-GB" sz="2600" dirty="0">
                <a:effectLst/>
                <a:latin typeface="Calibri" panose="020F0502020204030204" pitchFamily="34" charset="0"/>
                <a:ea typeface="Yu Mincho" panose="020B0400000000000000" pitchFamily="18" charset="-128"/>
              </a:rPr>
              <a:t>As part of that community, we expect you to treat your peers and colleagues with respect; engage with ideas, disagree courteously</a:t>
            </a:r>
          </a:p>
          <a:p>
            <a:r>
              <a:rPr lang="en-GB" sz="2600" dirty="0">
                <a:effectLst/>
                <a:latin typeface="Calibri" panose="020F0502020204030204" pitchFamily="34" charset="0"/>
                <a:ea typeface="Yu Mincho" panose="020B0400000000000000" pitchFamily="18" charset="-128"/>
              </a:rPr>
              <a:t>There is support and a reporting system at</a:t>
            </a:r>
          </a:p>
          <a:p>
            <a:r>
              <a:rPr lang="en-GB" sz="1600" dirty="0">
                <a:hlinkClick r:id="rId2"/>
              </a:rPr>
              <a:t>Report + Support - University of Warwick</a:t>
            </a:r>
            <a:r>
              <a:rPr lang="en-GB" sz="1600" dirty="0"/>
              <a:t> (a link is also on </a:t>
            </a:r>
            <a:r>
              <a:rPr lang="en-GB" sz="1600" dirty="0" err="1"/>
              <a:t>MyWarwick</a:t>
            </a:r>
            <a:r>
              <a:rPr lang="en-GB" sz="1600"/>
              <a:t>)</a:t>
            </a:r>
            <a:endParaRPr lang="en-GB" sz="2600" dirty="0">
              <a:latin typeface="Calibri" panose="020F0502020204030204" pitchFamily="34" charset="0"/>
              <a:ea typeface="Yu Mincho" panose="020B0400000000000000" pitchFamily="18" charset="-128"/>
              <a:cs typeface="Calibri" panose="020F0502020204030204" pitchFamily="34" charset="0"/>
            </a:endParaRPr>
          </a:p>
        </p:txBody>
      </p:sp>
    </p:spTree>
    <p:extLst>
      <p:ext uri="{BB962C8B-B14F-4D97-AF65-F5344CB8AC3E}">
        <p14:creationId xmlns:p14="http://schemas.microsoft.com/office/powerpoint/2010/main" val="2152095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CDB168-6EE9-40F7-8A1D-D8C802430DF5}"/>
              </a:ext>
            </a:extLst>
          </p:cNvPr>
          <p:cNvSpPr>
            <a:spLocks noGrp="1"/>
          </p:cNvSpPr>
          <p:nvPr>
            <p:ph type="title"/>
          </p:nvPr>
        </p:nvSpPr>
        <p:spPr>
          <a:xfrm>
            <a:off x="7777392" y="1061931"/>
            <a:ext cx="4289089" cy="1135737"/>
          </a:xfrm>
        </p:spPr>
        <p:txBody>
          <a:bodyPr>
            <a:normAutofit/>
          </a:bodyPr>
          <a:lstStyle/>
          <a:p>
            <a:r>
              <a:rPr lang="en-GB" sz="3600" b="1" dirty="0"/>
              <a:t>Our Research Culture</a:t>
            </a:r>
          </a:p>
        </p:txBody>
      </p:sp>
      <p:sp>
        <p:nvSpPr>
          <p:cNvPr id="3" name="Content Placeholder 2">
            <a:extLst>
              <a:ext uri="{FF2B5EF4-FFF2-40B4-BE49-F238E27FC236}">
                <a16:creationId xmlns:a16="http://schemas.microsoft.com/office/drawing/2014/main" id="{23C186AC-3DF0-4F9F-8AAD-47CE020F0E68}"/>
              </a:ext>
            </a:extLst>
          </p:cNvPr>
          <p:cNvSpPr>
            <a:spLocks noGrp="1"/>
          </p:cNvSpPr>
          <p:nvPr>
            <p:ph idx="1"/>
          </p:nvPr>
        </p:nvSpPr>
        <p:spPr>
          <a:xfrm>
            <a:off x="643468" y="543148"/>
            <a:ext cx="6891188" cy="6214492"/>
          </a:xfrm>
        </p:spPr>
        <p:txBody>
          <a:bodyPr>
            <a:normAutofit/>
          </a:bodyPr>
          <a:lstStyle/>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As a graduate student, you are part of our research community</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Large, research-active department. Most permanent members of staff on teaching and research contracts, all actively involved in advancing our field and involved in individual and collaborative projects</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b="1" dirty="0">
                <a:effectLst/>
                <a:latin typeface="Calibri" panose="020F0502020204030204" pitchFamily="34" charset="0"/>
                <a:ea typeface="Yu Mincho" panose="020B0400000000000000" pitchFamily="18" charset="-128"/>
                <a:cs typeface="Calibri" panose="020F0502020204030204" pitchFamily="34" charset="0"/>
              </a:rPr>
              <a:t>Centres</a:t>
            </a:r>
            <a:r>
              <a:rPr lang="en-GB" sz="2200" dirty="0">
                <a:effectLst/>
                <a:latin typeface="Calibri" panose="020F0502020204030204" pitchFamily="34" charset="0"/>
                <a:ea typeface="Yu Mincho" panose="020B0400000000000000" pitchFamily="18" charset="-128"/>
                <a:cs typeface="Calibri" panose="020F0502020204030204" pitchFamily="34" charset="0"/>
              </a:rPr>
              <a:t> (Early Modern and Eighteenth </a:t>
            </a:r>
            <a:r>
              <a:rPr lang="en-GB" sz="2200" dirty="0">
                <a:latin typeface="Calibri" panose="020F0502020204030204" pitchFamily="34" charset="0"/>
                <a:ea typeface="Yu Mincho" panose="020B0400000000000000" pitchFamily="18" charset="-128"/>
                <a:cs typeface="Calibri" panose="020F0502020204030204" pitchFamily="34" charset="0"/>
              </a:rPr>
              <a:t>Century; History of Medicine; Global History and Culture; European History)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and networks (Feminism, violence, medieval, oral, queer, parish, science and technology)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 some cognate ones outside the dept (Centre for the Study of the Renaissance; </a:t>
            </a:r>
            <a:r>
              <a:rPr lang="en-GB" sz="2200" dirty="0" err="1">
                <a:latin typeface="Calibri" panose="020F0502020204030204" pitchFamily="34" charset="0"/>
                <a:ea typeface="Yu Mincho" panose="020B0400000000000000" pitchFamily="18" charset="-128"/>
                <a:cs typeface="Calibri" panose="020F0502020204030204" pitchFamily="34" charset="0"/>
              </a:rPr>
              <a:t>Yesu</a:t>
            </a:r>
            <a:r>
              <a:rPr lang="en-GB" sz="2200" dirty="0">
                <a:latin typeface="Calibri" panose="020F0502020204030204" pitchFamily="34" charset="0"/>
                <a:ea typeface="Yu Mincho" panose="020B0400000000000000" pitchFamily="18" charset="-128"/>
                <a:cs typeface="Calibri" panose="020F0502020204030204" pitchFamily="34" charset="0"/>
              </a:rPr>
              <a:t> Persaud Centre for Caribbean Studies; Humanities Research Centre; Institute for Advanced Studies).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You can be involved in more than one!</a:t>
            </a:r>
          </a:p>
          <a:p>
            <a:endParaRPr lang="en-GB" sz="1700" dirty="0"/>
          </a:p>
        </p:txBody>
      </p:sp>
      <p:pic>
        <p:nvPicPr>
          <p:cNvPr id="1026" name="Picture 2" descr="Postgraduate Student Loans for Masters - MoneySavingExpert">
            <a:extLst>
              <a:ext uri="{FF2B5EF4-FFF2-40B4-BE49-F238E27FC236}">
                <a16:creationId xmlns:a16="http://schemas.microsoft.com/office/drawing/2014/main" id="{AF0CE0ED-7DB8-46E6-A9EA-9B381433E7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190" r="1494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Isosceles Triangle 138">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Isosceles Triangle 14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533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0DC87A-F825-48BA-A62D-8776776FB248}"/>
              </a:ext>
            </a:extLst>
          </p:cNvPr>
          <p:cNvSpPr>
            <a:spLocks noGrp="1"/>
          </p:cNvSpPr>
          <p:nvPr>
            <p:ph idx="1"/>
          </p:nvPr>
        </p:nvSpPr>
        <p:spPr>
          <a:xfrm>
            <a:off x="952500" y="846737"/>
            <a:ext cx="6923049" cy="5374075"/>
          </a:xfrm>
        </p:spPr>
        <p:txBody>
          <a:bodyPr>
            <a:normAutofit fontScale="92500" lnSpcReduction="20000"/>
          </a:bodyPr>
          <a:lstStyle/>
          <a:p>
            <a:pPr marL="342900" indent="-342900">
              <a:buFont typeface="Calibri" panose="020F0502020204030204" pitchFamily="34" charset="0"/>
              <a:buChar char="-"/>
            </a:pPr>
            <a:r>
              <a:rPr lang="en-GB" sz="2800" b="1" dirty="0">
                <a:effectLst/>
                <a:latin typeface="Calibri" panose="020F0502020204030204" pitchFamily="34" charset="0"/>
                <a:ea typeface="Yu Mincho" panose="020B0400000000000000" pitchFamily="18" charset="-128"/>
                <a:cs typeface="Calibri" panose="020F0502020204030204" pitchFamily="34" charset="0"/>
              </a:rPr>
              <a:t>Please do attend research seminars and workshops</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r>
              <a:rPr lang="en-US" sz="2800" dirty="0">
                <a:latin typeface="Calibri" panose="020F0502020204030204" pitchFamily="34" charset="0"/>
              </a:rPr>
              <a:t>In-person/online/hybrid!</a:t>
            </a:r>
            <a:endParaRPr lang="en-GB" sz="2800" dirty="0">
              <a:effectLst/>
              <a:latin typeface="Calibri" panose="020F0502020204030204" pitchFamily="34" charset="0"/>
              <a:ea typeface="Yu Mincho" panose="020B0400000000000000" pitchFamily="18" charset="-128"/>
              <a:cs typeface="Calibri" panose="020F0502020204030204" pitchFamily="34" charset="0"/>
            </a:endParaRPr>
          </a:p>
          <a:p>
            <a:pPr marL="342900" lvl="0" indent="-342900">
              <a:buFont typeface="Calibri" panose="020F0502020204030204" pitchFamily="34" charset="0"/>
              <a:buChar char="-"/>
            </a:pPr>
            <a:r>
              <a:rPr lang="en-GB" sz="2800" dirty="0">
                <a:effectLst/>
                <a:latin typeface="Calibri" panose="020F0502020204030204" pitchFamily="34" charset="0"/>
                <a:ea typeface="Yu Mincho" panose="020B0400000000000000" pitchFamily="18" charset="-128"/>
                <a:cs typeface="Calibri" panose="020F0502020204030204" pitchFamily="34" charset="0"/>
              </a:rPr>
              <a:t>Regular Wed pm slot for in-person/online seminars: 12-2 – </a:t>
            </a:r>
            <a:r>
              <a:rPr lang="en-GB" sz="2800" b="1" dirty="0">
                <a:effectLst/>
                <a:latin typeface="Calibri" panose="020F0502020204030204" pitchFamily="34" charset="0"/>
                <a:ea typeface="Yu Mincho" panose="020B0400000000000000" pitchFamily="18" charset="-128"/>
                <a:cs typeface="Calibri" panose="020F0502020204030204" pitchFamily="34" charset="0"/>
              </a:rPr>
              <a:t>these are compulsory</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r>
              <a:rPr lang="en-GB" dirty="0">
                <a:hlinkClick r:id="rId2"/>
              </a:rPr>
              <a:t>Research (warwick.ac.uk)</a:t>
            </a:r>
            <a:endParaRPr lang="en-GB" sz="2800" dirty="0">
              <a:effectLst/>
              <a:latin typeface="Calibri" panose="020F0502020204030204" pitchFamily="34" charset="0"/>
              <a:ea typeface="Yu Mincho" panose="020B0400000000000000" pitchFamily="18" charset="-128"/>
              <a:cs typeface="Calibri" panose="020F0502020204030204" pitchFamily="34" charset="0"/>
            </a:endParaRPr>
          </a:p>
          <a:p>
            <a:pPr marL="342900" lvl="0" indent="-342900">
              <a:buFont typeface="Calibri" panose="020F0502020204030204" pitchFamily="34" charset="0"/>
              <a:buChar char="-"/>
            </a:pPr>
            <a:r>
              <a:rPr lang="en-GB" sz="2800" dirty="0">
                <a:effectLst/>
                <a:latin typeface="Calibri" panose="020F0502020204030204" pitchFamily="34" charset="0"/>
                <a:ea typeface="Yu Mincho" panose="020B0400000000000000" pitchFamily="18" charset="-128"/>
                <a:cs typeface="Calibri" panose="020F0502020204030204" pitchFamily="34" charset="0"/>
              </a:rPr>
              <a:t>PGR ‘Work in Progress’ meets weekly on Mondays 5-6.30 via Teams – </a:t>
            </a:r>
            <a:r>
              <a:rPr lang="en-GB" sz="2800" b="1" dirty="0">
                <a:effectLst/>
                <a:latin typeface="Calibri" panose="020F0502020204030204" pitchFamily="34" charset="0"/>
                <a:ea typeface="Yu Mincho" panose="020B0400000000000000" pitchFamily="18" charset="-128"/>
                <a:cs typeface="Calibri" panose="020F0502020204030204" pitchFamily="34" charset="0"/>
              </a:rPr>
              <a:t>these are highly recommended</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p>
          <a:p>
            <a:pPr marL="342900" lvl="0" indent="-342900">
              <a:buFont typeface="Calibri" panose="020F0502020204030204" pitchFamily="34" charset="0"/>
              <a:buChar char="-"/>
            </a:pPr>
            <a:r>
              <a:rPr lang="en-GB" sz="2800" dirty="0">
                <a:latin typeface="Calibri" panose="020F0502020204030204" pitchFamily="34" charset="0"/>
                <a:ea typeface="Yu Mincho" panose="020B0400000000000000" pitchFamily="18" charset="-128"/>
                <a:cs typeface="Calibri" panose="020F0502020204030204" pitchFamily="34" charset="0"/>
              </a:rPr>
              <a:t>You can suggest activities too!</a:t>
            </a:r>
          </a:p>
          <a:p>
            <a:r>
              <a:rPr lang="en-GB" dirty="0"/>
              <a:t>Some of our Research Centres run collective blogs – contact the Centre directors</a:t>
            </a:r>
          </a:p>
          <a:p>
            <a:r>
              <a:rPr lang="en-GB" dirty="0"/>
              <a:t>The Department also runs one and a twitter account – contact Jane </a:t>
            </a:r>
            <a:r>
              <a:rPr lang="en-GB" dirty="0" err="1"/>
              <a:t>Mallin</a:t>
            </a:r>
            <a:r>
              <a:rPr lang="en-GB" dirty="0"/>
              <a:t> </a:t>
            </a:r>
            <a:r>
              <a:rPr lang="en-GB" b="0" i="0" dirty="0">
                <a:solidFill>
                  <a:srgbClr val="393A3B"/>
                </a:solidFill>
                <a:effectLst/>
                <a:latin typeface="Lato" panose="020F0502020204030203" pitchFamily="34" charset="0"/>
                <a:hlinkClick r:id="rId3"/>
              </a:rPr>
              <a:t>Jane.Mallin@warwick.ac.uk</a:t>
            </a:r>
            <a:endParaRPr lang="en-GB" b="0" i="0" dirty="0">
              <a:solidFill>
                <a:srgbClr val="393A3B"/>
              </a:solidFill>
              <a:effectLst/>
              <a:latin typeface="Lato" panose="020F0502020204030203" pitchFamily="34" charset="0"/>
            </a:endParaRPr>
          </a:p>
          <a:p>
            <a:r>
              <a:rPr lang="en-GB" dirty="0"/>
              <a:t>You can contribute to public engagement activity elsewhere – NB the week 7 GRF on this!</a:t>
            </a:r>
          </a:p>
          <a:p>
            <a:pPr marL="342900" lvl="0" indent="-342900">
              <a:buFont typeface="Calibri" panose="020F0502020204030204" pitchFamily="34" charset="0"/>
              <a:buChar char="-"/>
            </a:pPr>
            <a:endParaRPr lang="en-GB" sz="2800" dirty="0">
              <a:latin typeface="Calibri" panose="020F0502020204030204" pitchFamily="34" charset="0"/>
              <a:ea typeface="Yu Mincho" panose="020B0400000000000000" pitchFamily="18" charset="-128"/>
              <a:cs typeface="Calibri" panose="020F0502020204030204" pitchFamily="34" charset="0"/>
            </a:endParaRPr>
          </a:p>
          <a:p>
            <a:endParaRPr lang="en-GB" dirty="0"/>
          </a:p>
        </p:txBody>
      </p:sp>
      <p:pic>
        <p:nvPicPr>
          <p:cNvPr id="4" name="Picture 2" descr="Work in progress! | CUCSA">
            <a:extLst>
              <a:ext uri="{FF2B5EF4-FFF2-40B4-BE49-F238E27FC236}">
                <a16:creationId xmlns:a16="http://schemas.microsoft.com/office/drawing/2014/main" id="{156B3791-1E61-4992-B5B6-CC91B8C1BC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734" y="226625"/>
            <a:ext cx="3434162" cy="30815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Who Made That Twitter Bird? - The New York Times">
            <a:extLst>
              <a:ext uri="{FF2B5EF4-FFF2-40B4-BE49-F238E27FC236}">
                <a16:creationId xmlns:a16="http://schemas.microsoft.com/office/drawing/2014/main" id="{3966E270-EE2D-DA67-F064-87679450BB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5549" y="3925150"/>
            <a:ext cx="4036743" cy="2932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012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AEB768-27FE-2EFE-EFC5-6A69BCA3EE08}"/>
              </a:ext>
            </a:extLst>
          </p:cNvPr>
          <p:cNvSpPr>
            <a:spLocks noGrp="1"/>
          </p:cNvSpPr>
          <p:nvPr>
            <p:ph type="title"/>
          </p:nvPr>
        </p:nvSpPr>
        <p:spPr>
          <a:xfrm>
            <a:off x="589560" y="856180"/>
            <a:ext cx="4560584" cy="1128068"/>
          </a:xfrm>
        </p:spPr>
        <p:txBody>
          <a:bodyPr anchor="ctr">
            <a:normAutofit/>
          </a:bodyPr>
          <a:lstStyle/>
          <a:p>
            <a:r>
              <a:rPr lang="en-GB" sz="2200">
                <a:latin typeface="Calibri" panose="020F0502020204030204" pitchFamily="34" charset="0"/>
                <a:ea typeface="Yu Mincho" panose="020B0400000000000000" pitchFamily="18" charset="-128"/>
                <a:cs typeface="Calibri" panose="020F0502020204030204" pitchFamily="34" charset="0"/>
              </a:rPr>
              <a:t>The pgr handbook </a:t>
            </a:r>
            <a:r>
              <a:rPr lang="en-GB" sz="2200">
                <a:hlinkClick r:id="rId2"/>
              </a:rPr>
              <a:t>Postgraduate Research Handbook (warwick.ac.uk)</a:t>
            </a:r>
            <a:br>
              <a:rPr lang="en-GB" sz="2200"/>
            </a:br>
            <a:endParaRPr lang="en-GB" sz="2200"/>
          </a:p>
        </p:txBody>
      </p:sp>
      <p:grpSp>
        <p:nvGrpSpPr>
          <p:cNvPr id="1033" name="Group 103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034" name="Rectangle 103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7" name="Rectangle 103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76F54C4-25D0-C8C2-641A-D23F19295E24}"/>
              </a:ext>
            </a:extLst>
          </p:cNvPr>
          <p:cNvSpPr>
            <a:spLocks noGrp="1"/>
          </p:cNvSpPr>
          <p:nvPr>
            <p:ph idx="1"/>
          </p:nvPr>
        </p:nvSpPr>
        <p:spPr>
          <a:xfrm>
            <a:off x="590719" y="2330505"/>
            <a:ext cx="4559425" cy="3979585"/>
          </a:xfrm>
        </p:spPr>
        <p:txBody>
          <a:bodyPr anchor="ctr">
            <a:normAutofit/>
          </a:bodyPr>
          <a:lstStyle/>
          <a:p>
            <a:pPr marL="0" indent="0">
              <a:buNone/>
            </a:pPr>
            <a:r>
              <a:rPr lang="en-GB" sz="2000">
                <a:latin typeface="Calibri" panose="020F0502020204030204" pitchFamily="34" charset="0"/>
                <a:ea typeface="Yu Mincho" panose="020B0400000000000000" pitchFamily="18" charset="-128"/>
                <a:cs typeface="Calibri" panose="020F0502020204030204" pitchFamily="34" charset="0"/>
              </a:rPr>
              <a:t>Has lots of information about</a:t>
            </a:r>
          </a:p>
          <a:p>
            <a:r>
              <a:rPr lang="en-GB" sz="2000">
                <a:latin typeface="Calibri" panose="020F0502020204030204" pitchFamily="34" charset="0"/>
                <a:ea typeface="Yu Mincho" panose="020B0400000000000000" pitchFamily="18" charset="-128"/>
                <a:cs typeface="Calibri" panose="020F0502020204030204" pitchFamily="34" charset="0"/>
              </a:rPr>
              <a:t>The department</a:t>
            </a:r>
          </a:p>
          <a:p>
            <a:r>
              <a:rPr lang="en-GB" sz="2000">
                <a:latin typeface="Calibri" panose="020F0502020204030204" pitchFamily="34" charset="0"/>
                <a:ea typeface="Yu Mincho" panose="020B0400000000000000" pitchFamily="18" charset="-128"/>
                <a:cs typeface="Calibri" panose="020F0502020204030204" pitchFamily="34" charset="0"/>
              </a:rPr>
              <a:t>Welfare and support</a:t>
            </a:r>
          </a:p>
          <a:p>
            <a:r>
              <a:rPr lang="en-GB" sz="2000">
                <a:latin typeface="Calibri" panose="020F0502020204030204" pitchFamily="34" charset="0"/>
                <a:ea typeface="Yu Mincho" panose="020B0400000000000000" pitchFamily="18" charset="-128"/>
                <a:cs typeface="Calibri" panose="020F0502020204030204" pitchFamily="34" charset="0"/>
              </a:rPr>
              <a:t>Research course regulations</a:t>
            </a:r>
          </a:p>
          <a:p>
            <a:r>
              <a:rPr lang="en-GB" sz="2000">
                <a:latin typeface="Calibri" panose="020F0502020204030204" pitchFamily="34" charset="0"/>
                <a:ea typeface="Yu Mincho" panose="020B0400000000000000" pitchFamily="18" charset="-128"/>
                <a:cs typeface="Calibri" panose="020F0502020204030204" pitchFamily="34" charset="0"/>
              </a:rPr>
              <a:t>Progression and examination</a:t>
            </a:r>
          </a:p>
          <a:p>
            <a:r>
              <a:rPr lang="en-GB" sz="2000">
                <a:latin typeface="Calibri" panose="020F0502020204030204" pitchFamily="34" charset="0"/>
                <a:ea typeface="Yu Mincho" panose="020B0400000000000000" pitchFamily="18" charset="-128"/>
                <a:cs typeface="Calibri" panose="020F0502020204030204" pitchFamily="34" charset="0"/>
              </a:rPr>
              <a:t>Personal development</a:t>
            </a:r>
          </a:p>
          <a:p>
            <a:r>
              <a:rPr lang="en-GB" sz="2000">
                <a:latin typeface="Calibri" panose="020F0502020204030204" pitchFamily="34" charset="0"/>
                <a:ea typeface="Yu Mincho" panose="020B0400000000000000" pitchFamily="18" charset="-128"/>
                <a:cs typeface="Calibri" panose="020F0502020204030204" pitchFamily="34" charset="0"/>
              </a:rPr>
              <a:t>Funding and Travel</a:t>
            </a:r>
          </a:p>
          <a:p>
            <a:r>
              <a:rPr lang="en-GB" sz="2000">
                <a:latin typeface="Calibri" panose="020F0502020204030204" pitchFamily="34" charset="0"/>
                <a:ea typeface="Yu Mincho" panose="020B0400000000000000" pitchFamily="18" charset="-128"/>
                <a:cs typeface="Calibri" panose="020F0502020204030204" pitchFamily="34" charset="0"/>
              </a:rPr>
              <a:t>University support</a:t>
            </a:r>
          </a:p>
          <a:p>
            <a:r>
              <a:rPr lang="en-GB" sz="2000">
                <a:latin typeface="Calibri" panose="020F0502020204030204" pitchFamily="34" charset="0"/>
                <a:ea typeface="Yu Mincho" panose="020B0400000000000000" pitchFamily="18" charset="-128"/>
                <a:cs typeface="Calibri" panose="020F0502020204030204" pitchFamily="34" charset="0"/>
              </a:rPr>
              <a:t>Student Voice</a:t>
            </a:r>
          </a:p>
          <a:p>
            <a:endParaRPr lang="en-GB" sz="2000"/>
          </a:p>
        </p:txBody>
      </p:sp>
      <p:sp>
        <p:nvSpPr>
          <p:cNvPr id="1039" name="Rectangle 103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Rectangle 104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See the source image">
            <a:extLst>
              <a:ext uri="{FF2B5EF4-FFF2-40B4-BE49-F238E27FC236}">
                <a16:creationId xmlns:a16="http://schemas.microsoft.com/office/drawing/2014/main" id="{B320F2F8-3528-ED59-8019-5CA923D050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67"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136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70980-3B74-40AF-99ED-84FB3192BFBE}"/>
              </a:ext>
            </a:extLst>
          </p:cNvPr>
          <p:cNvSpPr>
            <a:spLocks noGrp="1"/>
          </p:cNvSpPr>
          <p:nvPr>
            <p:ph type="title"/>
          </p:nvPr>
        </p:nvSpPr>
        <p:spPr>
          <a:xfrm>
            <a:off x="1653363" y="365760"/>
            <a:ext cx="9367203" cy="1188720"/>
          </a:xfrm>
        </p:spPr>
        <p:txBody>
          <a:bodyPr>
            <a:normAutofit/>
          </a:bodyPr>
          <a:lstStyle/>
          <a:p>
            <a:r>
              <a:rPr lang="en-GB"/>
              <a:t>Roles</a:t>
            </a:r>
            <a:endParaRPr lang="en-GB" dirty="0"/>
          </a:p>
        </p:txBody>
      </p:sp>
      <p:sp>
        <p:nvSpPr>
          <p:cNvPr id="1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33416327-403E-467D-81DF-5A6B43E4ED5D}"/>
              </a:ext>
            </a:extLst>
          </p:cNvPr>
          <p:cNvSpPr>
            <a:spLocks noGrp="1"/>
          </p:cNvSpPr>
          <p:nvPr>
            <p:ph idx="1"/>
          </p:nvPr>
        </p:nvSpPr>
        <p:spPr>
          <a:xfrm>
            <a:off x="1653363" y="1695372"/>
            <a:ext cx="9367204" cy="5162628"/>
          </a:xfrm>
        </p:spPr>
        <p:txBody>
          <a:bodyPr anchor="t">
            <a:normAutofit/>
          </a:bodyPr>
          <a:lstStyle/>
          <a:p>
            <a:r>
              <a:rPr lang="en-GB" b="1" dirty="0">
                <a:latin typeface="Calibri" panose="020F0502020204030204" pitchFamily="34" charset="0"/>
              </a:rPr>
              <a:t>Your role</a:t>
            </a:r>
            <a:r>
              <a:rPr lang="en-GB" dirty="0">
                <a:latin typeface="Calibri" panose="020F0502020204030204" pitchFamily="34" charset="0"/>
              </a:rPr>
              <a:t>: </a:t>
            </a:r>
          </a:p>
          <a:p>
            <a:pPr lvl="1"/>
            <a:r>
              <a:rPr lang="en-GB" sz="2800" dirty="0">
                <a:latin typeface="Calibri" panose="020F0502020204030204" pitchFamily="34" charset="0"/>
              </a:rPr>
              <a:t>develop your own project with initiative as well as guidance</a:t>
            </a:r>
          </a:p>
          <a:p>
            <a:pPr lvl="1"/>
            <a:r>
              <a:rPr lang="en-GB" sz="2800" dirty="0">
                <a:latin typeface="Calibri" panose="020F0502020204030204" pitchFamily="34" charset="0"/>
              </a:rPr>
              <a:t>Be proactive about planning ahead, researching secondary materials, contacting libraries and archives etc</a:t>
            </a:r>
          </a:p>
          <a:p>
            <a:pPr lvl="1"/>
            <a:r>
              <a:rPr lang="en-GB" sz="2800" dirty="0">
                <a:latin typeface="Calibri" panose="020F0502020204030204" pitchFamily="34" charset="0"/>
              </a:rPr>
              <a:t>write frequently and submit it on time</a:t>
            </a:r>
          </a:p>
          <a:p>
            <a:pPr lvl="1"/>
            <a:r>
              <a:rPr lang="en-GB" sz="2800" dirty="0">
                <a:latin typeface="Calibri" panose="020F0502020204030204" pitchFamily="34" charset="0"/>
              </a:rPr>
              <a:t>Take the initiative to ask for meetings with supervisors and to tell them about skills training you need (</a:t>
            </a:r>
            <a:r>
              <a:rPr lang="en-GB" sz="2800" dirty="0" err="1">
                <a:latin typeface="Calibri" panose="020F0502020204030204" pitchFamily="34" charset="0"/>
              </a:rPr>
              <a:t>nb</a:t>
            </a:r>
            <a:r>
              <a:rPr lang="en-GB" sz="2800" dirty="0">
                <a:latin typeface="Calibri" panose="020F0502020204030204" pitchFamily="34" charset="0"/>
              </a:rPr>
              <a:t> </a:t>
            </a:r>
            <a:r>
              <a:rPr lang="en-GB" sz="2800" dirty="0" err="1">
                <a:latin typeface="Calibri" panose="020F0502020204030204" pitchFamily="34" charset="0"/>
              </a:rPr>
              <a:t>SkillsForge</a:t>
            </a:r>
            <a:r>
              <a:rPr lang="en-GB" sz="2800" dirty="0">
                <a:latin typeface="Calibri" panose="020F0502020204030204" pitchFamily="34" charset="0"/>
              </a:rPr>
              <a:t>)</a:t>
            </a:r>
          </a:p>
          <a:p>
            <a:pPr lvl="1"/>
            <a:r>
              <a:rPr lang="en-GB" sz="2800" dirty="0">
                <a:latin typeface="Calibri" panose="020F0502020204030204" pitchFamily="34" charset="0"/>
              </a:rPr>
              <a:t>Please read the Handbook on the website – sets out expectations of meetings – and engage with Doctoral College/CADRE (Centre for Arts Doctoral Research Excellence)</a:t>
            </a:r>
          </a:p>
          <a:p>
            <a:endParaRPr lang="en-GB" sz="2400" dirty="0"/>
          </a:p>
        </p:txBody>
      </p:sp>
    </p:spTree>
    <p:extLst>
      <p:ext uri="{BB962C8B-B14F-4D97-AF65-F5344CB8AC3E}">
        <p14:creationId xmlns:p14="http://schemas.microsoft.com/office/powerpoint/2010/main" val="593406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518BA-CECE-4EE0-9E40-D9847F32FDCC}"/>
              </a:ext>
            </a:extLst>
          </p:cNvPr>
          <p:cNvSpPr>
            <a:spLocks noGrp="1"/>
          </p:cNvSpPr>
          <p:nvPr>
            <p:ph type="title"/>
          </p:nvPr>
        </p:nvSpPr>
        <p:spPr>
          <a:xfrm>
            <a:off x="751986" y="159889"/>
            <a:ext cx="5344013" cy="1325563"/>
          </a:xfrm>
        </p:spPr>
        <p:txBody>
          <a:bodyPr>
            <a:normAutofit/>
          </a:bodyPr>
          <a:lstStyle/>
          <a:p>
            <a:r>
              <a:rPr lang="en-GB" dirty="0"/>
              <a:t>The Supervisors’ role</a:t>
            </a:r>
          </a:p>
        </p:txBody>
      </p:sp>
      <p:sp>
        <p:nvSpPr>
          <p:cNvPr id="3" name="Content Placeholder 2">
            <a:extLst>
              <a:ext uri="{FF2B5EF4-FFF2-40B4-BE49-F238E27FC236}">
                <a16:creationId xmlns:a16="http://schemas.microsoft.com/office/drawing/2014/main" id="{121DCFD7-FD61-4F91-A6B2-7C09639E5CB1}"/>
              </a:ext>
            </a:extLst>
          </p:cNvPr>
          <p:cNvSpPr>
            <a:spLocks noGrp="1"/>
          </p:cNvSpPr>
          <p:nvPr>
            <p:ph idx="1"/>
          </p:nvPr>
        </p:nvSpPr>
        <p:spPr>
          <a:xfrm>
            <a:off x="342365" y="1352502"/>
            <a:ext cx="6674884" cy="5227268"/>
          </a:xfrm>
        </p:spPr>
        <p:txBody>
          <a:bodyPr anchor="t">
            <a:noAutofit/>
          </a:bodyPr>
          <a:lstStyle/>
          <a:p>
            <a:pPr lvl="1"/>
            <a:r>
              <a:rPr lang="en-US" sz="1800" b="0" i="0" dirty="0">
                <a:effectLst/>
                <a:latin typeface="Lato"/>
              </a:rPr>
              <a:t>‘</a:t>
            </a:r>
            <a:r>
              <a:rPr lang="en-US" sz="1800" dirty="0"/>
              <a:t>To give guidance about the nature of research and the standard expected, about the planning of the research </a:t>
            </a:r>
            <a:r>
              <a:rPr lang="en-US" sz="1800" dirty="0" err="1"/>
              <a:t>programme</a:t>
            </a:r>
            <a:r>
              <a:rPr lang="en-US" sz="1800" dirty="0"/>
              <a:t>, about literature and sources and the use of requisite techniques (including instruction where necessary) aware of all relevant developments within the subject’. </a:t>
            </a:r>
          </a:p>
          <a:p>
            <a:pPr lvl="1"/>
            <a:r>
              <a:rPr lang="en-US" sz="1800" dirty="0"/>
              <a:t>To read material you write and give feedback</a:t>
            </a:r>
          </a:p>
          <a:p>
            <a:pPr lvl="1"/>
            <a:r>
              <a:rPr lang="en-US" sz="1800" dirty="0"/>
              <a:t>To maintain regular contact</a:t>
            </a:r>
          </a:p>
          <a:p>
            <a:pPr lvl="1"/>
            <a:r>
              <a:rPr lang="en-GB" sz="1800" dirty="0"/>
              <a:t>Discuss training requirements</a:t>
            </a:r>
          </a:p>
          <a:p>
            <a:pPr lvl="1"/>
            <a:r>
              <a:rPr lang="en-GB" sz="1800" dirty="0"/>
              <a:t>Ensure you are on track to complete within the registration period</a:t>
            </a:r>
          </a:p>
          <a:p>
            <a:pPr lvl="1"/>
            <a:r>
              <a:rPr lang="en-GB" sz="1800" dirty="0"/>
              <a:t>To be accessible by arrangement</a:t>
            </a:r>
          </a:p>
          <a:p>
            <a:pPr lvl="1"/>
            <a:r>
              <a:rPr lang="en-GB" sz="1800" dirty="0"/>
              <a:t>To assist with development of transferable skills </a:t>
            </a:r>
            <a:r>
              <a:rPr lang="en-GB" sz="1800" dirty="0" err="1"/>
              <a:t>eg</a:t>
            </a:r>
            <a:r>
              <a:rPr lang="en-GB" sz="1800" dirty="0"/>
              <a:t> conferences</a:t>
            </a:r>
          </a:p>
          <a:p>
            <a:pPr lvl="1"/>
            <a:r>
              <a:rPr lang="en-GB" sz="1800" dirty="0"/>
              <a:t>To advise on ethical issues</a:t>
            </a:r>
          </a:p>
          <a:p>
            <a:pPr lvl="1"/>
            <a:r>
              <a:rPr lang="en-GB" sz="1800" dirty="0"/>
              <a:t>Two supervisors is the norm – no ‘right’ way of running these but</a:t>
            </a:r>
          </a:p>
          <a:p>
            <a:pPr lvl="1"/>
            <a:r>
              <a:rPr lang="en-GB" sz="1800" dirty="0"/>
              <a:t>Key that this is right!</a:t>
            </a:r>
          </a:p>
        </p:txBody>
      </p:sp>
      <p:sp>
        <p:nvSpPr>
          <p:cNvPr id="32" name="Freeform: Shape 3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DF5E2E8-C79A-D6B6-8631-BE2FF1333510}"/>
              </a:ext>
            </a:extLst>
          </p:cNvPr>
          <p:cNvSpPr txBox="1"/>
          <p:nvPr/>
        </p:nvSpPr>
        <p:spPr>
          <a:xfrm>
            <a:off x="7949008" y="5655022"/>
            <a:ext cx="4523583" cy="369332"/>
          </a:xfrm>
          <a:prstGeom prst="rect">
            <a:avLst/>
          </a:prstGeom>
          <a:noFill/>
          <a:ln>
            <a:solidFill>
              <a:schemeClr val="accent1"/>
            </a:solidFill>
          </a:ln>
        </p:spPr>
        <p:txBody>
          <a:bodyPr wrap="square" rtlCol="0">
            <a:spAutoFit/>
          </a:bodyPr>
          <a:lstStyle/>
          <a:p>
            <a:pPr algn="ctr"/>
            <a:endParaRPr lang="en-GB" dirty="0"/>
          </a:p>
        </p:txBody>
      </p:sp>
      <p:pic>
        <p:nvPicPr>
          <p:cNvPr id="5" name="Picture 4" descr="A group of people standing in front of a building&#10;&#10;Description automatically generated">
            <a:extLst>
              <a:ext uri="{FF2B5EF4-FFF2-40B4-BE49-F238E27FC236}">
                <a16:creationId xmlns:a16="http://schemas.microsoft.com/office/drawing/2014/main" id="{A294AD35-60BB-4086-AF09-7D984DC02007}"/>
              </a:ext>
            </a:extLst>
          </p:cNvPr>
          <p:cNvPicPr>
            <a:picLocks noChangeAspect="1"/>
          </p:cNvPicPr>
          <p:nvPr/>
        </p:nvPicPr>
        <p:blipFill rotWithShape="1">
          <a:blip r:embed="rId2">
            <a:extLst>
              <a:ext uri="{28A0092B-C50C-407E-A947-70E740481C1C}">
                <a14:useLocalDpi xmlns:a14="http://schemas.microsoft.com/office/drawing/2010/main" val="0"/>
              </a:ext>
            </a:extLst>
          </a:blip>
          <a:srcRect l="2303" r="-2" b="-2"/>
          <a:stretch/>
        </p:blipFill>
        <p:spPr>
          <a:xfrm>
            <a:off x="8229600" y="-2008"/>
            <a:ext cx="3962400" cy="4512707"/>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blipFill>
            <a:blip r:embed="rId3">
              <a:alphaModFix amt="47000"/>
            </a:blip>
            <a:tile tx="0" ty="0" sx="100000" sy="100000" flip="none" algn="tl"/>
          </a:blipFill>
        </p:spPr>
      </p:pic>
    </p:spTree>
    <p:extLst>
      <p:ext uri="{BB962C8B-B14F-4D97-AF65-F5344CB8AC3E}">
        <p14:creationId xmlns:p14="http://schemas.microsoft.com/office/powerpoint/2010/main" val="39502099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16707</TotalTime>
  <Words>1995</Words>
  <Application>Microsoft Office PowerPoint</Application>
  <PresentationFormat>Widescreen</PresentationFormat>
  <Paragraphs>131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inherit</vt:lpstr>
      <vt:lpstr>Lato</vt:lpstr>
      <vt:lpstr>Office Theme</vt:lpstr>
      <vt:lpstr>PGR Induction</vt:lpstr>
      <vt:lpstr>Introducing…</vt:lpstr>
      <vt:lpstr>PowerPoint Presentation</vt:lpstr>
      <vt:lpstr>Some basics</vt:lpstr>
      <vt:lpstr>Our Research Culture</vt:lpstr>
      <vt:lpstr>PowerPoint Presentation</vt:lpstr>
      <vt:lpstr>The pgr handbook Postgraduate Research Handbook (warwick.ac.uk) </vt:lpstr>
      <vt:lpstr>Roles</vt:lpstr>
      <vt:lpstr>The Supervisors’ role</vt:lpstr>
      <vt:lpstr>PowerPoint Presentation</vt:lpstr>
      <vt:lpstr>My role </vt:lpstr>
      <vt:lpstr>And…</vt:lpstr>
      <vt:lpstr>Useful to know!</vt:lpstr>
      <vt:lpstr>Money  Matters</vt:lpstr>
      <vt:lpstr>E-PORTFOLIOS Current PhD Students (warwick.ac.uk)  ePortfolio Request Form (warwick.ac.uk)</vt:lpstr>
      <vt:lpstr>Teaching Opportunities</vt:lpstr>
      <vt:lpstr>Some Homework for next time!  Research Integrity training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PGR Induction</dc:title>
  <dc:creator>Knights, Mark</dc:creator>
  <cp:lastModifiedBy>Knights, Mark</cp:lastModifiedBy>
  <cp:revision>51</cp:revision>
  <dcterms:created xsi:type="dcterms:W3CDTF">2020-09-08T18:38:39Z</dcterms:created>
  <dcterms:modified xsi:type="dcterms:W3CDTF">2023-10-05T14:44:21Z</dcterms:modified>
</cp:coreProperties>
</file>