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5" r:id="rId6"/>
    <p:sldId id="262" r:id="rId7"/>
    <p:sldId id="257" r:id="rId8"/>
    <p:sldId id="259" r:id="rId9"/>
    <p:sldId id="260" r:id="rId10"/>
    <p:sldId id="264" r:id="rId11"/>
    <p:sldId id="271" r:id="rId12"/>
    <p:sldId id="261" r:id="rId13"/>
    <p:sldId id="258" r:id="rId14"/>
    <p:sldId id="263" r:id="rId15"/>
    <p:sldId id="266" r:id="rId16"/>
    <p:sldId id="268" r:id="rId17"/>
    <p:sldId id="267" r:id="rId18"/>
    <p:sldId id="269" r:id="rId19"/>
    <p:sldId id="270" r:id="rId20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AFFC3A-60AD-4665-98F1-A345DA1CEC30}" v="2" dt="2023-10-10T11:01:56.4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ights, Mark" userId="737c7493-aa0a-4f00-a241-b230210f794f" providerId="ADAL" clId="{D1303FB7-F5BE-48B1-819A-6C459C418C7E}"/>
    <pc:docChg chg="modSld">
      <pc:chgData name="Knights, Mark" userId="737c7493-aa0a-4f00-a241-b230210f794f" providerId="ADAL" clId="{D1303FB7-F5BE-48B1-819A-6C459C418C7E}" dt="2023-10-11T07:35:46.228" v="14" actId="20577"/>
      <pc:docMkLst>
        <pc:docMk/>
      </pc:docMkLst>
      <pc:sldChg chg="modSp mod">
        <pc:chgData name="Knights, Mark" userId="737c7493-aa0a-4f00-a241-b230210f794f" providerId="ADAL" clId="{D1303FB7-F5BE-48B1-819A-6C459C418C7E}" dt="2023-10-11T07:35:46.228" v="14" actId="20577"/>
        <pc:sldMkLst>
          <pc:docMk/>
          <pc:sldMk cId="3959749850" sldId="270"/>
        </pc:sldMkLst>
        <pc:spChg chg="mod">
          <ac:chgData name="Knights, Mark" userId="737c7493-aa0a-4f00-a241-b230210f794f" providerId="ADAL" clId="{D1303FB7-F5BE-48B1-819A-6C459C418C7E}" dt="2023-10-11T07:35:46.228" v="14" actId="20577"/>
          <ac:spMkLst>
            <pc:docMk/>
            <pc:sldMk cId="3959749850" sldId="270"/>
            <ac:spMk id="3" creationId="{1B0C372C-B346-108F-E91E-5BE3A485FF96}"/>
          </ac:spMkLst>
        </pc:spChg>
      </pc:sldChg>
    </pc:docChg>
  </pc:docChgLst>
  <pc:docChgLst>
    <pc:chgData name="Knights, Mark" userId="737c7493-aa0a-4f00-a241-b230210f794f" providerId="ADAL" clId="{E5AFFC3A-60AD-4665-98F1-A345DA1CEC30}"/>
    <pc:docChg chg="undo custSel addSld modSld sldOrd">
      <pc:chgData name="Knights, Mark" userId="737c7493-aa0a-4f00-a241-b230210f794f" providerId="ADAL" clId="{E5AFFC3A-60AD-4665-98F1-A345DA1CEC30}" dt="2023-10-10T15:11:26.637" v="1009" actId="108"/>
      <pc:docMkLst>
        <pc:docMk/>
      </pc:docMkLst>
      <pc:sldChg chg="modSp mod">
        <pc:chgData name="Knights, Mark" userId="737c7493-aa0a-4f00-a241-b230210f794f" providerId="ADAL" clId="{E5AFFC3A-60AD-4665-98F1-A345DA1CEC30}" dt="2023-10-10T10:20:50.864" v="61" actId="20577"/>
        <pc:sldMkLst>
          <pc:docMk/>
          <pc:sldMk cId="254037192" sldId="259"/>
        </pc:sldMkLst>
        <pc:spChg chg="mod">
          <ac:chgData name="Knights, Mark" userId="737c7493-aa0a-4f00-a241-b230210f794f" providerId="ADAL" clId="{E5AFFC3A-60AD-4665-98F1-A345DA1CEC30}" dt="2023-10-10T10:20:50.864" v="61" actId="20577"/>
          <ac:spMkLst>
            <pc:docMk/>
            <pc:sldMk cId="254037192" sldId="259"/>
            <ac:spMk id="3" creationId="{FE6C0F8C-A59C-490C-849F-394A8DE1F34B}"/>
          </ac:spMkLst>
        </pc:spChg>
      </pc:sldChg>
      <pc:sldChg chg="modSp mod">
        <pc:chgData name="Knights, Mark" userId="737c7493-aa0a-4f00-a241-b230210f794f" providerId="ADAL" clId="{E5AFFC3A-60AD-4665-98F1-A345DA1CEC30}" dt="2023-10-10T11:08:05.628" v="912" actId="2711"/>
        <pc:sldMkLst>
          <pc:docMk/>
          <pc:sldMk cId="912843672" sldId="260"/>
        </pc:sldMkLst>
        <pc:spChg chg="mod">
          <ac:chgData name="Knights, Mark" userId="737c7493-aa0a-4f00-a241-b230210f794f" providerId="ADAL" clId="{E5AFFC3A-60AD-4665-98F1-A345DA1CEC30}" dt="2023-10-10T11:08:05.628" v="912" actId="2711"/>
          <ac:spMkLst>
            <pc:docMk/>
            <pc:sldMk cId="912843672" sldId="260"/>
            <ac:spMk id="3" creationId="{9F7E31FF-9995-4259-935A-4BD290D30FF7}"/>
          </ac:spMkLst>
        </pc:spChg>
      </pc:sldChg>
      <pc:sldChg chg="ord">
        <pc:chgData name="Knights, Mark" userId="737c7493-aa0a-4f00-a241-b230210f794f" providerId="ADAL" clId="{E5AFFC3A-60AD-4665-98F1-A345DA1CEC30}" dt="2023-10-10T11:03:02.012" v="823"/>
        <pc:sldMkLst>
          <pc:docMk/>
          <pc:sldMk cId="4236770825" sldId="264"/>
        </pc:sldMkLst>
      </pc:sldChg>
      <pc:sldChg chg="modSp mod">
        <pc:chgData name="Knights, Mark" userId="737c7493-aa0a-4f00-a241-b230210f794f" providerId="ADAL" clId="{E5AFFC3A-60AD-4665-98F1-A345DA1CEC30}" dt="2023-10-10T15:11:26.637" v="1009" actId="108"/>
        <pc:sldMkLst>
          <pc:docMk/>
          <pc:sldMk cId="3959749850" sldId="270"/>
        </pc:sldMkLst>
        <pc:spChg chg="mod">
          <ac:chgData name="Knights, Mark" userId="737c7493-aa0a-4f00-a241-b230210f794f" providerId="ADAL" clId="{E5AFFC3A-60AD-4665-98F1-A345DA1CEC30}" dt="2023-10-10T15:11:26.637" v="1009" actId="108"/>
          <ac:spMkLst>
            <pc:docMk/>
            <pc:sldMk cId="3959749850" sldId="270"/>
            <ac:spMk id="3" creationId="{1B0C372C-B346-108F-E91E-5BE3A485FF96}"/>
          </ac:spMkLst>
        </pc:spChg>
      </pc:sldChg>
      <pc:sldChg chg="addSp modSp new mod setBg">
        <pc:chgData name="Knights, Mark" userId="737c7493-aa0a-4f00-a241-b230210f794f" providerId="ADAL" clId="{E5AFFC3A-60AD-4665-98F1-A345DA1CEC30}" dt="2023-10-10T11:06:23.662" v="836" actId="113"/>
        <pc:sldMkLst>
          <pc:docMk/>
          <pc:sldMk cId="2022799373" sldId="271"/>
        </pc:sldMkLst>
        <pc:spChg chg="mod">
          <ac:chgData name="Knights, Mark" userId="737c7493-aa0a-4f00-a241-b230210f794f" providerId="ADAL" clId="{E5AFFC3A-60AD-4665-98F1-A345DA1CEC30}" dt="2023-10-10T11:01:57.305" v="821" actId="26606"/>
          <ac:spMkLst>
            <pc:docMk/>
            <pc:sldMk cId="2022799373" sldId="271"/>
            <ac:spMk id="2" creationId="{0E8FEFC7-324F-6973-C32D-3639820AFD6D}"/>
          </ac:spMkLst>
        </pc:spChg>
        <pc:spChg chg="mod">
          <ac:chgData name="Knights, Mark" userId="737c7493-aa0a-4f00-a241-b230210f794f" providerId="ADAL" clId="{E5AFFC3A-60AD-4665-98F1-A345DA1CEC30}" dt="2023-10-10T11:06:23.662" v="836" actId="113"/>
          <ac:spMkLst>
            <pc:docMk/>
            <pc:sldMk cId="2022799373" sldId="271"/>
            <ac:spMk id="3" creationId="{81C6286F-62BF-D96E-B8F2-DEA0D0370A74}"/>
          </ac:spMkLst>
        </pc:spChg>
        <pc:spChg chg="add">
          <ac:chgData name="Knights, Mark" userId="737c7493-aa0a-4f00-a241-b230210f794f" providerId="ADAL" clId="{E5AFFC3A-60AD-4665-98F1-A345DA1CEC30}" dt="2023-10-10T11:01:57.305" v="821" actId="26606"/>
          <ac:spMkLst>
            <pc:docMk/>
            <pc:sldMk cId="2022799373" sldId="271"/>
            <ac:spMk id="1031" creationId="{45D37F4E-DDB4-456B-97E0-9937730A039F}"/>
          </ac:spMkLst>
        </pc:spChg>
        <pc:spChg chg="add">
          <ac:chgData name="Knights, Mark" userId="737c7493-aa0a-4f00-a241-b230210f794f" providerId="ADAL" clId="{E5AFFC3A-60AD-4665-98F1-A345DA1CEC30}" dt="2023-10-10T11:01:57.305" v="821" actId="26606"/>
          <ac:spMkLst>
            <pc:docMk/>
            <pc:sldMk cId="2022799373" sldId="271"/>
            <ac:spMk id="1033" creationId="{B2DD41CD-8F47-4F56-AD12-4E2FF7696987}"/>
          </ac:spMkLst>
        </pc:spChg>
        <pc:picChg chg="add mod">
          <ac:chgData name="Knights, Mark" userId="737c7493-aa0a-4f00-a241-b230210f794f" providerId="ADAL" clId="{E5AFFC3A-60AD-4665-98F1-A345DA1CEC30}" dt="2023-10-10T11:01:57.305" v="821" actId="26606"/>
          <ac:picMkLst>
            <pc:docMk/>
            <pc:sldMk cId="2022799373" sldId="271"/>
            <ac:picMk id="1026" creationId="{326142DF-E84E-D048-B536-1B024226D1E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5030F-7E2C-4A67-80D4-8EE56C060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944A8-2448-432E-8399-7A4743B22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7A746-0B42-4B27-9585-D93E5C2E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72A3E-196B-47C3-AFBA-9D4D3306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142B3-5A9A-4167-810E-9C3BCE3E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40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9AE12-5CDF-4DD9-967F-ED1A7FD4F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13E2D4-6CC6-4FD7-A56A-5CC214301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36CAB-274B-4D06-B9B4-7D905AC9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5C93E-1087-4DA6-858F-44B2E470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E7AE0-ACBC-45D7-9207-163BB503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87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B4407C-2A8F-45B6-9E87-1FE5EDD9C2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AB8961-C59A-4B10-B233-D79519D2CE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8B1F6-86EC-4079-9A38-FD206B9EF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9F098-7045-4FCC-998E-2180B85C9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D5DB4-0237-4D8B-BD91-686CEFEB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46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D6D08-5D34-4468-9DFC-D879745C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B3F30-C565-4042-B7FF-5D0E55273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B85AA-6648-4F36-A45D-60EDE4CA8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D00C7-6C84-433B-B281-BADE1DCD2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AF54C-2D0C-459F-A901-B2C7A8F7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2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3B36C-B7BB-4C06-92F8-A5F9D87F1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46A62-225F-4767-A9EA-8EE1D8889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0A60A-0226-4D16-ADDC-2B34A707F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1590F-D751-4313-B8A1-43B26561E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9296B-BF1F-43F2-BB32-35D5C0AB0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7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8CADB-6216-4D1F-AF86-FC2DE89C3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0810E-53C6-4BB3-953B-0012A4A39D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C19EE-ADF8-4FA3-9C68-19F9A0531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B9F5-4C9E-4B6F-B5EC-BA3A59A2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BDD48-C645-4390-9599-F9DD5DA31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F6E2B-EC70-45F6-B0EA-180A89FA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20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72EE3-B54E-4A4A-BBC2-0F8FFB9A3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21AC7-997D-4A9E-B839-58B147E2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5525C-F8A6-420A-B132-21CF84465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5C3400-CC2C-48A3-B12D-8274BE8A36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2468D-28A6-499B-A8D3-A532EBC78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E5458E-2030-4A9D-95AB-51D040BA1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78A95-3FD7-40C3-AF1F-E0EB151A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E47452-E6D9-447C-8402-D3E44A294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1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E46B9-1841-4D03-BCAB-F5B4B072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A626D8-9607-461B-B0BB-B66BADA66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8F623-1CAF-412B-83DE-C4AF35C3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1663A-A5D8-431C-8A82-BEFB6C95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154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A6C2FA-1F7B-430C-AEC2-421EB5A5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CFADC-E280-433B-9808-002B39755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16582-934C-44B1-874F-89AF88822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33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57FBA-6ECF-4426-A80D-97C09D6C4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E08F1-9DDC-466F-8A5E-E2E2B6FC7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05A14-6148-46AB-B6A3-7EA3095ED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DAF7EF-EA58-44F6-BF41-378DE8297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0D279-C150-48E9-83D3-214D6708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33C7A3-264A-42BA-BA26-2648A1702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30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AADB6-E794-4C5F-8950-234BAB632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564CDB-BAAE-4AF4-9BC3-5C14FC4F3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64AFA-2C01-4401-94BD-645575C1C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FC5F2-1387-4FBA-A5EB-9DBF4A9B4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41107-3B57-4AE6-9A36-E7990F2E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0659F-4F90-456F-8BDF-088D8D616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32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ACF589-CCE1-412E-9026-E3AE3E4F2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461A4-F271-4E52-8421-29CDAE096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50B0B-E6AB-45FF-91D3-39975F8E3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00031-1A45-4C8D-803C-84D9F163AFB4}" type="datetimeFigureOut">
              <a:rPr lang="en-GB" smtClean="0"/>
              <a:t>11/10/2023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2FC48-11FB-4E08-B3C4-BC270F599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24678-1503-4135-9136-38EBE63B7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F5B9-9DC0-49B1-8A7C-91EB8E886E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09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uniofnottm.sharepoint.com/sites/M4CVPP/SitePages/Mid-Year-and-End-of-Year-Report.aspx#each-research-student%2c-both-full-time-and-part-time%2c-is-required-to-undertake-an-annual-review-of-the-progress-they-are-making-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pgr/travel/" TargetMode="External"/><Relationship Id="rId2" Type="http://schemas.openxmlformats.org/officeDocument/2006/relationships/hyperlink" Target="https://warwick.ac.uk/fac/arts/history/students/pgr/ethics-in-resear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fac/arts/history/students/pgr/ethics-of-research/" TargetMode="External"/><Relationship Id="rId5" Type="http://schemas.openxmlformats.org/officeDocument/2006/relationships/hyperlink" Target="https://warwick.ac.uk/services/ris/research_integrity/humanparticipants_material_data" TargetMode="External"/><Relationship Id="rId4" Type="http://schemas.openxmlformats.org/officeDocument/2006/relationships/hyperlink" Target="https://warwick.ac.uk/services/ris/research_integrity/researchethicscommittees/ethicalapprova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cadre/current_students/phdlife/cadreworkshop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pgr/upgrade/" TargetMode="External"/><Relationship Id="rId2" Type="http://schemas.openxmlformats.org/officeDocument/2006/relationships/hyperlink" Target="https://warwick.ac.uk/fac/arts/history/students/pg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arwick.ac.uk/fac/arts/history/students/pgr/interviews/" TargetMode="External"/><Relationship Id="rId4" Type="http://schemas.openxmlformats.org/officeDocument/2006/relationships/hyperlink" Target="https://warwick.ac.uk/fac/arts/history/intranet/sandbox/pgr/sampl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se-Study Research Methods">
            <a:extLst>
              <a:ext uri="{FF2B5EF4-FFF2-40B4-BE49-F238E27FC236}">
                <a16:creationId xmlns:a16="http://schemas.microsoft.com/office/drawing/2014/main" id="{81862FEE-B48D-41DF-8029-F550DA7D3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088" y="1866900"/>
            <a:ext cx="75438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3F2F78-4A1D-48D0-AECA-B7FCE62E0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99374" y="406400"/>
            <a:ext cx="10852924" cy="23876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Designing your Project</a:t>
            </a:r>
            <a:r>
              <a:rPr lang="en-GB" b="1"/>
              <a:t>,</a:t>
            </a:r>
            <a:br>
              <a:rPr lang="en-GB" b="1" dirty="0"/>
            </a:br>
            <a:r>
              <a:rPr lang="en-GB" b="1"/>
              <a:t>the Upgrade and</a:t>
            </a:r>
            <a:br>
              <a:rPr lang="en-GB" b="1" dirty="0"/>
            </a:br>
            <a:r>
              <a:rPr lang="en-GB" b="1" dirty="0"/>
              <a:t>Ethical Considerations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9102C-F53D-4CDD-8705-8252E42EB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8350" y="3236120"/>
            <a:ext cx="9144000" cy="1655762"/>
          </a:xfrm>
        </p:spPr>
        <p:txBody>
          <a:bodyPr/>
          <a:lstStyle/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6143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D1046-37B5-49D4-8085-FE360DC5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Panel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93773-55AE-497D-B9EB-E1FB635B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6879" y="365125"/>
            <a:ext cx="4834136" cy="626985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Your supervisor(s) will attend but not say anything! They can observe and take notes.</a:t>
            </a:r>
          </a:p>
          <a:p>
            <a:r>
              <a:rPr lang="en-GB" dirty="0"/>
              <a:t>Two other members of staff – discuss with your supervisor who is most appropriate</a:t>
            </a:r>
          </a:p>
          <a:p>
            <a:r>
              <a:rPr lang="en-GB" dirty="0"/>
              <a:t>Musical chairs element to ensure supervisory arrangements are working well</a:t>
            </a:r>
          </a:p>
          <a:p>
            <a:r>
              <a:rPr lang="en-GB" dirty="0"/>
              <a:t>Panel makes recommendations</a:t>
            </a:r>
          </a:p>
          <a:p>
            <a:r>
              <a:rPr lang="en-GB" dirty="0"/>
              <a:t>And submit a formal report which is shared with your supervisor(s)</a:t>
            </a:r>
          </a:p>
          <a:p>
            <a:endParaRPr lang="en-GB" dirty="0"/>
          </a:p>
        </p:txBody>
      </p:sp>
      <p:pic>
        <p:nvPicPr>
          <p:cNvPr id="4098" name="Picture 2" descr="Summary of Research Methods and Statistics">
            <a:extLst>
              <a:ext uri="{FF2B5EF4-FFF2-40B4-BE49-F238E27FC236}">
                <a16:creationId xmlns:a16="http://schemas.microsoft.com/office/drawing/2014/main" id="{00C3B720-F37A-41B3-B1DE-704CA30FB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41" y="1903684"/>
            <a:ext cx="6654744" cy="377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586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EAACF-E854-47F7-9771-E8F5D89C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04678" cy="1325563"/>
          </a:xfrm>
        </p:spPr>
        <p:txBody>
          <a:bodyPr/>
          <a:lstStyle/>
          <a:p>
            <a:r>
              <a:rPr lang="en-GB" dirty="0"/>
              <a:t>Some common issues that arise: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43C4D-12DB-4AAE-9296-06DA59137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966" y="1690688"/>
            <a:ext cx="6332034" cy="5652546"/>
          </a:xfrm>
        </p:spPr>
        <p:txBody>
          <a:bodyPr/>
          <a:lstStyle/>
          <a:p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Unclear or too wide a set of research questions</a:t>
            </a: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Vague understanding of sources</a:t>
            </a: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Unclear research methodology</a:t>
            </a: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/>
              </a:rPr>
              <a:t>Unrealistic scope (including chronology) or timetable</a:t>
            </a:r>
          </a:p>
          <a:p>
            <a:r>
              <a:rPr lang="en-GB" dirty="0">
                <a:solidFill>
                  <a:srgbClr val="383838"/>
                </a:solidFill>
                <a:latin typeface="Lato"/>
              </a:rPr>
              <a:t>Some conceptual gaps or fuzzy conceptual grasp</a:t>
            </a:r>
            <a:endParaRPr lang="en-GB" b="0" i="0" dirty="0">
              <a:solidFill>
                <a:srgbClr val="383838"/>
              </a:solidFill>
              <a:effectLst/>
              <a:latin typeface="Lato"/>
            </a:endParaRPr>
          </a:p>
          <a:p>
            <a:endParaRPr lang="en-GB" b="0" i="0" dirty="0">
              <a:solidFill>
                <a:srgbClr val="383838"/>
              </a:solidFill>
              <a:effectLst/>
              <a:latin typeface="Lato"/>
            </a:endParaRPr>
          </a:p>
          <a:p>
            <a:endParaRPr lang="en-GB" dirty="0"/>
          </a:p>
        </p:txBody>
      </p:sp>
      <p:pic>
        <p:nvPicPr>
          <p:cNvPr id="3074" name="Picture 2" descr="Research Methodology – ICTAK">
            <a:extLst>
              <a:ext uri="{FF2B5EF4-FFF2-40B4-BE49-F238E27FC236}">
                <a16:creationId xmlns:a16="http://schemas.microsoft.com/office/drawing/2014/main" id="{49626541-F856-4958-92A2-3440CAB84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08664"/>
            <a:ext cx="4400318" cy="293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23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7ECED-578F-4F7B-8542-5BAA91004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212725"/>
            <a:ext cx="10515600" cy="1325563"/>
          </a:xfrm>
        </p:spPr>
        <p:txBody>
          <a:bodyPr/>
          <a:lstStyle/>
          <a:p>
            <a:r>
              <a:rPr lang="en-GB" dirty="0"/>
              <a:t>M4C has its own process!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4BC4C-BCA6-4A86-B95B-A7A5D443D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9650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hlinkClick r:id="rId2"/>
              </a:rPr>
              <a:t>Mid-Year Review and End of Year Report (sharepoint.com)</a:t>
            </a:r>
            <a:r>
              <a:rPr lang="en-GB" dirty="0"/>
              <a:t>: 1 Feb-22 March.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A </a:t>
            </a:r>
            <a:r>
              <a:rPr lang="en-GB" b="1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research statement </a:t>
            </a: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of 1500-2000 words indicating the scope of your thesis, and outlining the key research questions, research context and methodology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A 5000-word </a:t>
            </a:r>
            <a:r>
              <a:rPr lang="en-GB" b="1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example of your written</a:t>
            </a: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 work </a:t>
            </a:r>
            <a:r>
              <a:rPr lang="en-GB" b="0" i="0" dirty="0" err="1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ie</a:t>
            </a: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 a chapter or a section of discursive prose from your thesis, or equivalent output for practice-based PhDs.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For M4C award holders in year one (or part-time equivalent) requests for </a:t>
            </a:r>
            <a:r>
              <a:rPr lang="en-GB" b="1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extended funding</a:t>
            </a:r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 can be made where there is a rationale for complex or extended training, skills acquisition, extended archival visits, fieldwork or placement needs. An M4C award can be extended up to a maximum of 6 months full-time or 12 months part-time. </a:t>
            </a:r>
          </a:p>
          <a:p>
            <a:r>
              <a:rPr lang="en-GB" b="0" i="0" dirty="0">
                <a:solidFill>
                  <a:srgbClr val="434344"/>
                </a:solidFill>
                <a:effectLst/>
                <a:latin typeface="Segoe UI" panose="020B0502040204020203" pitchFamily="34" charset="0"/>
              </a:rPr>
              <a:t>Assessment review interview with two assessors from outside of the supervisory team. (NB this does not preclude assessors from subsequently acting as internal examiners on final submission of the thesis). </a:t>
            </a:r>
          </a:p>
          <a:p>
            <a:endParaRPr lang="en-GB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B8328351-F16B-47DE-A5A4-BB48AA5111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9325" y="3124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M4C Logo">
            <a:extLst>
              <a:ext uri="{FF2B5EF4-FFF2-40B4-BE49-F238E27FC236}">
                <a16:creationId xmlns:a16="http://schemas.microsoft.com/office/drawing/2014/main" id="{0BFBD315-003B-4FFB-B4E7-C9262BEE5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898" y="581728"/>
            <a:ext cx="3847177" cy="84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833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7C765-7445-48F0-874E-A9ECCE15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50" y="18256"/>
            <a:ext cx="10515600" cy="1325563"/>
          </a:xfrm>
        </p:spPr>
        <p:txBody>
          <a:bodyPr/>
          <a:lstStyle/>
          <a:p>
            <a:r>
              <a:rPr lang="en-GB" sz="4400" b="1" dirty="0"/>
              <a:t>Does your project have ethical implications?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38BC3-A9C2-4465-A11C-C4D3BC43F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6" y="1584722"/>
            <a:ext cx="3981450" cy="4710113"/>
          </a:xfrm>
        </p:spPr>
        <p:txBody>
          <a:bodyPr>
            <a:normAutofit fontScale="77500" lnSpcReduction="20000"/>
          </a:bodyPr>
          <a:lstStyle/>
          <a:p>
            <a:r>
              <a:rPr lang="en-GB" sz="4000" dirty="0"/>
              <a:t>Protects potentially vulnerable participants</a:t>
            </a:r>
          </a:p>
          <a:p>
            <a:r>
              <a:rPr lang="en-GB" sz="4000" dirty="0"/>
              <a:t>Establishes risks and benefits</a:t>
            </a:r>
          </a:p>
          <a:p>
            <a:r>
              <a:rPr lang="en-GB" sz="4000" dirty="0"/>
              <a:t>Ensures respect, dignity, privacy, fair treatment for participants</a:t>
            </a:r>
          </a:p>
          <a:p>
            <a:r>
              <a:rPr lang="en-GB" sz="4000" dirty="0"/>
              <a:t>Builds the latter’s capacity to accept or reject participation</a:t>
            </a:r>
          </a:p>
          <a:p>
            <a:endParaRPr lang="en-GB" sz="4000" dirty="0"/>
          </a:p>
        </p:txBody>
      </p:sp>
      <p:pic>
        <p:nvPicPr>
          <p:cNvPr id="2052" name="Picture 4" descr="See the source image">
            <a:extLst>
              <a:ext uri="{FF2B5EF4-FFF2-40B4-BE49-F238E27FC236}">
                <a16:creationId xmlns:a16="http://schemas.microsoft.com/office/drawing/2014/main" id="{E35A6B0B-2D8F-4CA5-945F-5FA166A75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1335088"/>
            <a:ext cx="69342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721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CB499-789B-49F3-A278-6D381246D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types of important ethical considerations: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E8C74-E5A2-4662-A532-D1B92B1FC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3750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GB" dirty="0">
                <a:hlinkClick r:id="rId2"/>
              </a:rPr>
              <a:t>1) Ethics</a:t>
            </a:r>
            <a:r>
              <a:rPr lang="en-GB" b="1" dirty="0">
                <a:hlinkClick r:id="rId2"/>
              </a:rPr>
              <a:t> in </a:t>
            </a:r>
            <a:r>
              <a:rPr lang="en-GB" dirty="0">
                <a:hlinkClick r:id="rId2"/>
              </a:rPr>
              <a:t>Research (and Ethics Review Form)</a:t>
            </a:r>
            <a:r>
              <a:rPr lang="en-GB" dirty="0"/>
              <a:t>: risks to you, to participants and to institutions. NB see also the requirements set out on </a:t>
            </a:r>
            <a:r>
              <a:rPr lang="en-GB" dirty="0">
                <a:hlinkClick r:id="rId3"/>
              </a:rPr>
              <a:t>Travel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see also </a:t>
            </a:r>
            <a:r>
              <a:rPr lang="en-GB" dirty="0">
                <a:hlinkClick r:id="rId4"/>
              </a:rPr>
              <a:t>Do I need Ethical Approval? (warwick.ac.uk)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>
                <a:hlinkClick r:id="rId5"/>
              </a:rPr>
              <a:t>Applying for Ethics (warwick.ac.uk)</a:t>
            </a:r>
            <a:endParaRPr lang="en-GB" dirty="0"/>
          </a:p>
          <a:p>
            <a:r>
              <a:rPr lang="en-GB" dirty="0"/>
              <a:t>There is a </a:t>
            </a:r>
            <a:r>
              <a:rPr lang="en-GB" b="1" dirty="0"/>
              <a:t>departmental</a:t>
            </a:r>
            <a:r>
              <a:rPr lang="en-GB" dirty="0"/>
              <a:t> ethics advisory group chaired by the Director of Research, Anne Gerritsen; there is also a </a:t>
            </a:r>
            <a:r>
              <a:rPr lang="en-GB" b="1" dirty="0"/>
              <a:t>University</a:t>
            </a:r>
            <a:r>
              <a:rPr lang="en-GB" dirty="0"/>
              <a:t> Humanities &amp; Social Sciences Research Ethics Committee (HSSREC)</a:t>
            </a:r>
          </a:p>
          <a:p>
            <a:r>
              <a:rPr lang="en-GB" b="1" dirty="0"/>
              <a:t>Everyone</a:t>
            </a:r>
            <a:r>
              <a:rPr lang="en-GB" dirty="0"/>
              <a:t> needs to complete an Ethics Review Form as part of the upgrade</a:t>
            </a:r>
          </a:p>
          <a:p>
            <a:r>
              <a:rPr lang="en-GB" dirty="0">
                <a:hlinkClick r:id="rId6"/>
              </a:rPr>
              <a:t>2) Ethics </a:t>
            </a:r>
            <a:r>
              <a:rPr lang="en-GB" b="1" dirty="0">
                <a:hlinkClick r:id="rId6"/>
              </a:rPr>
              <a:t>of</a:t>
            </a:r>
            <a:r>
              <a:rPr lang="en-GB" dirty="0">
                <a:hlinkClick r:id="rId6"/>
              </a:rPr>
              <a:t> Research (Integrity of Researchers)</a:t>
            </a:r>
            <a:r>
              <a:rPr lang="en-GB" dirty="0"/>
              <a:t>: how to conduct your research with integrity and honesty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681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3D993-A275-EEF7-C683-5D1EE68C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5833"/>
            <a:ext cx="4215063" cy="2398713"/>
          </a:xfrm>
        </p:spPr>
        <p:txBody>
          <a:bodyPr>
            <a:normAutofit/>
          </a:bodyPr>
          <a:lstStyle/>
          <a:p>
            <a:r>
              <a:rPr lang="en-GB" dirty="0"/>
              <a:t>How did you get on with </a:t>
            </a:r>
            <a:r>
              <a:rPr lang="en-GB" dirty="0" err="1"/>
              <a:t>Epigeum</a:t>
            </a:r>
            <a:r>
              <a:rPr lang="en-GB" dirty="0"/>
              <a:t>?</a:t>
            </a:r>
          </a:p>
        </p:txBody>
      </p:sp>
      <p:pic>
        <p:nvPicPr>
          <p:cNvPr id="5" name="Picture 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CEAC9804-81FA-B512-4BA4-1499AD9A0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55" y="578374"/>
            <a:ext cx="9875259" cy="241943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FFF5-7EE2-9995-1DC9-84C7273E7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0779" y="3884452"/>
            <a:ext cx="5723021" cy="2398713"/>
          </a:xfrm>
        </p:spPr>
        <p:txBody>
          <a:bodyPr anchor="ctr">
            <a:normAutofit/>
          </a:bodyPr>
          <a:lstStyle/>
          <a:p>
            <a:r>
              <a:rPr lang="en-GB" sz="2000" b="0" i="0" dirty="0">
                <a:effectLst/>
                <a:latin typeface="Lato" panose="020F0502020204030203" pitchFamily="34" charset="0"/>
              </a:rPr>
              <a:t>In addition, all research staff and students working with </a:t>
            </a:r>
            <a:r>
              <a:rPr lang="en-GB" sz="2000" b="1" i="0" dirty="0">
                <a:effectLst/>
                <a:latin typeface="Lato" panose="020F0502020204030203" pitchFamily="34" charset="0"/>
              </a:rPr>
              <a:t>human participants</a:t>
            </a:r>
            <a:r>
              <a:rPr lang="en-GB" sz="2000" b="0" i="0" dirty="0">
                <a:effectLst/>
                <a:latin typeface="Lato" panose="020F0502020204030203" pitchFamily="34" charset="0"/>
              </a:rPr>
              <a:t> should complete the supplementary ‘Protecting Human Participants’ module</a:t>
            </a:r>
          </a:p>
          <a:p>
            <a:endParaRPr lang="en-GB" sz="2000" dirty="0">
              <a:latin typeface="Lato" panose="020F0502020204030203" pitchFamily="34" charset="0"/>
            </a:endParaRP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11136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125E0-7458-B333-F779-E060E9A11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C372C-B346-108F-E91E-5BE3A485F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CADRE workshops (warwick.ac.uk)</a:t>
            </a:r>
            <a:endParaRPr lang="en-GB" dirty="0"/>
          </a:p>
          <a:p>
            <a:r>
              <a:rPr lang="en-GB" dirty="0"/>
              <a:t>CADRE PhD survival guide session, Tuesday 17</a:t>
            </a:r>
            <a:r>
              <a:rPr lang="en-GB" baseline="30000" dirty="0"/>
              <a:t>th</a:t>
            </a:r>
            <a:r>
              <a:rPr lang="en-GB" dirty="0"/>
              <a:t> October 11-1, book via the link above. Wolfson Research Exchange</a:t>
            </a:r>
          </a:p>
          <a:p>
            <a:r>
              <a:rPr lang="en-GB" dirty="0"/>
              <a:t>Thursday GRF is about the Library in the Library – room 222 on floor 2 of </a:t>
            </a:r>
            <a:r>
              <a:rPr lang="en-GB"/>
              <a:t>the Library</a:t>
            </a:r>
            <a:endParaRPr lang="en-GB" dirty="0"/>
          </a:p>
          <a:p>
            <a:endParaRPr lang="en-GB" dirty="0"/>
          </a:p>
          <a:p>
            <a:r>
              <a:rPr lang="en-GB" dirty="0"/>
              <a:t>If you haven’t already done so, please arrange to meet with me for a short chat</a:t>
            </a:r>
          </a:p>
          <a:p>
            <a:r>
              <a:rPr lang="en-GB" dirty="0"/>
              <a:t>Week 4: we will be in the Modern Records Centre (back of the library) </a:t>
            </a:r>
          </a:p>
        </p:txBody>
      </p:sp>
    </p:spTree>
    <p:extLst>
      <p:ext uri="{BB962C8B-B14F-4D97-AF65-F5344CB8AC3E}">
        <p14:creationId xmlns:p14="http://schemas.microsoft.com/office/powerpoint/2010/main" val="395974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4E19-E6FB-45FB-B982-99C315EC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0" y="1206259"/>
            <a:ext cx="5535168" cy="4716153"/>
          </a:xfrm>
        </p:spPr>
        <p:txBody>
          <a:bodyPr>
            <a:normAutofit lnSpcReduction="10000"/>
          </a:bodyPr>
          <a:lstStyle/>
          <a:p>
            <a:r>
              <a:rPr lang="en-GB" sz="4000" dirty="0"/>
              <a:t>What was your experience designing your ug or MA dissertation?</a:t>
            </a:r>
          </a:p>
          <a:p>
            <a:r>
              <a:rPr lang="en-GB" sz="4000" dirty="0"/>
              <a:t>What were the key challenges?</a:t>
            </a:r>
          </a:p>
          <a:p>
            <a:r>
              <a:rPr lang="en-GB" sz="4000" dirty="0"/>
              <a:t>how do you think a PhD might differ?</a:t>
            </a:r>
          </a:p>
        </p:txBody>
      </p:sp>
      <p:pic>
        <p:nvPicPr>
          <p:cNvPr id="1026" name="Picture 2" descr="Research Methodlogy">
            <a:extLst>
              <a:ext uri="{FF2B5EF4-FFF2-40B4-BE49-F238E27FC236}">
                <a16:creationId xmlns:a16="http://schemas.microsoft.com/office/drawing/2014/main" id="{1743D03F-EEB1-4392-8438-B5E84BB7E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737" y="935587"/>
            <a:ext cx="4986825" cy="498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65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0EE9B-42DD-4D62-A0CB-A71C530B1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when designing your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89AAF-1EB4-4460-B4A9-F05E6CC13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166" y="1825625"/>
            <a:ext cx="6566730" cy="4842804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exactly is your research question?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is your theoretical approach?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How will your work challenge or support the existing scholarly literature?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Why have you decided on this particular chronology or case study?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Which sources are you using for your research and what challenges do they present?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Which skills (language, paleography, Digital Humanities </a:t>
            </a:r>
            <a:r>
              <a:rPr lang="en-US" b="0" i="0" dirty="0" err="1">
                <a:solidFill>
                  <a:srgbClr val="383838"/>
                </a:solidFill>
                <a:effectLst/>
                <a:latin typeface="Lato"/>
              </a:rPr>
              <a:t>etc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) do you need for your research and are you confident you have (or can acquire) these?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resources?</a:t>
            </a:r>
          </a:p>
          <a:p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endParaRPr lang="en-GB" dirty="0"/>
          </a:p>
        </p:txBody>
      </p:sp>
      <p:pic>
        <p:nvPicPr>
          <p:cNvPr id="2050" name="Picture 2" descr="Online training in research methodology now available - Flinders In Touch">
            <a:extLst>
              <a:ext uri="{FF2B5EF4-FFF2-40B4-BE49-F238E27FC236}">
                <a16:creationId xmlns:a16="http://schemas.microsoft.com/office/drawing/2014/main" id="{FD3C2AA9-1F9F-4B5C-9440-21843F3BE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553" y="2091389"/>
            <a:ext cx="5118447" cy="339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720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CD606-2222-45B4-97BE-91E27FF2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00918-B57C-4068-A4BF-71096A8AE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There is information at </a:t>
            </a:r>
            <a:r>
              <a:rPr lang="en-GB" dirty="0">
                <a:hlinkClick r:id="rId2"/>
              </a:rPr>
              <a:t>Postgraduate Research Handbook (warwick.ac.uk)</a:t>
            </a:r>
            <a:r>
              <a:rPr lang="en-GB" dirty="0"/>
              <a:t> and more specifically at </a:t>
            </a:r>
          </a:p>
          <a:p>
            <a:r>
              <a:rPr lang="en-GB" dirty="0">
                <a:hlinkClick r:id="rId3"/>
              </a:rPr>
              <a:t>Upgrade Procedures (warwick.ac.uk)</a:t>
            </a:r>
            <a:endParaRPr lang="en-GB" dirty="0"/>
          </a:p>
          <a:p>
            <a:r>
              <a:rPr lang="en-GB" dirty="0">
                <a:hlinkClick r:id="rId4"/>
              </a:rPr>
              <a:t>Sample Upgrade Papers (warwick.ac.uk)</a:t>
            </a:r>
            <a:endParaRPr lang="en-GB" dirty="0"/>
          </a:p>
          <a:p>
            <a:r>
              <a:rPr lang="en-GB" dirty="0">
                <a:hlinkClick r:id="rId5"/>
              </a:rPr>
              <a:t>Upgrade Interviews (warwick.ac.uk)</a:t>
            </a:r>
            <a:endParaRPr lang="en-GB" dirty="0"/>
          </a:p>
          <a:p>
            <a:r>
              <a:rPr lang="en-GB" dirty="0"/>
              <a:t>You will have your progress reviewed each year but at the end of the first year you will have a special ‘upgrade’ panel – passing moves you from ‘MPhil’ to ‘PhD’ track.</a:t>
            </a:r>
          </a:p>
          <a:p>
            <a:r>
              <a:rPr lang="en-US" dirty="0"/>
              <a:t>Usually held in summer term of your first year – except for M4C students …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762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95998-D089-4A82-BCA3-FEAC66CF3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you submit?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C0F8C-A59C-490C-849F-394A8DE1F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514350" indent="-514350" algn="l">
              <a:buAutoNum type="arabicParenR"/>
            </a:pP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draft chapter 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of 5,000 – 6,000 words in length (can be an extended literature review, where relevant, or a case study that illustrates some key themes of your proposed work). [5k for M4C]</a:t>
            </a:r>
          </a:p>
          <a:p>
            <a:pPr marL="514350" indent="-514350" algn="l">
              <a:buAutoNum type="arabicParenR"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504000" indent="-457200">
              <a:buNone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2) 	2,500 word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Research Proposal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, giving a synopsis of your research project and a working title, with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bibliography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 (not part of the word count) of relevant primary and secondary material [1.5-2k for M4C, no bibliography]</a:t>
            </a:r>
          </a:p>
          <a:p>
            <a:pPr marL="0" indent="-457200">
              <a:buNone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561150" indent="-514350" algn="l">
              <a:buAutoNum type="arabicParenR" startAt="3"/>
            </a:pP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chapter plan and timetable 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for completion of your thesis (max 1500 words) </a:t>
            </a:r>
          </a:p>
          <a:p>
            <a:pPr marL="561150" indent="-514350" algn="l">
              <a:buAutoNum type="arabicParenR" startAt="3"/>
            </a:pPr>
            <a:endParaRPr lang="en-US" b="0" i="0" dirty="0">
              <a:solidFill>
                <a:srgbClr val="383838"/>
              </a:solidFill>
              <a:effectLst/>
              <a:latin typeface="Lato"/>
            </a:endParaRPr>
          </a:p>
          <a:p>
            <a:pPr marL="561150" indent="-514350" algn="l">
              <a:buAutoNum type="arabicParenR" startAt="3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completed History </a:t>
            </a:r>
            <a:r>
              <a:rPr lang="en-US" b="1" i="0" dirty="0">
                <a:solidFill>
                  <a:srgbClr val="383838"/>
                </a:solidFill>
                <a:effectLst/>
                <a:latin typeface="Lato"/>
              </a:rPr>
              <a:t>Ethics Review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37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9F27D-73DC-4AAA-99F5-E51BB607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put in the research proposal?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E31FF-9995-4259-935A-4BD290D30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6000" lvl="0" indent="-216000">
              <a:lnSpc>
                <a:spcPct val="107000"/>
              </a:lnSpc>
              <a:spcAft>
                <a:spcPts val="45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sz="2000" b="1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central research questions </a:t>
            </a: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 plan to address and what kinds of answer you are looking for;</a:t>
            </a:r>
          </a:p>
          <a:p>
            <a:pPr marL="216000" lvl="0" indent="-216000">
              <a:lnSpc>
                <a:spcPct val="107000"/>
              </a:lnSpc>
              <a:spcAft>
                <a:spcPts val="45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ability to </a:t>
            </a:r>
            <a:r>
              <a:rPr lang="en-GB" sz="2000" b="1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situate your work within the existing scholarship </a:t>
            </a: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to show how your research engages with this body of research, methodologies or ideas;</a:t>
            </a:r>
          </a:p>
          <a:p>
            <a:pPr marL="216000" lvl="0" indent="-2160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what </a:t>
            </a:r>
            <a:r>
              <a:rPr lang="en-GB" sz="2000" b="1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methods</a:t>
            </a: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you plan to use;</a:t>
            </a:r>
          </a:p>
          <a:p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what your </a:t>
            </a:r>
            <a:r>
              <a:rPr lang="en-GB" sz="2000" b="1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source-base</a:t>
            </a: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will be and where you will be consulting these materials (this may involve letters or reconnaissance trips to relevant </a:t>
            </a:r>
            <a:r>
              <a:rPr lang="en-GB" sz="2000" b="1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archives</a:t>
            </a:r>
            <a:r>
              <a:rPr lang="en-GB" sz="2000" dirty="0">
                <a:solidFill>
                  <a:srgbClr val="383838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in advance)</a:t>
            </a:r>
          </a:p>
          <a:p>
            <a:r>
              <a:rPr lang="en-GB" sz="2000" dirty="0">
                <a:solidFill>
                  <a:srgbClr val="38383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Could use these as subheadings </a:t>
            </a:r>
            <a:r>
              <a:rPr lang="en-GB" sz="2000" dirty="0" err="1">
                <a:solidFill>
                  <a:srgbClr val="383838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GB" sz="2000" dirty="0">
                <a:solidFill>
                  <a:srgbClr val="383838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 Research Questions/Aims, Research Context, Methodology, Sources</a:t>
            </a:r>
            <a:endParaRPr lang="en-GB" sz="2000" dirty="0">
              <a:solidFill>
                <a:srgbClr val="383838"/>
              </a:solidFill>
              <a:effectLst/>
              <a:latin typeface="Lato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843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03241-7071-4AF0-8334-E364DCA8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2925"/>
            <a:ext cx="6092952" cy="5857875"/>
          </a:xfrm>
        </p:spPr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How are you defining your terms or research areas and why?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Do you think your research is too narrow? Or too broad?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How will you achieve your objectives in the timescale allowed?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Is your timetable too challenging?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Will you be able to provide the in-depth analysis required in the word length allowed?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Do you have the necessary skills and resources?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What are the ethical issues in your research?</a:t>
            </a:r>
          </a:p>
        </p:txBody>
      </p:sp>
      <p:pic>
        <p:nvPicPr>
          <p:cNvPr id="1026" name="Picture 2" descr="The Differences Between Research Methods and Research Methodology |  Difference Between">
            <a:extLst>
              <a:ext uri="{FF2B5EF4-FFF2-40B4-BE49-F238E27FC236}">
                <a16:creationId xmlns:a16="http://schemas.microsoft.com/office/drawing/2014/main" id="{8CDFF6B0-3A9A-416C-9FFF-E1866CB23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334" y="2135696"/>
            <a:ext cx="4762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770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8FEFC7-324F-6973-C32D-3639820AF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GB" sz="5400"/>
              <a:t>Chapter Plan and timetable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286F-62BF-D96E-B8F2-DEA0D0370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92500" lnSpcReduction="20000"/>
          </a:bodyPr>
          <a:lstStyle/>
          <a:p>
            <a:r>
              <a:rPr lang="en-GB" sz="2000" dirty="0"/>
              <a:t>No one is going to hold you to it exactly!</a:t>
            </a:r>
          </a:p>
          <a:p>
            <a:r>
              <a:rPr lang="en-GB" sz="2000" dirty="0"/>
              <a:t>Shows that you have thought about the design of the project and how you will impose a sense of order/argument onto the material</a:t>
            </a:r>
          </a:p>
          <a:p>
            <a:r>
              <a:rPr lang="en-GB" sz="2000" dirty="0"/>
              <a:t>You have 80k words, so, with an introduction (c.15-20k) and conclusion (8-10k), this leave scope for about 4-5 chapters of about 12-15k words. [you will nearly always have too much material!]</a:t>
            </a:r>
          </a:p>
          <a:p>
            <a:r>
              <a:rPr lang="en-GB" sz="2000" dirty="0"/>
              <a:t>The timetable helps you plan research trips, publication ambitions, applications for jobs/postdocs and helps you see if you are on track. </a:t>
            </a:r>
          </a:p>
          <a:p>
            <a:r>
              <a:rPr lang="en-GB" sz="2000" dirty="0"/>
              <a:t>Some people like to use GANTT charts but it’s up to you.</a:t>
            </a:r>
          </a:p>
          <a:p>
            <a:r>
              <a:rPr lang="en-GB" sz="2000" dirty="0">
                <a:solidFill>
                  <a:srgbClr val="383838"/>
                </a:solidFill>
                <a:latin typeface="Lato"/>
                <a:cs typeface="Times New Roman" panose="02020603050405020304" pitchFamily="18" charset="0"/>
              </a:rPr>
              <a:t>You are registered for a </a:t>
            </a:r>
            <a:r>
              <a:rPr lang="en-GB" sz="2000" b="1" dirty="0">
                <a:solidFill>
                  <a:srgbClr val="383838"/>
                </a:solidFill>
                <a:latin typeface="Lato"/>
                <a:cs typeface="Times New Roman" panose="02020603050405020304" pitchFamily="18" charset="0"/>
              </a:rPr>
              <a:t>maximum</a:t>
            </a:r>
            <a:r>
              <a:rPr lang="en-GB" sz="2000" dirty="0">
                <a:solidFill>
                  <a:srgbClr val="383838"/>
                </a:solidFill>
                <a:latin typeface="Lato"/>
                <a:cs typeface="Times New Roman" panose="02020603050405020304" pitchFamily="18" charset="0"/>
              </a:rPr>
              <a:t> of 4 years and </a:t>
            </a:r>
            <a:r>
              <a:rPr lang="en-GB" sz="2000" b="1" dirty="0">
                <a:solidFill>
                  <a:srgbClr val="383838"/>
                </a:solidFill>
                <a:latin typeface="Lato"/>
                <a:cs typeface="Times New Roman" panose="02020603050405020304" pitchFamily="18" charset="0"/>
              </a:rPr>
              <a:t>must complete within that time</a:t>
            </a:r>
            <a:r>
              <a:rPr lang="en-GB" sz="2000" dirty="0">
                <a:solidFill>
                  <a:srgbClr val="383838"/>
                </a:solidFill>
                <a:latin typeface="Lato"/>
                <a:cs typeface="Times New Roman" panose="02020603050405020304" pitchFamily="18" charset="0"/>
              </a:rPr>
              <a:t>. At the end of that time the university will de-register you!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1026" name="Picture 2" descr="Free-Gantt-Chart-Template-for-Powerpoint">
            <a:extLst>
              <a:ext uri="{FF2B5EF4-FFF2-40B4-BE49-F238E27FC236}">
                <a16:creationId xmlns:a16="http://schemas.microsoft.com/office/drawing/2014/main" id="{326142DF-E84E-D048-B536-1B024226D1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3" r="6892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79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654A2-DB0D-4336-9F7C-A2C36E6C5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interview has 5 main purposes: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1B0D3-5D5D-4334-AC6B-C9F5B1971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Test your ideas with independent academics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formative feedback from them to help refine and improve your proposal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The panelists can continue to offer help afterwards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it gives you experience of a ‘viva’ style of examination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Tests your ability to work at doctorate level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383838"/>
              </a:solidFill>
              <a:latin typeface="Lato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Try to enjoy it! Not supposed to be ‘scary’!</a:t>
            </a:r>
          </a:p>
          <a:p>
            <a:r>
              <a:rPr lang="en-US" dirty="0">
                <a:solidFill>
                  <a:srgbClr val="383838"/>
                </a:solidFill>
                <a:latin typeface="Lato"/>
              </a:rPr>
              <a:t>F</a:t>
            </a:r>
            <a:r>
              <a:rPr lang="en-US" b="0" i="0" dirty="0">
                <a:solidFill>
                  <a:srgbClr val="383838"/>
                </a:solidFill>
                <a:effectLst/>
                <a:latin typeface="Lato"/>
              </a:rPr>
              <a:t>riendly and supportive but be prepared for a serious exploration of your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1022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b0138d2-08fb-4f98-a5dc-be249439204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C7EF4459BEFF4DA1561BC5417A9DE8" ma:contentTypeVersion="14" ma:contentTypeDescription="Create a new document." ma:contentTypeScope="" ma:versionID="e416571fdc7d875d0a0797ed9be83a5a">
  <xsd:schema xmlns:xsd="http://www.w3.org/2001/XMLSchema" xmlns:xs="http://www.w3.org/2001/XMLSchema" xmlns:p="http://schemas.microsoft.com/office/2006/metadata/properties" xmlns:ns3="6cc329ff-2e64-4cf1-92ce-76193db6e5c6" xmlns:ns4="d5046ea0-ff91-455b-b563-cf1859bbdd18" targetNamespace="http://schemas.microsoft.com/office/2006/metadata/properties" ma:root="true" ma:fieldsID="cd76c08aabf7247a6adbdba450785092" ns3:_="" ns4:_="">
    <xsd:import namespace="6cc329ff-2e64-4cf1-92ce-76193db6e5c6"/>
    <xsd:import namespace="d5046ea0-ff91-455b-b563-cf1859bbdd1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c329ff-2e64-4cf1-92ce-76193db6e5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46ea0-ff91-455b-b563-cf1859bbdd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94C9D7-CB7E-4820-8BAE-88F1126EC3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c329ff-2e64-4cf1-92ce-76193db6e5c6"/>
    <ds:schemaRef ds:uri="d5046ea0-ff91-455b-b563-cf1859bbdd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841562-2090-4616-8269-E96F1E8589C2}">
  <ds:schemaRefs>
    <ds:schemaRef ds:uri="http://schemas.microsoft.com/office/infopath/2007/PartnerControls"/>
    <ds:schemaRef ds:uri="http://purl.org/dc/terms/"/>
    <ds:schemaRef ds:uri="d5046ea0-ff91-455b-b563-cf1859bbdd18"/>
    <ds:schemaRef ds:uri="http://purl.org/dc/dcmitype/"/>
    <ds:schemaRef ds:uri="6cc329ff-2e64-4cf1-92ce-76193db6e5c6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B8A9320-83CF-4981-84C8-9F2758707B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1281</Words>
  <Application>Microsoft Office PowerPoint</Application>
  <PresentationFormat>Widescreen</PresentationFormat>
  <Paragraphs>96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Lato</vt:lpstr>
      <vt:lpstr>Segoe UI</vt:lpstr>
      <vt:lpstr>Wingdings</vt:lpstr>
      <vt:lpstr>Office Theme</vt:lpstr>
      <vt:lpstr>Designing your Project, the Upgrade and Ethical Considerations</vt:lpstr>
      <vt:lpstr>PowerPoint Presentation</vt:lpstr>
      <vt:lpstr>Key questions when designing your project</vt:lpstr>
      <vt:lpstr>Upgrade</vt:lpstr>
      <vt:lpstr>What will you submit?</vt:lpstr>
      <vt:lpstr>What to put in the research proposal?</vt:lpstr>
      <vt:lpstr>PowerPoint Presentation</vt:lpstr>
      <vt:lpstr>Chapter Plan and timetable</vt:lpstr>
      <vt:lpstr>The interview has 5 main purposes:</vt:lpstr>
      <vt:lpstr>The Panel</vt:lpstr>
      <vt:lpstr>Some common issues that arise: </vt:lpstr>
      <vt:lpstr>M4C has its own process!</vt:lpstr>
      <vt:lpstr>Does your project have ethical implications?</vt:lpstr>
      <vt:lpstr>Two types of important ethical considerations: </vt:lpstr>
      <vt:lpstr>How did you get on with Epigeum?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‘Upgrade’ and Designing your Project</dc:title>
  <dc:creator>Knights, Mark</dc:creator>
  <cp:lastModifiedBy>Knights, Mark</cp:lastModifiedBy>
  <cp:revision>28</cp:revision>
  <dcterms:created xsi:type="dcterms:W3CDTF">2020-10-09T09:27:17Z</dcterms:created>
  <dcterms:modified xsi:type="dcterms:W3CDTF">2023-10-11T07:35:50Z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0x01010013C7EF4459BEFF4DA1561BC5417A9DE8</vt:lpwstr>
  </property>
</Properties>
</file>