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12" r:id="rId3"/>
    <p:sldId id="317" r:id="rId4"/>
    <p:sldId id="298" r:id="rId5"/>
    <p:sldId id="302" r:id="rId6"/>
    <p:sldId id="265" r:id="rId7"/>
    <p:sldId id="373" r:id="rId8"/>
    <p:sldId id="375" r:id="rId9"/>
    <p:sldId id="267" r:id="rId10"/>
    <p:sldId id="359" r:id="rId11"/>
    <p:sldId id="284" r:id="rId12"/>
    <p:sldId id="304" r:id="rId13"/>
    <p:sldId id="376" r:id="rId14"/>
    <p:sldId id="363" r:id="rId15"/>
    <p:sldId id="299" r:id="rId16"/>
    <p:sldId id="311" r:id="rId17"/>
    <p:sldId id="313" r:id="rId18"/>
    <p:sldId id="341" r:id="rId19"/>
    <p:sldId id="275" r:id="rId20"/>
    <p:sldId id="314" r:id="rId21"/>
    <p:sldId id="315" r:id="rId22"/>
    <p:sldId id="285" r:id="rId23"/>
    <p:sldId id="286" r:id="rId24"/>
    <p:sldId id="377" r:id="rId25"/>
    <p:sldId id="316" r:id="rId26"/>
    <p:sldId id="293" r:id="rId27"/>
    <p:sldId id="309" r:id="rId28"/>
  </p:sldIdLst>
  <p:sldSz cx="12192000" cy="6858000"/>
  <p:notesSz cx="6797675" cy="9926638"/>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rwin, Linda" initials="SL" lastIdx="9" clrIdx="0">
    <p:extLst>
      <p:ext uri="{19B8F6BF-5375-455C-9EA6-DF929625EA0E}">
        <p15:presenceInfo xmlns:p15="http://schemas.microsoft.com/office/powerpoint/2012/main" userId="Sherwin, Lind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52" autoAdjust="0"/>
    <p:restoredTop sz="67130" autoAdjust="0"/>
  </p:normalViewPr>
  <p:slideViewPr>
    <p:cSldViewPr snapToGrid="0">
      <p:cViewPr varScale="1">
        <p:scale>
          <a:sx n="72" d="100"/>
          <a:sy n="72" d="100"/>
        </p:scale>
        <p:origin x="18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image" Target="../media/image4.jpg"/><Relationship Id="rId4" Type="http://schemas.openxmlformats.org/officeDocument/2006/relationships/image" Target="../media/image7.jpg"/></Relationships>
</file>

<file path=ppt/diagrams/_rels/data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 Id="rId4" Type="http://schemas.openxmlformats.org/officeDocument/2006/relationships/image" Target="../media/image2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image" Target="../media/image4.jpg"/><Relationship Id="rId4" Type="http://schemas.openxmlformats.org/officeDocument/2006/relationships/image" Target="../media/image7.jpg"/></Relationships>
</file>

<file path=ppt/diagrams/_rels/drawing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22.jpeg"/><Relationship Id="rId4" Type="http://schemas.openxmlformats.org/officeDocument/2006/relationships/image" Target="../media/image2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DD2AFC-75C2-4F80-A602-88659C98DAFD}"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lang="en-GB"/>
        </a:p>
      </dgm:t>
    </dgm:pt>
    <dgm:pt modelId="{45886A3A-5627-4DF8-A53C-359C11B976B4}">
      <dgm:prSet phldrT="[Text]"/>
      <dgm:spPr/>
      <dgm:t>
        <a:bodyPr/>
        <a:lstStyle/>
        <a:p>
          <a:r>
            <a:rPr lang="en-GB" dirty="0"/>
            <a:t>What’s next?</a:t>
          </a:r>
        </a:p>
      </dgm:t>
    </dgm:pt>
    <dgm:pt modelId="{69CCC337-9C3F-4784-B5A2-5D8F033E2B8E}" type="parTrans" cxnId="{252B243A-0FD1-4F9F-B890-CC8C59E3C5D6}">
      <dgm:prSet/>
      <dgm:spPr/>
      <dgm:t>
        <a:bodyPr/>
        <a:lstStyle/>
        <a:p>
          <a:endParaRPr lang="en-GB"/>
        </a:p>
      </dgm:t>
    </dgm:pt>
    <dgm:pt modelId="{B4BA6040-E397-4865-AE83-1B68FFD6EA2C}" type="sibTrans" cxnId="{252B243A-0FD1-4F9F-B890-CC8C59E3C5D6}">
      <dgm:prSet/>
      <dgm:spPr>
        <a:blipFill>
          <a:blip xmlns:r="http://schemas.openxmlformats.org/officeDocument/2006/relationships" r:embed="rId1"/>
          <a:srcRect/>
          <a:stretch>
            <a:fillRect l="-7000" r="-7000"/>
          </a:stretch>
        </a:blipFill>
      </dgm:spPr>
      <dgm:t>
        <a:bodyPr/>
        <a:lstStyle/>
        <a:p>
          <a:endParaRPr lang="en-GB"/>
        </a:p>
      </dgm:t>
      <dgm:extLst>
        <a:ext uri="{E40237B7-FDA0-4F09-8148-C483321AD2D9}">
          <dgm14:cNvPr xmlns:dgm14="http://schemas.microsoft.com/office/drawing/2010/diagram" id="0" name="" descr="Worker typing on laptop"/>
        </a:ext>
      </dgm:extLst>
    </dgm:pt>
    <dgm:pt modelId="{FDD6089F-6BA1-46B4-A687-6FCFD63A9F16}">
      <dgm:prSet phldrT="[Text]"/>
      <dgm:spPr/>
      <dgm:t>
        <a:bodyPr/>
        <a:lstStyle/>
        <a:p>
          <a:r>
            <a:rPr lang="en-GB" dirty="0"/>
            <a:t>Juggling demands – family/work</a:t>
          </a:r>
        </a:p>
      </dgm:t>
    </dgm:pt>
    <dgm:pt modelId="{11F47ED6-C30E-4F86-B071-E321F3F1B856}" type="parTrans" cxnId="{80B051EC-2036-4087-8405-53CE6F6AE2D3}">
      <dgm:prSet/>
      <dgm:spPr/>
      <dgm:t>
        <a:bodyPr/>
        <a:lstStyle/>
        <a:p>
          <a:endParaRPr lang="en-GB"/>
        </a:p>
      </dgm:t>
    </dgm:pt>
    <dgm:pt modelId="{9E3AD38A-0E23-412D-A2A3-60BE5223FCF6}" type="sibTrans" cxnId="{80B051EC-2036-4087-8405-53CE6F6AE2D3}">
      <dgm:prSet/>
      <dgm:spPr>
        <a:blipFill>
          <a:blip xmlns:r="http://schemas.openxmlformats.org/officeDocument/2006/relationships" r:embed="rId2">
            <a:extLst>
              <a:ext uri="{96DAC541-7B7A-43D3-8B79-37D633B846F1}">
                <asvg:svgBlip xmlns:asvg="http://schemas.microsoft.com/office/drawing/2016/SVG/main" r:embed="rId3"/>
              </a:ext>
            </a:extLst>
          </a:blip>
          <a:srcRect/>
          <a:stretch>
            <a:fillRect t="-8000" b="-8000"/>
          </a:stretch>
        </a:blipFill>
      </dgm:spPr>
      <dgm:t>
        <a:bodyPr/>
        <a:lstStyle/>
        <a:p>
          <a:endParaRPr lang="en-GB"/>
        </a:p>
      </dgm:t>
      <dgm:extLst>
        <a:ext uri="{E40237B7-FDA0-4F09-8148-C483321AD2D9}">
          <dgm14:cNvPr xmlns:dgm14="http://schemas.microsoft.com/office/drawing/2010/diagram" id="0" name="" descr="Pound with solid fill"/>
        </a:ext>
      </dgm:extLst>
    </dgm:pt>
    <dgm:pt modelId="{04AC6844-E07A-4C3D-A2DE-C34147B0A4F4}">
      <dgm:prSet phldrT="[Text]"/>
      <dgm:spPr/>
      <dgm:t>
        <a:bodyPr/>
        <a:lstStyle/>
        <a:p>
          <a:r>
            <a:rPr lang="en-GB" dirty="0"/>
            <a:t>Isolation</a:t>
          </a:r>
        </a:p>
      </dgm:t>
    </dgm:pt>
    <dgm:pt modelId="{24F959B1-165B-4C38-92C1-32028BFAB6B1}" type="parTrans" cxnId="{4A247007-108C-44F3-AA15-5C6858F8F11E}">
      <dgm:prSet/>
      <dgm:spPr/>
      <dgm:t>
        <a:bodyPr/>
        <a:lstStyle/>
        <a:p>
          <a:endParaRPr lang="en-GB"/>
        </a:p>
      </dgm:t>
    </dgm:pt>
    <dgm:pt modelId="{13DFE59F-30D6-4B99-B8E2-8136ACC7D0FA}" type="sibTrans" cxnId="{4A247007-108C-44F3-AA15-5C6858F8F11E}">
      <dgm:prSet/>
      <dgm:spPr>
        <a:blipFill>
          <a:blip xmlns:r="http://schemas.openxmlformats.org/officeDocument/2006/relationships" r:embed="rId4"/>
          <a:srcRect/>
          <a:stretch>
            <a:fillRect l="-15000" r="-15000"/>
          </a:stretch>
        </a:blipFill>
      </dgm:spPr>
      <dgm:t>
        <a:bodyPr/>
        <a:lstStyle/>
        <a:p>
          <a:endParaRPr lang="en-GB"/>
        </a:p>
      </dgm:t>
      <dgm:extLst>
        <a:ext uri="{E40237B7-FDA0-4F09-8148-C483321AD2D9}">
          <dgm14:cNvPr xmlns:dgm14="http://schemas.microsoft.com/office/drawing/2010/diagram" id="0" name="" descr="Businesspeople in a meeting"/>
        </a:ext>
      </dgm:extLst>
    </dgm:pt>
    <dgm:pt modelId="{B664AF75-00C4-432F-B6E4-56778347C807}" type="pres">
      <dgm:prSet presAssocID="{B8DD2AFC-75C2-4F80-A602-88659C98DAFD}" presName="Name0" presStyleCnt="0">
        <dgm:presLayoutVars>
          <dgm:chMax val="21"/>
          <dgm:chPref val="21"/>
        </dgm:presLayoutVars>
      </dgm:prSet>
      <dgm:spPr/>
    </dgm:pt>
    <dgm:pt modelId="{3699B4B3-6111-44A8-B95B-B088D10A0BA0}" type="pres">
      <dgm:prSet presAssocID="{45886A3A-5627-4DF8-A53C-359C11B976B4}" presName="text1" presStyleCnt="0"/>
      <dgm:spPr/>
    </dgm:pt>
    <dgm:pt modelId="{3069A3C2-95AD-4EF5-9FEE-FB4704EB73E0}" type="pres">
      <dgm:prSet presAssocID="{45886A3A-5627-4DF8-A53C-359C11B976B4}" presName="textRepeatNode" presStyleLbl="alignNode1" presStyleIdx="0" presStyleCnt="3">
        <dgm:presLayoutVars>
          <dgm:chMax val="0"/>
          <dgm:chPref val="0"/>
          <dgm:bulletEnabled val="1"/>
        </dgm:presLayoutVars>
      </dgm:prSet>
      <dgm:spPr/>
    </dgm:pt>
    <dgm:pt modelId="{D8B09B0C-4513-42BD-9E69-7F571909F34E}" type="pres">
      <dgm:prSet presAssocID="{45886A3A-5627-4DF8-A53C-359C11B976B4}" presName="textaccent1" presStyleCnt="0"/>
      <dgm:spPr/>
    </dgm:pt>
    <dgm:pt modelId="{F683B0AA-E815-418D-89C4-B81D9697CB16}" type="pres">
      <dgm:prSet presAssocID="{45886A3A-5627-4DF8-A53C-359C11B976B4}" presName="accentRepeatNode" presStyleLbl="solidAlignAcc1" presStyleIdx="0" presStyleCnt="6"/>
      <dgm:spPr/>
    </dgm:pt>
    <dgm:pt modelId="{406F1E8A-6954-4042-B447-DF5BF5984548}" type="pres">
      <dgm:prSet presAssocID="{B4BA6040-E397-4865-AE83-1B68FFD6EA2C}" presName="image1" presStyleCnt="0"/>
      <dgm:spPr/>
    </dgm:pt>
    <dgm:pt modelId="{4DD9F711-1C03-477C-A62C-60E3D28DE949}" type="pres">
      <dgm:prSet presAssocID="{B4BA6040-E397-4865-AE83-1B68FFD6EA2C}" presName="imageRepeatNode" presStyleLbl="alignAcc1" presStyleIdx="0" presStyleCnt="3"/>
      <dgm:spPr/>
    </dgm:pt>
    <dgm:pt modelId="{BE5FD237-E054-4F7B-9F2F-69F7227B882E}" type="pres">
      <dgm:prSet presAssocID="{B4BA6040-E397-4865-AE83-1B68FFD6EA2C}" presName="imageaccent1" presStyleCnt="0"/>
      <dgm:spPr/>
    </dgm:pt>
    <dgm:pt modelId="{1740B8D9-28A7-4CA9-B2BD-8A1A651413E0}" type="pres">
      <dgm:prSet presAssocID="{B4BA6040-E397-4865-AE83-1B68FFD6EA2C}" presName="accentRepeatNode" presStyleLbl="solidAlignAcc1" presStyleIdx="1" presStyleCnt="6"/>
      <dgm:spPr/>
    </dgm:pt>
    <dgm:pt modelId="{DE6D2D4B-DD1B-4FE7-97D8-E88271143104}" type="pres">
      <dgm:prSet presAssocID="{FDD6089F-6BA1-46B4-A687-6FCFD63A9F16}" presName="text2" presStyleCnt="0"/>
      <dgm:spPr/>
    </dgm:pt>
    <dgm:pt modelId="{3D32F442-E98F-4E15-80F4-766153298611}" type="pres">
      <dgm:prSet presAssocID="{FDD6089F-6BA1-46B4-A687-6FCFD63A9F16}" presName="textRepeatNode" presStyleLbl="alignNode1" presStyleIdx="1" presStyleCnt="3">
        <dgm:presLayoutVars>
          <dgm:chMax val="0"/>
          <dgm:chPref val="0"/>
          <dgm:bulletEnabled val="1"/>
        </dgm:presLayoutVars>
      </dgm:prSet>
      <dgm:spPr/>
    </dgm:pt>
    <dgm:pt modelId="{0C0289DA-32A2-49D0-83F2-5A98FA15FA56}" type="pres">
      <dgm:prSet presAssocID="{FDD6089F-6BA1-46B4-A687-6FCFD63A9F16}" presName="textaccent2" presStyleCnt="0"/>
      <dgm:spPr/>
    </dgm:pt>
    <dgm:pt modelId="{B7049390-6F26-4AEF-A680-526CE34D2524}" type="pres">
      <dgm:prSet presAssocID="{FDD6089F-6BA1-46B4-A687-6FCFD63A9F16}" presName="accentRepeatNode" presStyleLbl="solidAlignAcc1" presStyleIdx="2" presStyleCnt="6"/>
      <dgm:spPr/>
    </dgm:pt>
    <dgm:pt modelId="{8E663278-59B5-403E-9AFA-B3C1BA8D1B30}" type="pres">
      <dgm:prSet presAssocID="{9E3AD38A-0E23-412D-A2A3-60BE5223FCF6}" presName="image2" presStyleCnt="0"/>
      <dgm:spPr/>
    </dgm:pt>
    <dgm:pt modelId="{F5CCBB8D-37C9-4AE9-AD3B-04CA5183E964}" type="pres">
      <dgm:prSet presAssocID="{9E3AD38A-0E23-412D-A2A3-60BE5223FCF6}" presName="imageRepeatNode" presStyleLbl="alignAcc1" presStyleIdx="1" presStyleCnt="3"/>
      <dgm:spPr/>
    </dgm:pt>
    <dgm:pt modelId="{2BF8314D-2761-4A9A-A527-AB8457463CCB}" type="pres">
      <dgm:prSet presAssocID="{9E3AD38A-0E23-412D-A2A3-60BE5223FCF6}" presName="imageaccent2" presStyleCnt="0"/>
      <dgm:spPr/>
    </dgm:pt>
    <dgm:pt modelId="{4C837A24-E515-4FF3-91ED-B323FAECE92F}" type="pres">
      <dgm:prSet presAssocID="{9E3AD38A-0E23-412D-A2A3-60BE5223FCF6}" presName="accentRepeatNode" presStyleLbl="solidAlignAcc1" presStyleIdx="3" presStyleCnt="6"/>
      <dgm:spPr/>
    </dgm:pt>
    <dgm:pt modelId="{92B36C30-31F0-4F92-93CE-FFDD551505A3}" type="pres">
      <dgm:prSet presAssocID="{04AC6844-E07A-4C3D-A2DE-C34147B0A4F4}" presName="text3" presStyleCnt="0"/>
      <dgm:spPr/>
    </dgm:pt>
    <dgm:pt modelId="{EB221A42-2710-4627-B30A-202F539E9754}" type="pres">
      <dgm:prSet presAssocID="{04AC6844-E07A-4C3D-A2DE-C34147B0A4F4}" presName="textRepeatNode" presStyleLbl="alignNode1" presStyleIdx="2" presStyleCnt="3">
        <dgm:presLayoutVars>
          <dgm:chMax val="0"/>
          <dgm:chPref val="0"/>
          <dgm:bulletEnabled val="1"/>
        </dgm:presLayoutVars>
      </dgm:prSet>
      <dgm:spPr/>
    </dgm:pt>
    <dgm:pt modelId="{181624CB-AACB-4474-82F8-FBC472B283A0}" type="pres">
      <dgm:prSet presAssocID="{04AC6844-E07A-4C3D-A2DE-C34147B0A4F4}" presName="textaccent3" presStyleCnt="0"/>
      <dgm:spPr/>
    </dgm:pt>
    <dgm:pt modelId="{A0BC4040-94E7-4CED-A287-11D555389E27}" type="pres">
      <dgm:prSet presAssocID="{04AC6844-E07A-4C3D-A2DE-C34147B0A4F4}" presName="accentRepeatNode" presStyleLbl="solidAlignAcc1" presStyleIdx="4" presStyleCnt="6"/>
      <dgm:spPr/>
    </dgm:pt>
    <dgm:pt modelId="{AB2FEF3C-F1DB-41C0-B307-594E3AD19922}" type="pres">
      <dgm:prSet presAssocID="{13DFE59F-30D6-4B99-B8E2-8136ACC7D0FA}" presName="image3" presStyleCnt="0"/>
      <dgm:spPr/>
    </dgm:pt>
    <dgm:pt modelId="{FAB334C7-F5AC-4D76-9C4A-7DC05BB8C1F4}" type="pres">
      <dgm:prSet presAssocID="{13DFE59F-30D6-4B99-B8E2-8136ACC7D0FA}" presName="imageRepeatNode" presStyleLbl="alignAcc1" presStyleIdx="2" presStyleCnt="3"/>
      <dgm:spPr/>
    </dgm:pt>
    <dgm:pt modelId="{361DE3B7-BF23-4EDF-A1F1-AEB10342A3D3}" type="pres">
      <dgm:prSet presAssocID="{13DFE59F-30D6-4B99-B8E2-8136ACC7D0FA}" presName="imageaccent3" presStyleCnt="0"/>
      <dgm:spPr/>
    </dgm:pt>
    <dgm:pt modelId="{CBD77EFE-6CC2-4D0A-8827-E3A98B586603}" type="pres">
      <dgm:prSet presAssocID="{13DFE59F-30D6-4B99-B8E2-8136ACC7D0FA}" presName="accentRepeatNode" presStyleLbl="solidAlignAcc1" presStyleIdx="5" presStyleCnt="6"/>
      <dgm:spPr/>
    </dgm:pt>
  </dgm:ptLst>
  <dgm:cxnLst>
    <dgm:cxn modelId="{4A247007-108C-44F3-AA15-5C6858F8F11E}" srcId="{B8DD2AFC-75C2-4F80-A602-88659C98DAFD}" destId="{04AC6844-E07A-4C3D-A2DE-C34147B0A4F4}" srcOrd="2" destOrd="0" parTransId="{24F959B1-165B-4C38-92C1-32028BFAB6B1}" sibTransId="{13DFE59F-30D6-4B99-B8E2-8136ACC7D0FA}"/>
    <dgm:cxn modelId="{BADEBB1F-0E4F-4844-A9D1-F3CD30E1F47E}" type="presOf" srcId="{B4BA6040-E397-4865-AE83-1B68FFD6EA2C}" destId="{4DD9F711-1C03-477C-A62C-60E3D28DE949}" srcOrd="0" destOrd="0" presId="urn:microsoft.com/office/officeart/2008/layout/HexagonCluster"/>
    <dgm:cxn modelId="{EED6ED37-B922-448F-A7A7-C27AE5A8D41E}" type="presOf" srcId="{13DFE59F-30D6-4B99-B8E2-8136ACC7D0FA}" destId="{FAB334C7-F5AC-4D76-9C4A-7DC05BB8C1F4}" srcOrd="0" destOrd="0" presId="urn:microsoft.com/office/officeart/2008/layout/HexagonCluster"/>
    <dgm:cxn modelId="{252B243A-0FD1-4F9F-B890-CC8C59E3C5D6}" srcId="{B8DD2AFC-75C2-4F80-A602-88659C98DAFD}" destId="{45886A3A-5627-4DF8-A53C-359C11B976B4}" srcOrd="0" destOrd="0" parTransId="{69CCC337-9C3F-4784-B5A2-5D8F033E2B8E}" sibTransId="{B4BA6040-E397-4865-AE83-1B68FFD6EA2C}"/>
    <dgm:cxn modelId="{3321025E-835F-4D69-A026-2ED97E6EE84D}" type="presOf" srcId="{45886A3A-5627-4DF8-A53C-359C11B976B4}" destId="{3069A3C2-95AD-4EF5-9FEE-FB4704EB73E0}" srcOrd="0" destOrd="0" presId="urn:microsoft.com/office/officeart/2008/layout/HexagonCluster"/>
    <dgm:cxn modelId="{813A5C8B-4CB1-4BDC-861B-3ADB22C549E8}" type="presOf" srcId="{9E3AD38A-0E23-412D-A2A3-60BE5223FCF6}" destId="{F5CCBB8D-37C9-4AE9-AD3B-04CA5183E964}" srcOrd="0" destOrd="0" presId="urn:microsoft.com/office/officeart/2008/layout/HexagonCluster"/>
    <dgm:cxn modelId="{EB5091D9-8723-4C22-A9C5-FADC1D4DA492}" type="presOf" srcId="{FDD6089F-6BA1-46B4-A687-6FCFD63A9F16}" destId="{3D32F442-E98F-4E15-80F4-766153298611}" srcOrd="0" destOrd="0" presId="urn:microsoft.com/office/officeart/2008/layout/HexagonCluster"/>
    <dgm:cxn modelId="{9A843BDE-64CE-4126-A0D6-44841FECB821}" type="presOf" srcId="{B8DD2AFC-75C2-4F80-A602-88659C98DAFD}" destId="{B664AF75-00C4-432F-B6E4-56778347C807}" srcOrd="0" destOrd="0" presId="urn:microsoft.com/office/officeart/2008/layout/HexagonCluster"/>
    <dgm:cxn modelId="{80B051EC-2036-4087-8405-53CE6F6AE2D3}" srcId="{B8DD2AFC-75C2-4F80-A602-88659C98DAFD}" destId="{FDD6089F-6BA1-46B4-A687-6FCFD63A9F16}" srcOrd="1" destOrd="0" parTransId="{11F47ED6-C30E-4F86-B071-E321F3F1B856}" sibTransId="{9E3AD38A-0E23-412D-A2A3-60BE5223FCF6}"/>
    <dgm:cxn modelId="{156092F5-BE94-412C-8521-2054DBA512DC}" type="presOf" srcId="{04AC6844-E07A-4C3D-A2DE-C34147B0A4F4}" destId="{EB221A42-2710-4627-B30A-202F539E9754}" srcOrd="0" destOrd="0" presId="urn:microsoft.com/office/officeart/2008/layout/HexagonCluster"/>
    <dgm:cxn modelId="{530761B5-2210-45A1-81F0-FD05D7405EB2}" type="presParOf" srcId="{B664AF75-00C4-432F-B6E4-56778347C807}" destId="{3699B4B3-6111-44A8-B95B-B088D10A0BA0}" srcOrd="0" destOrd="0" presId="urn:microsoft.com/office/officeart/2008/layout/HexagonCluster"/>
    <dgm:cxn modelId="{D1EEF70A-703D-42F4-B08C-FA3931390098}" type="presParOf" srcId="{3699B4B3-6111-44A8-B95B-B088D10A0BA0}" destId="{3069A3C2-95AD-4EF5-9FEE-FB4704EB73E0}" srcOrd="0" destOrd="0" presId="urn:microsoft.com/office/officeart/2008/layout/HexagonCluster"/>
    <dgm:cxn modelId="{A99475C1-8A4E-4211-A75D-5B0A79C400D3}" type="presParOf" srcId="{B664AF75-00C4-432F-B6E4-56778347C807}" destId="{D8B09B0C-4513-42BD-9E69-7F571909F34E}" srcOrd="1" destOrd="0" presId="urn:microsoft.com/office/officeart/2008/layout/HexagonCluster"/>
    <dgm:cxn modelId="{17734463-16EC-4A16-BCE3-E83574E1D1AB}" type="presParOf" srcId="{D8B09B0C-4513-42BD-9E69-7F571909F34E}" destId="{F683B0AA-E815-418D-89C4-B81D9697CB16}" srcOrd="0" destOrd="0" presId="urn:microsoft.com/office/officeart/2008/layout/HexagonCluster"/>
    <dgm:cxn modelId="{6011F29C-3ED0-4953-B14B-D8DB948CE9A8}" type="presParOf" srcId="{B664AF75-00C4-432F-B6E4-56778347C807}" destId="{406F1E8A-6954-4042-B447-DF5BF5984548}" srcOrd="2" destOrd="0" presId="urn:microsoft.com/office/officeart/2008/layout/HexagonCluster"/>
    <dgm:cxn modelId="{0E3362B4-A09C-4C9F-A7F8-C5E4BE7324A9}" type="presParOf" srcId="{406F1E8A-6954-4042-B447-DF5BF5984548}" destId="{4DD9F711-1C03-477C-A62C-60E3D28DE949}" srcOrd="0" destOrd="0" presId="urn:microsoft.com/office/officeart/2008/layout/HexagonCluster"/>
    <dgm:cxn modelId="{43D331EC-EE17-4C32-8C82-660175866FBA}" type="presParOf" srcId="{B664AF75-00C4-432F-B6E4-56778347C807}" destId="{BE5FD237-E054-4F7B-9F2F-69F7227B882E}" srcOrd="3" destOrd="0" presId="urn:microsoft.com/office/officeart/2008/layout/HexagonCluster"/>
    <dgm:cxn modelId="{435DA5A4-A5E9-408D-B144-3ED3117E4EE1}" type="presParOf" srcId="{BE5FD237-E054-4F7B-9F2F-69F7227B882E}" destId="{1740B8D9-28A7-4CA9-B2BD-8A1A651413E0}" srcOrd="0" destOrd="0" presId="urn:microsoft.com/office/officeart/2008/layout/HexagonCluster"/>
    <dgm:cxn modelId="{64D98A85-6438-4409-A264-E483ED8917F6}" type="presParOf" srcId="{B664AF75-00C4-432F-B6E4-56778347C807}" destId="{DE6D2D4B-DD1B-4FE7-97D8-E88271143104}" srcOrd="4" destOrd="0" presId="urn:microsoft.com/office/officeart/2008/layout/HexagonCluster"/>
    <dgm:cxn modelId="{D782DDA0-991F-4BAF-B297-82A46E280387}" type="presParOf" srcId="{DE6D2D4B-DD1B-4FE7-97D8-E88271143104}" destId="{3D32F442-E98F-4E15-80F4-766153298611}" srcOrd="0" destOrd="0" presId="urn:microsoft.com/office/officeart/2008/layout/HexagonCluster"/>
    <dgm:cxn modelId="{21FC9516-0FB9-44D0-BC62-5D50A075087A}" type="presParOf" srcId="{B664AF75-00C4-432F-B6E4-56778347C807}" destId="{0C0289DA-32A2-49D0-83F2-5A98FA15FA56}" srcOrd="5" destOrd="0" presId="urn:microsoft.com/office/officeart/2008/layout/HexagonCluster"/>
    <dgm:cxn modelId="{1A14A489-DC27-4EE0-88A1-A35751CD5EED}" type="presParOf" srcId="{0C0289DA-32A2-49D0-83F2-5A98FA15FA56}" destId="{B7049390-6F26-4AEF-A680-526CE34D2524}" srcOrd="0" destOrd="0" presId="urn:microsoft.com/office/officeart/2008/layout/HexagonCluster"/>
    <dgm:cxn modelId="{0572584B-0BAE-429D-9784-63D96C95C162}" type="presParOf" srcId="{B664AF75-00C4-432F-B6E4-56778347C807}" destId="{8E663278-59B5-403E-9AFA-B3C1BA8D1B30}" srcOrd="6" destOrd="0" presId="urn:microsoft.com/office/officeart/2008/layout/HexagonCluster"/>
    <dgm:cxn modelId="{70925EB9-AF4C-4673-BB03-26822CF3B2BF}" type="presParOf" srcId="{8E663278-59B5-403E-9AFA-B3C1BA8D1B30}" destId="{F5CCBB8D-37C9-4AE9-AD3B-04CA5183E964}" srcOrd="0" destOrd="0" presId="urn:microsoft.com/office/officeart/2008/layout/HexagonCluster"/>
    <dgm:cxn modelId="{0008191D-8721-43A8-AEC0-9448A4A81F4A}" type="presParOf" srcId="{B664AF75-00C4-432F-B6E4-56778347C807}" destId="{2BF8314D-2761-4A9A-A527-AB8457463CCB}" srcOrd="7" destOrd="0" presId="urn:microsoft.com/office/officeart/2008/layout/HexagonCluster"/>
    <dgm:cxn modelId="{82F2209E-C5DC-4BFC-9F99-8DAFE4C00209}" type="presParOf" srcId="{2BF8314D-2761-4A9A-A527-AB8457463CCB}" destId="{4C837A24-E515-4FF3-91ED-B323FAECE92F}" srcOrd="0" destOrd="0" presId="urn:microsoft.com/office/officeart/2008/layout/HexagonCluster"/>
    <dgm:cxn modelId="{7DE91901-424E-41BF-9052-009284F27652}" type="presParOf" srcId="{B664AF75-00C4-432F-B6E4-56778347C807}" destId="{92B36C30-31F0-4F92-93CE-FFDD551505A3}" srcOrd="8" destOrd="0" presId="urn:microsoft.com/office/officeart/2008/layout/HexagonCluster"/>
    <dgm:cxn modelId="{26965363-01D6-41E3-9994-442BC4D020E9}" type="presParOf" srcId="{92B36C30-31F0-4F92-93CE-FFDD551505A3}" destId="{EB221A42-2710-4627-B30A-202F539E9754}" srcOrd="0" destOrd="0" presId="urn:microsoft.com/office/officeart/2008/layout/HexagonCluster"/>
    <dgm:cxn modelId="{C8A958EA-0380-4167-A78A-17A9EDFD4BD3}" type="presParOf" srcId="{B664AF75-00C4-432F-B6E4-56778347C807}" destId="{181624CB-AACB-4474-82F8-FBC472B283A0}" srcOrd="9" destOrd="0" presId="urn:microsoft.com/office/officeart/2008/layout/HexagonCluster"/>
    <dgm:cxn modelId="{285859AD-0530-46FF-996B-E9BCACBDA39E}" type="presParOf" srcId="{181624CB-AACB-4474-82F8-FBC472B283A0}" destId="{A0BC4040-94E7-4CED-A287-11D555389E27}" srcOrd="0" destOrd="0" presId="urn:microsoft.com/office/officeart/2008/layout/HexagonCluster"/>
    <dgm:cxn modelId="{677E0B54-D5A6-4E02-AC74-E1E799C8FD29}" type="presParOf" srcId="{B664AF75-00C4-432F-B6E4-56778347C807}" destId="{AB2FEF3C-F1DB-41C0-B307-594E3AD19922}" srcOrd="10" destOrd="0" presId="urn:microsoft.com/office/officeart/2008/layout/HexagonCluster"/>
    <dgm:cxn modelId="{E000D20D-95E6-42FD-992E-3DEF6610C517}" type="presParOf" srcId="{AB2FEF3C-F1DB-41C0-B307-594E3AD19922}" destId="{FAB334C7-F5AC-4D76-9C4A-7DC05BB8C1F4}" srcOrd="0" destOrd="0" presId="urn:microsoft.com/office/officeart/2008/layout/HexagonCluster"/>
    <dgm:cxn modelId="{4F72B4E4-5FB4-4107-A8B2-114088BB648B}" type="presParOf" srcId="{B664AF75-00C4-432F-B6E4-56778347C807}" destId="{361DE3B7-BF23-4EDF-A1F1-AEB10342A3D3}" srcOrd="11" destOrd="0" presId="urn:microsoft.com/office/officeart/2008/layout/HexagonCluster"/>
    <dgm:cxn modelId="{E7BCD2C9-611B-4B43-9B9D-56D01EA17655}" type="presParOf" srcId="{361DE3B7-BF23-4EDF-A1F1-AEB10342A3D3}" destId="{CBD77EFE-6CC2-4D0A-8827-E3A98B586603}" srcOrd="0" destOrd="0" presId="urn:microsoft.com/office/officeart/2008/layout/HexagonCluster"/>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22886F-C8C2-4BDA-8348-F8A09BB76E87}"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3D122AF4-AE9E-48BF-8EED-AAAD05D641BC}">
      <dgm:prSet phldrT="[Text]" custT="1"/>
      <dgm:spPr>
        <a:solidFill>
          <a:schemeClr val="accent6"/>
        </a:solidFill>
        <a:ln>
          <a:solidFill>
            <a:schemeClr val="accent6">
              <a:lumMod val="60000"/>
              <a:lumOff val="40000"/>
            </a:schemeClr>
          </a:solidFill>
        </a:ln>
      </dgm:spPr>
      <dgm:t>
        <a:bodyPr/>
        <a:lstStyle/>
        <a:p>
          <a:r>
            <a:rPr lang="en-US" sz="2400" dirty="0"/>
            <a:t>Managing Stress</a:t>
          </a:r>
        </a:p>
        <a:p>
          <a:endParaRPr lang="en-US" sz="1600" dirty="0"/>
        </a:p>
      </dgm:t>
    </dgm:pt>
    <dgm:pt modelId="{DEE64832-73A8-4775-A38C-17FB7596E44F}" type="parTrans" cxnId="{1B56CC35-874C-4846-92A5-1C99B4CF8FF1}">
      <dgm:prSet/>
      <dgm:spPr/>
      <dgm:t>
        <a:bodyPr/>
        <a:lstStyle/>
        <a:p>
          <a:endParaRPr lang="en-US"/>
        </a:p>
      </dgm:t>
    </dgm:pt>
    <dgm:pt modelId="{E198770F-A64E-4A27-A0E0-53A146F7F1EC}" type="sibTrans" cxnId="{1B56CC35-874C-4846-92A5-1C99B4CF8FF1}">
      <dgm:prSet/>
      <dgm:spPr/>
      <dgm:t>
        <a:bodyPr/>
        <a:lstStyle/>
        <a:p>
          <a:endParaRPr lang="en-US"/>
        </a:p>
      </dgm:t>
    </dgm:pt>
    <dgm:pt modelId="{A408B22B-D985-45D6-9866-180D0DA76845}">
      <dgm:prSet phldrT="[Text]" custT="1"/>
      <dgm:spPr>
        <a:solidFill>
          <a:schemeClr val="accent6">
            <a:lumMod val="75000"/>
          </a:schemeClr>
        </a:solidFill>
      </dgm:spPr>
      <dgm:t>
        <a:bodyPr/>
        <a:lstStyle/>
        <a:p>
          <a:r>
            <a:rPr lang="en-US" sz="1800" dirty="0"/>
            <a:t>Be Proactive</a:t>
          </a:r>
        </a:p>
      </dgm:t>
    </dgm:pt>
    <dgm:pt modelId="{B7AA4B4B-4ECD-427F-A45D-DCF4E618CE7A}" type="parTrans" cxnId="{5BA57022-D9B4-4EAD-9824-9EFC2F3245AD}">
      <dgm:prSet/>
      <dgm:spPr/>
      <dgm:t>
        <a:bodyPr/>
        <a:lstStyle/>
        <a:p>
          <a:endParaRPr lang="en-US"/>
        </a:p>
      </dgm:t>
    </dgm:pt>
    <dgm:pt modelId="{39B0891C-BFC2-4E05-86D9-CE574AA2AE89}" type="sibTrans" cxnId="{5BA57022-D9B4-4EAD-9824-9EFC2F3245AD}">
      <dgm:prSet/>
      <dgm:spPr/>
      <dgm:t>
        <a:bodyPr/>
        <a:lstStyle/>
        <a:p>
          <a:endParaRPr lang="en-US"/>
        </a:p>
      </dgm:t>
    </dgm:pt>
    <dgm:pt modelId="{0CF4ECDD-DE54-4E2D-BBBD-91CCBE0BB8F8}">
      <dgm:prSet phldrT="[Text]" custT="1"/>
      <dgm:spPr>
        <a:solidFill>
          <a:schemeClr val="accent6">
            <a:lumMod val="75000"/>
          </a:schemeClr>
        </a:solidFill>
      </dgm:spPr>
      <dgm:t>
        <a:bodyPr/>
        <a:lstStyle/>
        <a:p>
          <a:r>
            <a:rPr lang="en-US" sz="2000" dirty="0"/>
            <a:t>Keep connected with people</a:t>
          </a:r>
        </a:p>
      </dgm:t>
    </dgm:pt>
    <dgm:pt modelId="{41545973-8628-40DD-8737-A797EC90E7F5}" type="parTrans" cxnId="{73D1BBF4-72F6-4E91-B7D9-ED2FBD0AD51E}">
      <dgm:prSet/>
      <dgm:spPr/>
      <dgm:t>
        <a:bodyPr/>
        <a:lstStyle/>
        <a:p>
          <a:endParaRPr lang="en-US"/>
        </a:p>
      </dgm:t>
    </dgm:pt>
    <dgm:pt modelId="{BC11EBD7-B2A1-4D14-BD17-0BAD46621C42}" type="sibTrans" cxnId="{73D1BBF4-72F6-4E91-B7D9-ED2FBD0AD51E}">
      <dgm:prSet/>
      <dgm:spPr/>
      <dgm:t>
        <a:bodyPr/>
        <a:lstStyle/>
        <a:p>
          <a:endParaRPr lang="en-US"/>
        </a:p>
      </dgm:t>
    </dgm:pt>
    <dgm:pt modelId="{5B0749C1-B11A-45D2-9BD0-155B9E2E171F}">
      <dgm:prSet phldrT="[Text]" custT="1"/>
      <dgm:spPr>
        <a:solidFill>
          <a:schemeClr val="accent6">
            <a:lumMod val="75000"/>
          </a:schemeClr>
        </a:solidFill>
      </dgm:spPr>
      <dgm:t>
        <a:bodyPr/>
        <a:lstStyle/>
        <a:p>
          <a:r>
            <a:rPr lang="en-US" sz="2000" dirty="0"/>
            <a:t>Balance your resources and demands</a:t>
          </a:r>
        </a:p>
      </dgm:t>
    </dgm:pt>
    <dgm:pt modelId="{A88F5D4E-288B-4690-81B9-29E4B5656AFD}" type="parTrans" cxnId="{9454B2C6-8BA5-4CE5-B0F6-FD57645F1E8C}">
      <dgm:prSet/>
      <dgm:spPr/>
      <dgm:t>
        <a:bodyPr/>
        <a:lstStyle/>
        <a:p>
          <a:endParaRPr lang="en-US"/>
        </a:p>
      </dgm:t>
    </dgm:pt>
    <dgm:pt modelId="{4B6D190A-8E13-4562-9E7C-8826478ADBDF}" type="sibTrans" cxnId="{9454B2C6-8BA5-4CE5-B0F6-FD57645F1E8C}">
      <dgm:prSet/>
      <dgm:spPr/>
      <dgm:t>
        <a:bodyPr/>
        <a:lstStyle/>
        <a:p>
          <a:endParaRPr lang="en-US"/>
        </a:p>
      </dgm:t>
    </dgm:pt>
    <dgm:pt modelId="{D3767CEF-EEEF-4E54-94CC-9C13AC0ADA66}">
      <dgm:prSet phldrT="[Text]" custT="1"/>
      <dgm:spPr>
        <a:solidFill>
          <a:schemeClr val="accent6">
            <a:lumMod val="75000"/>
          </a:schemeClr>
        </a:solidFill>
      </dgm:spPr>
      <dgm:t>
        <a:bodyPr/>
        <a:lstStyle/>
        <a:p>
          <a:r>
            <a:rPr lang="en-US" sz="2000" dirty="0"/>
            <a:t>Keep active, eat well, get enough sleep</a:t>
          </a:r>
        </a:p>
      </dgm:t>
    </dgm:pt>
    <dgm:pt modelId="{F09B3D67-13F9-4700-91E3-D3AC5C068DA0}" type="parTrans" cxnId="{B4AF18E3-AD4A-4249-BCC8-6783013492EF}">
      <dgm:prSet/>
      <dgm:spPr/>
      <dgm:t>
        <a:bodyPr/>
        <a:lstStyle/>
        <a:p>
          <a:endParaRPr lang="en-US"/>
        </a:p>
      </dgm:t>
    </dgm:pt>
    <dgm:pt modelId="{AAA1AA4A-5996-4463-876D-E5E297AA7A50}" type="sibTrans" cxnId="{B4AF18E3-AD4A-4249-BCC8-6783013492EF}">
      <dgm:prSet/>
      <dgm:spPr/>
      <dgm:t>
        <a:bodyPr/>
        <a:lstStyle/>
        <a:p>
          <a:endParaRPr lang="en-US"/>
        </a:p>
      </dgm:t>
    </dgm:pt>
    <dgm:pt modelId="{D9C62D62-26E5-456A-9FF8-6D8B4C1F80A3}">
      <dgm:prSet phldrT="[Text]" custT="1"/>
      <dgm:spPr>
        <a:solidFill>
          <a:schemeClr val="accent6">
            <a:lumMod val="75000"/>
          </a:schemeClr>
        </a:solidFill>
      </dgm:spPr>
      <dgm:t>
        <a:bodyPr/>
        <a:lstStyle/>
        <a:p>
          <a:r>
            <a:rPr lang="en-US" sz="1800" dirty="0"/>
            <a:t>Be realistic, set attainable goals</a:t>
          </a:r>
        </a:p>
      </dgm:t>
    </dgm:pt>
    <dgm:pt modelId="{712D6AE8-6ABC-4F86-B17E-55603DCE1B85}" type="sibTrans" cxnId="{413A865F-4905-4EC9-9F79-6EE43A750145}">
      <dgm:prSet/>
      <dgm:spPr/>
      <dgm:t>
        <a:bodyPr/>
        <a:lstStyle/>
        <a:p>
          <a:endParaRPr lang="en-US"/>
        </a:p>
      </dgm:t>
    </dgm:pt>
    <dgm:pt modelId="{00D158EC-3625-4EC9-BCF8-6CBE0A605F33}" type="parTrans" cxnId="{413A865F-4905-4EC9-9F79-6EE43A750145}">
      <dgm:prSet/>
      <dgm:spPr/>
      <dgm:t>
        <a:bodyPr/>
        <a:lstStyle/>
        <a:p>
          <a:endParaRPr lang="en-US"/>
        </a:p>
      </dgm:t>
    </dgm:pt>
    <dgm:pt modelId="{714974A3-F8DE-45B5-97B2-A9BB6A4D73AA}">
      <dgm:prSet phldrT="[Text]" custT="1"/>
      <dgm:spPr>
        <a:solidFill>
          <a:schemeClr val="accent6">
            <a:lumMod val="75000"/>
          </a:schemeClr>
        </a:solidFill>
      </dgm:spPr>
      <dgm:t>
        <a:bodyPr/>
        <a:lstStyle/>
        <a:p>
          <a:r>
            <a:rPr lang="en-US" sz="1600" dirty="0"/>
            <a:t>Give yourself permission to take some time for yourself</a:t>
          </a:r>
        </a:p>
      </dgm:t>
    </dgm:pt>
    <dgm:pt modelId="{066458E0-80B7-4D61-985B-3F2463C10CBD}" type="sibTrans" cxnId="{AD6B2C6F-99D7-44D4-967A-E17B8B618998}">
      <dgm:prSet/>
      <dgm:spPr/>
      <dgm:t>
        <a:bodyPr/>
        <a:lstStyle/>
        <a:p>
          <a:endParaRPr lang="en-US"/>
        </a:p>
      </dgm:t>
    </dgm:pt>
    <dgm:pt modelId="{A697EDEC-030D-4F16-8CD0-4FB19F343B9E}" type="parTrans" cxnId="{AD6B2C6F-99D7-44D4-967A-E17B8B618998}">
      <dgm:prSet/>
      <dgm:spPr/>
      <dgm:t>
        <a:bodyPr/>
        <a:lstStyle/>
        <a:p>
          <a:endParaRPr lang="en-US"/>
        </a:p>
      </dgm:t>
    </dgm:pt>
    <dgm:pt modelId="{432C629A-4977-4A10-BB55-2D2D173FF184}" type="pres">
      <dgm:prSet presAssocID="{D522886F-C8C2-4BDA-8348-F8A09BB76E87}" presName="Name0" presStyleCnt="0">
        <dgm:presLayoutVars>
          <dgm:chMax val="1"/>
          <dgm:chPref val="1"/>
          <dgm:dir/>
          <dgm:animOne val="branch"/>
          <dgm:animLvl val="lvl"/>
        </dgm:presLayoutVars>
      </dgm:prSet>
      <dgm:spPr/>
    </dgm:pt>
    <dgm:pt modelId="{EA1365D1-BF75-44F1-AD3F-620BBE89E838}" type="pres">
      <dgm:prSet presAssocID="{3D122AF4-AE9E-48BF-8EED-AAAD05D641BC}" presName="Parent" presStyleLbl="node0" presStyleIdx="0" presStyleCnt="1">
        <dgm:presLayoutVars>
          <dgm:chMax val="6"/>
          <dgm:chPref val="6"/>
        </dgm:presLayoutVars>
      </dgm:prSet>
      <dgm:spPr/>
    </dgm:pt>
    <dgm:pt modelId="{D6484EA1-B3B7-44A9-AB59-471BB0FFD632}" type="pres">
      <dgm:prSet presAssocID="{A408B22B-D985-45D6-9866-180D0DA76845}" presName="Accent1" presStyleCnt="0"/>
      <dgm:spPr/>
    </dgm:pt>
    <dgm:pt modelId="{8A4323EB-2141-460B-BAD2-E7E18B34D0E1}" type="pres">
      <dgm:prSet presAssocID="{A408B22B-D985-45D6-9866-180D0DA76845}" presName="Accent" presStyleLbl="bgShp" presStyleIdx="0" presStyleCnt="6"/>
      <dgm:spPr/>
    </dgm:pt>
    <dgm:pt modelId="{C80C6827-A6A9-4484-A4CD-81E879A1FAD0}" type="pres">
      <dgm:prSet presAssocID="{A408B22B-D985-45D6-9866-180D0DA76845}" presName="Child1" presStyleLbl="node1" presStyleIdx="0" presStyleCnt="6">
        <dgm:presLayoutVars>
          <dgm:chMax val="0"/>
          <dgm:chPref val="0"/>
          <dgm:bulletEnabled val="1"/>
        </dgm:presLayoutVars>
      </dgm:prSet>
      <dgm:spPr/>
    </dgm:pt>
    <dgm:pt modelId="{3FA69AA6-CF6F-49B2-92B9-6DB5B63BCA38}" type="pres">
      <dgm:prSet presAssocID="{0CF4ECDD-DE54-4E2D-BBBD-91CCBE0BB8F8}" presName="Accent2" presStyleCnt="0"/>
      <dgm:spPr/>
    </dgm:pt>
    <dgm:pt modelId="{3889A96E-92AE-455E-9A2C-C50F379B8A16}" type="pres">
      <dgm:prSet presAssocID="{0CF4ECDD-DE54-4E2D-BBBD-91CCBE0BB8F8}" presName="Accent" presStyleLbl="bgShp" presStyleIdx="1" presStyleCnt="6"/>
      <dgm:spPr>
        <a:solidFill>
          <a:schemeClr val="accent6">
            <a:lumMod val="20000"/>
            <a:lumOff val="80000"/>
          </a:schemeClr>
        </a:solidFill>
      </dgm:spPr>
    </dgm:pt>
    <dgm:pt modelId="{E0AAF2F7-568B-419A-8382-A5F7AFF8E4E4}" type="pres">
      <dgm:prSet presAssocID="{0CF4ECDD-DE54-4E2D-BBBD-91CCBE0BB8F8}" presName="Child2" presStyleLbl="node1" presStyleIdx="1" presStyleCnt="6">
        <dgm:presLayoutVars>
          <dgm:chMax val="0"/>
          <dgm:chPref val="0"/>
          <dgm:bulletEnabled val="1"/>
        </dgm:presLayoutVars>
      </dgm:prSet>
      <dgm:spPr/>
    </dgm:pt>
    <dgm:pt modelId="{CFDD3982-918D-47C9-8181-F248C3ED872A}" type="pres">
      <dgm:prSet presAssocID="{5B0749C1-B11A-45D2-9BD0-155B9E2E171F}" presName="Accent3" presStyleCnt="0"/>
      <dgm:spPr/>
    </dgm:pt>
    <dgm:pt modelId="{812CE9F3-523A-456B-A676-03293811C409}" type="pres">
      <dgm:prSet presAssocID="{5B0749C1-B11A-45D2-9BD0-155B9E2E171F}" presName="Accent" presStyleLbl="bgShp" presStyleIdx="2" presStyleCnt="6"/>
      <dgm:spPr>
        <a:solidFill>
          <a:schemeClr val="accent6">
            <a:lumMod val="20000"/>
            <a:lumOff val="80000"/>
          </a:schemeClr>
        </a:solidFill>
      </dgm:spPr>
    </dgm:pt>
    <dgm:pt modelId="{BC2E9F91-AF34-4E3E-8AB0-4838B11E5BA9}" type="pres">
      <dgm:prSet presAssocID="{5B0749C1-B11A-45D2-9BD0-155B9E2E171F}" presName="Child3" presStyleLbl="node1" presStyleIdx="2" presStyleCnt="6">
        <dgm:presLayoutVars>
          <dgm:chMax val="0"/>
          <dgm:chPref val="0"/>
          <dgm:bulletEnabled val="1"/>
        </dgm:presLayoutVars>
      </dgm:prSet>
      <dgm:spPr/>
    </dgm:pt>
    <dgm:pt modelId="{8047E841-5951-4CD3-8A33-DD2BE437BACA}" type="pres">
      <dgm:prSet presAssocID="{D3767CEF-EEEF-4E54-94CC-9C13AC0ADA66}" presName="Accent4" presStyleCnt="0"/>
      <dgm:spPr/>
    </dgm:pt>
    <dgm:pt modelId="{A6C89C9F-4AB7-41B2-8081-1789CF7A1EA4}" type="pres">
      <dgm:prSet presAssocID="{D3767CEF-EEEF-4E54-94CC-9C13AC0ADA66}" presName="Accent" presStyleLbl="bgShp" presStyleIdx="3" presStyleCnt="6"/>
      <dgm:spPr>
        <a:solidFill>
          <a:schemeClr val="accent6">
            <a:lumMod val="40000"/>
            <a:lumOff val="60000"/>
          </a:schemeClr>
        </a:solidFill>
        <a:ln>
          <a:solidFill>
            <a:schemeClr val="accent6">
              <a:lumMod val="40000"/>
              <a:lumOff val="60000"/>
            </a:schemeClr>
          </a:solidFill>
        </a:ln>
      </dgm:spPr>
    </dgm:pt>
    <dgm:pt modelId="{21CB1317-4EC6-4316-84D2-EC57EC67EB39}" type="pres">
      <dgm:prSet presAssocID="{D3767CEF-EEEF-4E54-94CC-9C13AC0ADA66}" presName="Child4" presStyleLbl="node1" presStyleIdx="3" presStyleCnt="6">
        <dgm:presLayoutVars>
          <dgm:chMax val="0"/>
          <dgm:chPref val="0"/>
          <dgm:bulletEnabled val="1"/>
        </dgm:presLayoutVars>
      </dgm:prSet>
      <dgm:spPr/>
    </dgm:pt>
    <dgm:pt modelId="{478B859C-B5F7-4BCE-86CA-FDABE86CAE73}" type="pres">
      <dgm:prSet presAssocID="{D9C62D62-26E5-456A-9FF8-6D8B4C1F80A3}" presName="Accent5" presStyleCnt="0"/>
      <dgm:spPr/>
    </dgm:pt>
    <dgm:pt modelId="{D70FE195-A357-4086-A601-08A5C3F78238}" type="pres">
      <dgm:prSet presAssocID="{D9C62D62-26E5-456A-9FF8-6D8B4C1F80A3}" presName="Accent" presStyleLbl="bgShp" presStyleIdx="4" presStyleCnt="6"/>
      <dgm:spPr>
        <a:solidFill>
          <a:schemeClr val="accent6">
            <a:lumMod val="40000"/>
            <a:lumOff val="60000"/>
          </a:schemeClr>
        </a:solidFill>
      </dgm:spPr>
    </dgm:pt>
    <dgm:pt modelId="{29E313C7-1A37-4EB6-9C92-F14563354621}" type="pres">
      <dgm:prSet presAssocID="{D9C62D62-26E5-456A-9FF8-6D8B4C1F80A3}" presName="Child5" presStyleLbl="node1" presStyleIdx="4" presStyleCnt="6">
        <dgm:presLayoutVars>
          <dgm:chMax val="0"/>
          <dgm:chPref val="0"/>
          <dgm:bulletEnabled val="1"/>
        </dgm:presLayoutVars>
      </dgm:prSet>
      <dgm:spPr/>
    </dgm:pt>
    <dgm:pt modelId="{07F47F49-6D20-47C9-9C75-E9C59CB46E19}" type="pres">
      <dgm:prSet presAssocID="{714974A3-F8DE-45B5-97B2-A9BB6A4D73AA}" presName="Accent6" presStyleCnt="0"/>
      <dgm:spPr/>
    </dgm:pt>
    <dgm:pt modelId="{D8965B92-BC95-44C3-B20C-C8AE88E52F17}" type="pres">
      <dgm:prSet presAssocID="{714974A3-F8DE-45B5-97B2-A9BB6A4D73AA}" presName="Accent" presStyleLbl="bgShp" presStyleIdx="5" presStyleCnt="6"/>
      <dgm:spPr>
        <a:solidFill>
          <a:schemeClr val="accent6">
            <a:lumMod val="20000"/>
            <a:lumOff val="80000"/>
          </a:schemeClr>
        </a:solidFill>
      </dgm:spPr>
    </dgm:pt>
    <dgm:pt modelId="{37E391F0-34D4-4B6B-98E9-823CC02100E7}" type="pres">
      <dgm:prSet presAssocID="{714974A3-F8DE-45B5-97B2-A9BB6A4D73AA}" presName="Child6" presStyleLbl="node1" presStyleIdx="5" presStyleCnt="6">
        <dgm:presLayoutVars>
          <dgm:chMax val="0"/>
          <dgm:chPref val="0"/>
          <dgm:bulletEnabled val="1"/>
        </dgm:presLayoutVars>
      </dgm:prSet>
      <dgm:spPr/>
    </dgm:pt>
  </dgm:ptLst>
  <dgm:cxnLst>
    <dgm:cxn modelId="{41A8DD0C-035D-4FF1-83DE-C680AB55BCCA}" type="presOf" srcId="{714974A3-F8DE-45B5-97B2-A9BB6A4D73AA}" destId="{37E391F0-34D4-4B6B-98E9-823CC02100E7}" srcOrd="0" destOrd="0" presId="urn:microsoft.com/office/officeart/2011/layout/HexagonRadial"/>
    <dgm:cxn modelId="{BEBBDB0F-36CE-40F4-A550-4548E2DEEBE3}" type="presOf" srcId="{0CF4ECDD-DE54-4E2D-BBBD-91CCBE0BB8F8}" destId="{E0AAF2F7-568B-419A-8382-A5F7AFF8E4E4}" srcOrd="0" destOrd="0" presId="urn:microsoft.com/office/officeart/2011/layout/HexagonRadial"/>
    <dgm:cxn modelId="{5BA57022-D9B4-4EAD-9824-9EFC2F3245AD}" srcId="{3D122AF4-AE9E-48BF-8EED-AAAD05D641BC}" destId="{A408B22B-D985-45D6-9866-180D0DA76845}" srcOrd="0" destOrd="0" parTransId="{B7AA4B4B-4ECD-427F-A45D-DCF4E618CE7A}" sibTransId="{39B0891C-BFC2-4E05-86D9-CE574AA2AE89}"/>
    <dgm:cxn modelId="{1B56CC35-874C-4846-92A5-1C99B4CF8FF1}" srcId="{D522886F-C8C2-4BDA-8348-F8A09BB76E87}" destId="{3D122AF4-AE9E-48BF-8EED-AAAD05D641BC}" srcOrd="0" destOrd="0" parTransId="{DEE64832-73A8-4775-A38C-17FB7596E44F}" sibTransId="{E198770F-A64E-4A27-A0E0-53A146F7F1EC}"/>
    <dgm:cxn modelId="{413A865F-4905-4EC9-9F79-6EE43A750145}" srcId="{3D122AF4-AE9E-48BF-8EED-AAAD05D641BC}" destId="{D9C62D62-26E5-456A-9FF8-6D8B4C1F80A3}" srcOrd="4" destOrd="0" parTransId="{00D158EC-3625-4EC9-BCF8-6CBE0A605F33}" sibTransId="{712D6AE8-6ABC-4F86-B17E-55603DCE1B85}"/>
    <dgm:cxn modelId="{AD6B2C6F-99D7-44D4-967A-E17B8B618998}" srcId="{3D122AF4-AE9E-48BF-8EED-AAAD05D641BC}" destId="{714974A3-F8DE-45B5-97B2-A9BB6A4D73AA}" srcOrd="5" destOrd="0" parTransId="{A697EDEC-030D-4F16-8CD0-4FB19F343B9E}" sibTransId="{066458E0-80B7-4D61-985B-3F2463C10CBD}"/>
    <dgm:cxn modelId="{C24E7374-CC13-4265-A4B1-B713B65A572C}" type="presOf" srcId="{A408B22B-D985-45D6-9866-180D0DA76845}" destId="{C80C6827-A6A9-4484-A4CD-81E879A1FAD0}" srcOrd="0" destOrd="0" presId="urn:microsoft.com/office/officeart/2011/layout/HexagonRadial"/>
    <dgm:cxn modelId="{E3529784-BC99-423D-B1B7-4949C8B916DE}" type="presOf" srcId="{5B0749C1-B11A-45D2-9BD0-155B9E2E171F}" destId="{BC2E9F91-AF34-4E3E-8AB0-4838B11E5BA9}" srcOrd="0" destOrd="0" presId="urn:microsoft.com/office/officeart/2011/layout/HexagonRadial"/>
    <dgm:cxn modelId="{37A7E993-F579-4A98-A04D-07CD06ABBD52}" type="presOf" srcId="{3D122AF4-AE9E-48BF-8EED-AAAD05D641BC}" destId="{EA1365D1-BF75-44F1-AD3F-620BBE89E838}" srcOrd="0" destOrd="0" presId="urn:microsoft.com/office/officeart/2011/layout/HexagonRadial"/>
    <dgm:cxn modelId="{1B85E6B2-60E2-47C3-8C6B-C6ACA3D7626B}" type="presOf" srcId="{D9C62D62-26E5-456A-9FF8-6D8B4C1F80A3}" destId="{29E313C7-1A37-4EB6-9C92-F14563354621}" srcOrd="0" destOrd="0" presId="urn:microsoft.com/office/officeart/2011/layout/HexagonRadial"/>
    <dgm:cxn modelId="{9454B2C6-8BA5-4CE5-B0F6-FD57645F1E8C}" srcId="{3D122AF4-AE9E-48BF-8EED-AAAD05D641BC}" destId="{5B0749C1-B11A-45D2-9BD0-155B9E2E171F}" srcOrd="2" destOrd="0" parTransId="{A88F5D4E-288B-4690-81B9-29E4B5656AFD}" sibTransId="{4B6D190A-8E13-4562-9E7C-8826478ADBDF}"/>
    <dgm:cxn modelId="{B18DB5E2-527B-4111-98B1-BC96F26782C5}" type="presOf" srcId="{D3767CEF-EEEF-4E54-94CC-9C13AC0ADA66}" destId="{21CB1317-4EC6-4316-84D2-EC57EC67EB39}" srcOrd="0" destOrd="0" presId="urn:microsoft.com/office/officeart/2011/layout/HexagonRadial"/>
    <dgm:cxn modelId="{B4AF18E3-AD4A-4249-BCC8-6783013492EF}" srcId="{3D122AF4-AE9E-48BF-8EED-AAAD05D641BC}" destId="{D3767CEF-EEEF-4E54-94CC-9C13AC0ADA66}" srcOrd="3" destOrd="0" parTransId="{F09B3D67-13F9-4700-91E3-D3AC5C068DA0}" sibTransId="{AAA1AA4A-5996-4463-876D-E5E297AA7A50}"/>
    <dgm:cxn modelId="{313CE0E7-E52D-4B26-B07B-5FD47F484557}" type="presOf" srcId="{D522886F-C8C2-4BDA-8348-F8A09BB76E87}" destId="{432C629A-4977-4A10-BB55-2D2D173FF184}" srcOrd="0" destOrd="0" presId="urn:microsoft.com/office/officeart/2011/layout/HexagonRadial"/>
    <dgm:cxn modelId="{73D1BBF4-72F6-4E91-B7D9-ED2FBD0AD51E}" srcId="{3D122AF4-AE9E-48BF-8EED-AAAD05D641BC}" destId="{0CF4ECDD-DE54-4E2D-BBBD-91CCBE0BB8F8}" srcOrd="1" destOrd="0" parTransId="{41545973-8628-40DD-8737-A797EC90E7F5}" sibTransId="{BC11EBD7-B2A1-4D14-BD17-0BAD46621C42}"/>
    <dgm:cxn modelId="{9C2BAC87-55D4-4CB6-924C-3CC31B82B696}" type="presParOf" srcId="{432C629A-4977-4A10-BB55-2D2D173FF184}" destId="{EA1365D1-BF75-44F1-AD3F-620BBE89E838}" srcOrd="0" destOrd="0" presId="urn:microsoft.com/office/officeart/2011/layout/HexagonRadial"/>
    <dgm:cxn modelId="{51986AF1-DDD1-432D-B62B-D52304D705C8}" type="presParOf" srcId="{432C629A-4977-4A10-BB55-2D2D173FF184}" destId="{D6484EA1-B3B7-44A9-AB59-471BB0FFD632}" srcOrd="1" destOrd="0" presId="urn:microsoft.com/office/officeart/2011/layout/HexagonRadial"/>
    <dgm:cxn modelId="{2D7C495E-271A-4AF5-B58A-4D6B49774DE0}" type="presParOf" srcId="{D6484EA1-B3B7-44A9-AB59-471BB0FFD632}" destId="{8A4323EB-2141-460B-BAD2-E7E18B34D0E1}" srcOrd="0" destOrd="0" presId="urn:microsoft.com/office/officeart/2011/layout/HexagonRadial"/>
    <dgm:cxn modelId="{54A984C5-FA20-473D-B14B-F812AB906FF8}" type="presParOf" srcId="{432C629A-4977-4A10-BB55-2D2D173FF184}" destId="{C80C6827-A6A9-4484-A4CD-81E879A1FAD0}" srcOrd="2" destOrd="0" presId="urn:microsoft.com/office/officeart/2011/layout/HexagonRadial"/>
    <dgm:cxn modelId="{E574151E-FBFC-44F8-8CE5-6E7A86B94BFB}" type="presParOf" srcId="{432C629A-4977-4A10-BB55-2D2D173FF184}" destId="{3FA69AA6-CF6F-49B2-92B9-6DB5B63BCA38}" srcOrd="3" destOrd="0" presId="urn:microsoft.com/office/officeart/2011/layout/HexagonRadial"/>
    <dgm:cxn modelId="{95B5AD3E-12B9-4B83-81B2-2C5DD599454B}" type="presParOf" srcId="{3FA69AA6-CF6F-49B2-92B9-6DB5B63BCA38}" destId="{3889A96E-92AE-455E-9A2C-C50F379B8A16}" srcOrd="0" destOrd="0" presId="urn:microsoft.com/office/officeart/2011/layout/HexagonRadial"/>
    <dgm:cxn modelId="{48F88BC7-D169-4BFD-81DF-6E47406A6B51}" type="presParOf" srcId="{432C629A-4977-4A10-BB55-2D2D173FF184}" destId="{E0AAF2F7-568B-419A-8382-A5F7AFF8E4E4}" srcOrd="4" destOrd="0" presId="urn:microsoft.com/office/officeart/2011/layout/HexagonRadial"/>
    <dgm:cxn modelId="{4BFAB06B-EE6F-407C-A2FE-1F7EE54FAAF7}" type="presParOf" srcId="{432C629A-4977-4A10-BB55-2D2D173FF184}" destId="{CFDD3982-918D-47C9-8181-F248C3ED872A}" srcOrd="5" destOrd="0" presId="urn:microsoft.com/office/officeart/2011/layout/HexagonRadial"/>
    <dgm:cxn modelId="{56CB6424-94E0-4E36-91D2-0179CC767E06}" type="presParOf" srcId="{CFDD3982-918D-47C9-8181-F248C3ED872A}" destId="{812CE9F3-523A-456B-A676-03293811C409}" srcOrd="0" destOrd="0" presId="urn:microsoft.com/office/officeart/2011/layout/HexagonRadial"/>
    <dgm:cxn modelId="{7CCE3227-C283-45AF-9DC5-013C056C0EAF}" type="presParOf" srcId="{432C629A-4977-4A10-BB55-2D2D173FF184}" destId="{BC2E9F91-AF34-4E3E-8AB0-4838B11E5BA9}" srcOrd="6" destOrd="0" presId="urn:microsoft.com/office/officeart/2011/layout/HexagonRadial"/>
    <dgm:cxn modelId="{9C8A1528-D6D8-4ABA-B4D2-75F7BAC8F61F}" type="presParOf" srcId="{432C629A-4977-4A10-BB55-2D2D173FF184}" destId="{8047E841-5951-4CD3-8A33-DD2BE437BACA}" srcOrd="7" destOrd="0" presId="urn:microsoft.com/office/officeart/2011/layout/HexagonRadial"/>
    <dgm:cxn modelId="{C76DE8DA-2DB2-4169-AED9-17D49A09158E}" type="presParOf" srcId="{8047E841-5951-4CD3-8A33-DD2BE437BACA}" destId="{A6C89C9F-4AB7-41B2-8081-1789CF7A1EA4}" srcOrd="0" destOrd="0" presId="urn:microsoft.com/office/officeart/2011/layout/HexagonRadial"/>
    <dgm:cxn modelId="{0618F81F-A5DA-4295-AAE5-11D33DAEF7CB}" type="presParOf" srcId="{432C629A-4977-4A10-BB55-2D2D173FF184}" destId="{21CB1317-4EC6-4316-84D2-EC57EC67EB39}" srcOrd="8" destOrd="0" presId="urn:microsoft.com/office/officeart/2011/layout/HexagonRadial"/>
    <dgm:cxn modelId="{562D2E2F-8289-40D8-ACC6-9254AC4752CE}" type="presParOf" srcId="{432C629A-4977-4A10-BB55-2D2D173FF184}" destId="{478B859C-B5F7-4BCE-86CA-FDABE86CAE73}" srcOrd="9" destOrd="0" presId="urn:microsoft.com/office/officeart/2011/layout/HexagonRadial"/>
    <dgm:cxn modelId="{06864CAF-C39D-4908-AFBA-6691699B3014}" type="presParOf" srcId="{478B859C-B5F7-4BCE-86CA-FDABE86CAE73}" destId="{D70FE195-A357-4086-A601-08A5C3F78238}" srcOrd="0" destOrd="0" presId="urn:microsoft.com/office/officeart/2011/layout/HexagonRadial"/>
    <dgm:cxn modelId="{B0897BB8-3399-4D4D-B1D8-213F69BE6656}" type="presParOf" srcId="{432C629A-4977-4A10-BB55-2D2D173FF184}" destId="{29E313C7-1A37-4EB6-9C92-F14563354621}" srcOrd="10" destOrd="0" presId="urn:microsoft.com/office/officeart/2011/layout/HexagonRadial"/>
    <dgm:cxn modelId="{B642C4BB-5B96-4CEB-A85C-BCAF92715A3F}" type="presParOf" srcId="{432C629A-4977-4A10-BB55-2D2D173FF184}" destId="{07F47F49-6D20-47C9-9C75-E9C59CB46E19}" srcOrd="11" destOrd="0" presId="urn:microsoft.com/office/officeart/2011/layout/HexagonRadial"/>
    <dgm:cxn modelId="{BB9BABCD-37C3-4EE6-A081-F0DE39AA75AD}" type="presParOf" srcId="{07F47F49-6D20-47C9-9C75-E9C59CB46E19}" destId="{D8965B92-BC95-44C3-B20C-C8AE88E52F17}" srcOrd="0" destOrd="0" presId="urn:microsoft.com/office/officeart/2011/layout/HexagonRadial"/>
    <dgm:cxn modelId="{19EB5AF2-3D66-4791-ABEA-01CC618D4AE0}" type="presParOf" srcId="{432C629A-4977-4A10-BB55-2D2D173FF184}" destId="{37E391F0-34D4-4B6B-98E9-823CC02100E7}" srcOrd="12" destOrd="0" presId="urn:microsoft.com/office/officeart/2011/layout/HexagonRadial"/>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1820EC-65B5-4D9B-B2F7-119E86467634}" type="doc">
      <dgm:prSet loTypeId="urn:microsoft.com/office/officeart/2008/layout/HexagonCluster" loCatId="picture" qsTypeId="urn:microsoft.com/office/officeart/2005/8/quickstyle/simple1" qsCatId="simple" csTypeId="urn:microsoft.com/office/officeart/2005/8/colors/accent6_5" csCatId="accent6" phldr="1"/>
      <dgm:spPr/>
      <dgm:t>
        <a:bodyPr/>
        <a:lstStyle/>
        <a:p>
          <a:endParaRPr lang="en-GB"/>
        </a:p>
      </dgm:t>
    </dgm:pt>
    <dgm:pt modelId="{3D4ADA3F-BCAC-4917-8E86-A7212F07013C}">
      <dgm:prSet phldrT="[Text]"/>
      <dgm:spPr/>
      <dgm:t>
        <a:bodyPr/>
        <a:lstStyle/>
        <a:p>
          <a:r>
            <a:rPr lang="en-GB"/>
            <a:t>Eat Well</a:t>
          </a:r>
        </a:p>
      </dgm:t>
    </dgm:pt>
    <dgm:pt modelId="{C4BA65A3-7CE4-4D4D-A326-146CA97FE603}" type="parTrans" cxnId="{34E9F321-D205-4743-BE68-BE7AD8077BEB}">
      <dgm:prSet/>
      <dgm:spPr/>
      <dgm:t>
        <a:bodyPr/>
        <a:lstStyle/>
        <a:p>
          <a:endParaRPr lang="en-GB"/>
        </a:p>
      </dgm:t>
    </dgm:pt>
    <dgm:pt modelId="{5AADD5A2-E20D-4E51-882B-E773EE935C5B}" type="sibTrans" cxnId="{34E9F321-D205-4743-BE68-BE7AD8077BEB}">
      <dgm:prSet/>
      <dgm:spPr>
        <a:blipFill dpi="0" rotWithShape="1">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GB"/>
        </a:p>
      </dgm:t>
      <dgm:extLst>
        <a:ext uri="{E40237B7-FDA0-4F09-8148-C483321AD2D9}">
          <dgm14:cNvPr xmlns:dgm14="http://schemas.microsoft.com/office/drawing/2010/diagram" id="0" name="" descr="Two plates of tacos"/>
        </a:ext>
      </dgm:extLst>
    </dgm:pt>
    <dgm:pt modelId="{F6EA8CC0-6508-423F-873F-4241884A08FD}">
      <dgm:prSet phldrT="[Text]"/>
      <dgm:spPr/>
      <dgm:t>
        <a:bodyPr/>
        <a:lstStyle/>
        <a:p>
          <a:r>
            <a:rPr lang="en-GB"/>
            <a:t>Sleep well</a:t>
          </a:r>
        </a:p>
      </dgm:t>
    </dgm:pt>
    <dgm:pt modelId="{D9C1BF2C-DEB0-4F9A-84ED-FACBE410F7DB}" type="parTrans" cxnId="{D2E2EACB-6292-4D9D-944C-40D2CDA7813D}">
      <dgm:prSet/>
      <dgm:spPr/>
      <dgm:t>
        <a:bodyPr/>
        <a:lstStyle/>
        <a:p>
          <a:endParaRPr lang="en-GB"/>
        </a:p>
      </dgm:t>
    </dgm:pt>
    <dgm:pt modelId="{A63E5FB6-13BE-4DEC-9886-9B0F98E4BB35}" type="sibTrans" cxnId="{D2E2EACB-6292-4D9D-944C-40D2CDA7813D}">
      <dgm:prSet/>
      <dgm:spPr>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t>
        <a:bodyPr/>
        <a:lstStyle/>
        <a:p>
          <a:endParaRPr lang="en-GB"/>
        </a:p>
      </dgm:t>
      <dgm:extLst>
        <a:ext uri="{E40237B7-FDA0-4F09-8148-C483321AD2D9}">
          <dgm14:cNvPr xmlns:dgm14="http://schemas.microsoft.com/office/drawing/2010/diagram" id="0" name="" descr="Man sleeping on bed"/>
        </a:ext>
      </dgm:extLst>
    </dgm:pt>
    <dgm:pt modelId="{B0CF008F-5522-42F8-9F9B-C370E3A48DB4}">
      <dgm:prSet phldrT="[Text]"/>
      <dgm:spPr/>
      <dgm:t>
        <a:bodyPr/>
        <a:lstStyle/>
        <a:p>
          <a:r>
            <a:rPr lang="en-GB"/>
            <a:t>Have a break</a:t>
          </a:r>
        </a:p>
      </dgm:t>
    </dgm:pt>
    <dgm:pt modelId="{A4423C42-C098-4C89-B0BD-0C507136C706}" type="parTrans" cxnId="{3436368C-1BA8-4467-9067-E29E2BEAED80}">
      <dgm:prSet/>
      <dgm:spPr/>
      <dgm:t>
        <a:bodyPr/>
        <a:lstStyle/>
        <a:p>
          <a:endParaRPr lang="en-GB"/>
        </a:p>
      </dgm:t>
    </dgm:pt>
    <dgm:pt modelId="{5FD986E4-7AB3-4C73-B30D-33FC9E251453}" type="sibTrans" cxnId="{3436368C-1BA8-4467-9067-E29E2BEAED80}">
      <dgm:prSet/>
      <dgm:spPr>
        <a:blipFill dpi="0" rotWithShape="1">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n-GB"/>
        </a:p>
      </dgm:t>
      <dgm:extLst>
        <a:ext uri="{E40237B7-FDA0-4F09-8148-C483321AD2D9}">
          <dgm14:cNvPr xmlns:dgm14="http://schemas.microsoft.com/office/drawing/2010/diagram" id="0" name="" descr="Teens looking at cellphone"/>
        </a:ext>
      </dgm:extLst>
    </dgm:pt>
    <dgm:pt modelId="{BB8FDD88-8D03-4E6D-B89F-58ACD906BFD1}">
      <dgm:prSet phldrT="[Text]"/>
      <dgm:spPr/>
      <dgm:t>
        <a:bodyPr/>
        <a:lstStyle/>
        <a:p>
          <a:r>
            <a:rPr lang="en-GB"/>
            <a:t>Exercise</a:t>
          </a:r>
        </a:p>
      </dgm:t>
    </dgm:pt>
    <dgm:pt modelId="{FAF3B32A-EDFB-435B-A757-78D5ED25B21F}" type="sibTrans" cxnId="{594F019F-8A6A-44FB-AC4F-B585DAC036D3}">
      <dgm:prSet/>
      <dgm:spPr>
        <a:blipFill>
          <a:blip xmlns:r="http://schemas.openxmlformats.org/officeDocument/2006/relationships" r:embed="rId4"/>
          <a:srcRect/>
          <a:stretch>
            <a:fillRect l="-23000" r="-23000"/>
          </a:stretch>
        </a:blipFill>
      </dgm:spPr>
      <dgm:t>
        <a:bodyPr/>
        <a:lstStyle/>
        <a:p>
          <a:endParaRPr lang="en-GB"/>
        </a:p>
      </dgm:t>
      <dgm:extLst>
        <a:ext uri="{E40237B7-FDA0-4F09-8148-C483321AD2D9}">
          <dgm14:cNvPr xmlns:dgm14="http://schemas.microsoft.com/office/drawing/2010/diagram" id="0" name="" descr="Women exercising in park"/>
        </a:ext>
      </dgm:extLst>
    </dgm:pt>
    <dgm:pt modelId="{A69FA130-B574-4698-AD73-DA6664BA8936}" type="parTrans" cxnId="{594F019F-8A6A-44FB-AC4F-B585DAC036D3}">
      <dgm:prSet/>
      <dgm:spPr/>
      <dgm:t>
        <a:bodyPr/>
        <a:lstStyle/>
        <a:p>
          <a:endParaRPr lang="en-GB"/>
        </a:p>
      </dgm:t>
    </dgm:pt>
    <dgm:pt modelId="{4434D44E-6C73-466B-97C1-E68D624C4B98}" type="pres">
      <dgm:prSet presAssocID="{591820EC-65B5-4D9B-B2F7-119E86467634}" presName="Name0" presStyleCnt="0">
        <dgm:presLayoutVars>
          <dgm:chMax val="21"/>
          <dgm:chPref val="21"/>
        </dgm:presLayoutVars>
      </dgm:prSet>
      <dgm:spPr/>
    </dgm:pt>
    <dgm:pt modelId="{1C243E46-5FCD-499C-A20B-85963A61FC25}" type="pres">
      <dgm:prSet presAssocID="{BB8FDD88-8D03-4E6D-B89F-58ACD906BFD1}" presName="text1" presStyleCnt="0"/>
      <dgm:spPr/>
    </dgm:pt>
    <dgm:pt modelId="{28F55F5F-A765-4F1F-8ADA-3347E519A05E}" type="pres">
      <dgm:prSet presAssocID="{BB8FDD88-8D03-4E6D-B89F-58ACD906BFD1}" presName="textRepeatNode" presStyleLbl="alignNode1" presStyleIdx="0" presStyleCnt="4">
        <dgm:presLayoutVars>
          <dgm:chMax val="0"/>
          <dgm:chPref val="0"/>
          <dgm:bulletEnabled val="1"/>
        </dgm:presLayoutVars>
      </dgm:prSet>
      <dgm:spPr/>
    </dgm:pt>
    <dgm:pt modelId="{73133D48-053A-4076-846D-9A31B210C30B}" type="pres">
      <dgm:prSet presAssocID="{BB8FDD88-8D03-4E6D-B89F-58ACD906BFD1}" presName="textaccent1" presStyleCnt="0"/>
      <dgm:spPr/>
    </dgm:pt>
    <dgm:pt modelId="{23B0843D-76BE-46B8-8A70-EDD32D921E4B}" type="pres">
      <dgm:prSet presAssocID="{BB8FDD88-8D03-4E6D-B89F-58ACD906BFD1}" presName="accentRepeatNode" presStyleLbl="solidAlignAcc1" presStyleIdx="0" presStyleCnt="8"/>
      <dgm:spPr>
        <a:noFill/>
      </dgm:spPr>
    </dgm:pt>
    <dgm:pt modelId="{116C2469-2B4F-4752-A925-2C4D29A50328}" type="pres">
      <dgm:prSet presAssocID="{FAF3B32A-EDFB-435B-A757-78D5ED25B21F}" presName="image1" presStyleCnt="0"/>
      <dgm:spPr/>
    </dgm:pt>
    <dgm:pt modelId="{842BE890-A7D2-4F4B-AFAF-B245C10AD017}" type="pres">
      <dgm:prSet presAssocID="{FAF3B32A-EDFB-435B-A757-78D5ED25B21F}" presName="imageRepeatNode" presStyleLbl="alignAcc1" presStyleIdx="0" presStyleCnt="4"/>
      <dgm:spPr/>
    </dgm:pt>
    <dgm:pt modelId="{71947DB5-790C-4FEC-8F30-9DBE44AB2A85}" type="pres">
      <dgm:prSet presAssocID="{FAF3B32A-EDFB-435B-A757-78D5ED25B21F}" presName="imageaccent1" presStyleCnt="0"/>
      <dgm:spPr/>
    </dgm:pt>
    <dgm:pt modelId="{6241A0AD-B0B8-434D-BDAC-14D9EA9D7666}" type="pres">
      <dgm:prSet presAssocID="{FAF3B32A-EDFB-435B-A757-78D5ED25B21F}" presName="accentRepeatNode" presStyleLbl="solidAlignAcc1" presStyleIdx="1" presStyleCnt="8"/>
      <dgm:spPr>
        <a:noFill/>
      </dgm:spPr>
    </dgm:pt>
    <dgm:pt modelId="{324AC296-0828-4877-9999-D44A401290EF}" type="pres">
      <dgm:prSet presAssocID="{3D4ADA3F-BCAC-4917-8E86-A7212F07013C}" presName="text2" presStyleCnt="0"/>
      <dgm:spPr/>
    </dgm:pt>
    <dgm:pt modelId="{E5D34788-BCFF-48B6-8BFA-52DEE5B5413C}" type="pres">
      <dgm:prSet presAssocID="{3D4ADA3F-BCAC-4917-8E86-A7212F07013C}" presName="textRepeatNode" presStyleLbl="alignNode1" presStyleIdx="1" presStyleCnt="4">
        <dgm:presLayoutVars>
          <dgm:chMax val="0"/>
          <dgm:chPref val="0"/>
          <dgm:bulletEnabled val="1"/>
        </dgm:presLayoutVars>
      </dgm:prSet>
      <dgm:spPr/>
    </dgm:pt>
    <dgm:pt modelId="{A52C464C-B8BE-4699-B811-2E43B3F86E60}" type="pres">
      <dgm:prSet presAssocID="{3D4ADA3F-BCAC-4917-8E86-A7212F07013C}" presName="textaccent2" presStyleCnt="0"/>
      <dgm:spPr/>
    </dgm:pt>
    <dgm:pt modelId="{E95BF223-8664-4955-84C0-D70EF9293445}" type="pres">
      <dgm:prSet presAssocID="{3D4ADA3F-BCAC-4917-8E86-A7212F07013C}" presName="accentRepeatNode" presStyleLbl="solidAlignAcc1" presStyleIdx="2" presStyleCnt="8"/>
      <dgm:spPr>
        <a:noFill/>
      </dgm:spPr>
    </dgm:pt>
    <dgm:pt modelId="{59C6245C-41C3-467F-BD04-0CF057D605A2}" type="pres">
      <dgm:prSet presAssocID="{5AADD5A2-E20D-4E51-882B-E773EE935C5B}" presName="image2" presStyleCnt="0"/>
      <dgm:spPr/>
    </dgm:pt>
    <dgm:pt modelId="{35BB3176-6B18-4CAC-BE76-FE7A0CEB67A8}" type="pres">
      <dgm:prSet presAssocID="{5AADD5A2-E20D-4E51-882B-E773EE935C5B}" presName="imageRepeatNode" presStyleLbl="alignAcc1" presStyleIdx="1" presStyleCnt="4"/>
      <dgm:spPr/>
    </dgm:pt>
    <dgm:pt modelId="{5F616BEB-DFD2-4706-8604-BA819FACF75A}" type="pres">
      <dgm:prSet presAssocID="{5AADD5A2-E20D-4E51-882B-E773EE935C5B}" presName="imageaccent2" presStyleCnt="0"/>
      <dgm:spPr/>
    </dgm:pt>
    <dgm:pt modelId="{E5921E44-58BE-4E0C-8AF7-D2220F478CBF}" type="pres">
      <dgm:prSet presAssocID="{5AADD5A2-E20D-4E51-882B-E773EE935C5B}" presName="accentRepeatNode" presStyleLbl="solidAlignAcc1" presStyleIdx="3" presStyleCnt="8"/>
      <dgm:spPr>
        <a:noFill/>
      </dgm:spPr>
    </dgm:pt>
    <dgm:pt modelId="{4D691B0A-6BE0-4600-8F09-E5B91DB20195}" type="pres">
      <dgm:prSet presAssocID="{F6EA8CC0-6508-423F-873F-4241884A08FD}" presName="text3" presStyleCnt="0"/>
      <dgm:spPr/>
    </dgm:pt>
    <dgm:pt modelId="{FBC075F5-7CB7-475E-8740-427B6D5C84FA}" type="pres">
      <dgm:prSet presAssocID="{F6EA8CC0-6508-423F-873F-4241884A08FD}" presName="textRepeatNode" presStyleLbl="alignNode1" presStyleIdx="2" presStyleCnt="4">
        <dgm:presLayoutVars>
          <dgm:chMax val="0"/>
          <dgm:chPref val="0"/>
          <dgm:bulletEnabled val="1"/>
        </dgm:presLayoutVars>
      </dgm:prSet>
      <dgm:spPr/>
    </dgm:pt>
    <dgm:pt modelId="{EEEF0B3D-3491-4F59-9D0D-D66A9CBC770D}" type="pres">
      <dgm:prSet presAssocID="{F6EA8CC0-6508-423F-873F-4241884A08FD}" presName="textaccent3" presStyleCnt="0"/>
      <dgm:spPr/>
    </dgm:pt>
    <dgm:pt modelId="{4D237D44-68FB-4231-A163-3B30A820907B}" type="pres">
      <dgm:prSet presAssocID="{F6EA8CC0-6508-423F-873F-4241884A08FD}" presName="accentRepeatNode" presStyleLbl="solidAlignAcc1" presStyleIdx="4" presStyleCnt="8"/>
      <dgm:spPr>
        <a:noFill/>
      </dgm:spPr>
    </dgm:pt>
    <dgm:pt modelId="{A22B137C-9E1B-4F15-BC9F-ED4F9BADB811}" type="pres">
      <dgm:prSet presAssocID="{A63E5FB6-13BE-4DEC-9886-9B0F98E4BB35}" presName="image3" presStyleCnt="0"/>
      <dgm:spPr/>
    </dgm:pt>
    <dgm:pt modelId="{4FD9A915-7820-4833-8708-DC5C23ED4BEF}" type="pres">
      <dgm:prSet presAssocID="{A63E5FB6-13BE-4DEC-9886-9B0F98E4BB35}" presName="imageRepeatNode" presStyleLbl="alignAcc1" presStyleIdx="2" presStyleCnt="4"/>
      <dgm:spPr/>
    </dgm:pt>
    <dgm:pt modelId="{E1429001-8128-411B-B197-D4DC94582869}" type="pres">
      <dgm:prSet presAssocID="{A63E5FB6-13BE-4DEC-9886-9B0F98E4BB35}" presName="imageaccent3" presStyleCnt="0"/>
      <dgm:spPr/>
    </dgm:pt>
    <dgm:pt modelId="{563EE55D-F193-4C63-AAFE-151660CE9738}" type="pres">
      <dgm:prSet presAssocID="{A63E5FB6-13BE-4DEC-9886-9B0F98E4BB35}" presName="accentRepeatNode" presStyleLbl="solidAlignAcc1" presStyleIdx="5" presStyleCnt="8"/>
      <dgm:spPr>
        <a:noFill/>
      </dgm:spPr>
    </dgm:pt>
    <dgm:pt modelId="{5B04CDF5-9597-474F-893E-3B49702D9DDE}" type="pres">
      <dgm:prSet presAssocID="{B0CF008F-5522-42F8-9F9B-C370E3A48DB4}" presName="text4" presStyleCnt="0"/>
      <dgm:spPr/>
    </dgm:pt>
    <dgm:pt modelId="{0763379F-BBFF-4243-9000-DCB40EF43470}" type="pres">
      <dgm:prSet presAssocID="{B0CF008F-5522-42F8-9F9B-C370E3A48DB4}" presName="textRepeatNode" presStyleLbl="alignNode1" presStyleIdx="3" presStyleCnt="4">
        <dgm:presLayoutVars>
          <dgm:chMax val="0"/>
          <dgm:chPref val="0"/>
          <dgm:bulletEnabled val="1"/>
        </dgm:presLayoutVars>
      </dgm:prSet>
      <dgm:spPr/>
    </dgm:pt>
    <dgm:pt modelId="{07110FC2-EA46-49FD-A5DF-8B592B58AF1A}" type="pres">
      <dgm:prSet presAssocID="{B0CF008F-5522-42F8-9F9B-C370E3A48DB4}" presName="textaccent4" presStyleCnt="0"/>
      <dgm:spPr/>
    </dgm:pt>
    <dgm:pt modelId="{FB3C5E82-6E5A-4D5E-BE70-05607D93BE90}" type="pres">
      <dgm:prSet presAssocID="{B0CF008F-5522-42F8-9F9B-C370E3A48DB4}" presName="accentRepeatNode" presStyleLbl="solidAlignAcc1" presStyleIdx="6" presStyleCnt="8"/>
      <dgm:spPr>
        <a:noFill/>
      </dgm:spPr>
    </dgm:pt>
    <dgm:pt modelId="{F6435AE0-538A-457C-913B-8A102D002F0B}" type="pres">
      <dgm:prSet presAssocID="{5FD986E4-7AB3-4C73-B30D-33FC9E251453}" presName="image4" presStyleCnt="0"/>
      <dgm:spPr/>
    </dgm:pt>
    <dgm:pt modelId="{C7C74896-34B4-44BD-AA1F-9F1CB14F02E0}" type="pres">
      <dgm:prSet presAssocID="{5FD986E4-7AB3-4C73-B30D-33FC9E251453}" presName="imageRepeatNode" presStyleLbl="alignAcc1" presStyleIdx="3" presStyleCnt="4"/>
      <dgm:spPr/>
    </dgm:pt>
    <dgm:pt modelId="{822B2A0B-BBF7-41F7-8C00-0785F3915B4F}" type="pres">
      <dgm:prSet presAssocID="{5FD986E4-7AB3-4C73-B30D-33FC9E251453}" presName="imageaccent4" presStyleCnt="0"/>
      <dgm:spPr/>
    </dgm:pt>
    <dgm:pt modelId="{553DEA92-0F14-4F66-97D7-76F979B4364B}" type="pres">
      <dgm:prSet presAssocID="{5FD986E4-7AB3-4C73-B30D-33FC9E251453}" presName="accentRepeatNode" presStyleLbl="solidAlignAcc1" presStyleIdx="7" presStyleCnt="8"/>
      <dgm:spPr>
        <a:noFill/>
      </dgm:spPr>
    </dgm:pt>
  </dgm:ptLst>
  <dgm:cxnLst>
    <dgm:cxn modelId="{76A8320A-F9C1-4EF3-84BB-2412333448A0}" type="presOf" srcId="{A63E5FB6-13BE-4DEC-9886-9B0F98E4BB35}" destId="{4FD9A915-7820-4833-8708-DC5C23ED4BEF}" srcOrd="0" destOrd="0" presId="urn:microsoft.com/office/officeart/2008/layout/HexagonCluster"/>
    <dgm:cxn modelId="{441C010B-5D3F-44AE-B63E-2DF2A38E34D6}" type="presOf" srcId="{591820EC-65B5-4D9B-B2F7-119E86467634}" destId="{4434D44E-6C73-466B-97C1-E68D624C4B98}" srcOrd="0" destOrd="0" presId="urn:microsoft.com/office/officeart/2008/layout/HexagonCluster"/>
    <dgm:cxn modelId="{34E9F321-D205-4743-BE68-BE7AD8077BEB}" srcId="{591820EC-65B5-4D9B-B2F7-119E86467634}" destId="{3D4ADA3F-BCAC-4917-8E86-A7212F07013C}" srcOrd="1" destOrd="0" parTransId="{C4BA65A3-7CE4-4D4D-A326-146CA97FE603}" sibTransId="{5AADD5A2-E20D-4E51-882B-E773EE935C5B}"/>
    <dgm:cxn modelId="{87E55A60-9EEE-43D6-8156-70CCC59583B0}" type="presOf" srcId="{5FD986E4-7AB3-4C73-B30D-33FC9E251453}" destId="{C7C74896-34B4-44BD-AA1F-9F1CB14F02E0}" srcOrd="0" destOrd="0" presId="urn:microsoft.com/office/officeart/2008/layout/HexagonCluster"/>
    <dgm:cxn modelId="{10ED3C82-9714-4728-A0EB-46E81DC15108}" type="presOf" srcId="{BB8FDD88-8D03-4E6D-B89F-58ACD906BFD1}" destId="{28F55F5F-A765-4F1F-8ADA-3347E519A05E}" srcOrd="0" destOrd="0" presId="urn:microsoft.com/office/officeart/2008/layout/HexagonCluster"/>
    <dgm:cxn modelId="{3436368C-1BA8-4467-9067-E29E2BEAED80}" srcId="{591820EC-65B5-4D9B-B2F7-119E86467634}" destId="{B0CF008F-5522-42F8-9F9B-C370E3A48DB4}" srcOrd="3" destOrd="0" parTransId="{A4423C42-C098-4C89-B0BD-0C507136C706}" sibTransId="{5FD986E4-7AB3-4C73-B30D-33FC9E251453}"/>
    <dgm:cxn modelId="{BCC4F397-6051-4570-B1C9-50DEA230096E}" type="presOf" srcId="{B0CF008F-5522-42F8-9F9B-C370E3A48DB4}" destId="{0763379F-BBFF-4243-9000-DCB40EF43470}" srcOrd="0" destOrd="0" presId="urn:microsoft.com/office/officeart/2008/layout/HexagonCluster"/>
    <dgm:cxn modelId="{594F019F-8A6A-44FB-AC4F-B585DAC036D3}" srcId="{591820EC-65B5-4D9B-B2F7-119E86467634}" destId="{BB8FDD88-8D03-4E6D-B89F-58ACD906BFD1}" srcOrd="0" destOrd="0" parTransId="{A69FA130-B574-4698-AD73-DA6664BA8936}" sibTransId="{FAF3B32A-EDFB-435B-A757-78D5ED25B21F}"/>
    <dgm:cxn modelId="{9218309F-9F5C-4916-A659-A879ED66F148}" type="presOf" srcId="{5AADD5A2-E20D-4E51-882B-E773EE935C5B}" destId="{35BB3176-6B18-4CAC-BE76-FE7A0CEB67A8}" srcOrd="0" destOrd="0" presId="urn:microsoft.com/office/officeart/2008/layout/HexagonCluster"/>
    <dgm:cxn modelId="{2FF6ADC5-21A9-45E5-9E36-C4E5AF3D7CF0}" type="presOf" srcId="{FAF3B32A-EDFB-435B-A757-78D5ED25B21F}" destId="{842BE890-A7D2-4F4B-AFAF-B245C10AD017}" srcOrd="0" destOrd="0" presId="urn:microsoft.com/office/officeart/2008/layout/HexagonCluster"/>
    <dgm:cxn modelId="{D2E2EACB-6292-4D9D-944C-40D2CDA7813D}" srcId="{591820EC-65B5-4D9B-B2F7-119E86467634}" destId="{F6EA8CC0-6508-423F-873F-4241884A08FD}" srcOrd="2" destOrd="0" parTransId="{D9C1BF2C-DEB0-4F9A-84ED-FACBE410F7DB}" sibTransId="{A63E5FB6-13BE-4DEC-9886-9B0F98E4BB35}"/>
    <dgm:cxn modelId="{57F36DF1-34BF-4594-B794-FFC3F1F90674}" type="presOf" srcId="{3D4ADA3F-BCAC-4917-8E86-A7212F07013C}" destId="{E5D34788-BCFF-48B6-8BFA-52DEE5B5413C}" srcOrd="0" destOrd="0" presId="urn:microsoft.com/office/officeart/2008/layout/HexagonCluster"/>
    <dgm:cxn modelId="{9FD9D5FB-70E1-4BB1-8680-FAB67C3D478F}" type="presOf" srcId="{F6EA8CC0-6508-423F-873F-4241884A08FD}" destId="{FBC075F5-7CB7-475E-8740-427B6D5C84FA}" srcOrd="0" destOrd="0" presId="urn:microsoft.com/office/officeart/2008/layout/HexagonCluster"/>
    <dgm:cxn modelId="{5E30419B-91DA-49C7-A4E0-892228696A22}" type="presParOf" srcId="{4434D44E-6C73-466B-97C1-E68D624C4B98}" destId="{1C243E46-5FCD-499C-A20B-85963A61FC25}" srcOrd="0" destOrd="0" presId="urn:microsoft.com/office/officeart/2008/layout/HexagonCluster"/>
    <dgm:cxn modelId="{5A7DD81D-2681-4B32-8749-872B4611DE61}" type="presParOf" srcId="{1C243E46-5FCD-499C-A20B-85963A61FC25}" destId="{28F55F5F-A765-4F1F-8ADA-3347E519A05E}" srcOrd="0" destOrd="0" presId="urn:microsoft.com/office/officeart/2008/layout/HexagonCluster"/>
    <dgm:cxn modelId="{9E1BEDC4-7E61-49FD-8BED-00FA61845A3F}" type="presParOf" srcId="{4434D44E-6C73-466B-97C1-E68D624C4B98}" destId="{73133D48-053A-4076-846D-9A31B210C30B}" srcOrd="1" destOrd="0" presId="urn:microsoft.com/office/officeart/2008/layout/HexagonCluster"/>
    <dgm:cxn modelId="{04F562C6-7985-4224-9CC6-E0192AB57786}" type="presParOf" srcId="{73133D48-053A-4076-846D-9A31B210C30B}" destId="{23B0843D-76BE-46B8-8A70-EDD32D921E4B}" srcOrd="0" destOrd="0" presId="urn:microsoft.com/office/officeart/2008/layout/HexagonCluster"/>
    <dgm:cxn modelId="{58265585-26EF-4FC2-83FD-B783B9EA7670}" type="presParOf" srcId="{4434D44E-6C73-466B-97C1-E68D624C4B98}" destId="{116C2469-2B4F-4752-A925-2C4D29A50328}" srcOrd="2" destOrd="0" presId="urn:microsoft.com/office/officeart/2008/layout/HexagonCluster"/>
    <dgm:cxn modelId="{9FFA0478-E08E-4D81-A05E-222A1FE592C3}" type="presParOf" srcId="{116C2469-2B4F-4752-A925-2C4D29A50328}" destId="{842BE890-A7D2-4F4B-AFAF-B245C10AD017}" srcOrd="0" destOrd="0" presId="urn:microsoft.com/office/officeart/2008/layout/HexagonCluster"/>
    <dgm:cxn modelId="{D015B025-0DCE-4FEF-9413-76FADD147FD8}" type="presParOf" srcId="{4434D44E-6C73-466B-97C1-E68D624C4B98}" destId="{71947DB5-790C-4FEC-8F30-9DBE44AB2A85}" srcOrd="3" destOrd="0" presId="urn:microsoft.com/office/officeart/2008/layout/HexagonCluster"/>
    <dgm:cxn modelId="{A5B46605-BCDE-4554-94D3-F174D6901B35}" type="presParOf" srcId="{71947DB5-790C-4FEC-8F30-9DBE44AB2A85}" destId="{6241A0AD-B0B8-434D-BDAC-14D9EA9D7666}" srcOrd="0" destOrd="0" presId="urn:microsoft.com/office/officeart/2008/layout/HexagonCluster"/>
    <dgm:cxn modelId="{58C8E7C6-1743-4879-8C09-2577547A65BA}" type="presParOf" srcId="{4434D44E-6C73-466B-97C1-E68D624C4B98}" destId="{324AC296-0828-4877-9999-D44A401290EF}" srcOrd="4" destOrd="0" presId="urn:microsoft.com/office/officeart/2008/layout/HexagonCluster"/>
    <dgm:cxn modelId="{4EB80CC3-FCF3-4B3E-9BB7-ED7079370794}" type="presParOf" srcId="{324AC296-0828-4877-9999-D44A401290EF}" destId="{E5D34788-BCFF-48B6-8BFA-52DEE5B5413C}" srcOrd="0" destOrd="0" presId="urn:microsoft.com/office/officeart/2008/layout/HexagonCluster"/>
    <dgm:cxn modelId="{03E0CC91-6E98-4C88-9E30-CCFAC33ACC82}" type="presParOf" srcId="{4434D44E-6C73-466B-97C1-E68D624C4B98}" destId="{A52C464C-B8BE-4699-B811-2E43B3F86E60}" srcOrd="5" destOrd="0" presId="urn:microsoft.com/office/officeart/2008/layout/HexagonCluster"/>
    <dgm:cxn modelId="{AB60563D-19A4-437A-85E2-01E5252C5C6E}" type="presParOf" srcId="{A52C464C-B8BE-4699-B811-2E43B3F86E60}" destId="{E95BF223-8664-4955-84C0-D70EF9293445}" srcOrd="0" destOrd="0" presId="urn:microsoft.com/office/officeart/2008/layout/HexagonCluster"/>
    <dgm:cxn modelId="{E3520FCA-5D75-45A2-8310-6A94944839B8}" type="presParOf" srcId="{4434D44E-6C73-466B-97C1-E68D624C4B98}" destId="{59C6245C-41C3-467F-BD04-0CF057D605A2}" srcOrd="6" destOrd="0" presId="urn:microsoft.com/office/officeart/2008/layout/HexagonCluster"/>
    <dgm:cxn modelId="{3991EE80-475E-4429-A1BA-3AFD99E7414A}" type="presParOf" srcId="{59C6245C-41C3-467F-BD04-0CF057D605A2}" destId="{35BB3176-6B18-4CAC-BE76-FE7A0CEB67A8}" srcOrd="0" destOrd="0" presId="urn:microsoft.com/office/officeart/2008/layout/HexagonCluster"/>
    <dgm:cxn modelId="{AB895DD3-F6B3-45D8-918F-1F85BC741B5F}" type="presParOf" srcId="{4434D44E-6C73-466B-97C1-E68D624C4B98}" destId="{5F616BEB-DFD2-4706-8604-BA819FACF75A}" srcOrd="7" destOrd="0" presId="urn:microsoft.com/office/officeart/2008/layout/HexagonCluster"/>
    <dgm:cxn modelId="{8B1C34F5-DE56-4B2B-8FDE-3780A3A179F2}" type="presParOf" srcId="{5F616BEB-DFD2-4706-8604-BA819FACF75A}" destId="{E5921E44-58BE-4E0C-8AF7-D2220F478CBF}" srcOrd="0" destOrd="0" presId="urn:microsoft.com/office/officeart/2008/layout/HexagonCluster"/>
    <dgm:cxn modelId="{CC0C48A7-449C-470B-903D-A61AB0325FF3}" type="presParOf" srcId="{4434D44E-6C73-466B-97C1-E68D624C4B98}" destId="{4D691B0A-6BE0-4600-8F09-E5B91DB20195}" srcOrd="8" destOrd="0" presId="urn:microsoft.com/office/officeart/2008/layout/HexagonCluster"/>
    <dgm:cxn modelId="{0F6470B6-F504-4D5F-95C4-2CD9D447787E}" type="presParOf" srcId="{4D691B0A-6BE0-4600-8F09-E5B91DB20195}" destId="{FBC075F5-7CB7-475E-8740-427B6D5C84FA}" srcOrd="0" destOrd="0" presId="urn:microsoft.com/office/officeart/2008/layout/HexagonCluster"/>
    <dgm:cxn modelId="{CDC33B3C-5196-41C5-8366-81C010ECDDD3}" type="presParOf" srcId="{4434D44E-6C73-466B-97C1-E68D624C4B98}" destId="{EEEF0B3D-3491-4F59-9D0D-D66A9CBC770D}" srcOrd="9" destOrd="0" presId="urn:microsoft.com/office/officeart/2008/layout/HexagonCluster"/>
    <dgm:cxn modelId="{0A69AD7B-640E-4615-A4BA-D11C844E81F8}" type="presParOf" srcId="{EEEF0B3D-3491-4F59-9D0D-D66A9CBC770D}" destId="{4D237D44-68FB-4231-A163-3B30A820907B}" srcOrd="0" destOrd="0" presId="urn:microsoft.com/office/officeart/2008/layout/HexagonCluster"/>
    <dgm:cxn modelId="{44085A6D-ECFD-4EE2-9F14-C88076D6A238}" type="presParOf" srcId="{4434D44E-6C73-466B-97C1-E68D624C4B98}" destId="{A22B137C-9E1B-4F15-BC9F-ED4F9BADB811}" srcOrd="10" destOrd="0" presId="urn:microsoft.com/office/officeart/2008/layout/HexagonCluster"/>
    <dgm:cxn modelId="{2ACD0002-B826-4E9A-991E-8706A8F76169}" type="presParOf" srcId="{A22B137C-9E1B-4F15-BC9F-ED4F9BADB811}" destId="{4FD9A915-7820-4833-8708-DC5C23ED4BEF}" srcOrd="0" destOrd="0" presId="urn:microsoft.com/office/officeart/2008/layout/HexagonCluster"/>
    <dgm:cxn modelId="{15076416-DFB5-4CD4-8369-97DCC840A002}" type="presParOf" srcId="{4434D44E-6C73-466B-97C1-E68D624C4B98}" destId="{E1429001-8128-411B-B197-D4DC94582869}" srcOrd="11" destOrd="0" presId="urn:microsoft.com/office/officeart/2008/layout/HexagonCluster"/>
    <dgm:cxn modelId="{DF3C6AF0-89DD-48DA-8E48-CF6B744F2ECF}" type="presParOf" srcId="{E1429001-8128-411B-B197-D4DC94582869}" destId="{563EE55D-F193-4C63-AAFE-151660CE9738}" srcOrd="0" destOrd="0" presId="urn:microsoft.com/office/officeart/2008/layout/HexagonCluster"/>
    <dgm:cxn modelId="{B3DCCD41-BC34-488D-85A6-D4D57771BB08}" type="presParOf" srcId="{4434D44E-6C73-466B-97C1-E68D624C4B98}" destId="{5B04CDF5-9597-474F-893E-3B49702D9DDE}" srcOrd="12" destOrd="0" presId="urn:microsoft.com/office/officeart/2008/layout/HexagonCluster"/>
    <dgm:cxn modelId="{2FDB4C2D-3522-457D-B030-D2036AF39C6E}" type="presParOf" srcId="{5B04CDF5-9597-474F-893E-3B49702D9DDE}" destId="{0763379F-BBFF-4243-9000-DCB40EF43470}" srcOrd="0" destOrd="0" presId="urn:microsoft.com/office/officeart/2008/layout/HexagonCluster"/>
    <dgm:cxn modelId="{6DA3BB13-A8DA-49DC-AF73-798E633B1CEC}" type="presParOf" srcId="{4434D44E-6C73-466B-97C1-E68D624C4B98}" destId="{07110FC2-EA46-49FD-A5DF-8B592B58AF1A}" srcOrd="13" destOrd="0" presId="urn:microsoft.com/office/officeart/2008/layout/HexagonCluster"/>
    <dgm:cxn modelId="{C33AF652-1A9C-4F4C-9A84-471B5B99D77C}" type="presParOf" srcId="{07110FC2-EA46-49FD-A5DF-8B592B58AF1A}" destId="{FB3C5E82-6E5A-4D5E-BE70-05607D93BE90}" srcOrd="0" destOrd="0" presId="urn:microsoft.com/office/officeart/2008/layout/HexagonCluster"/>
    <dgm:cxn modelId="{09064BD7-5DB2-4947-B2ED-2CC061DFAB62}" type="presParOf" srcId="{4434D44E-6C73-466B-97C1-E68D624C4B98}" destId="{F6435AE0-538A-457C-913B-8A102D002F0B}" srcOrd="14" destOrd="0" presId="urn:microsoft.com/office/officeart/2008/layout/HexagonCluster"/>
    <dgm:cxn modelId="{E5C6DD19-219F-42D3-B7C1-912762B39F87}" type="presParOf" srcId="{F6435AE0-538A-457C-913B-8A102D002F0B}" destId="{C7C74896-34B4-44BD-AA1F-9F1CB14F02E0}" srcOrd="0" destOrd="0" presId="urn:microsoft.com/office/officeart/2008/layout/HexagonCluster"/>
    <dgm:cxn modelId="{4D887178-C5DC-4F77-BDA1-9588B61A241B}" type="presParOf" srcId="{4434D44E-6C73-466B-97C1-E68D624C4B98}" destId="{822B2A0B-BBF7-41F7-8C00-0785F3915B4F}" srcOrd="15" destOrd="0" presId="urn:microsoft.com/office/officeart/2008/layout/HexagonCluster"/>
    <dgm:cxn modelId="{740E4A62-E431-48FD-8294-D9EBC8534849}" type="presParOf" srcId="{822B2A0B-BBF7-41F7-8C00-0785F3915B4F}" destId="{553DEA92-0F14-4F66-97D7-76F979B4364B}" srcOrd="0" destOrd="0" presId="urn:microsoft.com/office/officeart/2008/layout/HexagonCluster"/>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F79163-2EE1-4EEB-B79C-2131EBF8087E}" type="doc">
      <dgm:prSet loTypeId="urn:microsoft.com/office/officeart/2005/8/layout/venn3" loCatId="relationship" qsTypeId="urn:microsoft.com/office/officeart/2005/8/quickstyle/simple1" qsCatId="simple" csTypeId="urn:microsoft.com/office/officeart/2005/8/colors/accent6_4" csCatId="accent6" phldr="1"/>
      <dgm:spPr/>
      <dgm:t>
        <a:bodyPr/>
        <a:lstStyle/>
        <a:p>
          <a:endParaRPr lang="en-GB"/>
        </a:p>
      </dgm:t>
    </dgm:pt>
    <dgm:pt modelId="{2CEC9D82-8F4E-433F-BFF8-C1E152EF6429}">
      <dgm:prSet phldrT="[Text]" phldr="0"/>
      <dgm:spPr/>
      <dgm:t>
        <a:bodyPr/>
        <a:lstStyle/>
        <a:p>
          <a:pPr rtl="0"/>
          <a:r>
            <a:rPr lang="en-GB">
              <a:latin typeface="Calibri Light" panose="020F0302020204030204"/>
            </a:rPr>
            <a:t>Request </a:t>
          </a:r>
          <a:r>
            <a:rPr lang="en-GB" b="0" i="0" u="none" strike="noStrike" cap="none" baseline="0" noProof="0">
              <a:solidFill>
                <a:srgbClr val="010000"/>
              </a:solidFill>
              <a:latin typeface="Calibri Light"/>
              <a:cs typeface="Calibri Light"/>
            </a:rPr>
            <a:t>feedback </a:t>
          </a:r>
          <a:endParaRPr lang="en-GB"/>
        </a:p>
      </dgm:t>
    </dgm:pt>
    <dgm:pt modelId="{CFC2A61F-BB0A-4C1D-AC0D-C8800EBACE13}" type="parTrans" cxnId="{B07B77C6-28A5-4B8E-BE1A-5E325B14EFF9}">
      <dgm:prSet/>
      <dgm:spPr/>
      <dgm:t>
        <a:bodyPr/>
        <a:lstStyle/>
        <a:p>
          <a:endParaRPr lang="en-GB"/>
        </a:p>
      </dgm:t>
    </dgm:pt>
    <dgm:pt modelId="{6FEAFD29-72D2-40FD-9194-64FAFDCBB5EC}" type="sibTrans" cxnId="{B07B77C6-28A5-4B8E-BE1A-5E325B14EFF9}">
      <dgm:prSet/>
      <dgm:spPr/>
      <dgm:t>
        <a:bodyPr/>
        <a:lstStyle/>
        <a:p>
          <a:endParaRPr lang="en-GB"/>
        </a:p>
      </dgm:t>
    </dgm:pt>
    <dgm:pt modelId="{B1483CCD-69A1-4817-8C76-5BAF320B51FC}">
      <dgm:prSet phldrT="[Text]" phldr="0"/>
      <dgm:spPr/>
      <dgm:t>
        <a:bodyPr/>
        <a:lstStyle/>
        <a:p>
          <a:pPr rtl="0"/>
          <a:r>
            <a:rPr lang="en-GB">
              <a:latin typeface="Calibri Light" panose="020F0302020204030204"/>
            </a:rPr>
            <a:t>Reflect on what you could do differently next time</a:t>
          </a:r>
          <a:endParaRPr lang="en-GB"/>
        </a:p>
      </dgm:t>
    </dgm:pt>
    <dgm:pt modelId="{6D96E6C4-ADD1-4F76-AE15-C6FE4A51B425}" type="parTrans" cxnId="{FEAAEC06-A8D0-4C19-AA53-EB6AD4AF2CA3}">
      <dgm:prSet/>
      <dgm:spPr/>
      <dgm:t>
        <a:bodyPr/>
        <a:lstStyle/>
        <a:p>
          <a:endParaRPr lang="en-GB"/>
        </a:p>
      </dgm:t>
    </dgm:pt>
    <dgm:pt modelId="{41459C4B-4633-4202-AE7C-FE00BB05176E}" type="sibTrans" cxnId="{FEAAEC06-A8D0-4C19-AA53-EB6AD4AF2CA3}">
      <dgm:prSet/>
      <dgm:spPr/>
      <dgm:t>
        <a:bodyPr/>
        <a:lstStyle/>
        <a:p>
          <a:endParaRPr lang="en-GB"/>
        </a:p>
      </dgm:t>
    </dgm:pt>
    <dgm:pt modelId="{42A439A5-5D78-4E7A-9E29-0E5AFAEC5B9E}">
      <dgm:prSet phldrT="[Text]" phldr="0"/>
      <dgm:spPr/>
      <dgm:t>
        <a:bodyPr/>
        <a:lstStyle/>
        <a:p>
          <a:pPr rtl="0"/>
          <a:r>
            <a:rPr lang="en-GB" dirty="0">
              <a:latin typeface="Calibri Light" panose="020F0302020204030204"/>
            </a:rPr>
            <a:t>Seek Support – Do not leave it too late</a:t>
          </a:r>
          <a:endParaRPr lang="en-GB" dirty="0"/>
        </a:p>
      </dgm:t>
    </dgm:pt>
    <dgm:pt modelId="{6C52357D-279A-4800-AA5D-A9AA1EC60F19}" type="parTrans" cxnId="{198DCB1E-CBFC-4881-AD54-921FE21857B6}">
      <dgm:prSet/>
      <dgm:spPr/>
      <dgm:t>
        <a:bodyPr/>
        <a:lstStyle/>
        <a:p>
          <a:endParaRPr lang="en-GB"/>
        </a:p>
      </dgm:t>
    </dgm:pt>
    <dgm:pt modelId="{470906B5-45A1-4783-8CE7-A65785A5159A}" type="sibTrans" cxnId="{198DCB1E-CBFC-4881-AD54-921FE21857B6}">
      <dgm:prSet/>
      <dgm:spPr/>
      <dgm:t>
        <a:bodyPr/>
        <a:lstStyle/>
        <a:p>
          <a:endParaRPr lang="en-GB"/>
        </a:p>
      </dgm:t>
    </dgm:pt>
    <dgm:pt modelId="{F0D455A5-F419-4C33-9EDB-FD2432BB0F2E}">
      <dgm:prSet phldrT="[Text]" phldr="0"/>
      <dgm:spPr/>
      <dgm:t>
        <a:bodyPr/>
        <a:lstStyle/>
        <a:p>
          <a:pPr rtl="0"/>
          <a:r>
            <a:rPr lang="en-GB" dirty="0">
              <a:latin typeface="Calibri Light" panose="020F0302020204030204"/>
            </a:rPr>
            <a:t>Be realistic – think of the bigger picture</a:t>
          </a:r>
          <a:endParaRPr lang="en-GB" dirty="0"/>
        </a:p>
      </dgm:t>
    </dgm:pt>
    <dgm:pt modelId="{F2352339-0B43-40E2-8C54-418640271E94}" type="parTrans" cxnId="{3C6A079E-1480-4C19-9041-700E15E3EBC4}">
      <dgm:prSet/>
      <dgm:spPr/>
      <dgm:t>
        <a:bodyPr/>
        <a:lstStyle/>
        <a:p>
          <a:endParaRPr lang="en-GB"/>
        </a:p>
      </dgm:t>
    </dgm:pt>
    <dgm:pt modelId="{E8DA4A55-69A5-4D37-B309-341450CC6239}" type="sibTrans" cxnId="{3C6A079E-1480-4C19-9041-700E15E3EBC4}">
      <dgm:prSet/>
      <dgm:spPr/>
      <dgm:t>
        <a:bodyPr/>
        <a:lstStyle/>
        <a:p>
          <a:endParaRPr lang="en-GB"/>
        </a:p>
      </dgm:t>
    </dgm:pt>
    <dgm:pt modelId="{F2F568F5-C32F-401D-8BB5-EFD704F6A56E}">
      <dgm:prSet phldr="0"/>
      <dgm:spPr/>
      <dgm:t>
        <a:bodyPr/>
        <a:lstStyle/>
        <a:p>
          <a:pPr rtl="0"/>
          <a:r>
            <a:rPr lang="en-GB" dirty="0">
              <a:latin typeface="Calibri Light" panose="020F0302020204030204"/>
            </a:rPr>
            <a:t>Tips from peers and Supervisors</a:t>
          </a:r>
        </a:p>
      </dgm:t>
    </dgm:pt>
    <dgm:pt modelId="{633BD26F-8FF5-4836-9972-B24E245217FF}" type="parTrans" cxnId="{4B6A17C2-6B49-4436-BD10-3EF1AAD87E70}">
      <dgm:prSet/>
      <dgm:spPr/>
    </dgm:pt>
    <dgm:pt modelId="{6303E782-F5E4-4955-8406-3AA30999ABB6}" type="sibTrans" cxnId="{4B6A17C2-6B49-4436-BD10-3EF1AAD87E70}">
      <dgm:prSet/>
      <dgm:spPr/>
    </dgm:pt>
    <dgm:pt modelId="{AF2BE025-465C-4B4E-A355-4C3EF6AE2593}">
      <dgm:prSet phldr="0"/>
      <dgm:spPr/>
      <dgm:t>
        <a:bodyPr/>
        <a:lstStyle/>
        <a:p>
          <a:pPr rtl="0"/>
          <a:r>
            <a:rPr lang="en-GB">
              <a:latin typeface="Calibri Light" panose="020F0302020204030204"/>
            </a:rPr>
            <a:t>Positive attitude</a:t>
          </a:r>
        </a:p>
      </dgm:t>
    </dgm:pt>
    <dgm:pt modelId="{C34D8F58-41C5-4B80-AB1E-E511DB799C26}" type="parTrans" cxnId="{22E7DAFC-00B0-4BD4-A8C4-CB5974AFF7FA}">
      <dgm:prSet/>
      <dgm:spPr/>
    </dgm:pt>
    <dgm:pt modelId="{87369527-7A05-4B5F-93D8-002ADEA1D19B}" type="sibTrans" cxnId="{22E7DAFC-00B0-4BD4-A8C4-CB5974AFF7FA}">
      <dgm:prSet/>
      <dgm:spPr/>
    </dgm:pt>
    <dgm:pt modelId="{D13F4C7A-D657-484D-90BF-6E38471DD4E1}">
      <dgm:prSet phldr="0"/>
      <dgm:spPr/>
      <dgm:t>
        <a:bodyPr/>
        <a:lstStyle/>
        <a:p>
          <a:pPr rtl="0"/>
          <a:r>
            <a:rPr lang="en-GB">
              <a:latin typeface="Calibri Light" panose="020F0302020204030204"/>
            </a:rPr>
            <a:t>Move forward</a:t>
          </a:r>
        </a:p>
      </dgm:t>
    </dgm:pt>
    <dgm:pt modelId="{7AD7F420-F323-452F-B09D-D04C9582C58C}" type="parTrans" cxnId="{CB861144-977A-4492-9F8B-3151D7A3DC9F}">
      <dgm:prSet/>
      <dgm:spPr/>
    </dgm:pt>
    <dgm:pt modelId="{BDA974FC-26EB-47EF-9FAF-D3AEAB2FD9C9}" type="sibTrans" cxnId="{CB861144-977A-4492-9F8B-3151D7A3DC9F}">
      <dgm:prSet/>
      <dgm:spPr/>
    </dgm:pt>
    <dgm:pt modelId="{1499152F-BE71-4A79-A2E9-16E0D456DBDC}" type="pres">
      <dgm:prSet presAssocID="{58F79163-2EE1-4EEB-B79C-2131EBF8087E}" presName="Name0" presStyleCnt="0">
        <dgm:presLayoutVars>
          <dgm:dir/>
          <dgm:resizeHandles val="exact"/>
        </dgm:presLayoutVars>
      </dgm:prSet>
      <dgm:spPr/>
    </dgm:pt>
    <dgm:pt modelId="{F6FC5291-6050-498E-88E2-6DD8B41DDC0E}" type="pres">
      <dgm:prSet presAssocID="{2CEC9D82-8F4E-433F-BFF8-C1E152EF6429}" presName="Name5" presStyleLbl="vennNode1" presStyleIdx="0" presStyleCnt="7">
        <dgm:presLayoutVars>
          <dgm:bulletEnabled val="1"/>
        </dgm:presLayoutVars>
      </dgm:prSet>
      <dgm:spPr/>
    </dgm:pt>
    <dgm:pt modelId="{36EC75B7-4B75-4764-9789-F5A682B03B00}" type="pres">
      <dgm:prSet presAssocID="{6FEAFD29-72D2-40FD-9194-64FAFDCBB5EC}" presName="space" presStyleCnt="0"/>
      <dgm:spPr/>
    </dgm:pt>
    <dgm:pt modelId="{2314A9A0-56A9-4A85-8E48-A8B67F82CBF9}" type="pres">
      <dgm:prSet presAssocID="{B1483CCD-69A1-4817-8C76-5BAF320B51FC}" presName="Name5" presStyleLbl="vennNode1" presStyleIdx="1" presStyleCnt="7">
        <dgm:presLayoutVars>
          <dgm:bulletEnabled val="1"/>
        </dgm:presLayoutVars>
      </dgm:prSet>
      <dgm:spPr/>
    </dgm:pt>
    <dgm:pt modelId="{55F44590-FEA3-44EE-AFB5-85D2B10122CD}" type="pres">
      <dgm:prSet presAssocID="{41459C4B-4633-4202-AE7C-FE00BB05176E}" presName="space" presStyleCnt="0"/>
      <dgm:spPr/>
    </dgm:pt>
    <dgm:pt modelId="{A7C42754-9936-4C51-8727-4F1185B1C9EF}" type="pres">
      <dgm:prSet presAssocID="{42A439A5-5D78-4E7A-9E29-0E5AFAEC5B9E}" presName="Name5" presStyleLbl="vennNode1" presStyleIdx="2" presStyleCnt="7">
        <dgm:presLayoutVars>
          <dgm:bulletEnabled val="1"/>
        </dgm:presLayoutVars>
      </dgm:prSet>
      <dgm:spPr/>
    </dgm:pt>
    <dgm:pt modelId="{05117C3C-3158-4803-A7D8-9DA10D905E2A}" type="pres">
      <dgm:prSet presAssocID="{470906B5-45A1-4783-8CE7-A65785A5159A}" presName="space" presStyleCnt="0"/>
      <dgm:spPr/>
    </dgm:pt>
    <dgm:pt modelId="{9DAE7310-F7A4-45A4-BE0B-5EB0A7422865}" type="pres">
      <dgm:prSet presAssocID="{F0D455A5-F419-4C33-9EDB-FD2432BB0F2E}" presName="Name5" presStyleLbl="vennNode1" presStyleIdx="3" presStyleCnt="7">
        <dgm:presLayoutVars>
          <dgm:bulletEnabled val="1"/>
        </dgm:presLayoutVars>
      </dgm:prSet>
      <dgm:spPr/>
    </dgm:pt>
    <dgm:pt modelId="{FDEA6F31-15D4-4600-8A66-A47B8189C8E1}" type="pres">
      <dgm:prSet presAssocID="{E8DA4A55-69A5-4D37-B309-341450CC6239}" presName="space" presStyleCnt="0"/>
      <dgm:spPr/>
    </dgm:pt>
    <dgm:pt modelId="{396BD4DD-86C6-4AD2-BE9B-2E7DE8D2C757}" type="pres">
      <dgm:prSet presAssocID="{F2F568F5-C32F-401D-8BB5-EFD704F6A56E}" presName="Name5" presStyleLbl="vennNode1" presStyleIdx="4" presStyleCnt="7">
        <dgm:presLayoutVars>
          <dgm:bulletEnabled val="1"/>
        </dgm:presLayoutVars>
      </dgm:prSet>
      <dgm:spPr/>
    </dgm:pt>
    <dgm:pt modelId="{09E994F5-B2E0-4535-B774-6A98F60244D2}" type="pres">
      <dgm:prSet presAssocID="{6303E782-F5E4-4955-8406-3AA30999ABB6}" presName="space" presStyleCnt="0"/>
      <dgm:spPr/>
    </dgm:pt>
    <dgm:pt modelId="{2F7FBC00-26B8-4A9F-906D-A2BD04D0B91B}" type="pres">
      <dgm:prSet presAssocID="{AF2BE025-465C-4B4E-A355-4C3EF6AE2593}" presName="Name5" presStyleLbl="vennNode1" presStyleIdx="5" presStyleCnt="7">
        <dgm:presLayoutVars>
          <dgm:bulletEnabled val="1"/>
        </dgm:presLayoutVars>
      </dgm:prSet>
      <dgm:spPr/>
    </dgm:pt>
    <dgm:pt modelId="{4F492C97-5736-456C-B148-74597F0046E3}" type="pres">
      <dgm:prSet presAssocID="{87369527-7A05-4B5F-93D8-002ADEA1D19B}" presName="space" presStyleCnt="0"/>
      <dgm:spPr/>
    </dgm:pt>
    <dgm:pt modelId="{AE3853B5-CA3B-4048-8A34-97269DC2AF35}" type="pres">
      <dgm:prSet presAssocID="{D13F4C7A-D657-484D-90BF-6E38471DD4E1}" presName="Name5" presStyleLbl="vennNode1" presStyleIdx="6" presStyleCnt="7">
        <dgm:presLayoutVars>
          <dgm:bulletEnabled val="1"/>
        </dgm:presLayoutVars>
      </dgm:prSet>
      <dgm:spPr/>
    </dgm:pt>
  </dgm:ptLst>
  <dgm:cxnLst>
    <dgm:cxn modelId="{1C946303-C244-41BE-B1E5-5F6278B4120B}" type="presOf" srcId="{2CEC9D82-8F4E-433F-BFF8-C1E152EF6429}" destId="{F6FC5291-6050-498E-88E2-6DD8B41DDC0E}" srcOrd="0" destOrd="0" presId="urn:microsoft.com/office/officeart/2005/8/layout/venn3"/>
    <dgm:cxn modelId="{FEAAEC06-A8D0-4C19-AA53-EB6AD4AF2CA3}" srcId="{58F79163-2EE1-4EEB-B79C-2131EBF8087E}" destId="{B1483CCD-69A1-4817-8C76-5BAF320B51FC}" srcOrd="1" destOrd="0" parTransId="{6D96E6C4-ADD1-4F76-AE15-C6FE4A51B425}" sibTransId="{41459C4B-4633-4202-AE7C-FE00BB05176E}"/>
    <dgm:cxn modelId="{198DCB1E-CBFC-4881-AD54-921FE21857B6}" srcId="{58F79163-2EE1-4EEB-B79C-2131EBF8087E}" destId="{42A439A5-5D78-4E7A-9E29-0E5AFAEC5B9E}" srcOrd="2" destOrd="0" parTransId="{6C52357D-279A-4800-AA5D-A9AA1EC60F19}" sibTransId="{470906B5-45A1-4783-8CE7-A65785A5159A}"/>
    <dgm:cxn modelId="{277E9A39-3F11-4466-9A1B-ABD3B540B959}" type="presOf" srcId="{58F79163-2EE1-4EEB-B79C-2131EBF8087E}" destId="{1499152F-BE71-4A79-A2E9-16E0D456DBDC}" srcOrd="0" destOrd="0" presId="urn:microsoft.com/office/officeart/2005/8/layout/venn3"/>
    <dgm:cxn modelId="{CB861144-977A-4492-9F8B-3151D7A3DC9F}" srcId="{58F79163-2EE1-4EEB-B79C-2131EBF8087E}" destId="{D13F4C7A-D657-484D-90BF-6E38471DD4E1}" srcOrd="6" destOrd="0" parTransId="{7AD7F420-F323-452F-B09D-D04C9582C58C}" sibTransId="{BDA974FC-26EB-47EF-9FAF-D3AEAB2FD9C9}"/>
    <dgm:cxn modelId="{3C6A079E-1480-4C19-9041-700E15E3EBC4}" srcId="{58F79163-2EE1-4EEB-B79C-2131EBF8087E}" destId="{F0D455A5-F419-4C33-9EDB-FD2432BB0F2E}" srcOrd="3" destOrd="0" parTransId="{F2352339-0B43-40E2-8C54-418640271E94}" sibTransId="{E8DA4A55-69A5-4D37-B309-341450CC6239}"/>
    <dgm:cxn modelId="{02E47FBB-00B9-49E3-812E-C018285A1E2D}" type="presOf" srcId="{F0D455A5-F419-4C33-9EDB-FD2432BB0F2E}" destId="{9DAE7310-F7A4-45A4-BE0B-5EB0A7422865}" srcOrd="0" destOrd="0" presId="urn:microsoft.com/office/officeart/2005/8/layout/venn3"/>
    <dgm:cxn modelId="{4B6A17C2-6B49-4436-BD10-3EF1AAD87E70}" srcId="{58F79163-2EE1-4EEB-B79C-2131EBF8087E}" destId="{F2F568F5-C32F-401D-8BB5-EFD704F6A56E}" srcOrd="4" destOrd="0" parTransId="{633BD26F-8FF5-4836-9972-B24E245217FF}" sibTransId="{6303E782-F5E4-4955-8406-3AA30999ABB6}"/>
    <dgm:cxn modelId="{B07B77C6-28A5-4B8E-BE1A-5E325B14EFF9}" srcId="{58F79163-2EE1-4EEB-B79C-2131EBF8087E}" destId="{2CEC9D82-8F4E-433F-BFF8-C1E152EF6429}" srcOrd="0" destOrd="0" parTransId="{CFC2A61F-BB0A-4C1D-AC0D-C8800EBACE13}" sibTransId="{6FEAFD29-72D2-40FD-9194-64FAFDCBB5EC}"/>
    <dgm:cxn modelId="{382160CF-C5CC-4063-9F05-2A34698C2BCF}" type="presOf" srcId="{F2F568F5-C32F-401D-8BB5-EFD704F6A56E}" destId="{396BD4DD-86C6-4AD2-BE9B-2E7DE8D2C757}" srcOrd="0" destOrd="0" presId="urn:microsoft.com/office/officeart/2005/8/layout/venn3"/>
    <dgm:cxn modelId="{5C12A9D6-7F5A-445C-A9E7-93A19D00339E}" type="presOf" srcId="{AF2BE025-465C-4B4E-A355-4C3EF6AE2593}" destId="{2F7FBC00-26B8-4A9F-906D-A2BD04D0B91B}" srcOrd="0" destOrd="0" presId="urn:microsoft.com/office/officeart/2005/8/layout/venn3"/>
    <dgm:cxn modelId="{7A24A7DA-53F0-4439-B7A0-9FAB3E06B24E}" type="presOf" srcId="{B1483CCD-69A1-4817-8C76-5BAF320B51FC}" destId="{2314A9A0-56A9-4A85-8E48-A8B67F82CBF9}" srcOrd="0" destOrd="0" presId="urn:microsoft.com/office/officeart/2005/8/layout/venn3"/>
    <dgm:cxn modelId="{DEE931E1-DFE9-4472-B48F-109EC616CB27}" type="presOf" srcId="{D13F4C7A-D657-484D-90BF-6E38471DD4E1}" destId="{AE3853B5-CA3B-4048-8A34-97269DC2AF35}" srcOrd="0" destOrd="0" presId="urn:microsoft.com/office/officeart/2005/8/layout/venn3"/>
    <dgm:cxn modelId="{3A028CED-7FA0-4307-9780-E4F26CA38496}" type="presOf" srcId="{42A439A5-5D78-4E7A-9E29-0E5AFAEC5B9E}" destId="{A7C42754-9936-4C51-8727-4F1185B1C9EF}" srcOrd="0" destOrd="0" presId="urn:microsoft.com/office/officeart/2005/8/layout/venn3"/>
    <dgm:cxn modelId="{22E7DAFC-00B0-4BD4-A8C4-CB5974AFF7FA}" srcId="{58F79163-2EE1-4EEB-B79C-2131EBF8087E}" destId="{AF2BE025-465C-4B4E-A355-4C3EF6AE2593}" srcOrd="5" destOrd="0" parTransId="{C34D8F58-41C5-4B80-AB1E-E511DB799C26}" sibTransId="{87369527-7A05-4B5F-93D8-002ADEA1D19B}"/>
    <dgm:cxn modelId="{EBEC5226-FB2B-4B4D-ABD9-BD1232C556C7}" type="presParOf" srcId="{1499152F-BE71-4A79-A2E9-16E0D456DBDC}" destId="{F6FC5291-6050-498E-88E2-6DD8B41DDC0E}" srcOrd="0" destOrd="0" presId="urn:microsoft.com/office/officeart/2005/8/layout/venn3"/>
    <dgm:cxn modelId="{5EB55DD8-5D6D-4819-92EE-1502E504FC38}" type="presParOf" srcId="{1499152F-BE71-4A79-A2E9-16E0D456DBDC}" destId="{36EC75B7-4B75-4764-9789-F5A682B03B00}" srcOrd="1" destOrd="0" presId="urn:microsoft.com/office/officeart/2005/8/layout/venn3"/>
    <dgm:cxn modelId="{2F2F0CAC-F9C4-468C-BB02-3417BFA97FF9}" type="presParOf" srcId="{1499152F-BE71-4A79-A2E9-16E0D456DBDC}" destId="{2314A9A0-56A9-4A85-8E48-A8B67F82CBF9}" srcOrd="2" destOrd="0" presId="urn:microsoft.com/office/officeart/2005/8/layout/venn3"/>
    <dgm:cxn modelId="{72BC806F-E201-43F5-888D-860548885F67}" type="presParOf" srcId="{1499152F-BE71-4A79-A2E9-16E0D456DBDC}" destId="{55F44590-FEA3-44EE-AFB5-85D2B10122CD}" srcOrd="3" destOrd="0" presId="urn:microsoft.com/office/officeart/2005/8/layout/venn3"/>
    <dgm:cxn modelId="{F9D76E7F-C5ED-4460-9540-CC8DDB2707EA}" type="presParOf" srcId="{1499152F-BE71-4A79-A2E9-16E0D456DBDC}" destId="{A7C42754-9936-4C51-8727-4F1185B1C9EF}" srcOrd="4" destOrd="0" presId="urn:microsoft.com/office/officeart/2005/8/layout/venn3"/>
    <dgm:cxn modelId="{6E33FF50-F01D-42B8-A8F6-E5A5FFD0291F}" type="presParOf" srcId="{1499152F-BE71-4A79-A2E9-16E0D456DBDC}" destId="{05117C3C-3158-4803-A7D8-9DA10D905E2A}" srcOrd="5" destOrd="0" presId="urn:microsoft.com/office/officeart/2005/8/layout/venn3"/>
    <dgm:cxn modelId="{8CF7A8FC-1AE1-4B9B-B104-4D9E0AED69B6}" type="presParOf" srcId="{1499152F-BE71-4A79-A2E9-16E0D456DBDC}" destId="{9DAE7310-F7A4-45A4-BE0B-5EB0A7422865}" srcOrd="6" destOrd="0" presId="urn:microsoft.com/office/officeart/2005/8/layout/venn3"/>
    <dgm:cxn modelId="{1B8A965D-ABB1-4457-83E8-A7A4BC4693E8}" type="presParOf" srcId="{1499152F-BE71-4A79-A2E9-16E0D456DBDC}" destId="{FDEA6F31-15D4-4600-8A66-A47B8189C8E1}" srcOrd="7" destOrd="0" presId="urn:microsoft.com/office/officeart/2005/8/layout/venn3"/>
    <dgm:cxn modelId="{79AA4AB2-B89D-483D-99C4-21F7E76C0F34}" type="presParOf" srcId="{1499152F-BE71-4A79-A2E9-16E0D456DBDC}" destId="{396BD4DD-86C6-4AD2-BE9B-2E7DE8D2C757}" srcOrd="8" destOrd="0" presId="urn:microsoft.com/office/officeart/2005/8/layout/venn3"/>
    <dgm:cxn modelId="{A2261290-27BD-4570-B5BC-B3DF7E46AA1C}" type="presParOf" srcId="{1499152F-BE71-4A79-A2E9-16E0D456DBDC}" destId="{09E994F5-B2E0-4535-B774-6A98F60244D2}" srcOrd="9" destOrd="0" presId="urn:microsoft.com/office/officeart/2005/8/layout/venn3"/>
    <dgm:cxn modelId="{5AA7FB78-812F-46A6-BEAA-0FD9BFFA233F}" type="presParOf" srcId="{1499152F-BE71-4A79-A2E9-16E0D456DBDC}" destId="{2F7FBC00-26B8-4A9F-906D-A2BD04D0B91B}" srcOrd="10" destOrd="0" presId="urn:microsoft.com/office/officeart/2005/8/layout/venn3"/>
    <dgm:cxn modelId="{50ADC1A2-79C2-4653-9C17-93414D4BB87B}" type="presParOf" srcId="{1499152F-BE71-4A79-A2E9-16E0D456DBDC}" destId="{4F492C97-5736-456C-B148-74597F0046E3}" srcOrd="11" destOrd="0" presId="urn:microsoft.com/office/officeart/2005/8/layout/venn3"/>
    <dgm:cxn modelId="{344F8A97-2A20-476F-A476-37A7B150764D}" type="presParOf" srcId="{1499152F-BE71-4A79-A2E9-16E0D456DBDC}" destId="{AE3853B5-CA3B-4048-8A34-97269DC2AF35}" srcOrd="12"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5824B5-2CEF-48CA-AB20-34D935D0D2F5}"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BD819D3E-A403-4542-A5A3-6194ACCFAB60}" type="pres">
      <dgm:prSet presAssocID="{175824B5-2CEF-48CA-AB20-34D935D0D2F5}" presName="Name0" presStyleCnt="0">
        <dgm:presLayoutVars>
          <dgm:dir/>
          <dgm:resizeHandles val="exact"/>
        </dgm:presLayoutVars>
      </dgm:prSet>
      <dgm:spPr/>
    </dgm:pt>
  </dgm:ptLst>
  <dgm:cxnLst>
    <dgm:cxn modelId="{29124F9B-31D3-4689-A476-F7E900551C84}" type="presOf" srcId="{175824B5-2CEF-48CA-AB20-34D935D0D2F5}" destId="{BD819D3E-A403-4542-A5A3-6194ACCFAB60}" srcOrd="0"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933B489-EDD2-4AD5-AA07-223C8D5FFC5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E5FD64D1-3DAB-4ABD-AF6C-51221FEA3678}">
      <dgm:prSet phldrT="[Text]"/>
      <dgm:spPr>
        <a:solidFill>
          <a:schemeClr val="accent6">
            <a:lumMod val="75000"/>
          </a:schemeClr>
        </a:solidFill>
      </dgm:spPr>
      <dgm:t>
        <a:bodyPr/>
        <a:lstStyle/>
        <a:p>
          <a:r>
            <a:rPr lang="en-US" dirty="0"/>
            <a:t>What are five things you can see?</a:t>
          </a:r>
        </a:p>
      </dgm:t>
    </dgm:pt>
    <dgm:pt modelId="{AA3DBBFE-C55C-4BEE-A426-91EB10CFDF39}" type="parTrans" cxnId="{EB04AD5C-39A6-4545-A778-19B1FC079271}">
      <dgm:prSet/>
      <dgm:spPr/>
      <dgm:t>
        <a:bodyPr/>
        <a:lstStyle/>
        <a:p>
          <a:endParaRPr lang="en-US"/>
        </a:p>
      </dgm:t>
    </dgm:pt>
    <dgm:pt modelId="{F9DB14E7-7A15-4691-80D6-FB9305B57E6A}" type="sibTrans" cxnId="{EB04AD5C-39A6-4545-A778-19B1FC079271}">
      <dgm:prSet/>
      <dgm:spPr/>
      <dgm:t>
        <a:bodyPr/>
        <a:lstStyle/>
        <a:p>
          <a:endParaRPr lang="en-US"/>
        </a:p>
      </dgm:t>
    </dgm:pt>
    <dgm:pt modelId="{5D80281D-3859-4635-8D22-B1635EAB3ABA}">
      <dgm:prSet phldrT="[Text]"/>
      <dgm:spPr>
        <a:solidFill>
          <a:schemeClr val="accent6">
            <a:lumMod val="75000"/>
          </a:schemeClr>
        </a:solidFill>
      </dgm:spPr>
      <dgm:t>
        <a:bodyPr/>
        <a:lstStyle/>
        <a:p>
          <a:r>
            <a:rPr lang="en-US" dirty="0"/>
            <a:t>What are four things you can feel?</a:t>
          </a:r>
        </a:p>
      </dgm:t>
    </dgm:pt>
    <dgm:pt modelId="{DFDE8B3D-950A-42BC-AE43-A065B65D71CC}" type="parTrans" cxnId="{4BF395B1-4125-4B26-A17C-98BDC1152AA5}">
      <dgm:prSet/>
      <dgm:spPr/>
      <dgm:t>
        <a:bodyPr/>
        <a:lstStyle/>
        <a:p>
          <a:endParaRPr lang="en-US"/>
        </a:p>
      </dgm:t>
    </dgm:pt>
    <dgm:pt modelId="{310E6A3D-4CE5-4DED-9E19-8465946EC766}" type="sibTrans" cxnId="{4BF395B1-4125-4B26-A17C-98BDC1152AA5}">
      <dgm:prSet/>
      <dgm:spPr/>
      <dgm:t>
        <a:bodyPr/>
        <a:lstStyle/>
        <a:p>
          <a:endParaRPr lang="en-US"/>
        </a:p>
      </dgm:t>
    </dgm:pt>
    <dgm:pt modelId="{A39011BC-2747-40BB-9C17-04E511390A38}">
      <dgm:prSet phldrT="[Text]"/>
      <dgm:spPr>
        <a:solidFill>
          <a:schemeClr val="accent6">
            <a:lumMod val="75000"/>
          </a:schemeClr>
        </a:solidFill>
      </dgm:spPr>
      <dgm:t>
        <a:bodyPr/>
        <a:lstStyle/>
        <a:p>
          <a:r>
            <a:rPr lang="en-US" dirty="0"/>
            <a:t>What is one thing you can taste?</a:t>
          </a:r>
        </a:p>
      </dgm:t>
    </dgm:pt>
    <dgm:pt modelId="{27690370-CE09-47A4-8545-95D96BA839D7}" type="parTrans" cxnId="{50388734-0577-4E8E-BCC4-82BEC33ED0FB}">
      <dgm:prSet/>
      <dgm:spPr/>
      <dgm:t>
        <a:bodyPr/>
        <a:lstStyle/>
        <a:p>
          <a:endParaRPr lang="en-US"/>
        </a:p>
      </dgm:t>
    </dgm:pt>
    <dgm:pt modelId="{D9C337D4-A430-4737-9625-9D3630E081AD}" type="sibTrans" cxnId="{50388734-0577-4E8E-BCC4-82BEC33ED0FB}">
      <dgm:prSet/>
      <dgm:spPr/>
      <dgm:t>
        <a:bodyPr/>
        <a:lstStyle/>
        <a:p>
          <a:endParaRPr lang="en-US"/>
        </a:p>
      </dgm:t>
    </dgm:pt>
    <dgm:pt modelId="{273D160D-5B20-4FD4-8B6A-F47F2972B70A}">
      <dgm:prSet/>
      <dgm:spPr>
        <a:solidFill>
          <a:schemeClr val="accent6">
            <a:lumMod val="75000"/>
          </a:schemeClr>
        </a:solidFill>
      </dgm:spPr>
      <dgm:t>
        <a:bodyPr/>
        <a:lstStyle/>
        <a:p>
          <a:r>
            <a:rPr lang="en-US" dirty="0"/>
            <a:t>What are three things you can hear?</a:t>
          </a:r>
        </a:p>
      </dgm:t>
    </dgm:pt>
    <dgm:pt modelId="{13B7A162-7ECD-43B6-A1B6-1BE460632ED2}" type="parTrans" cxnId="{552F9A60-6A21-4DE7-A6D3-4858F92564A0}">
      <dgm:prSet/>
      <dgm:spPr/>
      <dgm:t>
        <a:bodyPr/>
        <a:lstStyle/>
        <a:p>
          <a:endParaRPr lang="en-US"/>
        </a:p>
      </dgm:t>
    </dgm:pt>
    <dgm:pt modelId="{53B803DD-768A-4F98-A950-CC8A8795C4E4}" type="sibTrans" cxnId="{552F9A60-6A21-4DE7-A6D3-4858F92564A0}">
      <dgm:prSet/>
      <dgm:spPr/>
      <dgm:t>
        <a:bodyPr/>
        <a:lstStyle/>
        <a:p>
          <a:endParaRPr lang="en-US"/>
        </a:p>
      </dgm:t>
    </dgm:pt>
    <dgm:pt modelId="{DE06929A-C5D1-4AFA-9E32-CFFDAF31FC1A}">
      <dgm:prSet/>
      <dgm:spPr>
        <a:solidFill>
          <a:schemeClr val="accent6">
            <a:lumMod val="75000"/>
          </a:schemeClr>
        </a:solidFill>
      </dgm:spPr>
      <dgm:t>
        <a:bodyPr/>
        <a:lstStyle/>
        <a:p>
          <a:r>
            <a:rPr lang="en-US" dirty="0"/>
            <a:t>What are two things you can smell?</a:t>
          </a:r>
        </a:p>
      </dgm:t>
    </dgm:pt>
    <dgm:pt modelId="{84DD0945-D0C2-4B53-9F13-4F9BC3769C14}" type="parTrans" cxnId="{385823BB-47EF-40F9-B695-A6C11670A799}">
      <dgm:prSet/>
      <dgm:spPr/>
      <dgm:t>
        <a:bodyPr/>
        <a:lstStyle/>
        <a:p>
          <a:endParaRPr lang="en-US"/>
        </a:p>
      </dgm:t>
    </dgm:pt>
    <dgm:pt modelId="{72F643CE-ADC3-432D-8B5D-C591DBCBB657}" type="sibTrans" cxnId="{385823BB-47EF-40F9-B695-A6C11670A799}">
      <dgm:prSet/>
      <dgm:spPr/>
      <dgm:t>
        <a:bodyPr/>
        <a:lstStyle/>
        <a:p>
          <a:endParaRPr lang="en-US"/>
        </a:p>
      </dgm:t>
    </dgm:pt>
    <dgm:pt modelId="{2CB525C8-3B5A-405B-BE8C-8D4A08DA47F2}" type="pres">
      <dgm:prSet presAssocID="{9933B489-EDD2-4AD5-AA07-223C8D5FFC5E}" presName="rootnode" presStyleCnt="0">
        <dgm:presLayoutVars>
          <dgm:chMax/>
          <dgm:chPref/>
          <dgm:dir/>
          <dgm:animLvl val="lvl"/>
        </dgm:presLayoutVars>
      </dgm:prSet>
      <dgm:spPr/>
    </dgm:pt>
    <dgm:pt modelId="{DC562EE2-CA6E-4814-9528-D36B798A25E4}" type="pres">
      <dgm:prSet presAssocID="{E5FD64D1-3DAB-4ABD-AF6C-51221FEA3678}" presName="composite" presStyleCnt="0"/>
      <dgm:spPr/>
    </dgm:pt>
    <dgm:pt modelId="{7B9613D3-6A7E-44B8-8443-25B2DECB6BB2}" type="pres">
      <dgm:prSet presAssocID="{E5FD64D1-3DAB-4ABD-AF6C-51221FEA3678}" presName="bentUpArrow1" presStyleLbl="alignImgPlace1" presStyleIdx="0" presStyleCnt="4"/>
      <dgm:spPr>
        <a:solidFill>
          <a:schemeClr val="accent6"/>
        </a:solidFill>
      </dgm:spPr>
    </dgm:pt>
    <dgm:pt modelId="{35473A90-51AA-48D8-8F29-D42CAB2F98C6}" type="pres">
      <dgm:prSet presAssocID="{E5FD64D1-3DAB-4ABD-AF6C-51221FEA3678}" presName="ParentText" presStyleLbl="node1" presStyleIdx="0" presStyleCnt="5" custScaleX="278159">
        <dgm:presLayoutVars>
          <dgm:chMax val="1"/>
          <dgm:chPref val="1"/>
          <dgm:bulletEnabled val="1"/>
        </dgm:presLayoutVars>
      </dgm:prSet>
      <dgm:spPr/>
    </dgm:pt>
    <dgm:pt modelId="{A252B646-9330-411F-A816-EA2A604B92E4}" type="pres">
      <dgm:prSet presAssocID="{E5FD64D1-3DAB-4ABD-AF6C-51221FEA3678}" presName="ChildText" presStyleLbl="revTx" presStyleIdx="0" presStyleCnt="4">
        <dgm:presLayoutVars>
          <dgm:chMax val="0"/>
          <dgm:chPref val="0"/>
          <dgm:bulletEnabled val="1"/>
        </dgm:presLayoutVars>
      </dgm:prSet>
      <dgm:spPr/>
    </dgm:pt>
    <dgm:pt modelId="{4A151716-1A33-41A1-B8B7-833630D09CA5}" type="pres">
      <dgm:prSet presAssocID="{F9DB14E7-7A15-4691-80D6-FB9305B57E6A}" presName="sibTrans" presStyleCnt="0"/>
      <dgm:spPr/>
    </dgm:pt>
    <dgm:pt modelId="{7880ABC3-AF18-4AFA-BF51-FFF9E9E43F86}" type="pres">
      <dgm:prSet presAssocID="{5D80281D-3859-4635-8D22-B1635EAB3ABA}" presName="composite" presStyleCnt="0"/>
      <dgm:spPr/>
    </dgm:pt>
    <dgm:pt modelId="{C422E38C-4BF4-4244-A14B-3A90AD9A47C5}" type="pres">
      <dgm:prSet presAssocID="{5D80281D-3859-4635-8D22-B1635EAB3ABA}" presName="bentUpArrow1" presStyleLbl="alignImgPlace1" presStyleIdx="1" presStyleCnt="4"/>
      <dgm:spPr>
        <a:solidFill>
          <a:schemeClr val="accent6"/>
        </a:solidFill>
      </dgm:spPr>
    </dgm:pt>
    <dgm:pt modelId="{F2546A7A-3909-4C9E-ABF7-A901DE5FCBC4}" type="pres">
      <dgm:prSet presAssocID="{5D80281D-3859-4635-8D22-B1635EAB3ABA}" presName="ParentText" presStyleLbl="node1" presStyleIdx="1" presStyleCnt="5" custScaleX="271844">
        <dgm:presLayoutVars>
          <dgm:chMax val="1"/>
          <dgm:chPref val="1"/>
          <dgm:bulletEnabled val="1"/>
        </dgm:presLayoutVars>
      </dgm:prSet>
      <dgm:spPr/>
    </dgm:pt>
    <dgm:pt modelId="{50DC12ED-AB6F-4273-9EB1-A2F7B2DF5382}" type="pres">
      <dgm:prSet presAssocID="{5D80281D-3859-4635-8D22-B1635EAB3ABA}" presName="ChildText" presStyleLbl="revTx" presStyleIdx="1" presStyleCnt="4">
        <dgm:presLayoutVars>
          <dgm:chMax val="0"/>
          <dgm:chPref val="0"/>
          <dgm:bulletEnabled val="1"/>
        </dgm:presLayoutVars>
      </dgm:prSet>
      <dgm:spPr/>
    </dgm:pt>
    <dgm:pt modelId="{354C3AF4-1967-408A-88CA-DB3B4D1AD2B6}" type="pres">
      <dgm:prSet presAssocID="{310E6A3D-4CE5-4DED-9E19-8465946EC766}" presName="sibTrans" presStyleCnt="0"/>
      <dgm:spPr/>
    </dgm:pt>
    <dgm:pt modelId="{EA9EAF2F-B222-4987-9B3E-8626F3057DA7}" type="pres">
      <dgm:prSet presAssocID="{273D160D-5B20-4FD4-8B6A-F47F2972B70A}" presName="composite" presStyleCnt="0"/>
      <dgm:spPr/>
    </dgm:pt>
    <dgm:pt modelId="{29633559-50FD-46BE-BE56-A8F07C1B555D}" type="pres">
      <dgm:prSet presAssocID="{273D160D-5B20-4FD4-8B6A-F47F2972B70A}" presName="bentUpArrow1" presStyleLbl="alignImgPlace1" presStyleIdx="2" presStyleCnt="4"/>
      <dgm:spPr>
        <a:solidFill>
          <a:schemeClr val="accent6"/>
        </a:solidFill>
      </dgm:spPr>
    </dgm:pt>
    <dgm:pt modelId="{15D644D5-72BE-4481-95FF-C602D965586D}" type="pres">
      <dgm:prSet presAssocID="{273D160D-5B20-4FD4-8B6A-F47F2972B70A}" presName="ParentText" presStyleLbl="node1" presStyleIdx="2" presStyleCnt="5" custScaleX="287544">
        <dgm:presLayoutVars>
          <dgm:chMax val="1"/>
          <dgm:chPref val="1"/>
          <dgm:bulletEnabled val="1"/>
        </dgm:presLayoutVars>
      </dgm:prSet>
      <dgm:spPr/>
    </dgm:pt>
    <dgm:pt modelId="{BD3DF55F-2B6C-412D-9774-74C87FB7A602}" type="pres">
      <dgm:prSet presAssocID="{273D160D-5B20-4FD4-8B6A-F47F2972B70A}" presName="ChildText" presStyleLbl="revTx" presStyleIdx="2" presStyleCnt="4">
        <dgm:presLayoutVars>
          <dgm:chMax val="0"/>
          <dgm:chPref val="0"/>
          <dgm:bulletEnabled val="1"/>
        </dgm:presLayoutVars>
      </dgm:prSet>
      <dgm:spPr/>
    </dgm:pt>
    <dgm:pt modelId="{38C4D82C-4DEC-486B-9067-FAAC3F6302C8}" type="pres">
      <dgm:prSet presAssocID="{53B803DD-768A-4F98-A950-CC8A8795C4E4}" presName="sibTrans" presStyleCnt="0"/>
      <dgm:spPr/>
    </dgm:pt>
    <dgm:pt modelId="{0ECD9556-12CE-40B3-ACE1-574AA41C170F}" type="pres">
      <dgm:prSet presAssocID="{DE06929A-C5D1-4AFA-9E32-CFFDAF31FC1A}" presName="composite" presStyleCnt="0"/>
      <dgm:spPr/>
    </dgm:pt>
    <dgm:pt modelId="{AD8FBE80-E384-4AFB-BEC9-8B6005C41DCD}" type="pres">
      <dgm:prSet presAssocID="{DE06929A-C5D1-4AFA-9E32-CFFDAF31FC1A}" presName="bentUpArrow1" presStyleLbl="alignImgPlace1" presStyleIdx="3" presStyleCnt="4"/>
      <dgm:spPr>
        <a:solidFill>
          <a:schemeClr val="accent6"/>
        </a:solidFill>
      </dgm:spPr>
    </dgm:pt>
    <dgm:pt modelId="{5C7553C5-3C58-4E53-8CE0-DE35927667D2}" type="pres">
      <dgm:prSet presAssocID="{DE06929A-C5D1-4AFA-9E32-CFFDAF31FC1A}" presName="ParentText" presStyleLbl="node1" presStyleIdx="3" presStyleCnt="5" custScaleX="274169" custLinFactNeighborX="3110" custLinFactNeighborY="1481">
        <dgm:presLayoutVars>
          <dgm:chMax val="1"/>
          <dgm:chPref val="1"/>
          <dgm:bulletEnabled val="1"/>
        </dgm:presLayoutVars>
      </dgm:prSet>
      <dgm:spPr/>
    </dgm:pt>
    <dgm:pt modelId="{B3A5A23D-35E3-460F-92FB-CA5AAA82903C}" type="pres">
      <dgm:prSet presAssocID="{DE06929A-C5D1-4AFA-9E32-CFFDAF31FC1A}" presName="ChildText" presStyleLbl="revTx" presStyleIdx="3" presStyleCnt="4">
        <dgm:presLayoutVars>
          <dgm:chMax val="0"/>
          <dgm:chPref val="0"/>
          <dgm:bulletEnabled val="1"/>
        </dgm:presLayoutVars>
      </dgm:prSet>
      <dgm:spPr/>
    </dgm:pt>
    <dgm:pt modelId="{365E1E73-4308-448E-9102-78D2A1AB98B9}" type="pres">
      <dgm:prSet presAssocID="{72F643CE-ADC3-432D-8B5D-C591DBCBB657}" presName="sibTrans" presStyleCnt="0"/>
      <dgm:spPr/>
    </dgm:pt>
    <dgm:pt modelId="{6983207B-CF8B-449B-9AC9-F40AE6419BF0}" type="pres">
      <dgm:prSet presAssocID="{A39011BC-2747-40BB-9C17-04E511390A38}" presName="composite" presStyleCnt="0"/>
      <dgm:spPr/>
    </dgm:pt>
    <dgm:pt modelId="{A040676B-1BFA-49EB-8E8C-7786EBECCDB1}" type="pres">
      <dgm:prSet presAssocID="{A39011BC-2747-40BB-9C17-04E511390A38}" presName="ParentText" presStyleLbl="node1" presStyleIdx="4" presStyleCnt="5" custScaleX="301536" custLinFactNeighborX="7067" custLinFactNeighborY="3500">
        <dgm:presLayoutVars>
          <dgm:chMax val="1"/>
          <dgm:chPref val="1"/>
          <dgm:bulletEnabled val="1"/>
        </dgm:presLayoutVars>
      </dgm:prSet>
      <dgm:spPr/>
    </dgm:pt>
  </dgm:ptLst>
  <dgm:cxnLst>
    <dgm:cxn modelId="{D35E3606-26A7-4D84-AB15-9B3FE8667E64}" type="presOf" srcId="{E5FD64D1-3DAB-4ABD-AF6C-51221FEA3678}" destId="{35473A90-51AA-48D8-8F29-D42CAB2F98C6}" srcOrd="0" destOrd="0" presId="urn:microsoft.com/office/officeart/2005/8/layout/StepDownProcess"/>
    <dgm:cxn modelId="{50388734-0577-4E8E-BCC4-82BEC33ED0FB}" srcId="{9933B489-EDD2-4AD5-AA07-223C8D5FFC5E}" destId="{A39011BC-2747-40BB-9C17-04E511390A38}" srcOrd="4" destOrd="0" parTransId="{27690370-CE09-47A4-8545-95D96BA839D7}" sibTransId="{D9C337D4-A430-4737-9625-9D3630E081AD}"/>
    <dgm:cxn modelId="{EB04AD5C-39A6-4545-A778-19B1FC079271}" srcId="{9933B489-EDD2-4AD5-AA07-223C8D5FFC5E}" destId="{E5FD64D1-3DAB-4ABD-AF6C-51221FEA3678}" srcOrd="0" destOrd="0" parTransId="{AA3DBBFE-C55C-4BEE-A426-91EB10CFDF39}" sibTransId="{F9DB14E7-7A15-4691-80D6-FB9305B57E6A}"/>
    <dgm:cxn modelId="{552F9A60-6A21-4DE7-A6D3-4858F92564A0}" srcId="{9933B489-EDD2-4AD5-AA07-223C8D5FFC5E}" destId="{273D160D-5B20-4FD4-8B6A-F47F2972B70A}" srcOrd="2" destOrd="0" parTransId="{13B7A162-7ECD-43B6-A1B6-1BE460632ED2}" sibTransId="{53B803DD-768A-4F98-A950-CC8A8795C4E4}"/>
    <dgm:cxn modelId="{EF13AF55-48C7-4359-BBCD-FCE767F3156B}" type="presOf" srcId="{5D80281D-3859-4635-8D22-B1635EAB3ABA}" destId="{F2546A7A-3909-4C9E-ABF7-A901DE5FCBC4}" srcOrd="0" destOrd="0" presId="urn:microsoft.com/office/officeart/2005/8/layout/StepDownProcess"/>
    <dgm:cxn modelId="{4BF395B1-4125-4B26-A17C-98BDC1152AA5}" srcId="{9933B489-EDD2-4AD5-AA07-223C8D5FFC5E}" destId="{5D80281D-3859-4635-8D22-B1635EAB3ABA}" srcOrd="1" destOrd="0" parTransId="{DFDE8B3D-950A-42BC-AE43-A065B65D71CC}" sibTransId="{310E6A3D-4CE5-4DED-9E19-8465946EC766}"/>
    <dgm:cxn modelId="{385823BB-47EF-40F9-B695-A6C11670A799}" srcId="{9933B489-EDD2-4AD5-AA07-223C8D5FFC5E}" destId="{DE06929A-C5D1-4AFA-9E32-CFFDAF31FC1A}" srcOrd="3" destOrd="0" parTransId="{84DD0945-D0C2-4B53-9F13-4F9BC3769C14}" sibTransId="{72F643CE-ADC3-432D-8B5D-C591DBCBB657}"/>
    <dgm:cxn modelId="{11E895C7-2032-41C6-BB40-D4A6E659AB58}" type="presOf" srcId="{DE06929A-C5D1-4AFA-9E32-CFFDAF31FC1A}" destId="{5C7553C5-3C58-4E53-8CE0-DE35927667D2}" srcOrd="0" destOrd="0" presId="urn:microsoft.com/office/officeart/2005/8/layout/StepDownProcess"/>
    <dgm:cxn modelId="{F1B75ECF-38B3-4F9C-A280-5DF2EF9471EF}" type="presOf" srcId="{273D160D-5B20-4FD4-8B6A-F47F2972B70A}" destId="{15D644D5-72BE-4481-95FF-C602D965586D}" srcOrd="0" destOrd="0" presId="urn:microsoft.com/office/officeart/2005/8/layout/StepDownProcess"/>
    <dgm:cxn modelId="{F8A457D7-0FC5-4DE7-A858-56FE498C33B6}" type="presOf" srcId="{9933B489-EDD2-4AD5-AA07-223C8D5FFC5E}" destId="{2CB525C8-3B5A-405B-BE8C-8D4A08DA47F2}" srcOrd="0" destOrd="0" presId="urn:microsoft.com/office/officeart/2005/8/layout/StepDownProcess"/>
    <dgm:cxn modelId="{7BB915FB-874D-4047-A9CA-677C937F25B8}" type="presOf" srcId="{A39011BC-2747-40BB-9C17-04E511390A38}" destId="{A040676B-1BFA-49EB-8E8C-7786EBECCDB1}" srcOrd="0" destOrd="0" presId="urn:microsoft.com/office/officeart/2005/8/layout/StepDownProcess"/>
    <dgm:cxn modelId="{19E7A7EE-D28E-4C4C-B297-F7AFFAC126F6}" type="presParOf" srcId="{2CB525C8-3B5A-405B-BE8C-8D4A08DA47F2}" destId="{DC562EE2-CA6E-4814-9528-D36B798A25E4}" srcOrd="0" destOrd="0" presId="urn:microsoft.com/office/officeart/2005/8/layout/StepDownProcess"/>
    <dgm:cxn modelId="{B879086D-BBE6-490B-83A2-5904EF008CD8}" type="presParOf" srcId="{DC562EE2-CA6E-4814-9528-D36B798A25E4}" destId="{7B9613D3-6A7E-44B8-8443-25B2DECB6BB2}" srcOrd="0" destOrd="0" presId="urn:microsoft.com/office/officeart/2005/8/layout/StepDownProcess"/>
    <dgm:cxn modelId="{94BE42E4-E382-41B8-93BB-7E23D2A11E6D}" type="presParOf" srcId="{DC562EE2-CA6E-4814-9528-D36B798A25E4}" destId="{35473A90-51AA-48D8-8F29-D42CAB2F98C6}" srcOrd="1" destOrd="0" presId="urn:microsoft.com/office/officeart/2005/8/layout/StepDownProcess"/>
    <dgm:cxn modelId="{D847A7B3-563C-42E0-957D-F35BA8C7C45E}" type="presParOf" srcId="{DC562EE2-CA6E-4814-9528-D36B798A25E4}" destId="{A252B646-9330-411F-A816-EA2A604B92E4}" srcOrd="2" destOrd="0" presId="urn:microsoft.com/office/officeart/2005/8/layout/StepDownProcess"/>
    <dgm:cxn modelId="{4447CD71-85EB-4E12-9141-49A528D4CE3C}" type="presParOf" srcId="{2CB525C8-3B5A-405B-BE8C-8D4A08DA47F2}" destId="{4A151716-1A33-41A1-B8B7-833630D09CA5}" srcOrd="1" destOrd="0" presId="urn:microsoft.com/office/officeart/2005/8/layout/StepDownProcess"/>
    <dgm:cxn modelId="{E0E68399-4E93-497D-AA0B-A66C5361A3DA}" type="presParOf" srcId="{2CB525C8-3B5A-405B-BE8C-8D4A08DA47F2}" destId="{7880ABC3-AF18-4AFA-BF51-FFF9E9E43F86}" srcOrd="2" destOrd="0" presId="urn:microsoft.com/office/officeart/2005/8/layout/StepDownProcess"/>
    <dgm:cxn modelId="{4D0E3533-5C47-4201-8FA7-2B4DEC7597DB}" type="presParOf" srcId="{7880ABC3-AF18-4AFA-BF51-FFF9E9E43F86}" destId="{C422E38C-4BF4-4244-A14B-3A90AD9A47C5}" srcOrd="0" destOrd="0" presId="urn:microsoft.com/office/officeart/2005/8/layout/StepDownProcess"/>
    <dgm:cxn modelId="{968B4860-9CD8-4274-A764-38141EBF3AA0}" type="presParOf" srcId="{7880ABC3-AF18-4AFA-BF51-FFF9E9E43F86}" destId="{F2546A7A-3909-4C9E-ABF7-A901DE5FCBC4}" srcOrd="1" destOrd="0" presId="urn:microsoft.com/office/officeart/2005/8/layout/StepDownProcess"/>
    <dgm:cxn modelId="{453A535F-C2F1-407A-B860-338A9044094C}" type="presParOf" srcId="{7880ABC3-AF18-4AFA-BF51-FFF9E9E43F86}" destId="{50DC12ED-AB6F-4273-9EB1-A2F7B2DF5382}" srcOrd="2" destOrd="0" presId="urn:microsoft.com/office/officeart/2005/8/layout/StepDownProcess"/>
    <dgm:cxn modelId="{0B7F6FEA-A22A-4F57-BA19-B29510293291}" type="presParOf" srcId="{2CB525C8-3B5A-405B-BE8C-8D4A08DA47F2}" destId="{354C3AF4-1967-408A-88CA-DB3B4D1AD2B6}" srcOrd="3" destOrd="0" presId="urn:microsoft.com/office/officeart/2005/8/layout/StepDownProcess"/>
    <dgm:cxn modelId="{0A39ED10-413B-4331-83F5-AD882F2D5583}" type="presParOf" srcId="{2CB525C8-3B5A-405B-BE8C-8D4A08DA47F2}" destId="{EA9EAF2F-B222-4987-9B3E-8626F3057DA7}" srcOrd="4" destOrd="0" presId="urn:microsoft.com/office/officeart/2005/8/layout/StepDownProcess"/>
    <dgm:cxn modelId="{F64A6A11-78F7-492A-83BA-AF90DCB96633}" type="presParOf" srcId="{EA9EAF2F-B222-4987-9B3E-8626F3057DA7}" destId="{29633559-50FD-46BE-BE56-A8F07C1B555D}" srcOrd="0" destOrd="0" presId="urn:microsoft.com/office/officeart/2005/8/layout/StepDownProcess"/>
    <dgm:cxn modelId="{EC8B52D1-861A-4A2E-B22F-FB029FA327B8}" type="presParOf" srcId="{EA9EAF2F-B222-4987-9B3E-8626F3057DA7}" destId="{15D644D5-72BE-4481-95FF-C602D965586D}" srcOrd="1" destOrd="0" presId="urn:microsoft.com/office/officeart/2005/8/layout/StepDownProcess"/>
    <dgm:cxn modelId="{5275A9C3-65C8-4F67-9561-1EF580705D36}" type="presParOf" srcId="{EA9EAF2F-B222-4987-9B3E-8626F3057DA7}" destId="{BD3DF55F-2B6C-412D-9774-74C87FB7A602}" srcOrd="2" destOrd="0" presId="urn:microsoft.com/office/officeart/2005/8/layout/StepDownProcess"/>
    <dgm:cxn modelId="{7426A7EF-EF02-4EBE-875D-6EBF430DA610}" type="presParOf" srcId="{2CB525C8-3B5A-405B-BE8C-8D4A08DA47F2}" destId="{38C4D82C-4DEC-486B-9067-FAAC3F6302C8}" srcOrd="5" destOrd="0" presId="urn:microsoft.com/office/officeart/2005/8/layout/StepDownProcess"/>
    <dgm:cxn modelId="{95C6B0E8-62DF-4C51-B4A8-5862FDF15992}" type="presParOf" srcId="{2CB525C8-3B5A-405B-BE8C-8D4A08DA47F2}" destId="{0ECD9556-12CE-40B3-ACE1-574AA41C170F}" srcOrd="6" destOrd="0" presId="urn:microsoft.com/office/officeart/2005/8/layout/StepDownProcess"/>
    <dgm:cxn modelId="{7A859670-CB92-4A7C-BB31-82A208341AF8}" type="presParOf" srcId="{0ECD9556-12CE-40B3-ACE1-574AA41C170F}" destId="{AD8FBE80-E384-4AFB-BEC9-8B6005C41DCD}" srcOrd="0" destOrd="0" presId="urn:microsoft.com/office/officeart/2005/8/layout/StepDownProcess"/>
    <dgm:cxn modelId="{5F2B564F-EE82-4D5E-AE7F-A23D13C62A9A}" type="presParOf" srcId="{0ECD9556-12CE-40B3-ACE1-574AA41C170F}" destId="{5C7553C5-3C58-4E53-8CE0-DE35927667D2}" srcOrd="1" destOrd="0" presId="urn:microsoft.com/office/officeart/2005/8/layout/StepDownProcess"/>
    <dgm:cxn modelId="{3B3CA18F-1B93-4A5E-9382-8966B873DC60}" type="presParOf" srcId="{0ECD9556-12CE-40B3-ACE1-574AA41C170F}" destId="{B3A5A23D-35E3-460F-92FB-CA5AAA82903C}" srcOrd="2" destOrd="0" presId="urn:microsoft.com/office/officeart/2005/8/layout/StepDownProcess"/>
    <dgm:cxn modelId="{ED49EE40-B312-4B11-BF11-EA28D34E018D}" type="presParOf" srcId="{2CB525C8-3B5A-405B-BE8C-8D4A08DA47F2}" destId="{365E1E73-4308-448E-9102-78D2A1AB98B9}" srcOrd="7" destOrd="0" presId="urn:microsoft.com/office/officeart/2005/8/layout/StepDownProcess"/>
    <dgm:cxn modelId="{68916265-4CE8-4D39-BF00-2EE51C58EE1B}" type="presParOf" srcId="{2CB525C8-3B5A-405B-BE8C-8D4A08DA47F2}" destId="{6983207B-CF8B-449B-9AC9-F40AE6419BF0}" srcOrd="8" destOrd="0" presId="urn:microsoft.com/office/officeart/2005/8/layout/StepDownProcess"/>
    <dgm:cxn modelId="{AFF7D423-EC28-434D-A72A-6FA5546F418D}" type="presParOf" srcId="{6983207B-CF8B-449B-9AC9-F40AE6419BF0}" destId="{A040676B-1BFA-49EB-8E8C-7786EBECCDB1}" srcOrd="0" destOrd="0" presId="urn:microsoft.com/office/officeart/2005/8/layout/StepDown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9A3C2-95AD-4EF5-9FEE-FB4704EB73E0}">
      <dsp:nvSpPr>
        <dsp:cNvPr id="0" name=""/>
        <dsp:cNvSpPr/>
      </dsp:nvSpPr>
      <dsp:spPr>
        <a:xfrm>
          <a:off x="2312689" y="3367701"/>
          <a:ext cx="2378828" cy="205096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3020" rIns="0" bIns="33020" numCol="1" spcCol="1270" anchor="ctr" anchorCtr="0">
          <a:noAutofit/>
        </a:bodyPr>
        <a:lstStyle/>
        <a:p>
          <a:pPr marL="0" lvl="0" indent="0" algn="ctr" defTabSz="1155700">
            <a:lnSpc>
              <a:spcPct val="90000"/>
            </a:lnSpc>
            <a:spcBef>
              <a:spcPct val="0"/>
            </a:spcBef>
            <a:spcAft>
              <a:spcPct val="35000"/>
            </a:spcAft>
            <a:buNone/>
          </a:pPr>
          <a:r>
            <a:rPr lang="en-GB" sz="2600" kern="1200" dirty="0"/>
            <a:t>What’s next?</a:t>
          </a:r>
        </a:p>
      </dsp:txBody>
      <dsp:txXfrm>
        <a:off x="2681838" y="3685972"/>
        <a:ext cx="1640530" cy="1414423"/>
      </dsp:txXfrm>
    </dsp:sp>
    <dsp:sp modelId="{F683B0AA-E815-418D-89C4-B81D9697CB16}">
      <dsp:nvSpPr>
        <dsp:cNvPr id="0" name=""/>
        <dsp:cNvSpPr/>
      </dsp:nvSpPr>
      <dsp:spPr>
        <a:xfrm>
          <a:off x="2374488" y="4273160"/>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DD9F711-1C03-477C-A62C-60E3D28DE949}">
      <dsp:nvSpPr>
        <dsp:cNvPr id="0" name=""/>
        <dsp:cNvSpPr/>
      </dsp:nvSpPr>
      <dsp:spPr>
        <a:xfrm>
          <a:off x="279256" y="2266086"/>
          <a:ext cx="2378828" cy="2050965"/>
        </a:xfrm>
        <a:prstGeom prst="hexagon">
          <a:avLst>
            <a:gd name="adj" fmla="val 25000"/>
            <a:gd name="vf" fmla="val 115470"/>
          </a:avLst>
        </a:prstGeom>
        <a:blipFill>
          <a:blip xmlns:r="http://schemas.openxmlformats.org/officeDocument/2006/relationships" r:embed="rId1"/>
          <a:srcRect/>
          <a:stretch>
            <a:fillRect l="-7000" r="-7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740B8D9-28A7-4CA9-B2BD-8A1A651413E0}">
      <dsp:nvSpPr>
        <dsp:cNvPr id="0" name=""/>
        <dsp:cNvSpPr/>
      </dsp:nvSpPr>
      <dsp:spPr>
        <a:xfrm>
          <a:off x="1898722" y="4046118"/>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D32F442-E98F-4E15-80F4-766153298611}">
      <dsp:nvSpPr>
        <dsp:cNvPr id="0" name=""/>
        <dsp:cNvSpPr/>
      </dsp:nvSpPr>
      <dsp:spPr>
        <a:xfrm>
          <a:off x="4339350" y="2241702"/>
          <a:ext cx="2378828" cy="205096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3020" rIns="0" bIns="33020" numCol="1" spcCol="1270" anchor="ctr" anchorCtr="0">
          <a:noAutofit/>
        </a:bodyPr>
        <a:lstStyle/>
        <a:p>
          <a:pPr marL="0" lvl="0" indent="0" algn="ctr" defTabSz="1155700">
            <a:lnSpc>
              <a:spcPct val="90000"/>
            </a:lnSpc>
            <a:spcBef>
              <a:spcPct val="0"/>
            </a:spcBef>
            <a:spcAft>
              <a:spcPct val="35000"/>
            </a:spcAft>
            <a:buNone/>
          </a:pPr>
          <a:r>
            <a:rPr lang="en-GB" sz="2600" kern="1200" dirty="0"/>
            <a:t>Juggling demands – family/work</a:t>
          </a:r>
        </a:p>
      </dsp:txBody>
      <dsp:txXfrm>
        <a:off x="4708499" y="2559973"/>
        <a:ext cx="1640530" cy="1414423"/>
      </dsp:txXfrm>
    </dsp:sp>
    <dsp:sp modelId="{B7049390-6F26-4AEF-A680-526CE34D2524}">
      <dsp:nvSpPr>
        <dsp:cNvPr id="0" name=""/>
        <dsp:cNvSpPr/>
      </dsp:nvSpPr>
      <dsp:spPr>
        <a:xfrm>
          <a:off x="5965589" y="4019567"/>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CCBB8D-37C9-4AE9-AD3B-04CA5183E964}">
      <dsp:nvSpPr>
        <dsp:cNvPr id="0" name=""/>
        <dsp:cNvSpPr/>
      </dsp:nvSpPr>
      <dsp:spPr>
        <a:xfrm>
          <a:off x="6366011" y="3367701"/>
          <a:ext cx="2378828" cy="2050965"/>
        </a:xfrm>
        <a:prstGeom prst="hexagon">
          <a:avLst>
            <a:gd name="adj" fmla="val 25000"/>
            <a:gd name="vf" fmla="val 115470"/>
          </a:avLst>
        </a:prstGeom>
        <a:blipFill>
          <a:blip xmlns:r="http://schemas.openxmlformats.org/officeDocument/2006/relationships" r:embed="rId2">
            <a:extLst>
              <a:ext uri="{96DAC541-7B7A-43D3-8B79-37D633B846F1}">
                <asvg:svgBlip xmlns:asvg="http://schemas.microsoft.com/office/drawing/2016/SVG/main" r:embed="rId3"/>
              </a:ext>
            </a:extLst>
          </a:blip>
          <a:srcRect/>
          <a:stretch>
            <a:fillRect t="-8000" b="-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837A24-E515-4FF3-91ED-B323FAECE92F}">
      <dsp:nvSpPr>
        <dsp:cNvPr id="0" name=""/>
        <dsp:cNvSpPr/>
      </dsp:nvSpPr>
      <dsp:spPr>
        <a:xfrm>
          <a:off x="6427810" y="4273160"/>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221A42-2710-4627-B30A-202F539E9754}">
      <dsp:nvSpPr>
        <dsp:cNvPr id="0" name=""/>
        <dsp:cNvSpPr/>
      </dsp:nvSpPr>
      <dsp:spPr>
        <a:xfrm>
          <a:off x="2312689" y="1120580"/>
          <a:ext cx="2378828" cy="205096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3020" rIns="0" bIns="33020" numCol="1" spcCol="1270" anchor="ctr" anchorCtr="0">
          <a:noAutofit/>
        </a:bodyPr>
        <a:lstStyle/>
        <a:p>
          <a:pPr marL="0" lvl="0" indent="0" algn="ctr" defTabSz="1155700">
            <a:lnSpc>
              <a:spcPct val="90000"/>
            </a:lnSpc>
            <a:spcBef>
              <a:spcPct val="0"/>
            </a:spcBef>
            <a:spcAft>
              <a:spcPct val="35000"/>
            </a:spcAft>
            <a:buNone/>
          </a:pPr>
          <a:r>
            <a:rPr lang="en-GB" sz="2600" kern="1200" dirty="0"/>
            <a:t>Isolation</a:t>
          </a:r>
        </a:p>
      </dsp:txBody>
      <dsp:txXfrm>
        <a:off x="2681838" y="1438851"/>
        <a:ext cx="1640530" cy="1414423"/>
      </dsp:txXfrm>
    </dsp:sp>
    <dsp:sp modelId="{A0BC4040-94E7-4CED-A287-11D555389E27}">
      <dsp:nvSpPr>
        <dsp:cNvPr id="0" name=""/>
        <dsp:cNvSpPr/>
      </dsp:nvSpPr>
      <dsp:spPr>
        <a:xfrm>
          <a:off x="3925383" y="1165013"/>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B334C7-F5AC-4D76-9C4A-7DC05BB8C1F4}">
      <dsp:nvSpPr>
        <dsp:cNvPr id="0" name=""/>
        <dsp:cNvSpPr/>
      </dsp:nvSpPr>
      <dsp:spPr>
        <a:xfrm>
          <a:off x="4339350" y="0"/>
          <a:ext cx="2378828" cy="2050965"/>
        </a:xfrm>
        <a:prstGeom prst="hexagon">
          <a:avLst>
            <a:gd name="adj" fmla="val 25000"/>
            <a:gd name="vf" fmla="val 115470"/>
          </a:avLst>
        </a:prstGeom>
        <a:blipFill>
          <a:blip xmlns:r="http://schemas.openxmlformats.org/officeDocument/2006/relationships" r:embed="rId4"/>
          <a:srcRect/>
          <a:stretch>
            <a:fillRect l="-15000" r="-15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BD77EFE-6CC2-4D0A-8827-E3A98B586603}">
      <dsp:nvSpPr>
        <dsp:cNvPr id="0" name=""/>
        <dsp:cNvSpPr/>
      </dsp:nvSpPr>
      <dsp:spPr>
        <a:xfrm>
          <a:off x="4409614" y="900582"/>
          <a:ext cx="278517" cy="240046"/>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365D1-BF75-44F1-AD3F-620BBE89E838}">
      <dsp:nvSpPr>
        <dsp:cNvPr id="0" name=""/>
        <dsp:cNvSpPr/>
      </dsp:nvSpPr>
      <dsp:spPr>
        <a:xfrm>
          <a:off x="3189565" y="1761861"/>
          <a:ext cx="2239402" cy="1937173"/>
        </a:xfrm>
        <a:prstGeom prst="hexagon">
          <a:avLst>
            <a:gd name="adj" fmla="val 28570"/>
            <a:gd name="vf" fmla="val 115470"/>
          </a:avLst>
        </a:prstGeom>
        <a:solidFill>
          <a:schemeClr val="accent6"/>
        </a:solidFill>
        <a:ln w="12700" cap="flat" cmpd="sng" algn="ctr">
          <a:solidFill>
            <a:schemeClr val="accent6">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Managing Stress</a:t>
          </a:r>
        </a:p>
        <a:p>
          <a:pPr marL="0" lvl="0" indent="0" algn="ctr" defTabSz="1066800">
            <a:lnSpc>
              <a:spcPct val="90000"/>
            </a:lnSpc>
            <a:spcBef>
              <a:spcPct val="0"/>
            </a:spcBef>
            <a:spcAft>
              <a:spcPct val="35000"/>
            </a:spcAft>
            <a:buNone/>
          </a:pPr>
          <a:endParaRPr lang="en-US" sz="1600" kern="1200" dirty="0"/>
        </a:p>
      </dsp:txBody>
      <dsp:txXfrm>
        <a:off x="3560665" y="2082878"/>
        <a:ext cx="1497202" cy="1295139"/>
      </dsp:txXfrm>
    </dsp:sp>
    <dsp:sp modelId="{3889A96E-92AE-455E-9A2C-C50F379B8A16}">
      <dsp:nvSpPr>
        <dsp:cNvPr id="0" name=""/>
        <dsp:cNvSpPr/>
      </dsp:nvSpPr>
      <dsp:spPr>
        <a:xfrm>
          <a:off x="4591861" y="835054"/>
          <a:ext cx="844919" cy="728010"/>
        </a:xfrm>
        <a:prstGeom prst="hexagon">
          <a:avLst>
            <a:gd name="adj" fmla="val 28900"/>
            <a:gd name="vf" fmla="val 115470"/>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sp>
    <dsp:sp modelId="{C80C6827-A6A9-4484-A4CD-81E879A1FAD0}">
      <dsp:nvSpPr>
        <dsp:cNvPr id="0" name=""/>
        <dsp:cNvSpPr/>
      </dsp:nvSpPr>
      <dsp:spPr>
        <a:xfrm>
          <a:off x="3395846" y="0"/>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Be Proactive</a:t>
          </a:r>
        </a:p>
      </dsp:txBody>
      <dsp:txXfrm>
        <a:off x="3699974" y="263106"/>
        <a:ext cx="1226918" cy="1061429"/>
      </dsp:txXfrm>
    </dsp:sp>
    <dsp:sp modelId="{812CE9F3-523A-456B-A676-03293811C409}">
      <dsp:nvSpPr>
        <dsp:cNvPr id="0" name=""/>
        <dsp:cNvSpPr/>
      </dsp:nvSpPr>
      <dsp:spPr>
        <a:xfrm>
          <a:off x="5577948" y="2196046"/>
          <a:ext cx="844919" cy="728010"/>
        </a:xfrm>
        <a:prstGeom prst="hexagon">
          <a:avLst>
            <a:gd name="adj" fmla="val 28900"/>
            <a:gd name="vf" fmla="val 115470"/>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sp>
    <dsp:sp modelId="{E0AAF2F7-568B-419A-8382-A5F7AFF8E4E4}">
      <dsp:nvSpPr>
        <dsp:cNvPr id="0" name=""/>
        <dsp:cNvSpPr/>
      </dsp:nvSpPr>
      <dsp:spPr>
        <a:xfrm>
          <a:off x="5078914" y="976506"/>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Keep connected with people</a:t>
          </a:r>
        </a:p>
      </dsp:txBody>
      <dsp:txXfrm>
        <a:off x="5383042" y="1239612"/>
        <a:ext cx="1226918" cy="1061429"/>
      </dsp:txXfrm>
    </dsp:sp>
    <dsp:sp modelId="{A6C89C9F-4AB7-41B2-8081-1789CF7A1EA4}">
      <dsp:nvSpPr>
        <dsp:cNvPr id="0" name=""/>
        <dsp:cNvSpPr/>
      </dsp:nvSpPr>
      <dsp:spPr>
        <a:xfrm>
          <a:off x="4892948" y="3732350"/>
          <a:ext cx="844919" cy="728010"/>
        </a:xfrm>
        <a:prstGeom prst="hexagon">
          <a:avLst>
            <a:gd name="adj" fmla="val 28900"/>
            <a:gd name="vf" fmla="val 115470"/>
          </a:avLst>
        </a:prstGeom>
        <a:solidFill>
          <a:schemeClr val="accent6">
            <a:lumMod val="40000"/>
            <a:lumOff val="60000"/>
          </a:schemeClr>
        </a:solidFill>
        <a:ln>
          <a:solidFill>
            <a:schemeClr val="accent6">
              <a:lumMod val="40000"/>
              <a:lumOff val="60000"/>
            </a:schemeClr>
          </a:solidFill>
        </a:ln>
        <a:effectLst/>
      </dsp:spPr>
      <dsp:style>
        <a:lnRef idx="0">
          <a:scrgbClr r="0" g="0" b="0"/>
        </a:lnRef>
        <a:fillRef idx="1">
          <a:scrgbClr r="0" g="0" b="0"/>
        </a:fillRef>
        <a:effectRef idx="0">
          <a:scrgbClr r="0" g="0" b="0"/>
        </a:effectRef>
        <a:fontRef idx="minor"/>
      </dsp:style>
    </dsp:sp>
    <dsp:sp modelId="{BC2E9F91-AF34-4E3E-8AB0-4838B11E5BA9}">
      <dsp:nvSpPr>
        <dsp:cNvPr id="0" name=""/>
        <dsp:cNvSpPr/>
      </dsp:nvSpPr>
      <dsp:spPr>
        <a:xfrm>
          <a:off x="5078914" y="2896203"/>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Balance your resources and demands</a:t>
          </a:r>
        </a:p>
      </dsp:txBody>
      <dsp:txXfrm>
        <a:off x="5383042" y="3159309"/>
        <a:ext cx="1226918" cy="1061429"/>
      </dsp:txXfrm>
    </dsp:sp>
    <dsp:sp modelId="{D70FE195-A357-4086-A601-08A5C3F78238}">
      <dsp:nvSpPr>
        <dsp:cNvPr id="0" name=""/>
        <dsp:cNvSpPr/>
      </dsp:nvSpPr>
      <dsp:spPr>
        <a:xfrm>
          <a:off x="3193732" y="3891824"/>
          <a:ext cx="844919" cy="728010"/>
        </a:xfrm>
        <a:prstGeom prst="hexagon">
          <a:avLst>
            <a:gd name="adj" fmla="val 28900"/>
            <a:gd name="vf" fmla="val 115470"/>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dsp:style>
    </dsp:sp>
    <dsp:sp modelId="{21CB1317-4EC6-4316-84D2-EC57EC67EB39}">
      <dsp:nvSpPr>
        <dsp:cNvPr id="0" name=""/>
        <dsp:cNvSpPr/>
      </dsp:nvSpPr>
      <dsp:spPr>
        <a:xfrm>
          <a:off x="3395846" y="3873801"/>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Keep active, eat well, get enough sleep</a:t>
          </a:r>
        </a:p>
      </dsp:txBody>
      <dsp:txXfrm>
        <a:off x="3699974" y="4136907"/>
        <a:ext cx="1226918" cy="1061429"/>
      </dsp:txXfrm>
    </dsp:sp>
    <dsp:sp modelId="{D8965B92-BC95-44C3-B20C-C8AE88E52F17}">
      <dsp:nvSpPr>
        <dsp:cNvPr id="0" name=""/>
        <dsp:cNvSpPr/>
      </dsp:nvSpPr>
      <dsp:spPr>
        <a:xfrm>
          <a:off x="2191497" y="2531378"/>
          <a:ext cx="844919" cy="728010"/>
        </a:xfrm>
        <a:prstGeom prst="hexagon">
          <a:avLst>
            <a:gd name="adj" fmla="val 28900"/>
            <a:gd name="vf" fmla="val 115470"/>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sp>
    <dsp:sp modelId="{29E313C7-1A37-4EB6-9C92-F14563354621}">
      <dsp:nvSpPr>
        <dsp:cNvPr id="0" name=""/>
        <dsp:cNvSpPr/>
      </dsp:nvSpPr>
      <dsp:spPr>
        <a:xfrm>
          <a:off x="1704964" y="2897295"/>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Be realistic, set attainable goals</a:t>
          </a:r>
        </a:p>
      </dsp:txBody>
      <dsp:txXfrm>
        <a:off x="2009092" y="3160401"/>
        <a:ext cx="1226918" cy="1061429"/>
      </dsp:txXfrm>
    </dsp:sp>
    <dsp:sp modelId="{37E391F0-34D4-4B6B-98E9-823CC02100E7}">
      <dsp:nvSpPr>
        <dsp:cNvPr id="0" name=""/>
        <dsp:cNvSpPr/>
      </dsp:nvSpPr>
      <dsp:spPr>
        <a:xfrm>
          <a:off x="1704964" y="974321"/>
          <a:ext cx="1835174" cy="1587641"/>
        </a:xfrm>
        <a:prstGeom prst="hexagon">
          <a:avLst>
            <a:gd name="adj" fmla="val 2857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Give yourself permission to take some time for yourself</a:t>
          </a:r>
        </a:p>
      </dsp:txBody>
      <dsp:txXfrm>
        <a:off x="2009092" y="1237427"/>
        <a:ext cx="1226918" cy="10614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55F5F-A765-4F1F-8ADA-3347E519A05E}">
      <dsp:nvSpPr>
        <dsp:cNvPr id="0" name=""/>
        <dsp:cNvSpPr/>
      </dsp:nvSpPr>
      <dsp:spPr>
        <a:xfrm>
          <a:off x="1802004" y="3564804"/>
          <a:ext cx="2122755" cy="1822141"/>
        </a:xfrm>
        <a:prstGeom prst="hexagon">
          <a:avLst>
            <a:gd name="adj" fmla="val 25000"/>
            <a:gd name="vf" fmla="val 115470"/>
          </a:avLst>
        </a:prstGeom>
        <a:solidFill>
          <a:schemeClr val="accent6">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4450" rIns="0" bIns="44450" numCol="1" spcCol="1270" anchor="ctr" anchorCtr="0">
          <a:noAutofit/>
        </a:bodyPr>
        <a:lstStyle/>
        <a:p>
          <a:pPr marL="0" lvl="0" indent="0" algn="ctr" defTabSz="1555750">
            <a:lnSpc>
              <a:spcPct val="90000"/>
            </a:lnSpc>
            <a:spcBef>
              <a:spcPct val="0"/>
            </a:spcBef>
            <a:spcAft>
              <a:spcPct val="35000"/>
            </a:spcAft>
            <a:buNone/>
          </a:pPr>
          <a:r>
            <a:rPr lang="en-GB" sz="3500" kern="1200"/>
            <a:t>Exercise</a:t>
          </a:r>
        </a:p>
      </dsp:txBody>
      <dsp:txXfrm>
        <a:off x="2130745" y="3846991"/>
        <a:ext cx="1465273" cy="1257767"/>
      </dsp:txXfrm>
    </dsp:sp>
    <dsp:sp modelId="{23B0843D-76BE-46B8-8A70-EDD32D921E4B}">
      <dsp:nvSpPr>
        <dsp:cNvPr id="0" name=""/>
        <dsp:cNvSpPr/>
      </dsp:nvSpPr>
      <dsp:spPr>
        <a:xfrm>
          <a:off x="1868399" y="4369992"/>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2BE890-A7D2-4F4B-AFAF-B245C10AD017}">
      <dsp:nvSpPr>
        <dsp:cNvPr id="0" name=""/>
        <dsp:cNvSpPr/>
      </dsp:nvSpPr>
      <dsp:spPr>
        <a:xfrm>
          <a:off x="0" y="2574322"/>
          <a:ext cx="2122755" cy="1822141"/>
        </a:xfrm>
        <a:prstGeom prst="hexagon">
          <a:avLst>
            <a:gd name="adj" fmla="val 25000"/>
            <a:gd name="vf" fmla="val 115470"/>
          </a:avLst>
        </a:prstGeom>
        <a:blipFill>
          <a:blip xmlns:r="http://schemas.openxmlformats.org/officeDocument/2006/relationships" r:embed="rId1"/>
          <a:srcRect/>
          <a:stretch>
            <a:fillRect l="-23000" r="-23000"/>
          </a:stretch>
        </a:blip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41A0AD-B0B8-434D-BDAC-14D9EA9D7666}">
      <dsp:nvSpPr>
        <dsp:cNvPr id="0" name=""/>
        <dsp:cNvSpPr/>
      </dsp:nvSpPr>
      <dsp:spPr>
        <a:xfrm>
          <a:off x="1437302" y="4143789"/>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D34788-BCFF-48B6-8BFA-52DEE5B5413C}">
      <dsp:nvSpPr>
        <dsp:cNvPr id="0" name=""/>
        <dsp:cNvSpPr/>
      </dsp:nvSpPr>
      <dsp:spPr>
        <a:xfrm>
          <a:off x="3602138" y="2560365"/>
          <a:ext cx="2122755" cy="1822141"/>
        </a:xfrm>
        <a:prstGeom prst="hexagon">
          <a:avLst>
            <a:gd name="adj" fmla="val 25000"/>
            <a:gd name="vf" fmla="val 115470"/>
          </a:avLst>
        </a:prstGeom>
        <a:solidFill>
          <a:schemeClr val="accent6">
            <a:alpha val="90000"/>
            <a:hueOff val="0"/>
            <a:satOff val="0"/>
            <a:lumOff val="0"/>
            <a:alphaOff val="-13333"/>
          </a:schemeClr>
        </a:solidFill>
        <a:ln w="12700" cap="flat" cmpd="sng" algn="ctr">
          <a:solidFill>
            <a:schemeClr val="accent6">
              <a:alpha val="90000"/>
              <a:hueOff val="0"/>
              <a:satOff val="0"/>
              <a:lumOff val="0"/>
              <a:alphaOff val="-13333"/>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4450" rIns="0" bIns="44450" numCol="1" spcCol="1270" anchor="ctr" anchorCtr="0">
          <a:noAutofit/>
        </a:bodyPr>
        <a:lstStyle/>
        <a:p>
          <a:pPr marL="0" lvl="0" indent="0" algn="ctr" defTabSz="1555750">
            <a:lnSpc>
              <a:spcPct val="90000"/>
            </a:lnSpc>
            <a:spcBef>
              <a:spcPct val="0"/>
            </a:spcBef>
            <a:spcAft>
              <a:spcPct val="35000"/>
            </a:spcAft>
            <a:buNone/>
          </a:pPr>
          <a:r>
            <a:rPr lang="en-GB" sz="3500" kern="1200"/>
            <a:t>Eat Well</a:t>
          </a:r>
        </a:p>
      </dsp:txBody>
      <dsp:txXfrm>
        <a:off x="3930879" y="2842552"/>
        <a:ext cx="1465273" cy="1257767"/>
      </dsp:txXfrm>
    </dsp:sp>
    <dsp:sp modelId="{E95BF223-8664-4955-84C0-D70EF9293445}">
      <dsp:nvSpPr>
        <dsp:cNvPr id="0" name=""/>
        <dsp:cNvSpPr/>
      </dsp:nvSpPr>
      <dsp:spPr>
        <a:xfrm>
          <a:off x="5056273" y="4127906"/>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BB3176-6B18-4CAC-BE76-FE7A0CEB67A8}">
      <dsp:nvSpPr>
        <dsp:cNvPr id="0" name=""/>
        <dsp:cNvSpPr/>
      </dsp:nvSpPr>
      <dsp:spPr>
        <a:xfrm>
          <a:off x="5411624" y="3561917"/>
          <a:ext cx="2122755" cy="1822141"/>
        </a:xfrm>
        <a:prstGeom prst="hexagon">
          <a:avLst>
            <a:gd name="adj" fmla="val 25000"/>
            <a:gd name="vf" fmla="val 115470"/>
          </a:avLst>
        </a:prstGeom>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12700" cap="flat" cmpd="sng" algn="ctr">
          <a:solidFill>
            <a:schemeClr val="accent6">
              <a:alpha val="90000"/>
              <a:hueOff val="0"/>
              <a:satOff val="0"/>
              <a:lumOff val="0"/>
              <a:alphaOff val="-13333"/>
            </a:schemeClr>
          </a:solidFill>
          <a:prstDash val="solid"/>
          <a:miter lim="800000"/>
        </a:ln>
        <a:effectLst/>
      </dsp:spPr>
      <dsp:style>
        <a:lnRef idx="2">
          <a:scrgbClr r="0" g="0" b="0"/>
        </a:lnRef>
        <a:fillRef idx="1">
          <a:scrgbClr r="0" g="0" b="0"/>
        </a:fillRef>
        <a:effectRef idx="0">
          <a:scrgbClr r="0" g="0" b="0"/>
        </a:effectRef>
        <a:fontRef idx="minor"/>
      </dsp:style>
    </dsp:sp>
    <dsp:sp modelId="{E5921E44-58BE-4E0C-8AF7-D2220F478CBF}">
      <dsp:nvSpPr>
        <dsp:cNvPr id="0" name=""/>
        <dsp:cNvSpPr/>
      </dsp:nvSpPr>
      <dsp:spPr>
        <a:xfrm>
          <a:off x="5460251" y="4378174"/>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C075F5-7CB7-475E-8740-427B6D5C84FA}">
      <dsp:nvSpPr>
        <dsp:cNvPr id="0" name=""/>
        <dsp:cNvSpPr/>
      </dsp:nvSpPr>
      <dsp:spPr>
        <a:xfrm>
          <a:off x="1802004" y="1578545"/>
          <a:ext cx="2122755" cy="1822141"/>
        </a:xfrm>
        <a:prstGeom prst="hexagon">
          <a:avLst>
            <a:gd name="adj" fmla="val 25000"/>
            <a:gd name="vf" fmla="val 115470"/>
          </a:avLst>
        </a:prstGeom>
        <a:solidFill>
          <a:schemeClr val="accent6">
            <a:alpha val="90000"/>
            <a:hueOff val="0"/>
            <a:satOff val="0"/>
            <a:lumOff val="0"/>
            <a:alphaOff val="-26667"/>
          </a:schemeClr>
        </a:solidFill>
        <a:ln w="12700" cap="flat" cmpd="sng" algn="ctr">
          <a:solidFill>
            <a:schemeClr val="accent6">
              <a:alpha val="90000"/>
              <a:hueOff val="0"/>
              <a:satOff val="0"/>
              <a:lumOff val="0"/>
              <a:alphaOff val="-26667"/>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4450" rIns="0" bIns="44450" numCol="1" spcCol="1270" anchor="ctr" anchorCtr="0">
          <a:noAutofit/>
        </a:bodyPr>
        <a:lstStyle/>
        <a:p>
          <a:pPr marL="0" lvl="0" indent="0" algn="ctr" defTabSz="1555750">
            <a:lnSpc>
              <a:spcPct val="90000"/>
            </a:lnSpc>
            <a:spcBef>
              <a:spcPct val="0"/>
            </a:spcBef>
            <a:spcAft>
              <a:spcPct val="35000"/>
            </a:spcAft>
            <a:buNone/>
          </a:pPr>
          <a:r>
            <a:rPr lang="en-GB" sz="3500" kern="1200"/>
            <a:t>Sleep well</a:t>
          </a:r>
        </a:p>
      </dsp:txBody>
      <dsp:txXfrm>
        <a:off x="2130745" y="1860732"/>
        <a:ext cx="1465273" cy="1257767"/>
      </dsp:txXfrm>
    </dsp:sp>
    <dsp:sp modelId="{4D237D44-68FB-4231-A163-3B30A820907B}">
      <dsp:nvSpPr>
        <dsp:cNvPr id="0" name=""/>
        <dsp:cNvSpPr/>
      </dsp:nvSpPr>
      <dsp:spPr>
        <a:xfrm>
          <a:off x="3246787" y="1616086"/>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FD9A915-7820-4833-8708-DC5C23ED4BEF}">
      <dsp:nvSpPr>
        <dsp:cNvPr id="0" name=""/>
        <dsp:cNvSpPr/>
      </dsp:nvSpPr>
      <dsp:spPr>
        <a:xfrm>
          <a:off x="3602138" y="574106"/>
          <a:ext cx="2122755" cy="1822141"/>
        </a:xfrm>
        <a:prstGeom prst="hexagon">
          <a:avLst>
            <a:gd name="adj" fmla="val 25000"/>
            <a:gd name="vf" fmla="val 115470"/>
          </a:avLst>
        </a:prstGeom>
        <a:blipFill dpi="0" rotWithShape="1">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12700" cap="flat" cmpd="sng" algn="ctr">
          <a:solidFill>
            <a:schemeClr val="accent6">
              <a:alpha val="90000"/>
              <a:hueOff val="0"/>
              <a:satOff val="0"/>
              <a:lumOff val="0"/>
              <a:alphaOff val="-26667"/>
            </a:schemeClr>
          </a:solidFill>
          <a:prstDash val="solid"/>
          <a:miter lim="800000"/>
        </a:ln>
        <a:effectLst/>
      </dsp:spPr>
      <dsp:style>
        <a:lnRef idx="2">
          <a:scrgbClr r="0" g="0" b="0"/>
        </a:lnRef>
        <a:fillRef idx="1">
          <a:scrgbClr r="0" g="0" b="0"/>
        </a:fillRef>
        <a:effectRef idx="0">
          <a:scrgbClr r="0" g="0" b="0"/>
        </a:effectRef>
        <a:fontRef idx="minor"/>
      </dsp:style>
    </dsp:sp>
    <dsp:sp modelId="{563EE55D-F193-4C63-AAFE-151660CE9738}">
      <dsp:nvSpPr>
        <dsp:cNvPr id="0" name=""/>
        <dsp:cNvSpPr/>
      </dsp:nvSpPr>
      <dsp:spPr>
        <a:xfrm>
          <a:off x="3650765" y="1381700"/>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63379F-BBFF-4243-9000-DCB40EF43470}">
      <dsp:nvSpPr>
        <dsp:cNvPr id="0" name=""/>
        <dsp:cNvSpPr/>
      </dsp:nvSpPr>
      <dsp:spPr>
        <a:xfrm>
          <a:off x="5411624" y="1575658"/>
          <a:ext cx="2122755" cy="1822141"/>
        </a:xfrm>
        <a:prstGeom prst="hexagon">
          <a:avLst>
            <a:gd name="adj" fmla="val 25000"/>
            <a:gd name="vf" fmla="val 115470"/>
          </a:avLst>
        </a:prstGeom>
        <a:solidFill>
          <a:schemeClr val="accent6">
            <a:alpha val="90000"/>
            <a:hueOff val="0"/>
            <a:satOff val="0"/>
            <a:lumOff val="0"/>
            <a:alphaOff val="-40000"/>
          </a:schemeClr>
        </a:solidFill>
        <a:ln w="12700" cap="flat" cmpd="sng" algn="ctr">
          <a:solidFill>
            <a:schemeClr val="accent6">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4450" rIns="0" bIns="44450" numCol="1" spcCol="1270" anchor="ctr" anchorCtr="0">
          <a:noAutofit/>
        </a:bodyPr>
        <a:lstStyle/>
        <a:p>
          <a:pPr marL="0" lvl="0" indent="0" algn="ctr" defTabSz="1555750">
            <a:lnSpc>
              <a:spcPct val="90000"/>
            </a:lnSpc>
            <a:spcBef>
              <a:spcPct val="0"/>
            </a:spcBef>
            <a:spcAft>
              <a:spcPct val="35000"/>
            </a:spcAft>
            <a:buNone/>
          </a:pPr>
          <a:r>
            <a:rPr lang="en-GB" sz="3500" kern="1200"/>
            <a:t>Have a break</a:t>
          </a:r>
        </a:p>
      </dsp:txBody>
      <dsp:txXfrm>
        <a:off x="5740365" y="1857845"/>
        <a:ext cx="1465273" cy="1257767"/>
      </dsp:txXfrm>
    </dsp:sp>
    <dsp:sp modelId="{FB3C5E82-6E5A-4D5E-BE70-05607D93BE90}">
      <dsp:nvSpPr>
        <dsp:cNvPr id="0" name=""/>
        <dsp:cNvSpPr/>
      </dsp:nvSpPr>
      <dsp:spPr>
        <a:xfrm>
          <a:off x="7237007" y="2379883"/>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C74896-34B4-44BD-AA1F-9F1CB14F02E0}">
      <dsp:nvSpPr>
        <dsp:cNvPr id="0" name=""/>
        <dsp:cNvSpPr/>
      </dsp:nvSpPr>
      <dsp:spPr>
        <a:xfrm>
          <a:off x="7228591" y="2577210"/>
          <a:ext cx="2122755" cy="1822141"/>
        </a:xfrm>
        <a:prstGeom prst="hexagon">
          <a:avLst>
            <a:gd name="adj" fmla="val 25000"/>
            <a:gd name="vf" fmla="val 115470"/>
          </a:avLst>
        </a:prstGeom>
        <a:blipFill dpi="0" rotWithShape="1">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w="12700" cap="flat" cmpd="sng" algn="ctr">
          <a:solidFill>
            <a:schemeClr val="accent6">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sp>
    <dsp:sp modelId="{553DEA92-0F14-4F66-97D7-76F979B4364B}">
      <dsp:nvSpPr>
        <dsp:cNvPr id="0" name=""/>
        <dsp:cNvSpPr/>
      </dsp:nvSpPr>
      <dsp:spPr>
        <a:xfrm>
          <a:off x="7656882" y="2609456"/>
          <a:ext cx="247810" cy="213690"/>
        </a:xfrm>
        <a:prstGeom prst="hexagon">
          <a:avLst>
            <a:gd name="adj" fmla="val 25000"/>
            <a:gd name="vf" fmla="val 115470"/>
          </a:avLst>
        </a:prstGeom>
        <a:no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C5291-6050-498E-88E2-6DD8B41DDC0E}">
      <dsp:nvSpPr>
        <dsp:cNvPr id="0" name=""/>
        <dsp:cNvSpPr/>
      </dsp:nvSpPr>
      <dsp:spPr>
        <a:xfrm>
          <a:off x="1448" y="1006177"/>
          <a:ext cx="1704511" cy="1704511"/>
        </a:xfrm>
        <a:prstGeom prst="ellipse">
          <a:avLst/>
        </a:prstGeom>
        <a:solidFill>
          <a:schemeClr val="accent6">
            <a:shade val="80000"/>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a:latin typeface="Calibri Light" panose="020F0302020204030204"/>
            </a:rPr>
            <a:t>Request </a:t>
          </a:r>
          <a:r>
            <a:rPr lang="en-GB" sz="1600" b="0" i="0" u="none" strike="noStrike" kern="1200" cap="none" baseline="0" noProof="0">
              <a:solidFill>
                <a:srgbClr val="010000"/>
              </a:solidFill>
              <a:latin typeface="Calibri Light"/>
              <a:cs typeface="Calibri Light"/>
            </a:rPr>
            <a:t>feedback </a:t>
          </a:r>
          <a:endParaRPr lang="en-GB" sz="1600" kern="1200"/>
        </a:p>
      </dsp:txBody>
      <dsp:txXfrm>
        <a:off x="251068" y="1255797"/>
        <a:ext cx="1205271" cy="1205271"/>
      </dsp:txXfrm>
    </dsp:sp>
    <dsp:sp modelId="{2314A9A0-56A9-4A85-8E48-A8B67F82CBF9}">
      <dsp:nvSpPr>
        <dsp:cNvPr id="0" name=""/>
        <dsp:cNvSpPr/>
      </dsp:nvSpPr>
      <dsp:spPr>
        <a:xfrm>
          <a:off x="1365058" y="1006177"/>
          <a:ext cx="1704511" cy="1704511"/>
        </a:xfrm>
        <a:prstGeom prst="ellipse">
          <a:avLst/>
        </a:prstGeom>
        <a:solidFill>
          <a:schemeClr val="accent6">
            <a:shade val="80000"/>
            <a:alpha val="50000"/>
            <a:hueOff val="108504"/>
            <a:satOff val="-4408"/>
            <a:lumOff val="107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a:latin typeface="Calibri Light" panose="020F0302020204030204"/>
            </a:rPr>
            <a:t>Reflect on what you could do differently next time</a:t>
          </a:r>
          <a:endParaRPr lang="en-GB" sz="1600" kern="1200"/>
        </a:p>
      </dsp:txBody>
      <dsp:txXfrm>
        <a:off x="1614678" y="1255797"/>
        <a:ext cx="1205271" cy="1205271"/>
      </dsp:txXfrm>
    </dsp:sp>
    <dsp:sp modelId="{A7C42754-9936-4C51-8727-4F1185B1C9EF}">
      <dsp:nvSpPr>
        <dsp:cNvPr id="0" name=""/>
        <dsp:cNvSpPr/>
      </dsp:nvSpPr>
      <dsp:spPr>
        <a:xfrm>
          <a:off x="2728667" y="1006177"/>
          <a:ext cx="1704511" cy="1704511"/>
        </a:xfrm>
        <a:prstGeom prst="ellipse">
          <a:avLst/>
        </a:prstGeom>
        <a:solidFill>
          <a:schemeClr val="accent6">
            <a:shade val="80000"/>
            <a:alpha val="50000"/>
            <a:hueOff val="217007"/>
            <a:satOff val="-8817"/>
            <a:lumOff val="215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dirty="0">
              <a:latin typeface="Calibri Light" panose="020F0302020204030204"/>
            </a:rPr>
            <a:t>Seek Support – Do not leave it too late</a:t>
          </a:r>
          <a:endParaRPr lang="en-GB" sz="1600" kern="1200" dirty="0"/>
        </a:p>
      </dsp:txBody>
      <dsp:txXfrm>
        <a:off x="2978287" y="1255797"/>
        <a:ext cx="1205271" cy="1205271"/>
      </dsp:txXfrm>
    </dsp:sp>
    <dsp:sp modelId="{9DAE7310-F7A4-45A4-BE0B-5EB0A7422865}">
      <dsp:nvSpPr>
        <dsp:cNvPr id="0" name=""/>
        <dsp:cNvSpPr/>
      </dsp:nvSpPr>
      <dsp:spPr>
        <a:xfrm>
          <a:off x="4092277" y="1006177"/>
          <a:ext cx="1704511" cy="1704511"/>
        </a:xfrm>
        <a:prstGeom prst="ellipse">
          <a:avLst/>
        </a:prstGeom>
        <a:solidFill>
          <a:schemeClr val="accent6">
            <a:shade val="80000"/>
            <a:alpha val="50000"/>
            <a:hueOff val="325511"/>
            <a:satOff val="-13225"/>
            <a:lumOff val="322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dirty="0">
              <a:latin typeface="Calibri Light" panose="020F0302020204030204"/>
            </a:rPr>
            <a:t>Be realistic – think of the bigger picture</a:t>
          </a:r>
          <a:endParaRPr lang="en-GB" sz="1600" kern="1200" dirty="0"/>
        </a:p>
      </dsp:txBody>
      <dsp:txXfrm>
        <a:off x="4341897" y="1255797"/>
        <a:ext cx="1205271" cy="1205271"/>
      </dsp:txXfrm>
    </dsp:sp>
    <dsp:sp modelId="{396BD4DD-86C6-4AD2-BE9B-2E7DE8D2C757}">
      <dsp:nvSpPr>
        <dsp:cNvPr id="0" name=""/>
        <dsp:cNvSpPr/>
      </dsp:nvSpPr>
      <dsp:spPr>
        <a:xfrm>
          <a:off x="5455886" y="1006177"/>
          <a:ext cx="1704511" cy="1704511"/>
        </a:xfrm>
        <a:prstGeom prst="ellipse">
          <a:avLst/>
        </a:prstGeom>
        <a:solidFill>
          <a:schemeClr val="accent6">
            <a:shade val="80000"/>
            <a:alpha val="50000"/>
            <a:hueOff val="325511"/>
            <a:satOff val="-13225"/>
            <a:lumOff val="322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dirty="0">
              <a:latin typeface="Calibri Light" panose="020F0302020204030204"/>
            </a:rPr>
            <a:t>Tips from peers and Supervisors</a:t>
          </a:r>
        </a:p>
      </dsp:txBody>
      <dsp:txXfrm>
        <a:off x="5705506" y="1255797"/>
        <a:ext cx="1205271" cy="1205271"/>
      </dsp:txXfrm>
    </dsp:sp>
    <dsp:sp modelId="{2F7FBC00-26B8-4A9F-906D-A2BD04D0B91B}">
      <dsp:nvSpPr>
        <dsp:cNvPr id="0" name=""/>
        <dsp:cNvSpPr/>
      </dsp:nvSpPr>
      <dsp:spPr>
        <a:xfrm>
          <a:off x="6819496" y="1006177"/>
          <a:ext cx="1704511" cy="1704511"/>
        </a:xfrm>
        <a:prstGeom prst="ellipse">
          <a:avLst/>
        </a:prstGeom>
        <a:solidFill>
          <a:schemeClr val="accent6">
            <a:shade val="80000"/>
            <a:alpha val="50000"/>
            <a:hueOff val="217007"/>
            <a:satOff val="-8817"/>
            <a:lumOff val="215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a:latin typeface="Calibri Light" panose="020F0302020204030204"/>
            </a:rPr>
            <a:t>Positive attitude</a:t>
          </a:r>
        </a:p>
      </dsp:txBody>
      <dsp:txXfrm>
        <a:off x="7069116" y="1255797"/>
        <a:ext cx="1205271" cy="1205271"/>
      </dsp:txXfrm>
    </dsp:sp>
    <dsp:sp modelId="{AE3853B5-CA3B-4048-8A34-97269DC2AF35}">
      <dsp:nvSpPr>
        <dsp:cNvPr id="0" name=""/>
        <dsp:cNvSpPr/>
      </dsp:nvSpPr>
      <dsp:spPr>
        <a:xfrm>
          <a:off x="8183105" y="1006177"/>
          <a:ext cx="1704511" cy="1704511"/>
        </a:xfrm>
        <a:prstGeom prst="ellipse">
          <a:avLst/>
        </a:prstGeom>
        <a:solidFill>
          <a:schemeClr val="accent6">
            <a:shade val="80000"/>
            <a:alpha val="50000"/>
            <a:hueOff val="108504"/>
            <a:satOff val="-4408"/>
            <a:lumOff val="107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93805" tIns="20320" rIns="93805" bIns="20320" numCol="1" spcCol="1270" anchor="ctr" anchorCtr="0">
          <a:noAutofit/>
        </a:bodyPr>
        <a:lstStyle/>
        <a:p>
          <a:pPr marL="0" lvl="0" indent="0" algn="ctr" defTabSz="711200" rtl="0">
            <a:lnSpc>
              <a:spcPct val="90000"/>
            </a:lnSpc>
            <a:spcBef>
              <a:spcPct val="0"/>
            </a:spcBef>
            <a:spcAft>
              <a:spcPct val="35000"/>
            </a:spcAft>
            <a:buNone/>
          </a:pPr>
          <a:r>
            <a:rPr lang="en-GB" sz="1600" kern="1200">
              <a:latin typeface="Calibri Light" panose="020F0302020204030204"/>
            </a:rPr>
            <a:t>Move forward</a:t>
          </a:r>
        </a:p>
      </dsp:txBody>
      <dsp:txXfrm>
        <a:off x="8432725" y="1255797"/>
        <a:ext cx="1205271" cy="12052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9613D3-6A7E-44B8-8443-25B2DECB6BB2}">
      <dsp:nvSpPr>
        <dsp:cNvPr id="0" name=""/>
        <dsp:cNvSpPr/>
      </dsp:nvSpPr>
      <dsp:spPr>
        <a:xfrm rot="5400000">
          <a:off x="1239628" y="1022063"/>
          <a:ext cx="701257" cy="798356"/>
        </a:xfrm>
        <a:prstGeom prst="bentUpArrow">
          <a:avLst>
            <a:gd name="adj1" fmla="val 32840"/>
            <a:gd name="adj2" fmla="val 25000"/>
            <a:gd name="adj3" fmla="val 3578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473A90-51AA-48D8-8F29-D42CAB2F98C6}">
      <dsp:nvSpPr>
        <dsp:cNvPr id="0" name=""/>
        <dsp:cNvSpPr/>
      </dsp:nvSpPr>
      <dsp:spPr>
        <a:xfrm>
          <a:off x="2250" y="244705"/>
          <a:ext cx="3283678" cy="826314"/>
        </a:xfrm>
        <a:prstGeom prst="roundRect">
          <a:avLst>
            <a:gd name="adj" fmla="val 166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are five things you can see?</a:t>
          </a:r>
        </a:p>
      </dsp:txBody>
      <dsp:txXfrm>
        <a:off x="42595" y="285050"/>
        <a:ext cx="3202988" cy="745624"/>
      </dsp:txXfrm>
    </dsp:sp>
    <dsp:sp modelId="{A252B646-9330-411F-A816-EA2A604B92E4}">
      <dsp:nvSpPr>
        <dsp:cNvPr id="0" name=""/>
        <dsp:cNvSpPr/>
      </dsp:nvSpPr>
      <dsp:spPr>
        <a:xfrm>
          <a:off x="2234341" y="323513"/>
          <a:ext cx="858586" cy="667863"/>
        </a:xfrm>
        <a:prstGeom prst="rect">
          <a:avLst/>
        </a:prstGeom>
        <a:noFill/>
        <a:ln>
          <a:noFill/>
        </a:ln>
        <a:effectLst/>
      </dsp:spPr>
      <dsp:style>
        <a:lnRef idx="0">
          <a:scrgbClr r="0" g="0" b="0"/>
        </a:lnRef>
        <a:fillRef idx="0">
          <a:scrgbClr r="0" g="0" b="0"/>
        </a:fillRef>
        <a:effectRef idx="0">
          <a:scrgbClr r="0" g="0" b="0"/>
        </a:effectRef>
        <a:fontRef idx="minor"/>
      </dsp:style>
    </dsp:sp>
    <dsp:sp modelId="{C422E38C-4BF4-4244-A14B-3A90AD9A47C5}">
      <dsp:nvSpPr>
        <dsp:cNvPr id="0" name=""/>
        <dsp:cNvSpPr/>
      </dsp:nvSpPr>
      <dsp:spPr>
        <a:xfrm rot="5400000">
          <a:off x="2778519" y="1950287"/>
          <a:ext cx="701257" cy="798356"/>
        </a:xfrm>
        <a:prstGeom prst="bentUpArrow">
          <a:avLst>
            <a:gd name="adj1" fmla="val 32840"/>
            <a:gd name="adj2" fmla="val 25000"/>
            <a:gd name="adj3" fmla="val 3578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546A7A-3909-4C9E-ABF7-A901DE5FCBC4}">
      <dsp:nvSpPr>
        <dsp:cNvPr id="0" name=""/>
        <dsp:cNvSpPr/>
      </dsp:nvSpPr>
      <dsp:spPr>
        <a:xfrm>
          <a:off x="1578416" y="1172929"/>
          <a:ext cx="3209129" cy="826314"/>
        </a:xfrm>
        <a:prstGeom prst="roundRect">
          <a:avLst>
            <a:gd name="adj" fmla="val 166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are four things you can feel?</a:t>
          </a:r>
        </a:p>
      </dsp:txBody>
      <dsp:txXfrm>
        <a:off x="1618761" y="1213274"/>
        <a:ext cx="3128439" cy="745624"/>
      </dsp:txXfrm>
    </dsp:sp>
    <dsp:sp modelId="{50DC12ED-AB6F-4273-9EB1-A2F7B2DF5382}">
      <dsp:nvSpPr>
        <dsp:cNvPr id="0" name=""/>
        <dsp:cNvSpPr/>
      </dsp:nvSpPr>
      <dsp:spPr>
        <a:xfrm>
          <a:off x="3773232" y="1251737"/>
          <a:ext cx="858586" cy="667863"/>
        </a:xfrm>
        <a:prstGeom prst="rect">
          <a:avLst/>
        </a:prstGeom>
        <a:noFill/>
        <a:ln>
          <a:noFill/>
        </a:ln>
        <a:effectLst/>
      </dsp:spPr>
      <dsp:style>
        <a:lnRef idx="0">
          <a:scrgbClr r="0" g="0" b="0"/>
        </a:lnRef>
        <a:fillRef idx="0">
          <a:scrgbClr r="0" g="0" b="0"/>
        </a:fillRef>
        <a:effectRef idx="0">
          <a:scrgbClr r="0" g="0" b="0"/>
        </a:effectRef>
        <a:fontRef idx="minor"/>
      </dsp:style>
    </dsp:sp>
    <dsp:sp modelId="{29633559-50FD-46BE-BE56-A8F07C1B555D}">
      <dsp:nvSpPr>
        <dsp:cNvPr id="0" name=""/>
        <dsp:cNvSpPr/>
      </dsp:nvSpPr>
      <dsp:spPr>
        <a:xfrm rot="5400000">
          <a:off x="4447354" y="2878511"/>
          <a:ext cx="701257" cy="798356"/>
        </a:xfrm>
        <a:prstGeom prst="bentUpArrow">
          <a:avLst>
            <a:gd name="adj1" fmla="val 32840"/>
            <a:gd name="adj2" fmla="val 25000"/>
            <a:gd name="adj3" fmla="val 3578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D644D5-72BE-4481-95FF-C602D965586D}">
      <dsp:nvSpPr>
        <dsp:cNvPr id="0" name=""/>
        <dsp:cNvSpPr/>
      </dsp:nvSpPr>
      <dsp:spPr>
        <a:xfrm>
          <a:off x="3154581" y="2101153"/>
          <a:ext cx="3394468" cy="826314"/>
        </a:xfrm>
        <a:prstGeom prst="roundRect">
          <a:avLst>
            <a:gd name="adj" fmla="val 166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are three things you can hear?</a:t>
          </a:r>
        </a:p>
      </dsp:txBody>
      <dsp:txXfrm>
        <a:off x="3194926" y="2141498"/>
        <a:ext cx="3313778" cy="745624"/>
      </dsp:txXfrm>
    </dsp:sp>
    <dsp:sp modelId="{BD3DF55F-2B6C-412D-9774-74C87FB7A602}">
      <dsp:nvSpPr>
        <dsp:cNvPr id="0" name=""/>
        <dsp:cNvSpPr/>
      </dsp:nvSpPr>
      <dsp:spPr>
        <a:xfrm>
          <a:off x="5442067" y="2179961"/>
          <a:ext cx="858586" cy="667863"/>
        </a:xfrm>
        <a:prstGeom prst="rect">
          <a:avLst/>
        </a:prstGeom>
        <a:noFill/>
        <a:ln>
          <a:noFill/>
        </a:ln>
        <a:effectLst/>
      </dsp:spPr>
      <dsp:style>
        <a:lnRef idx="0">
          <a:scrgbClr r="0" g="0" b="0"/>
        </a:lnRef>
        <a:fillRef idx="0">
          <a:scrgbClr r="0" g="0" b="0"/>
        </a:fillRef>
        <a:effectRef idx="0">
          <a:scrgbClr r="0" g="0" b="0"/>
        </a:effectRef>
        <a:fontRef idx="minor"/>
      </dsp:style>
    </dsp:sp>
    <dsp:sp modelId="{AD8FBE80-E384-4AFB-BEC9-8B6005C41DCD}">
      <dsp:nvSpPr>
        <dsp:cNvPr id="0" name=""/>
        <dsp:cNvSpPr/>
      </dsp:nvSpPr>
      <dsp:spPr>
        <a:xfrm rot="5400000">
          <a:off x="5944573" y="3806735"/>
          <a:ext cx="701257" cy="798356"/>
        </a:xfrm>
        <a:prstGeom prst="bentUpArrow">
          <a:avLst>
            <a:gd name="adj1" fmla="val 32840"/>
            <a:gd name="adj2" fmla="val 25000"/>
            <a:gd name="adj3" fmla="val 3578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C7553C5-3C58-4E53-8CE0-DE35927667D2}">
      <dsp:nvSpPr>
        <dsp:cNvPr id="0" name=""/>
        <dsp:cNvSpPr/>
      </dsp:nvSpPr>
      <dsp:spPr>
        <a:xfrm>
          <a:off x="4767460" y="3041615"/>
          <a:ext cx="3236576" cy="826314"/>
        </a:xfrm>
        <a:prstGeom prst="roundRect">
          <a:avLst>
            <a:gd name="adj" fmla="val 166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are two things you can smell?</a:t>
          </a:r>
        </a:p>
      </dsp:txBody>
      <dsp:txXfrm>
        <a:off x="4807805" y="3081960"/>
        <a:ext cx="3155886" cy="745624"/>
      </dsp:txXfrm>
    </dsp:sp>
    <dsp:sp modelId="{B3A5A23D-35E3-460F-92FB-CA5AAA82903C}">
      <dsp:nvSpPr>
        <dsp:cNvPr id="0" name=""/>
        <dsp:cNvSpPr/>
      </dsp:nvSpPr>
      <dsp:spPr>
        <a:xfrm>
          <a:off x="6939287" y="3108185"/>
          <a:ext cx="858586" cy="667863"/>
        </a:xfrm>
        <a:prstGeom prst="rect">
          <a:avLst/>
        </a:prstGeom>
        <a:noFill/>
        <a:ln>
          <a:noFill/>
        </a:ln>
        <a:effectLst/>
      </dsp:spPr>
      <dsp:style>
        <a:lnRef idx="0">
          <a:scrgbClr r="0" g="0" b="0"/>
        </a:lnRef>
        <a:fillRef idx="0">
          <a:scrgbClr r="0" g="0" b="0"/>
        </a:fillRef>
        <a:effectRef idx="0">
          <a:scrgbClr r="0" g="0" b="0"/>
        </a:effectRef>
        <a:fontRef idx="minor"/>
      </dsp:style>
    </dsp:sp>
    <dsp:sp modelId="{A040676B-1BFA-49EB-8E8C-7786EBECCDB1}">
      <dsp:nvSpPr>
        <dsp:cNvPr id="0" name=""/>
        <dsp:cNvSpPr/>
      </dsp:nvSpPr>
      <dsp:spPr>
        <a:xfrm>
          <a:off x="6309163" y="3986522"/>
          <a:ext cx="3559644" cy="826314"/>
        </a:xfrm>
        <a:prstGeom prst="roundRect">
          <a:avLst>
            <a:gd name="adj" fmla="val 166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What is one thing you can taste?</a:t>
          </a:r>
        </a:p>
      </dsp:txBody>
      <dsp:txXfrm>
        <a:off x="6349508" y="4026867"/>
        <a:ext cx="3478954" cy="745624"/>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E4B7376-9CCE-4008-B5F8-C455E2EB5AF9}" type="datetimeFigureOut">
              <a:rPr lang="en-GB" smtClean="0"/>
              <a:t>15/01/2026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6D99DC0-9BDE-43BD-8411-167465004177}" type="slidenum">
              <a:rPr lang="en-GB" smtClean="0"/>
              <a:t>‹#›</a:t>
            </a:fld>
            <a:endParaRPr lang="en-GB"/>
          </a:p>
        </p:txBody>
      </p:sp>
    </p:spTree>
    <p:extLst>
      <p:ext uri="{BB962C8B-B14F-4D97-AF65-F5344CB8AC3E}">
        <p14:creationId xmlns:p14="http://schemas.microsoft.com/office/powerpoint/2010/main" val="250327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psychologytoday.com/gb/basics/motivation"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academease.org/2019/01/28/managing-your-relationship-with-your-phd-supervisor/"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youtube.com/watch?v=uxayUBd6T7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psychologytoday.com/gb/basics/attentio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Hello</a:t>
            </a:r>
            <a:r>
              <a:rPr lang="en-GB" baseline="0" dirty="0"/>
              <a:t> and welcome…</a:t>
            </a:r>
          </a:p>
          <a:p>
            <a:r>
              <a:rPr lang="en-GB" baseline="0" dirty="0"/>
              <a:t>Introduce me, </a:t>
            </a:r>
            <a:endParaRPr lang="en-GB" dirty="0"/>
          </a:p>
        </p:txBody>
      </p:sp>
      <p:sp>
        <p:nvSpPr>
          <p:cNvPr id="4" name="Slide Number Placeholder 3"/>
          <p:cNvSpPr>
            <a:spLocks noGrp="1"/>
          </p:cNvSpPr>
          <p:nvPr>
            <p:ph type="sldNum" sz="quarter" idx="10"/>
          </p:nvPr>
        </p:nvSpPr>
        <p:spPr/>
        <p:txBody>
          <a:bodyPr/>
          <a:lstStyle/>
          <a:p>
            <a:fld id="{26D99DC0-9BDE-43BD-8411-167465004177}" type="slidenum">
              <a:rPr lang="en-GB" smtClean="0"/>
              <a:t>1</a:t>
            </a:fld>
            <a:endParaRPr lang="en-GB"/>
          </a:p>
        </p:txBody>
      </p:sp>
    </p:spTree>
    <p:extLst>
      <p:ext uri="{BB962C8B-B14F-4D97-AF65-F5344CB8AC3E}">
        <p14:creationId xmlns:p14="http://schemas.microsoft.com/office/powerpoint/2010/main" val="2453813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GB" b="1" baseline="0" dirty="0"/>
              <a:t>Things you can do practically in your behaviour/actions</a:t>
            </a:r>
          </a:p>
          <a:p>
            <a:pPr marL="0" lvl="0" indent="0">
              <a:buFont typeface="+mj-lt"/>
              <a:buNone/>
            </a:pPr>
            <a:r>
              <a:rPr lang="en-GB" b="1" baseline="0" dirty="0"/>
              <a:t>And things you can do with your mindset/thoughts</a:t>
            </a:r>
          </a:p>
          <a:p>
            <a:pPr marL="0" lvl="0" indent="0">
              <a:buFont typeface="+mj-lt"/>
              <a:buNone/>
            </a:pPr>
            <a:endParaRPr lang="en-GB" b="1" baseline="0" dirty="0"/>
          </a:p>
          <a:p>
            <a:pPr marL="228600" lvl="0" indent="-228600">
              <a:buFont typeface="+mj-lt"/>
              <a:buAutoNum type="arabicPeriod"/>
            </a:pPr>
            <a:r>
              <a:rPr lang="en-GB" b="1" baseline="0" dirty="0"/>
              <a:t>Prioritising</a:t>
            </a:r>
          </a:p>
          <a:p>
            <a:pPr marL="628650" lvl="1" indent="-171450">
              <a:buFont typeface="Arial" panose="020B0604020202020204" pitchFamily="34" charset="0"/>
              <a:buChar char="•"/>
            </a:pPr>
            <a:r>
              <a:rPr lang="en-GB" baseline="0" dirty="0"/>
              <a:t>Decide what tasks/activities are most important to you in order to achieve your long-term goals.</a:t>
            </a:r>
          </a:p>
          <a:p>
            <a:pPr marL="628650" lvl="1" indent="-171450">
              <a:buFont typeface="Arial" panose="020B0604020202020204" pitchFamily="34" charset="0"/>
              <a:buChar char="•"/>
            </a:pPr>
            <a:r>
              <a:rPr lang="en-GB" baseline="0" dirty="0"/>
              <a:t>It’s important to make sure that your energy is spent working towards goals that match your values – </a:t>
            </a:r>
            <a:r>
              <a:rPr lang="en-GB" b="1" baseline="0" dirty="0"/>
              <a:t>offer students the Values Exercise to do independently at home</a:t>
            </a:r>
            <a:r>
              <a:rPr lang="en-GB" baseline="0" dirty="0"/>
              <a:t>. </a:t>
            </a:r>
          </a:p>
          <a:p>
            <a:pPr marL="628650" lvl="1" indent="-171450">
              <a:buFont typeface="Arial" panose="020B0604020202020204" pitchFamily="34" charset="0"/>
              <a:buChar char="•"/>
            </a:pPr>
            <a:r>
              <a:rPr lang="en-GB" baseline="0" dirty="0"/>
              <a:t>Prioritise spending your time and energy on the things that are most important. </a:t>
            </a:r>
          </a:p>
          <a:p>
            <a:pPr marL="457200" lvl="1" indent="0">
              <a:buFont typeface="Arial" panose="020B0604020202020204" pitchFamily="34" charset="0"/>
              <a:buNone/>
            </a:pPr>
            <a:r>
              <a:rPr lang="en-GB" baseline="0" dirty="0"/>
              <a:t>E.g. Value: Independence (will be enhanced by getting a better grade as job prospects will be improved)</a:t>
            </a:r>
          </a:p>
          <a:p>
            <a:pPr marL="457200" lvl="1" indent="0">
              <a:buFont typeface="Arial" panose="020B0604020202020204" pitchFamily="34" charset="0"/>
              <a:buNone/>
            </a:pPr>
            <a:r>
              <a:rPr lang="en-GB" baseline="0" dirty="0"/>
              <a:t>Task: Two assignments due in two weeks, one worth 10%, one worth 50%.</a:t>
            </a:r>
          </a:p>
          <a:p>
            <a:pPr marL="457200" lvl="1" indent="0">
              <a:buFont typeface="Arial" panose="020B0604020202020204" pitchFamily="34" charset="0"/>
              <a:buNone/>
            </a:pPr>
            <a:r>
              <a:rPr lang="en-GB" baseline="0" dirty="0"/>
              <a:t>Priority: Spend 10% of your study time on one and 50% of your time on another. It can be tempting to spend a lot of time on the ‘easiest’ or ‘most enjoyable’ task but remember the ‘Optimum Performance’ aspect of the curve and the need to move out of the ‘Comfortable’ position in order to be productive. Adopting this approach will ultimately reduce the likelihood of you getting stressed.</a:t>
            </a:r>
          </a:p>
          <a:p>
            <a:pPr marL="457200" lvl="1" indent="0">
              <a:buFont typeface="Arial" panose="020B0604020202020204" pitchFamily="34" charset="0"/>
              <a:buNone/>
            </a:pPr>
            <a:endParaRPr lang="en-GB" baseline="0" dirty="0"/>
          </a:p>
          <a:p>
            <a:pPr marL="228600" lvl="0" indent="-228600">
              <a:buFont typeface="+mj-lt"/>
              <a:buAutoNum type="arabicPeriod"/>
            </a:pPr>
            <a:r>
              <a:rPr lang="en-GB" b="1" dirty="0"/>
              <a:t>Time Planning:</a:t>
            </a:r>
            <a:r>
              <a:rPr lang="en-GB" dirty="0"/>
              <a:t> </a:t>
            </a:r>
          </a:p>
          <a:p>
            <a:pPr marL="685800" lvl="1" indent="-228600">
              <a:buFont typeface="Arial" panose="020B0604020202020204" pitchFamily="34" charset="0"/>
              <a:buChar char="•"/>
            </a:pPr>
            <a:r>
              <a:rPr lang="en-GB" dirty="0"/>
              <a:t>Be</a:t>
            </a:r>
            <a:r>
              <a:rPr lang="en-GB" baseline="0" dirty="0"/>
              <a:t> realistic about what you can actually achieve both in terms of short term (what I can achieve in the next hour) and long term (what final outcome I will get from my course) goals.</a:t>
            </a:r>
          </a:p>
          <a:p>
            <a:pPr marL="685800" lvl="1" indent="-228600">
              <a:buFont typeface="Arial" panose="020B0604020202020204" pitchFamily="34" charset="0"/>
              <a:buChar char="•"/>
            </a:pPr>
            <a:r>
              <a:rPr lang="en-GB" baseline="0" dirty="0"/>
              <a:t>Plan your time realistically – give students </a:t>
            </a:r>
            <a:r>
              <a:rPr lang="en-GB" b="1" baseline="0" dirty="0"/>
              <a:t>Work-Life Planning Sheet </a:t>
            </a:r>
            <a:r>
              <a:rPr lang="en-GB" baseline="0" dirty="0"/>
              <a:t>to complete in their own time &amp; promote Work-Life Balance Workshop.</a:t>
            </a:r>
          </a:p>
          <a:p>
            <a:pPr marL="685800" lvl="1" indent="-228600">
              <a:buFont typeface="Arial" panose="020B0604020202020204" pitchFamily="34" charset="0"/>
              <a:buChar char="•"/>
            </a:pPr>
            <a:r>
              <a:rPr lang="en-GB" baseline="0" dirty="0"/>
              <a:t>Part of time planning is to make sure you add in the times to rest, recover and feel ‘Comfortable’ as well as the optimum performance times.</a:t>
            </a:r>
          </a:p>
          <a:p>
            <a:pPr marL="685800" lvl="1" indent="-228600">
              <a:buFont typeface="Arial" panose="020B0604020202020204" pitchFamily="34" charset="0"/>
              <a:buChar char="•"/>
            </a:pPr>
            <a:endParaRPr lang="en-GB" baseline="0" dirty="0"/>
          </a:p>
          <a:p>
            <a:pPr marL="228600" lvl="0" indent="-228600">
              <a:buFont typeface="+mj-lt"/>
              <a:buAutoNum type="arabicPeriod"/>
            </a:pPr>
            <a:r>
              <a:rPr lang="en-GB" b="1" dirty="0"/>
              <a:t>Assertive</a:t>
            </a:r>
            <a:r>
              <a:rPr lang="en-GB" b="1" baseline="0" dirty="0"/>
              <a:t> communication:</a:t>
            </a:r>
          </a:p>
          <a:p>
            <a:pPr marL="628650" lvl="1" indent="-171450">
              <a:buFont typeface="Arial" panose="020B0604020202020204" pitchFamily="34" charset="0"/>
              <a:buChar char="•"/>
            </a:pPr>
            <a:r>
              <a:rPr lang="en-GB" baseline="0" dirty="0"/>
              <a:t>The next challenge once you’ve identified what you want to do when is communicate you needs to others. This includes peers, supervisors, friends and family.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Assertive communication allows you to confidently express yourself in a fair, honest and calm way whilst considering the needs and views of others. Allows you to stand up for yourself and say no without feeling as much guilt.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Being able to say no is a survival tool which can reduce background stress.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Give students </a:t>
            </a:r>
            <a:r>
              <a:rPr lang="en-GB" b="1" baseline="0" dirty="0"/>
              <a:t>Assertive Communication Information Sheet </a:t>
            </a:r>
            <a:r>
              <a:rPr lang="en-GB" baseline="0" dirty="0"/>
              <a:t>to take away.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Being assertive allows you to take control of the demands placed on you which will help to manage your stress.</a:t>
            </a:r>
          </a:p>
        </p:txBody>
      </p:sp>
      <p:sp>
        <p:nvSpPr>
          <p:cNvPr id="4" name="Slide Number Placeholder 3"/>
          <p:cNvSpPr>
            <a:spLocks noGrp="1"/>
          </p:cNvSpPr>
          <p:nvPr>
            <p:ph type="sldNum" sz="quarter" idx="10"/>
          </p:nvPr>
        </p:nvSpPr>
        <p:spPr/>
        <p:txBody>
          <a:bodyPr/>
          <a:lstStyle/>
          <a:p>
            <a:fld id="{19CB705D-B41C-43C2-AE61-9C8B9DC2EA2B}" type="slidenum">
              <a:rPr lang="en-GB" smtClean="0"/>
              <a:t>10</a:t>
            </a:fld>
            <a:endParaRPr lang="en-GB"/>
          </a:p>
        </p:txBody>
      </p:sp>
    </p:spTree>
    <p:extLst>
      <p:ext uri="{BB962C8B-B14F-4D97-AF65-F5344CB8AC3E}">
        <p14:creationId xmlns:p14="http://schemas.microsoft.com/office/powerpoint/2010/main" val="1614807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Pleasure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Have a think -</a:t>
            </a:r>
            <a:r>
              <a:rPr lang="en-GB" sz="1200" b="1" i="0" kern="1200" baseline="0" dirty="0">
                <a:solidFill>
                  <a:schemeClr val="tx1"/>
                </a:solidFill>
                <a:effectLst/>
                <a:latin typeface="+mn-lt"/>
                <a:ea typeface="+mn-ea"/>
                <a:cs typeface="+mn-cs"/>
              </a:rPr>
              <a:t> </a:t>
            </a:r>
            <a:r>
              <a:rPr lang="en-GB" sz="1200" b="1" i="1" dirty="0">
                <a:solidFill>
                  <a:schemeClr val="accent6">
                    <a:lumMod val="50000"/>
                  </a:schemeClr>
                </a:solidFill>
              </a:rPr>
              <a:t>What helps you to wind down? Do you schedule it into your weekly routine? Could you make more time for even 15/20 minutes?</a:t>
            </a:r>
          </a:p>
          <a:p>
            <a:endParaRPr lang="en-GB" b="1" dirty="0"/>
          </a:p>
          <a:p>
            <a:r>
              <a:rPr lang="en-GB" dirty="0"/>
              <a:t>Consider how much time you actually spend disconnecting from everything, or just making time for yourself. Even if</a:t>
            </a:r>
            <a:r>
              <a:rPr lang="en-GB" baseline="0" dirty="0"/>
              <a:t> it’s an extra 15 minutes of mindfulness or breathing with one of the apps in the morning before everyone else is up, or a 30 minute walk in the evening after work. Whatever it is, you will know what works best for you and your schedule. Make the time for it, get up a little earlier if you have to, even 15 minutes daily can make a big difference to your overall mood, your stress levels, improve your sleep and productivity. </a:t>
            </a:r>
          </a:p>
          <a:p>
            <a:endParaRPr lang="en-GB" baseline="0" dirty="0"/>
          </a:p>
          <a:p>
            <a:r>
              <a:rPr lang="en-GB" baseline="0" dirty="0"/>
              <a:t>Allow yourself to take time out as well. We can often feel a lot of guilt about taking time for ourselves when we have such busy lives between work or family commitments, but we are no good to those around us and our work suffers if we are not taking care of ourselves. Remember the stress curve – if our demands continue to increase without any break or decrease in the pressure we will begin to stretch and eventually burn ourselves out. </a:t>
            </a:r>
            <a:endParaRPr lang="en-GB" dirty="0"/>
          </a:p>
        </p:txBody>
      </p:sp>
      <p:sp>
        <p:nvSpPr>
          <p:cNvPr id="4" name="Slide Number Placeholder 3"/>
          <p:cNvSpPr>
            <a:spLocks noGrp="1"/>
          </p:cNvSpPr>
          <p:nvPr>
            <p:ph type="sldNum" sz="quarter" idx="10"/>
          </p:nvPr>
        </p:nvSpPr>
        <p:spPr/>
        <p:txBody>
          <a:bodyPr/>
          <a:lstStyle/>
          <a:p>
            <a:fld id="{3F997C62-1EAC-4ECF-8EC9-A81AE69ACEFB}" type="slidenum">
              <a:rPr lang="en-GB" smtClean="0"/>
              <a:t>11</a:t>
            </a:fld>
            <a:endParaRPr lang="en-GB"/>
          </a:p>
        </p:txBody>
      </p:sp>
    </p:spTree>
    <p:extLst>
      <p:ext uri="{BB962C8B-B14F-4D97-AF65-F5344CB8AC3E}">
        <p14:creationId xmlns:p14="http://schemas.microsoft.com/office/powerpoint/2010/main" val="1006738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Question</a:t>
            </a:r>
          </a:p>
          <a:p>
            <a:endParaRPr lang="en-GB" b="1" dirty="0"/>
          </a:p>
          <a:p>
            <a:r>
              <a:rPr lang="en-GB" b="1" dirty="0"/>
              <a:t>What are your stress busters?</a:t>
            </a:r>
          </a:p>
          <a:p>
            <a:endParaRPr lang="en-GB" dirty="0"/>
          </a:p>
          <a:p>
            <a:r>
              <a:rPr lang="en-GB" dirty="0"/>
              <a:t>Me: getting outside, taking a step back and check in with myself re balance in my life. </a:t>
            </a:r>
          </a:p>
          <a:p>
            <a:r>
              <a:rPr lang="en-GB" dirty="0"/>
              <a:t>Have something to look forward to – holiday. </a:t>
            </a:r>
          </a:p>
          <a:p>
            <a:endParaRPr lang="en-GB" dirty="0"/>
          </a:p>
          <a:p>
            <a:r>
              <a:rPr lang="en-GB" dirty="0"/>
              <a:t>Have a plan, these are some ideas. </a:t>
            </a:r>
          </a:p>
          <a:p>
            <a:r>
              <a:rPr lang="en-GB" dirty="0"/>
              <a:t>Don’t forget the foundations, biological basis. </a:t>
            </a:r>
          </a:p>
        </p:txBody>
      </p:sp>
      <p:sp>
        <p:nvSpPr>
          <p:cNvPr id="4" name="Slide Number Placeholder 3"/>
          <p:cNvSpPr>
            <a:spLocks noGrp="1"/>
          </p:cNvSpPr>
          <p:nvPr>
            <p:ph type="sldNum" sz="quarter" idx="10"/>
          </p:nvPr>
        </p:nvSpPr>
        <p:spPr/>
        <p:txBody>
          <a:bodyPr/>
          <a:lstStyle/>
          <a:p>
            <a:fld id="{26D99DC0-9BDE-43BD-8411-167465004177}" type="slidenum">
              <a:rPr lang="en-GB" smtClean="0"/>
              <a:t>12</a:t>
            </a:fld>
            <a:endParaRPr lang="en-GB"/>
          </a:p>
        </p:txBody>
      </p:sp>
    </p:spTree>
    <p:extLst>
      <p:ext uri="{BB962C8B-B14F-4D97-AF65-F5344CB8AC3E}">
        <p14:creationId xmlns:p14="http://schemas.microsoft.com/office/powerpoint/2010/main" val="3715528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GB" b="1" baseline="0" dirty="0"/>
              <a:t>Things you can do practically in your behaviour/actions</a:t>
            </a:r>
          </a:p>
          <a:p>
            <a:pPr marL="0" lvl="0" indent="0">
              <a:buFont typeface="+mj-lt"/>
              <a:buNone/>
            </a:pPr>
            <a:r>
              <a:rPr lang="en-GB" b="1" baseline="0" dirty="0"/>
              <a:t>And things you can do with your mindset/thoughts</a:t>
            </a:r>
          </a:p>
          <a:p>
            <a:pPr marL="0" lvl="0" indent="0">
              <a:buFont typeface="+mj-lt"/>
              <a:buNone/>
            </a:pPr>
            <a:endParaRPr lang="en-GB" b="1" baseline="0" dirty="0"/>
          </a:p>
          <a:p>
            <a:pPr marL="228600" lvl="0" indent="-228600">
              <a:buFont typeface="+mj-lt"/>
              <a:buAutoNum type="arabicPeriod"/>
            </a:pPr>
            <a:r>
              <a:rPr lang="en-GB" b="1" baseline="0" dirty="0"/>
              <a:t>Prioritising</a:t>
            </a:r>
          </a:p>
          <a:p>
            <a:pPr marL="628650" lvl="1" indent="-171450">
              <a:buFont typeface="Arial" panose="020B0604020202020204" pitchFamily="34" charset="0"/>
              <a:buChar char="•"/>
            </a:pPr>
            <a:r>
              <a:rPr lang="en-GB" baseline="0" dirty="0"/>
              <a:t>Decide what tasks/activities are most important to you in order to achieve your long-term goals.</a:t>
            </a:r>
          </a:p>
          <a:p>
            <a:pPr marL="628650" lvl="1" indent="-171450">
              <a:buFont typeface="Arial" panose="020B0604020202020204" pitchFamily="34" charset="0"/>
              <a:buChar char="•"/>
            </a:pPr>
            <a:r>
              <a:rPr lang="en-GB" baseline="0" dirty="0"/>
              <a:t>It’s important to make sure that your energy is spent working towards goals that match your values – </a:t>
            </a:r>
            <a:r>
              <a:rPr lang="en-GB" b="1" baseline="0" dirty="0"/>
              <a:t>offer students the Values Exercise to do independently at home</a:t>
            </a:r>
            <a:r>
              <a:rPr lang="en-GB" baseline="0" dirty="0"/>
              <a:t>. </a:t>
            </a:r>
          </a:p>
          <a:p>
            <a:pPr marL="628650" lvl="1" indent="-171450">
              <a:buFont typeface="Arial" panose="020B0604020202020204" pitchFamily="34" charset="0"/>
              <a:buChar char="•"/>
            </a:pPr>
            <a:r>
              <a:rPr lang="en-GB" baseline="0" dirty="0"/>
              <a:t>Prioritise spending your time and energy on the things that are most important. </a:t>
            </a:r>
          </a:p>
          <a:p>
            <a:pPr marL="457200" lvl="1" indent="0">
              <a:buFont typeface="Arial" panose="020B0604020202020204" pitchFamily="34" charset="0"/>
              <a:buNone/>
            </a:pPr>
            <a:r>
              <a:rPr lang="en-GB" baseline="0" dirty="0"/>
              <a:t>E.g. Value: Independence (will be enhanced by getting a better grade as job prospects will be improved)</a:t>
            </a:r>
          </a:p>
          <a:p>
            <a:pPr marL="457200" lvl="1" indent="0">
              <a:buFont typeface="Arial" panose="020B0604020202020204" pitchFamily="34" charset="0"/>
              <a:buNone/>
            </a:pPr>
            <a:r>
              <a:rPr lang="en-GB" baseline="0" dirty="0"/>
              <a:t>Task: Two assignments due in two weeks, one worth 10%, one worth 50%.</a:t>
            </a:r>
          </a:p>
          <a:p>
            <a:pPr marL="457200" lvl="1" indent="0">
              <a:buFont typeface="Arial" panose="020B0604020202020204" pitchFamily="34" charset="0"/>
              <a:buNone/>
            </a:pPr>
            <a:r>
              <a:rPr lang="en-GB" baseline="0" dirty="0"/>
              <a:t>Priority: Spend 10% of your study time on one and 50% of your time on another. It can be tempting to spend a lot of time on the ‘easiest’ or ‘most enjoyable’ task but remember the ‘Optimum Performance’ aspect of the curve and the need to move out of the ‘Comfortable’ position in order to be productive. Adopting this approach will ultimately reduce the likelihood of you getting stressed.</a:t>
            </a:r>
          </a:p>
          <a:p>
            <a:pPr marL="457200" lvl="1" indent="0">
              <a:buFont typeface="Arial" panose="020B0604020202020204" pitchFamily="34" charset="0"/>
              <a:buNone/>
            </a:pPr>
            <a:endParaRPr lang="en-GB" baseline="0" dirty="0"/>
          </a:p>
          <a:p>
            <a:pPr marL="228600" lvl="0" indent="-228600">
              <a:buFont typeface="+mj-lt"/>
              <a:buAutoNum type="arabicPeriod"/>
            </a:pPr>
            <a:r>
              <a:rPr lang="en-GB" b="1" dirty="0"/>
              <a:t>Time Planning:</a:t>
            </a:r>
            <a:r>
              <a:rPr lang="en-GB" dirty="0"/>
              <a:t> </a:t>
            </a:r>
          </a:p>
          <a:p>
            <a:pPr marL="685800" lvl="1" indent="-228600">
              <a:buFont typeface="Arial" panose="020B0604020202020204" pitchFamily="34" charset="0"/>
              <a:buChar char="•"/>
            </a:pPr>
            <a:r>
              <a:rPr lang="en-GB" dirty="0"/>
              <a:t>Be</a:t>
            </a:r>
            <a:r>
              <a:rPr lang="en-GB" baseline="0" dirty="0"/>
              <a:t> realistic about what you can actually achieve both in terms of short term (what I can achieve in the next hour) and long term (what final outcome I will get from my course) goals.</a:t>
            </a:r>
          </a:p>
          <a:p>
            <a:pPr marL="685800" lvl="1" indent="-228600">
              <a:buFont typeface="Arial" panose="020B0604020202020204" pitchFamily="34" charset="0"/>
              <a:buChar char="•"/>
            </a:pPr>
            <a:r>
              <a:rPr lang="en-GB" baseline="0" dirty="0"/>
              <a:t>Plan your time realistically – give students </a:t>
            </a:r>
            <a:r>
              <a:rPr lang="en-GB" b="1" baseline="0" dirty="0"/>
              <a:t>Work-Life Planning Sheet </a:t>
            </a:r>
            <a:r>
              <a:rPr lang="en-GB" baseline="0" dirty="0"/>
              <a:t>to complete in their own time &amp; promote Work-Life Balance Workshop.</a:t>
            </a:r>
          </a:p>
          <a:p>
            <a:pPr marL="685800" lvl="1" indent="-228600">
              <a:buFont typeface="Arial" panose="020B0604020202020204" pitchFamily="34" charset="0"/>
              <a:buChar char="•"/>
            </a:pPr>
            <a:r>
              <a:rPr lang="en-GB" baseline="0" dirty="0"/>
              <a:t>Part of time planning is to make sure you add in the times to rest, recover and feel ‘Comfortable’ as well as the optimum performance times.</a:t>
            </a:r>
          </a:p>
          <a:p>
            <a:pPr marL="685800" lvl="1" indent="-228600">
              <a:buFont typeface="Arial" panose="020B0604020202020204" pitchFamily="34" charset="0"/>
              <a:buChar char="•"/>
            </a:pPr>
            <a:endParaRPr lang="en-GB" baseline="0" dirty="0"/>
          </a:p>
          <a:p>
            <a:pPr marL="228600" lvl="0" indent="-228600">
              <a:buFont typeface="+mj-lt"/>
              <a:buAutoNum type="arabicPeriod"/>
            </a:pPr>
            <a:r>
              <a:rPr lang="en-GB" b="1" dirty="0"/>
              <a:t>Assertive</a:t>
            </a:r>
            <a:r>
              <a:rPr lang="en-GB" b="1" baseline="0" dirty="0"/>
              <a:t> communication:</a:t>
            </a:r>
          </a:p>
          <a:p>
            <a:pPr marL="628650" lvl="1" indent="-171450">
              <a:buFont typeface="Arial" panose="020B0604020202020204" pitchFamily="34" charset="0"/>
              <a:buChar char="•"/>
            </a:pPr>
            <a:r>
              <a:rPr lang="en-GB" baseline="0" dirty="0"/>
              <a:t>The next challenge once you’ve identified what you want to do when is communicate you needs to others. This includes peers, supervisors, friends and family.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Assertive communication allows you to confidently express yourself in a fair, honest and calm way whilst considering the needs and views of others. Allows you to stand up for yourself and say no without feeling as much guilt.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Being able to say no is a survival tool which can reduce background stress.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Give students </a:t>
            </a:r>
            <a:r>
              <a:rPr lang="en-GB" b="1" baseline="0" dirty="0"/>
              <a:t>Assertive Communication Information Sheet </a:t>
            </a:r>
            <a:r>
              <a:rPr lang="en-GB" baseline="0" dirty="0"/>
              <a:t>to take away.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Being assertive allows you to take control of the demands placed on you which will help to manage your stress.</a:t>
            </a:r>
          </a:p>
        </p:txBody>
      </p:sp>
      <p:sp>
        <p:nvSpPr>
          <p:cNvPr id="4" name="Slide Number Placeholder 3"/>
          <p:cNvSpPr>
            <a:spLocks noGrp="1"/>
          </p:cNvSpPr>
          <p:nvPr>
            <p:ph type="sldNum" sz="quarter" idx="10"/>
          </p:nvPr>
        </p:nvSpPr>
        <p:spPr/>
        <p:txBody>
          <a:bodyPr/>
          <a:lstStyle/>
          <a:p>
            <a:fld id="{19CB705D-B41C-43C2-AE61-9C8B9DC2EA2B}" type="slidenum">
              <a:rPr lang="en-GB" smtClean="0"/>
              <a:t>13</a:t>
            </a:fld>
            <a:endParaRPr lang="en-GB"/>
          </a:p>
        </p:txBody>
      </p:sp>
    </p:spTree>
    <p:extLst>
      <p:ext uri="{BB962C8B-B14F-4D97-AF65-F5344CB8AC3E}">
        <p14:creationId xmlns:p14="http://schemas.microsoft.com/office/powerpoint/2010/main" val="1614807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pPr eaLnBrk="0" fontAlgn="base" hangingPunct="0">
              <a:spcBef>
                <a:spcPct val="30000"/>
              </a:spcBef>
              <a:spcAft>
                <a:spcPct val="0"/>
              </a:spcAft>
              <a:defRPr/>
            </a:pPr>
            <a:r>
              <a:rPr kumimoji="0" lang="en-GB" sz="1200" b="0" i="0" u="none" strike="noStrike" cap="none" normalizeH="0" baseline="0">
                <a:ln>
                  <a:noFill/>
                </a:ln>
                <a:solidFill>
                  <a:schemeClr val="tx1"/>
                </a:solidFill>
                <a:effectLst/>
                <a:latin typeface="+mn-lt"/>
                <a:ea typeface="+mn-ea"/>
                <a:cs typeface="+mn-cs"/>
              </a:rPr>
              <a:t>So, how do we manage our stress during demanding times? During periods of stress it is really important to remember the basics and look after ourselves. Our foundations of wellbeing are eating well, sleeping well, exercise and having time to relax. </a:t>
            </a:r>
          </a:p>
          <a:p>
            <a:pPr eaLnBrk="0" fontAlgn="base" hangingPunct="0">
              <a:spcBef>
                <a:spcPct val="30000"/>
              </a:spcBef>
              <a:spcAft>
                <a:spcPct val="0"/>
              </a:spcAft>
              <a:defRPr/>
            </a:pPr>
            <a:endParaRPr lang="en-GB">
              <a:cs typeface="Calibri"/>
            </a:endParaRPr>
          </a:p>
          <a:p>
            <a:pPr>
              <a:spcBef>
                <a:spcPct val="30000"/>
              </a:spcBef>
              <a:spcAft>
                <a:spcPct val="0"/>
              </a:spcAft>
              <a:defRPr/>
            </a:pPr>
            <a:r>
              <a:rPr lang="en-GB">
                <a:cs typeface="Calibri"/>
              </a:rPr>
              <a:t>The basics are often the first to go if we are feeling stressed, tired, overwhelmed, but they are also what will help us to overcome these feelings too.</a:t>
            </a:r>
          </a:p>
          <a:p>
            <a:pPr>
              <a:spcBef>
                <a:spcPct val="30000"/>
              </a:spcBef>
              <a:spcAft>
                <a:spcPct val="0"/>
              </a:spcAft>
              <a:defRPr/>
            </a:pPr>
            <a:endParaRPr lang="en-GB"/>
          </a:p>
          <a:p>
            <a:pPr>
              <a:spcBef>
                <a:spcPct val="30000"/>
              </a:spcBef>
              <a:spcAft>
                <a:spcPct val="0"/>
              </a:spcAft>
              <a:defRPr/>
            </a:pPr>
            <a:r>
              <a:rPr kumimoji="0" lang="en-GB" sz="1200" b="0" i="0" u="none" strike="noStrike" cap="none" normalizeH="0" baseline="0">
                <a:ln>
                  <a:noFill/>
                </a:ln>
                <a:solidFill>
                  <a:schemeClr val="tx1"/>
                </a:solidFill>
                <a:effectLst/>
                <a:latin typeface="+mn-lt"/>
                <a:ea typeface="+mn-ea"/>
                <a:cs typeface="+mn-cs"/>
              </a:rPr>
              <a:t>Make sure to take the time to get enough </a:t>
            </a:r>
            <a:r>
              <a:rPr lang="en-GB"/>
              <a:t>sleep and rest,</a:t>
            </a:r>
            <a:r>
              <a:rPr kumimoji="0" lang="en-GB" sz="1200" b="0" i="0" u="none" strike="noStrike" cap="none" normalizeH="0" baseline="0">
                <a:ln>
                  <a:noFill/>
                </a:ln>
                <a:solidFill>
                  <a:schemeClr val="tx1"/>
                </a:solidFill>
                <a:effectLst/>
                <a:latin typeface="+mn-lt"/>
                <a:ea typeface="+mn-ea"/>
                <a:cs typeface="+mn-cs"/>
              </a:rPr>
              <a:t> </a:t>
            </a:r>
            <a:r>
              <a:rPr lang="en-GB"/>
              <a:t>take breaks from your academic work. Also try </a:t>
            </a:r>
            <a:r>
              <a:rPr kumimoji="0" lang="en-GB" sz="1200" b="0" i="0" u="none" strike="noStrike" cap="none" normalizeH="0" baseline="0">
                <a:ln>
                  <a:noFill/>
                </a:ln>
                <a:solidFill>
                  <a:schemeClr val="tx1"/>
                </a:solidFill>
                <a:effectLst/>
                <a:latin typeface="+mn-lt"/>
                <a:ea typeface="+mn-ea"/>
                <a:cs typeface="+mn-cs"/>
              </a:rPr>
              <a:t>to get regular physical activity, </a:t>
            </a:r>
            <a:r>
              <a:rPr lang="en-GB"/>
              <a:t>whether it's going to the gym, or taking a walk around campus or your local area; just getting out and getting moving, as well getting some fresh air can make a big difference to how we feel. </a:t>
            </a:r>
            <a:endParaRPr lang="en-GB">
              <a:latin typeface="Times New Roman" panose="02020603050405020304" pitchFamily="18" charset="0"/>
              <a:cs typeface="Times New Roman"/>
            </a:endParaRPr>
          </a:p>
          <a:p>
            <a:pPr>
              <a:spcBef>
                <a:spcPct val="30000"/>
              </a:spcBef>
              <a:spcAft>
                <a:spcPct val="0"/>
              </a:spcAft>
              <a:defRPr/>
            </a:pPr>
            <a:endParaRPr lang="en-GB"/>
          </a:p>
          <a:p>
            <a:pPr>
              <a:spcBef>
                <a:spcPct val="30000"/>
              </a:spcBef>
              <a:spcAft>
                <a:spcPct val="0"/>
              </a:spcAft>
              <a:defRPr/>
            </a:pPr>
            <a:r>
              <a:rPr lang="en-GB"/>
              <a:t>Remember to </a:t>
            </a:r>
            <a:r>
              <a:rPr kumimoji="0" lang="en-GB" sz="1200" b="0" i="0" u="none" strike="noStrike" cap="none" normalizeH="0" baseline="0">
                <a:ln>
                  <a:noFill/>
                </a:ln>
                <a:solidFill>
                  <a:schemeClr val="tx1"/>
                </a:solidFill>
                <a:effectLst/>
                <a:latin typeface="+mn-lt"/>
                <a:ea typeface="+mn-ea"/>
                <a:cs typeface="+mn-cs"/>
              </a:rPr>
              <a:t>eat regular balanced meals and drink plenty of fluids, preferably water, eating at regular times helps us maintain concentration and keeps our energy up. </a:t>
            </a:r>
          </a:p>
          <a:p>
            <a:pPr>
              <a:spcBef>
                <a:spcPct val="30000"/>
              </a:spcBef>
              <a:spcAft>
                <a:spcPct val="0"/>
              </a:spcAft>
              <a:defRPr/>
            </a:pPr>
            <a:endParaRPr kumimoji="0" lang="en-GB" sz="1200" b="0" i="0" u="none" strike="noStrike" cap="none" normalizeH="0" baseline="0">
              <a:ln>
                <a:noFill/>
              </a:ln>
              <a:solidFill>
                <a:schemeClr val="tx1"/>
              </a:solidFill>
              <a:effectLst/>
              <a:latin typeface="Times New Roman" panose="02020603050405020304" pitchFamily="18" charset="0"/>
              <a:ea typeface="+mn-ea"/>
              <a:cs typeface="Times New Roman"/>
            </a:endParaRPr>
          </a:p>
          <a:p>
            <a:pPr>
              <a:spcBef>
                <a:spcPct val="30000"/>
              </a:spcBef>
              <a:spcAft>
                <a:spcPct val="0"/>
              </a:spcAft>
              <a:defRPr/>
            </a:pPr>
            <a:r>
              <a:rPr kumimoji="0" lang="en-GB" sz="1200" b="0" i="0" u="none" strike="noStrike" cap="none" normalizeH="0" baseline="0">
                <a:ln>
                  <a:noFill/>
                </a:ln>
                <a:solidFill>
                  <a:schemeClr val="tx1"/>
                </a:solidFill>
                <a:effectLst/>
                <a:latin typeface="Times New Roman" panose="02020603050405020304" pitchFamily="18" charset="0"/>
                <a:ea typeface="+mn-ea"/>
                <a:cs typeface="Times New Roman"/>
              </a:rPr>
              <a:t>Though you may feel that you don’t have time to relax because demands on you are so high, you do! Take a quick stroll round the block, complete some mindfulness, be creative, allow you mind to rest from your academic work. Connect with a friend or simply do some stretches, it all contributes to better wellbeing. </a:t>
            </a:r>
            <a:r>
              <a:rPr kumimoji="0" lang="en-GB" sz="1200" b="0" i="0" u="none" strike="noStrike" cap="none" normalizeH="0" baseline="0">
                <a:ln>
                  <a:noFill/>
                </a:ln>
                <a:solidFill>
                  <a:schemeClr val="tx1"/>
                </a:solidFill>
                <a:effectLst/>
                <a:latin typeface="+mn-lt"/>
                <a:ea typeface="+mn-ea"/>
                <a:cs typeface="+mn-cs"/>
              </a:rPr>
              <a:t> </a:t>
            </a:r>
            <a:endParaRPr lang="en-GB" baseline="0"/>
          </a:p>
          <a:p>
            <a:pPr>
              <a:spcBef>
                <a:spcPct val="30000"/>
              </a:spcBef>
              <a:spcAft>
                <a:spcPct val="0"/>
              </a:spcAft>
              <a:defRPr/>
            </a:pPr>
            <a:endParaRPr lang="en-GB" sz="1200" b="0" i="0" u="none" strike="noStrike" cap="none" normalizeH="0" baseline="0">
              <a:ln>
                <a:noFill/>
              </a:ln>
              <a:solidFill>
                <a:schemeClr val="tx1"/>
              </a:solidFill>
              <a:effectLst/>
              <a:latin typeface="Times New Roman" panose="02020603050405020304" pitchFamily="18" charset="0"/>
              <a:cs typeface="Times New Roman"/>
            </a:endParaRPr>
          </a:p>
          <a:p>
            <a:pPr>
              <a:spcBef>
                <a:spcPct val="30000"/>
              </a:spcBef>
              <a:spcAft>
                <a:spcPct val="0"/>
              </a:spcAft>
              <a:defRPr/>
            </a:pPr>
            <a:r>
              <a:rPr lang="en-GB" sz="1200" b="0" i="0" u="none" strike="noStrike" cap="none" normalizeH="0" baseline="0">
                <a:ln>
                  <a:noFill/>
                </a:ln>
                <a:solidFill>
                  <a:schemeClr val="tx1"/>
                </a:solidFill>
                <a:effectLst/>
                <a:latin typeface="Times New Roman" panose="02020603050405020304" pitchFamily="18" charset="0"/>
                <a:cs typeface="Times New Roman"/>
              </a:rPr>
              <a:t>It is easy to see these activities as detracting from your studies, but they are essential to keep you feeling okay and working at your best.</a:t>
            </a:r>
          </a:p>
          <a:p>
            <a:r>
              <a:rPr lang="en-GB"/>
              <a:t>member the foundations of good wellbeing</a:t>
            </a:r>
          </a:p>
        </p:txBody>
      </p:sp>
      <p:sp>
        <p:nvSpPr>
          <p:cNvPr id="4" name="Slide Number Placeholder 3"/>
          <p:cNvSpPr>
            <a:spLocks noGrp="1"/>
          </p:cNvSpPr>
          <p:nvPr>
            <p:ph type="sldNum" sz="quarter" idx="5"/>
          </p:nvPr>
        </p:nvSpPr>
        <p:spPr/>
        <p:txBody>
          <a:bodyPr/>
          <a:lstStyle/>
          <a:p>
            <a:fld id="{5339D94E-1596-4B0D-B423-E59F57BBC4BA}" type="slidenum">
              <a:rPr lang="en-GB" smtClean="0"/>
              <a:t>14</a:t>
            </a:fld>
            <a:endParaRPr lang="en-GB"/>
          </a:p>
        </p:txBody>
      </p:sp>
    </p:spTree>
    <p:extLst>
      <p:ext uri="{BB962C8B-B14F-4D97-AF65-F5344CB8AC3E}">
        <p14:creationId xmlns:p14="http://schemas.microsoft.com/office/powerpoint/2010/main" val="3840469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terms of achievement, getting things done, </a:t>
            </a:r>
          </a:p>
          <a:p>
            <a:endParaRPr lang="en-GB" dirty="0"/>
          </a:p>
          <a:p>
            <a:r>
              <a:rPr lang="en-GB" dirty="0"/>
              <a:t>We</a:t>
            </a:r>
            <a:r>
              <a:rPr lang="en-GB" baseline="0" dirty="0"/>
              <a:t> often hear from students at PGR levels of study, especially those with conflicting responsibility and commitments, that motivation can be difficult to maintain at times. It’s natural for it to go up and downs at varying points in our lives, but if you are currently finding it difficult to get motivated, these are some good questions to ask yourself. </a:t>
            </a:r>
          </a:p>
          <a:p>
            <a:endParaRPr lang="en-GB" baseline="0" dirty="0"/>
          </a:p>
          <a:p>
            <a:r>
              <a:rPr lang="en-GB" baseline="0" dirty="0"/>
              <a:t>Why did you choose Warwick?</a:t>
            </a:r>
          </a:p>
          <a:p>
            <a:endParaRPr lang="en-GB" baseline="0" dirty="0"/>
          </a:p>
          <a:p>
            <a:r>
              <a:rPr lang="en-GB" baseline="0" dirty="0"/>
              <a:t>Why this particular course/area of research?</a:t>
            </a:r>
          </a:p>
          <a:p>
            <a:endParaRPr lang="en-GB" baseline="0" dirty="0"/>
          </a:p>
          <a:p>
            <a:r>
              <a:rPr lang="en-GB" baseline="0" dirty="0"/>
              <a:t>Are you more intrinsically or extrinsically motivated? </a:t>
            </a:r>
          </a:p>
          <a:p>
            <a:endParaRPr lang="en-GB" baseline="0" dirty="0"/>
          </a:p>
        </p:txBody>
      </p:sp>
      <p:sp>
        <p:nvSpPr>
          <p:cNvPr id="4" name="Slide Number Placeholder 3"/>
          <p:cNvSpPr>
            <a:spLocks noGrp="1"/>
          </p:cNvSpPr>
          <p:nvPr>
            <p:ph type="sldNum" sz="quarter" idx="5"/>
          </p:nvPr>
        </p:nvSpPr>
        <p:spPr/>
        <p:txBody>
          <a:bodyPr/>
          <a:lstStyle/>
          <a:p>
            <a:fld id="{034CF4E7-BAFD-4E64-9B18-33AA88B8AFA7}" type="slidenum">
              <a:rPr lang="en-GB" smtClean="0"/>
              <a:t>15</a:t>
            </a:fld>
            <a:endParaRPr lang="en-GB"/>
          </a:p>
        </p:txBody>
      </p:sp>
    </p:spTree>
    <p:extLst>
      <p:ext uri="{BB962C8B-B14F-4D97-AF65-F5344CB8AC3E}">
        <p14:creationId xmlns:p14="http://schemas.microsoft.com/office/powerpoint/2010/main" val="2529133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are</a:t>
            </a:r>
            <a:r>
              <a:rPr lang="en-GB" baseline="0" dirty="0"/>
              <a:t> likely to be aware of of intrinsic and extrinsic motivators and have come across them previously in your academic or professional careers. They’re useful to go back over and be mindful of, especially in times when you are perhaps struggling with your own motivation. It can be a good way to remind yourself of </a:t>
            </a:r>
            <a:r>
              <a:rPr lang="en-GB" b="1" u="sng" baseline="0" dirty="0"/>
              <a:t>why </a:t>
            </a:r>
            <a:r>
              <a:rPr lang="en-GB" b="0" u="none" baseline="0" dirty="0"/>
              <a:t>you are doing what you are doing, and </a:t>
            </a:r>
            <a:r>
              <a:rPr lang="en-GB" b="1" u="sng" baseline="0" dirty="0"/>
              <a:t>what </a:t>
            </a:r>
            <a:r>
              <a:rPr lang="en-GB" b="0" u="none" baseline="0" dirty="0"/>
              <a:t>you want to get out of it. </a:t>
            </a:r>
            <a:endParaRPr lang="en-GB" dirty="0"/>
          </a:p>
          <a:p>
            <a:endParaRPr lang="en-GB" dirty="0"/>
          </a:p>
          <a:p>
            <a:r>
              <a:rPr lang="en-GB" dirty="0"/>
              <a:t>Intrinsic</a:t>
            </a:r>
            <a:r>
              <a:rPr lang="en-GB" baseline="0" dirty="0"/>
              <a:t> motivators tend to be things that we wish for ourselves. Our inner desires to achieve or develop ourselves, our skills, our abilities. Our dream to achieve a particular accolade perhaps or to earn a specific degree. They are also often our inner drive based on our passions and what we enjoy, have an interest in and – when applied to study and work – what we want to invest our time and efforts into to do well in. </a:t>
            </a:r>
          </a:p>
          <a:p>
            <a:endParaRPr lang="en-GB" baseline="0" dirty="0"/>
          </a:p>
          <a:p>
            <a:r>
              <a:rPr lang="en-GB" baseline="0" dirty="0"/>
              <a:t>Extrinsic motivators are those outside of ourselves – often can be influenced by what we think others think. Extrinsic motivators – some of which could have been a driving force for you completing this course – are pay rise, promotion, praise or rewards, and often a fear of not doing well enough, or a fear of failure. </a:t>
            </a:r>
          </a:p>
          <a:p>
            <a:endParaRPr lang="en-GB" baseline="0" dirty="0"/>
          </a:p>
          <a:p>
            <a:endParaRPr lang="en-GB" baseline="0" dirty="0"/>
          </a:p>
          <a:p>
            <a:r>
              <a:rPr lang="en-GB" b="0" i="0" dirty="0">
                <a:solidFill>
                  <a:srgbClr val="2C2D30"/>
                </a:solidFill>
                <a:effectLst/>
                <a:latin typeface="Proxima Nova Regular"/>
              </a:rPr>
              <a:t>Link to Balance and achievement slide:  When we celebrate our small wins, positive emotions take over and enhance our </a:t>
            </a:r>
            <a:r>
              <a:rPr lang="en-GB" b="0" i="0" u="none" strike="noStrike" dirty="0">
                <a:solidFill>
                  <a:srgbClr val="2C2D30"/>
                </a:solidFill>
                <a:effectLst/>
                <a:latin typeface="Proxima Nova Regular"/>
                <a:hlinkClick r:id="rId3" tooltip="Psychology Today looks at motivation"/>
              </a:rPr>
              <a:t>motivation</a:t>
            </a:r>
            <a:r>
              <a:rPr lang="en-GB" b="0" i="0" dirty="0">
                <a:solidFill>
                  <a:srgbClr val="2C2D30"/>
                </a:solidFill>
                <a:effectLst/>
                <a:latin typeface="Proxima Nova Regular"/>
              </a:rPr>
              <a:t> to get to the finish line.</a:t>
            </a:r>
            <a:endParaRPr lang="en-GB" dirty="0"/>
          </a:p>
        </p:txBody>
      </p:sp>
      <p:sp>
        <p:nvSpPr>
          <p:cNvPr id="4" name="Slide Number Placeholder 3"/>
          <p:cNvSpPr>
            <a:spLocks noGrp="1"/>
          </p:cNvSpPr>
          <p:nvPr>
            <p:ph type="sldNum" sz="quarter" idx="10"/>
          </p:nvPr>
        </p:nvSpPr>
        <p:spPr/>
        <p:txBody>
          <a:bodyPr/>
          <a:lstStyle/>
          <a:p>
            <a:fld id="{26D99DC0-9BDE-43BD-8411-167465004177}" type="slidenum">
              <a:rPr lang="en-GB" smtClean="0"/>
              <a:t>16</a:t>
            </a:fld>
            <a:endParaRPr lang="en-GB"/>
          </a:p>
        </p:txBody>
      </p:sp>
    </p:spTree>
    <p:extLst>
      <p:ext uri="{BB962C8B-B14F-4D97-AF65-F5344CB8AC3E}">
        <p14:creationId xmlns:p14="http://schemas.microsoft.com/office/powerpoint/2010/main" val="1745838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Supervisor relationships are a common concern for PGR</a:t>
            </a:r>
            <a:r>
              <a:rPr lang="en-GB" baseline="0" dirty="0"/>
              <a:t> students.  Sitting in the achievement vector and connection</a:t>
            </a:r>
          </a:p>
          <a:p>
            <a:endParaRPr lang="en-GB" baseline="0" dirty="0"/>
          </a:p>
          <a:p>
            <a:r>
              <a:rPr lang="en-GB" baseline="0" dirty="0"/>
              <a:t>Your supervisor is a key component of your PhD and will be involved in many of your decisions, hours of study, research and direction and if the relationship is not managed effectively on both sides, it can be destructive. Key things to remember is that it is your project. Communication again is key, relay your needs and be clear, repeat if necessary.  Do not be afraid to ask for clarification. And do not take feedback and criticism personally, use it to your advantage. Set expectations, do not leave it to your supervisor, ask and ask again, clarify what is expected of you and remember that their experience is not yours.  Utilise networks of support, use </a:t>
            </a:r>
            <a:r>
              <a:rPr lang="en-GB" baseline="0" dirty="0" err="1"/>
              <a:t>LinkedIN</a:t>
            </a:r>
            <a:r>
              <a:rPr lang="en-GB" baseline="0" dirty="0"/>
              <a:t>, contact other researchers, speak to other universities, there is a wealth of knowledge around us and you have the ability to broaden your network. </a:t>
            </a:r>
          </a:p>
          <a:p>
            <a:endParaRPr lang="en-GB" baseline="0" dirty="0"/>
          </a:p>
          <a:p>
            <a:r>
              <a:rPr lang="en-GB" baseline="0" dirty="0"/>
              <a:t>Within University of Warwick, the Doctoral College are on hand if you face ongoing issues or difficulties with your supervisor, please contact them for further support. </a:t>
            </a:r>
            <a:endParaRPr lang="en-GB" dirty="0"/>
          </a:p>
          <a:p>
            <a:endParaRPr lang="en-GB" dirty="0"/>
          </a:p>
          <a:p>
            <a:r>
              <a:rPr lang="en-GB" dirty="0"/>
              <a:t>Ref </a:t>
            </a:r>
            <a:r>
              <a:rPr lang="en-GB" dirty="0" err="1"/>
              <a:t>Article:</a:t>
            </a:r>
            <a:r>
              <a:rPr lang="en-GB" dirty="0" err="1">
                <a:hlinkClick r:id="rId3"/>
              </a:rPr>
              <a:t>https</a:t>
            </a:r>
            <a:r>
              <a:rPr lang="en-GB" dirty="0">
                <a:hlinkClick r:id="rId3"/>
              </a:rPr>
              <a:t>://academease.org/2019/01/28/managing-your-relationship-with-your-</a:t>
            </a:r>
            <a:r>
              <a:rPr lang="en-GB" dirty="0" err="1">
                <a:hlinkClick r:id="rId3"/>
              </a:rPr>
              <a:t>phd</a:t>
            </a:r>
            <a:r>
              <a:rPr lang="en-GB" dirty="0">
                <a:hlinkClick r:id="rId3"/>
              </a:rPr>
              <a:t>-supervisor/</a:t>
            </a: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3F997C62-1EAC-4ECF-8EC9-A81AE69ACEFB}" type="slidenum">
              <a:rPr lang="en-GB" smtClean="0"/>
              <a:t>17</a:t>
            </a:fld>
            <a:endParaRPr lang="en-GB"/>
          </a:p>
        </p:txBody>
      </p:sp>
    </p:spTree>
    <p:extLst>
      <p:ext uri="{BB962C8B-B14F-4D97-AF65-F5344CB8AC3E}">
        <p14:creationId xmlns:p14="http://schemas.microsoft.com/office/powerpoint/2010/main" val="2576267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We have already discussed our emotional resilience, and the best way of looking after and developing this. The same applied to our resilience in our academic studies too. </a:t>
            </a:r>
          </a:p>
          <a:p>
            <a:endParaRPr lang="en-GB" dirty="0">
              <a:cs typeface="Calibri"/>
            </a:endParaRPr>
          </a:p>
          <a:p>
            <a:r>
              <a:rPr lang="en-GB" dirty="0">
                <a:cs typeface="Calibri"/>
              </a:rPr>
              <a:t>Expectations at university or moving onto a masters course can be higher than you are previously used to. Receiving a lower grade than you had expected or are used to can be disappointing, but you can learn from it and move on.  It is not always a reflection of you as a person or your abilities. Similarly, as mentioned, the challenges of a new way of learning through a blended approach may create some levels of stress or uncertainty. This is okay, it is not a failure to find the shift to a new way of working difficult or to take time to get used to this. It is normal and understandable. </a:t>
            </a:r>
          </a:p>
          <a:p>
            <a:endParaRPr lang="en-GB" dirty="0">
              <a:cs typeface="Calibri"/>
            </a:endParaRPr>
          </a:p>
          <a:p>
            <a:r>
              <a:rPr lang="en-GB" dirty="0">
                <a:cs typeface="Calibri"/>
              </a:rPr>
              <a:t>Below are some tips on ways you can build your academic resilience over this year:</a:t>
            </a:r>
          </a:p>
          <a:p>
            <a:endParaRPr lang="en-GB" dirty="0">
              <a:cs typeface="Calibri"/>
            </a:endParaRPr>
          </a:p>
          <a:p>
            <a:r>
              <a:rPr lang="en-GB" dirty="0">
                <a:cs typeface="Calibri"/>
              </a:rPr>
              <a:t>1. Request feedback on your assignments so that you can learn where you did well and what can be improved. This helps with where to focus on next time.</a:t>
            </a:r>
          </a:p>
          <a:p>
            <a:endParaRPr lang="en-GB" dirty="0">
              <a:cs typeface="Calibri"/>
            </a:endParaRPr>
          </a:p>
          <a:p>
            <a:r>
              <a:rPr lang="en-GB" dirty="0">
                <a:cs typeface="Calibri"/>
              </a:rPr>
              <a:t>2. Reflect on what you could do differently next time – had you been organised and planned ahead or was it a bit more rushed? Was it a topic you were already finding hard to grasp or get into? Could speaking with your tutor or professor have helped with your understanding? </a:t>
            </a:r>
          </a:p>
          <a:p>
            <a:endParaRPr lang="en-GB" dirty="0">
              <a:cs typeface="Calibri"/>
            </a:endParaRPr>
          </a:p>
          <a:p>
            <a:r>
              <a:rPr lang="en-GB" dirty="0">
                <a:cs typeface="Calibri"/>
              </a:rPr>
              <a:t>3. Seek support – don't leave it too late. Your department are there to help and advise as are your tutor and professors. As mentioned, Student Opportunities have a wide range of support and skills sessions available to help with study skills at university level. Make use of all of the support available to you. </a:t>
            </a:r>
          </a:p>
          <a:p>
            <a:endParaRPr lang="en-GB" dirty="0">
              <a:cs typeface="Calibri"/>
            </a:endParaRPr>
          </a:p>
          <a:p>
            <a:r>
              <a:rPr lang="en-GB" dirty="0">
                <a:cs typeface="Calibri"/>
              </a:rPr>
              <a:t>4. Be realistic – give yourself even time to do the work you need to do, make sure you are being realistic with your resources. Also think of the bigger picture, one bad grade does not have to effect everything else further down the line. You can learn from it, reflect and move on taking on board advice and feedback. </a:t>
            </a:r>
          </a:p>
          <a:p>
            <a:endParaRPr lang="en-GB" dirty="0">
              <a:cs typeface="Calibri"/>
            </a:endParaRPr>
          </a:p>
          <a:p>
            <a:r>
              <a:rPr lang="en-GB" dirty="0">
                <a:cs typeface="Calibri"/>
              </a:rPr>
              <a:t>5.  Make use of your class groups! Support each other with your studies, giving tips or advice to each other on things that work best for you. Studying together can also really help with focus and concentration if you are finding this hard. </a:t>
            </a:r>
          </a:p>
          <a:p>
            <a:endParaRPr lang="en-GB" dirty="0">
              <a:cs typeface="Calibri"/>
            </a:endParaRPr>
          </a:p>
          <a:p>
            <a:r>
              <a:rPr lang="en-GB" dirty="0">
                <a:cs typeface="Calibri"/>
              </a:rPr>
              <a:t>6. As hard as it can be, try to keep a positive attitude. It's natural for us all to have down times and not feel so great, this is absolutely fine. But on the whole, try to make sure </a:t>
            </a:r>
            <a:r>
              <a:rPr lang="en-GB" dirty="0" err="1">
                <a:cs typeface="Calibri"/>
              </a:rPr>
              <a:t>yo</a:t>
            </a:r>
            <a:r>
              <a:rPr lang="en-GB" dirty="0">
                <a:cs typeface="Calibri"/>
              </a:rPr>
              <a:t> </a:t>
            </a:r>
            <a:r>
              <a:rPr lang="en-GB" dirty="0" err="1">
                <a:cs typeface="Calibri"/>
              </a:rPr>
              <a:t>uare</a:t>
            </a:r>
            <a:r>
              <a:rPr lang="en-GB" dirty="0">
                <a:cs typeface="Calibri"/>
              </a:rPr>
              <a:t> not being too hard on yourself, setting yourself too high expectations or not recognising your achievements. Celebrate your successes! </a:t>
            </a:r>
          </a:p>
          <a:p>
            <a:endParaRPr lang="en-GB" dirty="0">
              <a:cs typeface="Calibri"/>
            </a:endParaRPr>
          </a:p>
          <a:p>
            <a:r>
              <a:rPr lang="en-GB" dirty="0">
                <a:cs typeface="Calibri"/>
              </a:rPr>
              <a:t>7. Finally, try your best to move forward from disappointment. Take the time to process and allow yourself to feel however you do, but try to move on from this once you have and focus on the next task at hand. </a:t>
            </a:r>
          </a:p>
        </p:txBody>
      </p:sp>
      <p:sp>
        <p:nvSpPr>
          <p:cNvPr id="4" name="Slide Number Placeholder 3"/>
          <p:cNvSpPr>
            <a:spLocks noGrp="1"/>
          </p:cNvSpPr>
          <p:nvPr>
            <p:ph type="sldNum" sz="quarter" idx="5"/>
          </p:nvPr>
        </p:nvSpPr>
        <p:spPr/>
        <p:txBody>
          <a:bodyPr/>
          <a:lstStyle/>
          <a:p>
            <a:fld id="{EC53A777-2693-2E4F-AAF2-3035C3200E18}" type="slidenum">
              <a:rPr lang="en-US" smtClean="0"/>
              <a:t>18</a:t>
            </a:fld>
            <a:endParaRPr lang="en-US"/>
          </a:p>
        </p:txBody>
      </p:sp>
    </p:spTree>
    <p:extLst>
      <p:ext uri="{BB962C8B-B14F-4D97-AF65-F5344CB8AC3E}">
        <p14:creationId xmlns:p14="http://schemas.microsoft.com/office/powerpoint/2010/main" val="3867419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Moving on to strategies to help us cope with life</a:t>
            </a:r>
          </a:p>
          <a:p>
            <a:endParaRPr lang="en-GB" dirty="0"/>
          </a:p>
          <a:p>
            <a:r>
              <a:rPr lang="en-GB" dirty="0"/>
              <a:t>We can create emotional space, even when our physical space is restricted.</a:t>
            </a:r>
          </a:p>
          <a:p>
            <a:endParaRPr lang="en-GB" dirty="0"/>
          </a:p>
          <a:p>
            <a:r>
              <a:rPr lang="en-GB" dirty="0"/>
              <a:t>Escaping into an activity can give you a break from stress and anxiety and help to prevent you from feeling caged in. The</a:t>
            </a:r>
            <a:r>
              <a:rPr lang="en-GB" baseline="0" dirty="0"/>
              <a:t> benefit of t</a:t>
            </a:r>
            <a:r>
              <a:rPr lang="en-GB" dirty="0"/>
              <a:t>aking the time to really be present in the moment, away from distractions of technology,</a:t>
            </a:r>
            <a:r>
              <a:rPr lang="en-GB" baseline="0" dirty="0"/>
              <a:t> work or family, cannot be understated. </a:t>
            </a:r>
          </a:p>
          <a:p>
            <a:endParaRPr lang="en-GB" baseline="0" dirty="0"/>
          </a:p>
          <a:p>
            <a:r>
              <a:rPr lang="en-GB" baseline="0" dirty="0"/>
              <a:t>Allow yourself the time – start with just 5 minutes if you can. Use an app to help if you feel this would be useful. </a:t>
            </a: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BB0679-E290-43C0-8F4C-60481A7C4A0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5902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what I have, but open if you would like something else.</a:t>
            </a:r>
          </a:p>
          <a:p>
            <a:endParaRPr lang="en-GB" dirty="0"/>
          </a:p>
          <a:p>
            <a:r>
              <a:rPr lang="en-GB" dirty="0"/>
              <a:t>Anything you were hoping for today?</a:t>
            </a:r>
          </a:p>
          <a:p>
            <a:endParaRPr lang="en-GB" dirty="0"/>
          </a:p>
          <a:p>
            <a:endParaRPr lang="en-GB" dirty="0"/>
          </a:p>
        </p:txBody>
      </p:sp>
      <p:sp>
        <p:nvSpPr>
          <p:cNvPr id="4" name="Slide Number Placeholder 3"/>
          <p:cNvSpPr>
            <a:spLocks noGrp="1"/>
          </p:cNvSpPr>
          <p:nvPr>
            <p:ph type="sldNum" sz="quarter" idx="5"/>
          </p:nvPr>
        </p:nvSpPr>
        <p:spPr/>
        <p:txBody>
          <a:bodyPr/>
          <a:lstStyle/>
          <a:p>
            <a:fld id="{26D99DC0-9BDE-43BD-8411-167465004177}" type="slidenum">
              <a:rPr lang="en-GB" smtClean="0"/>
              <a:t>2</a:t>
            </a:fld>
            <a:endParaRPr lang="en-GB"/>
          </a:p>
        </p:txBody>
      </p:sp>
    </p:spTree>
    <p:extLst>
      <p:ext uri="{BB962C8B-B14F-4D97-AF65-F5344CB8AC3E}">
        <p14:creationId xmlns:p14="http://schemas.microsoft.com/office/powerpoint/2010/main" val="4053521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connect we need to ensure that we are communicating thoughtfully. (Including how we talk to ourselves)!</a:t>
            </a:r>
          </a:p>
          <a:p>
            <a:endParaRPr lang="en-GB" dirty="0"/>
          </a:p>
          <a:p>
            <a:r>
              <a:rPr lang="en-GB" dirty="0"/>
              <a:t>When asserting what you need it is important to think about how this is communicated to try and reduce any sources of conflict. </a:t>
            </a:r>
          </a:p>
          <a:p>
            <a:endParaRPr lang="en-GB" dirty="0"/>
          </a:p>
          <a:p>
            <a:r>
              <a:rPr lang="en-GB" dirty="0"/>
              <a:t>When stressed or anxious, it is very easy to create conflict as an outlet for negative emotions. Being cooped up in close proximity does not bring out the best in anyone. </a:t>
            </a:r>
          </a:p>
          <a:p>
            <a:endParaRPr lang="en-GB" dirty="0"/>
          </a:p>
          <a:p>
            <a:r>
              <a:rPr lang="en-GB" dirty="0"/>
              <a:t>If you feel angry or resentful towards others, consider whether  you do need to negotiate a change in their behaviour, or if you need to find an alternative outlet for your feelings.</a:t>
            </a:r>
          </a:p>
          <a:p>
            <a:endParaRPr lang="en-GB" dirty="0"/>
          </a:p>
          <a:p>
            <a:endParaRPr lang="en-GB" dirty="0"/>
          </a:p>
          <a:p>
            <a:r>
              <a:rPr lang="en-GB" b="1" dirty="0"/>
              <a:t>Be clear and concise.</a:t>
            </a:r>
            <a:r>
              <a:rPr lang="en-GB" dirty="0"/>
              <a:t> </a:t>
            </a:r>
          </a:p>
          <a:p>
            <a:r>
              <a:rPr lang="en-GB" b="1" dirty="0"/>
              <a:t>Practice empathy.</a:t>
            </a:r>
            <a:r>
              <a:rPr lang="en-GB" dirty="0"/>
              <a:t> </a:t>
            </a:r>
          </a:p>
          <a:p>
            <a:r>
              <a:rPr lang="en-GB" b="1" dirty="0"/>
              <a:t>Assert yourself.</a:t>
            </a:r>
            <a:r>
              <a:rPr lang="en-GB" dirty="0"/>
              <a:t> </a:t>
            </a:r>
          </a:p>
          <a:p>
            <a:r>
              <a:rPr lang="en-GB" b="1" dirty="0"/>
              <a:t>Be calm and consistent.</a:t>
            </a:r>
            <a:r>
              <a:rPr lang="en-GB" dirty="0"/>
              <a:t> </a:t>
            </a:r>
          </a:p>
          <a:p>
            <a:r>
              <a:rPr lang="en-GB" b="1" dirty="0"/>
              <a:t>Use and read body language.</a:t>
            </a:r>
            <a:r>
              <a:rPr lang="en-GB" dirty="0"/>
              <a:t> </a:t>
            </a:r>
            <a:br>
              <a:rPr lang="en-GB" dirty="0"/>
            </a:br>
            <a:endParaRPr lang="en-GB" dirty="0"/>
          </a:p>
          <a:p>
            <a:endParaRPr lang="en-GB" dirty="0"/>
          </a:p>
        </p:txBody>
      </p:sp>
      <p:sp>
        <p:nvSpPr>
          <p:cNvPr id="4" name="Slide Number Placeholder 3"/>
          <p:cNvSpPr>
            <a:spLocks noGrp="1"/>
          </p:cNvSpPr>
          <p:nvPr>
            <p:ph type="sldNum" sz="quarter" idx="10"/>
          </p:nvPr>
        </p:nvSpPr>
        <p:spPr/>
        <p:txBody>
          <a:bodyPr/>
          <a:lstStyle/>
          <a:p>
            <a:pPr defTabSz="942655">
              <a:defRPr/>
            </a:pPr>
            <a:fld id="{7EBB0679-E290-43C0-8F4C-60481A7C4A01}" type="slidenum">
              <a:rPr lang="en-GB">
                <a:solidFill>
                  <a:prstClr val="black"/>
                </a:solidFill>
                <a:latin typeface="Calibri" panose="020F0502020204030204"/>
              </a:rPr>
              <a:pPr defTabSz="942655">
                <a:defRPr/>
              </a:pPr>
              <a:t>20</a:t>
            </a:fld>
            <a:endParaRPr lang="en-GB">
              <a:solidFill>
                <a:prstClr val="black"/>
              </a:solidFill>
              <a:latin typeface="Calibri" panose="020F0502020204030204"/>
            </a:endParaRPr>
          </a:p>
        </p:txBody>
      </p:sp>
    </p:spTree>
    <p:extLst>
      <p:ext uri="{BB962C8B-B14F-4D97-AF65-F5344CB8AC3E}">
        <p14:creationId xmlns:p14="http://schemas.microsoft.com/office/powerpoint/2010/main" val="513901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research does any difficult content come up? </a:t>
            </a:r>
          </a:p>
          <a:p>
            <a:endParaRPr lang="en-GB" dirty="0"/>
          </a:p>
          <a:p>
            <a:r>
              <a:rPr lang="en-GB" dirty="0"/>
              <a:t>How do you deal with this?</a:t>
            </a:r>
          </a:p>
          <a:p>
            <a:r>
              <a:rPr lang="en-GB" dirty="0"/>
              <a:t>- </a:t>
            </a:r>
            <a:br>
              <a:rPr lang="en-GB" dirty="0"/>
            </a:br>
            <a:endParaRPr lang="en-GB" dirty="0"/>
          </a:p>
          <a:p>
            <a:endParaRPr lang="en-GB" dirty="0"/>
          </a:p>
        </p:txBody>
      </p:sp>
      <p:sp>
        <p:nvSpPr>
          <p:cNvPr id="4" name="Slide Number Placeholder 3"/>
          <p:cNvSpPr>
            <a:spLocks noGrp="1"/>
          </p:cNvSpPr>
          <p:nvPr>
            <p:ph type="sldNum" sz="quarter" idx="10"/>
          </p:nvPr>
        </p:nvSpPr>
        <p:spPr/>
        <p:txBody>
          <a:bodyPr/>
          <a:lstStyle/>
          <a:p>
            <a:pPr defTabSz="942655">
              <a:defRPr/>
            </a:pPr>
            <a:fld id="{7EBB0679-E290-43C0-8F4C-60481A7C4A01}" type="slidenum">
              <a:rPr lang="en-GB">
                <a:solidFill>
                  <a:prstClr val="black"/>
                </a:solidFill>
                <a:latin typeface="Calibri" panose="020F0502020204030204"/>
              </a:rPr>
              <a:pPr defTabSz="942655">
                <a:defRPr/>
              </a:pPr>
              <a:t>21</a:t>
            </a:fld>
            <a:endParaRPr lang="en-GB">
              <a:solidFill>
                <a:prstClr val="black"/>
              </a:solidFill>
              <a:latin typeface="Calibri" panose="020F0502020204030204"/>
            </a:endParaRPr>
          </a:p>
        </p:txBody>
      </p:sp>
    </p:spTree>
    <p:extLst>
      <p:ext uri="{BB962C8B-B14F-4D97-AF65-F5344CB8AC3E}">
        <p14:creationId xmlns:p14="http://schemas.microsoft.com/office/powerpoint/2010/main" val="262208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Managing stress to achieve and connect</a:t>
            </a:r>
          </a:p>
          <a:p>
            <a:endParaRPr lang="en-GB" dirty="0">
              <a:hlinkClick r:id="rId3"/>
            </a:endParaRPr>
          </a:p>
          <a:p>
            <a:r>
              <a:rPr lang="en-GB" dirty="0">
                <a:hlinkClick r:id="rId3"/>
              </a:rPr>
              <a:t>https://www.youtube.com/watch?v=uxayUBd6T7M</a:t>
            </a:r>
            <a:endParaRPr lang="en-GB" dirty="0"/>
          </a:p>
          <a:p>
            <a:endParaRPr lang="en-GB" dirty="0"/>
          </a:p>
          <a:p>
            <a:r>
              <a:rPr lang="en-GB" dirty="0"/>
              <a:t>Breathing exercises can help manage anxiety</a:t>
            </a:r>
            <a:r>
              <a:rPr lang="en-GB" baseline="0" dirty="0"/>
              <a:t> or</a:t>
            </a:r>
            <a:r>
              <a:rPr lang="en-GB" dirty="0"/>
              <a:t> can</a:t>
            </a:r>
            <a:r>
              <a:rPr lang="en-GB" baseline="0" dirty="0"/>
              <a:t> bring a sense of calm when you are stressed</a:t>
            </a:r>
            <a:endParaRPr lang="en-GB" dirty="0"/>
          </a:p>
        </p:txBody>
      </p:sp>
      <p:sp>
        <p:nvSpPr>
          <p:cNvPr id="4" name="Slide Number Placeholder 3"/>
          <p:cNvSpPr>
            <a:spLocks noGrp="1"/>
          </p:cNvSpPr>
          <p:nvPr>
            <p:ph type="sldNum" sz="quarter" idx="10"/>
          </p:nvPr>
        </p:nvSpPr>
        <p:spPr/>
        <p:txBody>
          <a:bodyPr/>
          <a:lstStyle/>
          <a:p>
            <a:fld id="{7EBB0679-E290-43C0-8F4C-60481A7C4A01}" type="slidenum">
              <a:rPr lang="en-GB" smtClean="0"/>
              <a:t>22</a:t>
            </a:fld>
            <a:endParaRPr lang="en-GB"/>
          </a:p>
        </p:txBody>
      </p:sp>
    </p:spTree>
    <p:extLst>
      <p:ext uri="{BB962C8B-B14F-4D97-AF65-F5344CB8AC3E}">
        <p14:creationId xmlns:p14="http://schemas.microsoft.com/office/powerpoint/2010/main" val="1876976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dirty="0"/>
              <a:t>Five Senses: This is a great tool</a:t>
            </a:r>
            <a:r>
              <a:rPr lang="en-GB" sz="1200" baseline="0" dirty="0"/>
              <a:t> you can use to help calm yourself when you feel stressed or anxious. You can use it to help if your need distracting from unhelpful thoughts or to help calm yourself when you are experiencing high emotion or feel very upset. You can use this tool wherever you are.</a:t>
            </a:r>
          </a:p>
          <a:p>
            <a:pPr marL="0" indent="0">
              <a:buNone/>
            </a:pPr>
            <a:endParaRPr lang="en-GB" sz="1200" baseline="0" dirty="0"/>
          </a:p>
          <a:p>
            <a:pPr marL="0" indent="0">
              <a:buNone/>
            </a:pPr>
            <a:r>
              <a:rPr lang="en-GB" sz="1200" baseline="0" dirty="0"/>
              <a:t>Lets practice…</a:t>
            </a:r>
            <a:endParaRPr lang="en-GB" sz="1200" dirty="0"/>
          </a:p>
          <a:p>
            <a:pPr marL="0" indent="0">
              <a:buNone/>
            </a:pPr>
            <a:endParaRPr lang="en-GB" sz="1200" dirty="0"/>
          </a:p>
          <a:p>
            <a:r>
              <a:rPr lang="en-GB" sz="1200" dirty="0"/>
              <a:t>What are 5 things you can see?</a:t>
            </a:r>
            <a:br>
              <a:rPr lang="en-GB" sz="1200" dirty="0"/>
            </a:br>
            <a:endParaRPr lang="en-GB" sz="1200" dirty="0"/>
          </a:p>
          <a:p>
            <a:r>
              <a:rPr lang="en-GB" sz="1200" dirty="0"/>
              <a:t>What are 4 things you can feel?</a:t>
            </a:r>
            <a:br>
              <a:rPr lang="en-GB" sz="1200" dirty="0"/>
            </a:br>
            <a:endParaRPr lang="en-GB" sz="1200" dirty="0"/>
          </a:p>
          <a:p>
            <a:r>
              <a:rPr lang="en-GB" sz="1200" dirty="0"/>
              <a:t>What are the 3 things you can hear?</a:t>
            </a:r>
            <a:br>
              <a:rPr lang="en-GB" sz="1200" dirty="0"/>
            </a:br>
            <a:endParaRPr lang="en-GB" sz="1200" dirty="0"/>
          </a:p>
          <a:p>
            <a:r>
              <a:rPr lang="en-GB" sz="1200" dirty="0"/>
              <a:t>What are the 2 things you can smell?</a:t>
            </a:r>
            <a:br>
              <a:rPr lang="en-GB" sz="1200" dirty="0"/>
            </a:br>
            <a:endParaRPr lang="en-GB" sz="1200" dirty="0"/>
          </a:p>
          <a:p>
            <a:r>
              <a:rPr lang="en-GB" sz="1200" dirty="0"/>
              <a:t>What is the 1 thing you can taste?</a:t>
            </a:r>
          </a:p>
        </p:txBody>
      </p:sp>
      <p:sp>
        <p:nvSpPr>
          <p:cNvPr id="4" name="Slide Number Placeholder 3"/>
          <p:cNvSpPr>
            <a:spLocks noGrp="1"/>
          </p:cNvSpPr>
          <p:nvPr>
            <p:ph type="sldNum" sz="quarter" idx="10"/>
          </p:nvPr>
        </p:nvSpPr>
        <p:spPr/>
        <p:txBody>
          <a:bodyPr/>
          <a:lstStyle/>
          <a:p>
            <a:fld id="{7EBB0679-E290-43C0-8F4C-60481A7C4A01}" type="slidenum">
              <a:rPr lang="en-GB" smtClean="0"/>
              <a:t>23</a:t>
            </a:fld>
            <a:endParaRPr lang="en-GB"/>
          </a:p>
        </p:txBody>
      </p:sp>
    </p:spTree>
    <p:extLst>
      <p:ext uri="{BB962C8B-B14F-4D97-AF65-F5344CB8AC3E}">
        <p14:creationId xmlns:p14="http://schemas.microsoft.com/office/powerpoint/2010/main" val="27469685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De-stress to achieve and for pleasure, for some its connection</a:t>
            </a:r>
          </a:p>
          <a:p>
            <a:endParaRPr lang="en-GB" b="1" dirty="0"/>
          </a:p>
          <a:p>
            <a:r>
              <a:rPr lang="en-GB" b="1" dirty="0"/>
              <a:t>WHY?</a:t>
            </a:r>
          </a:p>
          <a:p>
            <a:r>
              <a:rPr lang="en-GB" dirty="0"/>
              <a:t>Being active improves your physical and mental health, </a:t>
            </a:r>
            <a:r>
              <a:rPr lang="en-GB" sz="1200" b="0" i="0" kern="1200" baseline="0" dirty="0">
                <a:solidFill>
                  <a:schemeClr val="tx1"/>
                </a:solidFill>
                <a:effectLst/>
                <a:latin typeface="+mn-lt"/>
                <a:ea typeface="+mn-ea"/>
                <a:cs typeface="+mn-cs"/>
              </a:rPr>
              <a:t>r</a:t>
            </a:r>
            <a:r>
              <a:rPr lang="en-GB" sz="1200" b="0" i="0" kern="1200" dirty="0">
                <a:solidFill>
                  <a:schemeClr val="tx1"/>
                </a:solidFill>
                <a:effectLst/>
                <a:latin typeface="+mn-lt"/>
                <a:ea typeface="+mn-ea"/>
                <a:cs typeface="+mn-cs"/>
              </a:rPr>
              <a:t>egular physical activity is associated with lower rates of depression and anxiety across all age groups.</a:t>
            </a:r>
          </a:p>
          <a:p>
            <a:r>
              <a:rPr lang="en-GB" sz="1200" b="0" i="0" kern="1200" dirty="0">
                <a:solidFill>
                  <a:schemeClr val="tx1"/>
                </a:solidFill>
                <a:effectLst/>
                <a:latin typeface="+mn-lt"/>
                <a:ea typeface="+mn-ea"/>
                <a:cs typeface="+mn-cs"/>
              </a:rPr>
              <a:t>Evidence also shows it can also improve your mental wellbeing by</a:t>
            </a:r>
            <a:r>
              <a:rPr lang="en-GB" sz="1200" b="0" i="0" kern="1200" baseline="0" dirty="0">
                <a:solidFill>
                  <a:schemeClr val="tx1"/>
                </a:solidFill>
                <a:effectLst/>
                <a:latin typeface="+mn-lt"/>
                <a:ea typeface="+mn-ea"/>
                <a:cs typeface="+mn-cs"/>
              </a:rPr>
              <a:t> </a:t>
            </a:r>
          </a:p>
          <a:p>
            <a:pPr marL="171450" indent="-171450">
              <a:buFont typeface="Arial" panose="020B0604020202020204" pitchFamily="34" charset="0"/>
              <a:buChar char="•"/>
            </a:pPr>
            <a:r>
              <a:rPr lang="en-GB" sz="1200" b="0" i="0" kern="1200" baseline="0" dirty="0">
                <a:solidFill>
                  <a:schemeClr val="tx1"/>
                </a:solidFill>
                <a:effectLst/>
                <a:latin typeface="+mn-lt"/>
                <a:ea typeface="+mn-ea"/>
                <a:cs typeface="+mn-cs"/>
              </a:rPr>
              <a:t>raising your self esteem</a:t>
            </a:r>
            <a:endParaRPr lang="en-GB"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helping you to set goals or challenges and achieve them</a:t>
            </a:r>
          </a:p>
          <a:p>
            <a:pPr marL="171450" indent="-171450">
              <a:buFont typeface="Arial" panose="020B0604020202020204" pitchFamily="34" charset="0"/>
              <a:buChar char="•"/>
            </a:pPr>
            <a:r>
              <a:rPr lang="en-GB" dirty="0"/>
              <a:t>Endorphins released during exercise naturally boost your mood. </a:t>
            </a:r>
          </a:p>
        </p:txBody>
      </p:sp>
      <p:sp>
        <p:nvSpPr>
          <p:cNvPr id="4" name="Slide Number Placeholder 3"/>
          <p:cNvSpPr>
            <a:spLocks noGrp="1"/>
          </p:cNvSpPr>
          <p:nvPr>
            <p:ph type="sldNum" sz="quarter" idx="10"/>
          </p:nvPr>
        </p:nvSpPr>
        <p:spPr/>
        <p:txBody>
          <a:bodyPr/>
          <a:lstStyle/>
          <a:p>
            <a:fld id="{26D99DC0-9BDE-43BD-8411-167465004177}" type="slidenum">
              <a:rPr lang="en-GB" smtClean="0"/>
              <a:t>24</a:t>
            </a:fld>
            <a:endParaRPr lang="en-GB"/>
          </a:p>
        </p:txBody>
      </p:sp>
    </p:spTree>
    <p:extLst>
      <p:ext uri="{BB962C8B-B14F-4D97-AF65-F5344CB8AC3E}">
        <p14:creationId xmlns:p14="http://schemas.microsoft.com/office/powerpoint/2010/main" val="1354162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PGR Student Experience</a:t>
            </a:r>
          </a:p>
          <a:p>
            <a:endParaRPr lang="en-GB" dirty="0"/>
          </a:p>
          <a:p>
            <a:r>
              <a:rPr lang="en-GB" dirty="0"/>
              <a:t> Has everything in here. Exactly what I’m saying. </a:t>
            </a:r>
          </a:p>
          <a:p>
            <a:endParaRPr lang="en-GB" dirty="0"/>
          </a:p>
        </p:txBody>
      </p:sp>
      <p:sp>
        <p:nvSpPr>
          <p:cNvPr id="4" name="Slide Number Placeholder 3"/>
          <p:cNvSpPr>
            <a:spLocks noGrp="1"/>
          </p:cNvSpPr>
          <p:nvPr>
            <p:ph type="sldNum" sz="quarter" idx="10"/>
          </p:nvPr>
        </p:nvSpPr>
        <p:spPr/>
        <p:txBody>
          <a:bodyPr/>
          <a:lstStyle/>
          <a:p>
            <a:fld id="{26D99DC0-9BDE-43BD-8411-167465004177}" type="slidenum">
              <a:rPr lang="en-GB" smtClean="0"/>
              <a:t>25</a:t>
            </a:fld>
            <a:endParaRPr lang="en-GB"/>
          </a:p>
        </p:txBody>
      </p:sp>
    </p:spTree>
    <p:extLst>
      <p:ext uri="{BB962C8B-B14F-4D97-AF65-F5344CB8AC3E}">
        <p14:creationId xmlns:p14="http://schemas.microsoft.com/office/powerpoint/2010/main" val="33804585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 https://warwick.ac.uk/services/wss/students/</a:t>
            </a:r>
          </a:p>
          <a:p>
            <a:endParaRPr lang="en-GB" dirty="0"/>
          </a:p>
          <a:p>
            <a:r>
              <a:rPr lang="en-GB" dirty="0"/>
              <a:t>Explain</a:t>
            </a:r>
            <a:r>
              <a:rPr lang="en-GB" baseline="0" dirty="0"/>
              <a:t> no face-to-face and what is on offer </a:t>
            </a:r>
            <a:endParaRPr lang="en-GB" dirty="0"/>
          </a:p>
        </p:txBody>
      </p:sp>
      <p:sp>
        <p:nvSpPr>
          <p:cNvPr id="4" name="Slide Number Placeholder 3"/>
          <p:cNvSpPr>
            <a:spLocks noGrp="1"/>
          </p:cNvSpPr>
          <p:nvPr>
            <p:ph type="sldNum" sz="quarter" idx="10"/>
          </p:nvPr>
        </p:nvSpPr>
        <p:spPr/>
        <p:txBody>
          <a:bodyPr/>
          <a:lstStyle/>
          <a:p>
            <a:fld id="{C70FD907-CA58-4A01-9B0C-B68219DA0BF1}" type="slidenum">
              <a:rPr lang="en-GB" smtClean="0"/>
              <a:t>26</a:t>
            </a:fld>
            <a:endParaRPr lang="en-GB"/>
          </a:p>
        </p:txBody>
      </p:sp>
    </p:spTree>
    <p:extLst>
      <p:ext uri="{BB962C8B-B14F-4D97-AF65-F5344CB8AC3E}">
        <p14:creationId xmlns:p14="http://schemas.microsoft.com/office/powerpoint/2010/main" val="42075758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 message</a:t>
            </a:r>
          </a:p>
          <a:p>
            <a:r>
              <a:rPr lang="en-GB" dirty="0"/>
              <a:t>This information will not be new to you. I am giving you permission to implement it. I implore you to put things into action. It will not just happen, need to commit to your own wellbeing. </a:t>
            </a:r>
          </a:p>
          <a:p>
            <a:r>
              <a:rPr lang="en-GB" dirty="0"/>
              <a:t>It is important and these things will help.</a:t>
            </a:r>
          </a:p>
          <a:p>
            <a:endParaRPr lang="en-GB" dirty="0"/>
          </a:p>
        </p:txBody>
      </p:sp>
      <p:sp>
        <p:nvSpPr>
          <p:cNvPr id="4" name="Slide Number Placeholder 3"/>
          <p:cNvSpPr>
            <a:spLocks noGrp="1"/>
          </p:cNvSpPr>
          <p:nvPr>
            <p:ph type="sldNum" sz="quarter" idx="5"/>
          </p:nvPr>
        </p:nvSpPr>
        <p:spPr/>
        <p:txBody>
          <a:bodyPr/>
          <a:lstStyle/>
          <a:p>
            <a:fld id="{26D99DC0-9BDE-43BD-8411-167465004177}" type="slidenum">
              <a:rPr lang="en-GB" smtClean="0"/>
              <a:t>27</a:t>
            </a:fld>
            <a:endParaRPr lang="en-GB"/>
          </a:p>
        </p:txBody>
      </p:sp>
    </p:spTree>
    <p:extLst>
      <p:ext uri="{BB962C8B-B14F-4D97-AF65-F5344CB8AC3E}">
        <p14:creationId xmlns:p14="http://schemas.microsoft.com/office/powerpoint/2010/main" val="3395278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960B4-DE75-8358-F3D6-67879FFA31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1AD458-9E9F-9493-B242-A54BB03C58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74DCD5-C3BD-CC0E-61B6-9364147F9AB5}"/>
              </a:ext>
            </a:extLst>
          </p:cNvPr>
          <p:cNvSpPr>
            <a:spLocks noGrp="1"/>
          </p:cNvSpPr>
          <p:nvPr>
            <p:ph type="body" idx="1"/>
          </p:nvPr>
        </p:nvSpPr>
        <p:spPr/>
        <p:txBody>
          <a:bodyPr/>
          <a:lstStyle/>
          <a:p>
            <a:r>
              <a:rPr lang="en-GB" dirty="0"/>
              <a:t>Over to you ……..</a:t>
            </a:r>
          </a:p>
          <a:p>
            <a:endParaRPr lang="en-GB" dirty="0"/>
          </a:p>
          <a:p>
            <a:r>
              <a:rPr lang="en-GB" dirty="0"/>
              <a:t>What are the challenges you have at the moment?</a:t>
            </a:r>
          </a:p>
          <a:p>
            <a:endParaRPr lang="en-GB" dirty="0"/>
          </a:p>
          <a:p>
            <a:r>
              <a:rPr lang="en-GB" dirty="0"/>
              <a:t>Workload, </a:t>
            </a:r>
          </a:p>
          <a:p>
            <a:r>
              <a:rPr lang="en-GB" dirty="0" err="1"/>
              <a:t>Maintaininng</a:t>
            </a:r>
            <a:r>
              <a:rPr lang="en-GB" dirty="0"/>
              <a:t> balance</a:t>
            </a:r>
          </a:p>
          <a:p>
            <a:endParaRPr lang="en-GB" dirty="0"/>
          </a:p>
          <a:p>
            <a:r>
              <a:rPr lang="en-GB" dirty="0"/>
              <a:t>Post it notes </a:t>
            </a:r>
          </a:p>
          <a:p>
            <a:endParaRPr lang="en-GB" dirty="0"/>
          </a:p>
          <a:p>
            <a:r>
              <a:rPr lang="en-GB" dirty="0"/>
              <a:t>Upgrades?</a:t>
            </a:r>
          </a:p>
          <a:p>
            <a:r>
              <a:rPr lang="en-GB" dirty="0"/>
              <a:t>Researching away from home</a:t>
            </a:r>
          </a:p>
          <a:p>
            <a:r>
              <a:rPr lang="en-GB" dirty="0"/>
              <a:t>Writing up</a:t>
            </a:r>
          </a:p>
          <a:p>
            <a:r>
              <a:rPr lang="en-GB" dirty="0"/>
              <a:t>Conferences</a:t>
            </a:r>
          </a:p>
          <a:p>
            <a:endParaRPr lang="en-GB" dirty="0"/>
          </a:p>
          <a:p>
            <a:r>
              <a:rPr lang="en-GB" baseline="0" dirty="0"/>
              <a:t>Discuss what we can do to address these..</a:t>
            </a:r>
          </a:p>
          <a:p>
            <a:endParaRPr lang="en-GB" baseline="0" dirty="0"/>
          </a:p>
          <a:p>
            <a:r>
              <a:rPr lang="en-GB" b="1" baseline="0" dirty="0"/>
              <a:t>Bearing in mind the range of pressures you may be facing or stresses that you may be experiencing, it is really important to remember to take time for your wellbeing and to focus on looking after the basics of this. This is what we are going to focus on today. </a:t>
            </a:r>
            <a:endParaRPr lang="en-GB" b="1" dirty="0"/>
          </a:p>
        </p:txBody>
      </p:sp>
      <p:sp>
        <p:nvSpPr>
          <p:cNvPr id="4" name="Slide Number Placeholder 3">
            <a:extLst>
              <a:ext uri="{FF2B5EF4-FFF2-40B4-BE49-F238E27FC236}">
                <a16:creationId xmlns:a16="http://schemas.microsoft.com/office/drawing/2014/main" id="{FAA1E323-FCEA-8BB3-0BB1-7E5E7AEE4B7E}"/>
              </a:ext>
            </a:extLst>
          </p:cNvPr>
          <p:cNvSpPr>
            <a:spLocks noGrp="1"/>
          </p:cNvSpPr>
          <p:nvPr>
            <p:ph type="sldNum" sz="quarter" idx="5"/>
          </p:nvPr>
        </p:nvSpPr>
        <p:spPr/>
        <p:txBody>
          <a:bodyPr/>
          <a:lstStyle/>
          <a:p>
            <a:fld id="{26D99DC0-9BDE-43BD-8411-167465004177}" type="slidenum">
              <a:rPr lang="en-GB" smtClean="0"/>
              <a:t>3</a:t>
            </a:fld>
            <a:endParaRPr lang="en-GB"/>
          </a:p>
        </p:txBody>
      </p:sp>
    </p:spTree>
    <p:extLst>
      <p:ext uri="{BB962C8B-B14F-4D97-AF65-F5344CB8AC3E}">
        <p14:creationId xmlns:p14="http://schemas.microsoft.com/office/powerpoint/2010/main" val="52977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a:solidFill>
                  <a:schemeClr val="tx2"/>
                </a:solidFill>
                <a:latin typeface="Arial" panose="020B0604020202020204" pitchFamily="34" charset="0"/>
                <a:cs typeface="Arial" panose="020B0604020202020204" pitchFamily="34" charset="0"/>
              </a:rPr>
              <a:t>This slide has the three main areas of focus to support you in managing the demands we have mentioned, and achieving a balance that works for you and your wellbeing, offering tips and strategies that may help you through your post graduate studies. Please remember though this is your wellbeing, therefore not all of the strategies mentioned may feel relevant. As we go through please take note of those you think you could use and create your own toolkit to take away with you.</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a:solidFill>
                <a:schemeClr val="tx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a:solidFill>
                  <a:schemeClr val="tx2"/>
                </a:solidFill>
                <a:latin typeface="Arial" panose="020B0604020202020204" pitchFamily="34" charset="0"/>
                <a:cs typeface="Arial" panose="020B0604020202020204" pitchFamily="34" charset="0"/>
              </a:rPr>
              <a:t>Just as a reminder…</a:t>
            </a:r>
          </a:p>
          <a:p>
            <a:pPr marL="0" lvl="0" indent="0">
              <a:buFont typeface="+mj-lt"/>
              <a:buNone/>
            </a:pPr>
            <a:endParaRPr lang="en-US" baseline="0" dirty="0">
              <a:solidFill>
                <a:schemeClr val="tx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i="1" dirty="0">
                <a:solidFill>
                  <a:srgbClr val="4F6128"/>
                </a:solidFill>
                <a:cs typeface="Calibri"/>
              </a:rPr>
              <a:t>Pleasure</a:t>
            </a:r>
            <a:r>
              <a:rPr lang="en-US" i="1" dirty="0">
                <a:solidFill>
                  <a:srgbClr val="4F6128"/>
                </a:solidFill>
                <a:cs typeface="Calibri"/>
              </a:rPr>
              <a:t> - Feelings of anxiety and stress can make us forget, lose touch with or find it hard to feel pleasure. Try to plan some activities each day that bring you joy. Even if it’s a small thing, just a few moments. E.g. music in car when driving to work. </a:t>
            </a:r>
          </a:p>
          <a:p>
            <a:pPr marL="0" lvl="0" indent="0">
              <a:buFont typeface="+mj-lt"/>
              <a:buNone/>
            </a:pPr>
            <a:endParaRPr lang="en-US" baseline="0" dirty="0">
              <a:solidFill>
                <a:schemeClr val="tx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i="1" dirty="0">
                <a:solidFill>
                  <a:srgbClr val="4F6128"/>
                </a:solidFill>
              </a:rPr>
              <a:t>Achieve</a:t>
            </a:r>
            <a:r>
              <a:rPr lang="en-US" i="1" baseline="0" dirty="0">
                <a:solidFill>
                  <a:srgbClr val="4F6128"/>
                </a:solidFill>
              </a:rPr>
              <a:t> - </a:t>
            </a:r>
            <a:r>
              <a:rPr lang="en-US" i="1" dirty="0">
                <a:solidFill>
                  <a:srgbClr val="4F6128"/>
                </a:solidFill>
              </a:rPr>
              <a:t>Including tasks in our day that will give us a sense of accomplishment can help to make us feel good. It can be anything like completing some housework, doing some gardening, trying a new recipe or exercise workout. Helps to look for wins, especially when PHD can feel like it’s blocked. Or not going according to plan.</a:t>
            </a:r>
            <a:endParaRPr lang="en-US" i="1" dirty="0">
              <a:solidFill>
                <a:srgbClr val="4F6128"/>
              </a:solidFill>
              <a:cs typeface="Calibri"/>
            </a:endParaRPr>
          </a:p>
          <a:p>
            <a:pPr marL="0" lvl="0" indent="0">
              <a:buFont typeface="+mj-lt"/>
              <a:buNone/>
            </a:pPr>
            <a:endParaRPr lang="en-US" baseline="0" dirty="0">
              <a:solidFill>
                <a:schemeClr val="tx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1" i="1" dirty="0">
                <a:solidFill>
                  <a:srgbClr val="4F6128"/>
                </a:solidFill>
                <a:cs typeface="Calibri"/>
              </a:rPr>
              <a:t>Connection</a:t>
            </a:r>
            <a:r>
              <a:rPr lang="en-US" b="0" i="1" dirty="0">
                <a:solidFill>
                  <a:srgbClr val="4F6128"/>
                </a:solidFill>
                <a:cs typeface="Calibri"/>
              </a:rPr>
              <a:t> - Humans are social beings! We need connection with our nearest and dearest and make new acquaintances, good to widen our network. Social and professional.</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0" i="1" dirty="0">
              <a:solidFill>
                <a:srgbClr val="4F6128"/>
              </a:solidFill>
              <a:cs typeface="Calibri"/>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0" i="1" dirty="0">
              <a:solidFill>
                <a:srgbClr val="4F6128"/>
              </a:solidFill>
              <a:cs typeface="Calibri"/>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GB" dirty="0">
                <a:solidFill>
                  <a:schemeClr val="tx2"/>
                </a:solidFill>
              </a:rPr>
              <a:t> </a:t>
            </a:r>
            <a:r>
              <a:rPr lang="en-GB" dirty="0"/>
              <a:t>A</a:t>
            </a:r>
            <a:r>
              <a:rPr lang="en-GB" baseline="0" dirty="0"/>
              <a:t> postgraduate research course can be intense. The workload at times may feel h</a:t>
            </a:r>
            <a:r>
              <a:rPr lang="en-GB" dirty="0"/>
              <a:t>eavy or overwhelming</a:t>
            </a:r>
            <a:r>
              <a:rPr lang="en-GB" baseline="0" dirty="0"/>
              <a:t> and we may need to be managing this alongside the other challenges such as family demands, pressure to publish, finances, some students feel isolated,</a:t>
            </a:r>
            <a:endParaRPr lang="en-GB" baseline="0" dirty="0">
              <a:solidFill>
                <a:schemeClr val="tx2"/>
              </a:solidFill>
              <a:cs typeface="Calibri"/>
            </a:endParaRPr>
          </a:p>
          <a:p>
            <a:endParaRPr lang="en-GB" baseline="0" dirty="0"/>
          </a:p>
          <a:p>
            <a:r>
              <a:rPr lang="en-GB" baseline="0" dirty="0"/>
              <a:t>Question:</a:t>
            </a:r>
          </a:p>
          <a:p>
            <a:r>
              <a:rPr lang="en-GB" b="1" i="1" baseline="0" dirty="0"/>
              <a:t>How do you feel about this slide?</a:t>
            </a:r>
          </a:p>
          <a:p>
            <a:r>
              <a:rPr lang="en-GB" b="1" i="1" baseline="0" dirty="0"/>
              <a:t>Anyone thinking, ‘I haven’t got time for this?’</a:t>
            </a:r>
          </a:p>
          <a:p>
            <a:endParaRPr lang="en-GB" baseline="0" dirty="0"/>
          </a:p>
          <a:p>
            <a:r>
              <a:rPr lang="en-GB" baseline="0" dirty="0"/>
              <a:t>By keeping this in mind we are looking out for opportunities for pleasure for achievement and connection.</a:t>
            </a:r>
          </a:p>
          <a:p>
            <a:endParaRPr lang="en-GB" baseline="0" dirty="0"/>
          </a:p>
          <a:p>
            <a:endParaRPr lang="en-GB" baseline="0" dirty="0"/>
          </a:p>
          <a:p>
            <a:r>
              <a:rPr lang="en-GB" baseline="0" dirty="0"/>
              <a:t>Guilt  - Not working can induce this feeling. But I am giving you permission to take a break. Better for productivity. Self compassion.  Ban the word ‘should’. You’re an adult, make the healthy choice. </a:t>
            </a:r>
            <a:r>
              <a:rPr lang="en-GB" b="0" i="0" dirty="0">
                <a:solidFill>
                  <a:srgbClr val="2C2D30"/>
                </a:solidFill>
                <a:effectLst/>
                <a:latin typeface="Proxima Nova Semi Bold"/>
              </a:rPr>
              <a:t>It's important to appreciate what we do accomplish and take breaks when we need them</a:t>
            </a:r>
          </a:p>
          <a:p>
            <a:pPr algn="l"/>
            <a:r>
              <a:rPr lang="en-GB" b="0" i="0" dirty="0">
                <a:solidFill>
                  <a:srgbClr val="2C2D30"/>
                </a:solidFill>
                <a:effectLst/>
                <a:latin typeface="Proxima Nova Semi Bold"/>
              </a:rPr>
              <a:t>1. Set realistic expectations for the day.</a:t>
            </a:r>
          </a:p>
          <a:p>
            <a:r>
              <a:rPr lang="en-GB" b="0" i="0" dirty="0">
                <a:solidFill>
                  <a:srgbClr val="2C2D30"/>
                </a:solidFill>
                <a:effectLst/>
                <a:latin typeface="Proxima Nova Regular"/>
              </a:rPr>
              <a:t>It is important to know that our energy, focus, and </a:t>
            </a:r>
            <a:r>
              <a:rPr lang="en-GB" b="0" i="0" u="none" strike="noStrike" dirty="0">
                <a:solidFill>
                  <a:srgbClr val="2C2D30"/>
                </a:solidFill>
                <a:effectLst/>
                <a:latin typeface="Proxima Nova Regular"/>
                <a:hlinkClick r:id="rId3" tooltip="Psychology Today looks at attention"/>
              </a:rPr>
              <a:t>attention</a:t>
            </a:r>
            <a:r>
              <a:rPr lang="en-GB" b="0" i="0" dirty="0">
                <a:solidFill>
                  <a:srgbClr val="2C2D30"/>
                </a:solidFill>
                <a:effectLst/>
                <a:latin typeface="Proxima Nova Regular"/>
              </a:rPr>
              <a:t> span are not unlimited. Adequate breaks are important to ensure efficiency.</a:t>
            </a:r>
            <a:r>
              <a:rPr lang="en-GB" b="0" i="0" dirty="0">
                <a:solidFill>
                  <a:srgbClr val="2C2D30"/>
                </a:solidFill>
                <a:effectLst/>
                <a:latin typeface="Proxima Nova Semi Bold"/>
              </a:rPr>
              <a:t> </a:t>
            </a:r>
            <a:r>
              <a:rPr lang="en-GB" b="1" i="0" dirty="0">
                <a:solidFill>
                  <a:srgbClr val="2C2D30"/>
                </a:solidFill>
                <a:effectLst/>
                <a:latin typeface="Proxima Nova Semi Bold"/>
              </a:rPr>
              <a:t>We are not robots.  You are in this for the long haul. </a:t>
            </a:r>
            <a:endParaRPr lang="en-GB" b="1"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9CB705D-B41C-43C2-AE61-9C8B9DC2EA2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4094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Humans are creatures of habit, so getting a healthy routine can become a good habit.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When lack of structure is an issue then create your own, be proactive, we will form a loose routine anyway so try to push towards healthy and productive ones. </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a:t>
            </a:r>
            <a:r>
              <a:rPr lang="en-GB" sz="1200" kern="1200" baseline="0" dirty="0">
                <a:solidFill>
                  <a:schemeClr val="tx1"/>
                </a:solidFill>
                <a:effectLst/>
                <a:latin typeface="+mn-lt"/>
                <a:ea typeface="+mn-ea"/>
                <a:cs typeface="+mn-cs"/>
              </a:rPr>
              <a:t> try and maintain or increase</a:t>
            </a:r>
            <a:r>
              <a:rPr lang="en-GB" sz="1200" kern="1200" dirty="0">
                <a:solidFill>
                  <a:schemeClr val="tx1"/>
                </a:solidFill>
                <a:effectLst/>
                <a:latin typeface="+mn-lt"/>
                <a:ea typeface="+mn-ea"/>
                <a:cs typeface="+mn-cs"/>
              </a:rPr>
              <a:t> productivity,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your routine should remain as similar</a:t>
            </a:r>
            <a:r>
              <a:rPr lang="en-GB" sz="1200" kern="1200" baseline="0" dirty="0">
                <a:solidFill>
                  <a:schemeClr val="tx1"/>
                </a:solidFill>
                <a:effectLst/>
                <a:latin typeface="+mn-lt"/>
                <a:ea typeface="+mn-ea"/>
                <a:cs typeface="+mn-cs"/>
              </a:rPr>
              <a:t> as possible to your routine prior to </a:t>
            </a:r>
            <a:r>
              <a:rPr lang="en-GB" sz="1200" kern="1200" dirty="0">
                <a:solidFill>
                  <a:schemeClr val="tx1"/>
                </a:solidFill>
                <a:effectLst/>
                <a:latin typeface="+mn-lt"/>
                <a:ea typeface="+mn-ea"/>
                <a:cs typeface="+mn-cs"/>
              </a:rPr>
              <a:t>lockdown. Likewise,</a:t>
            </a:r>
            <a:r>
              <a:rPr lang="en-GB" sz="1200" kern="1200" baseline="0" dirty="0">
                <a:solidFill>
                  <a:schemeClr val="tx1"/>
                </a:solidFill>
                <a:effectLst/>
                <a:latin typeface="+mn-lt"/>
                <a:ea typeface="+mn-ea"/>
                <a:cs typeface="+mn-cs"/>
              </a:rPr>
              <a:t> if you are coming out of restrictions at present but still finding it hard to get into a routine with all the change, remember to keep the simple things the same each day to help with this. Things such as:</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Set an alarm - either for the same time or treat</a:t>
            </a:r>
            <a:r>
              <a:rPr lang="en-GB" sz="1200" kern="1200" baseline="0" dirty="0">
                <a:solidFill>
                  <a:schemeClr val="tx1"/>
                </a:solidFill>
                <a:effectLst/>
                <a:latin typeface="+mn-lt"/>
                <a:ea typeface="+mn-ea"/>
                <a:cs typeface="+mn-cs"/>
              </a:rPr>
              <a:t> yourself to a lie in </a:t>
            </a:r>
          </a:p>
          <a:p>
            <a:pPr lvl="0"/>
            <a:r>
              <a:rPr lang="en-GB" sz="1200" kern="1200" dirty="0">
                <a:solidFill>
                  <a:schemeClr val="tx1"/>
                </a:solidFill>
                <a:effectLst/>
                <a:latin typeface="+mn-lt"/>
                <a:ea typeface="+mn-ea"/>
                <a:cs typeface="+mn-cs"/>
              </a:rPr>
              <a:t>Add</a:t>
            </a:r>
            <a:r>
              <a:rPr lang="en-GB" sz="1200" kern="1200" baseline="0" dirty="0">
                <a:solidFill>
                  <a:schemeClr val="tx1"/>
                </a:solidFill>
                <a:effectLst/>
                <a:latin typeface="+mn-lt"/>
                <a:ea typeface="+mn-ea"/>
                <a:cs typeface="+mn-cs"/>
              </a:rPr>
              <a:t> in time for physical activity</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Make</a:t>
            </a:r>
            <a:r>
              <a:rPr lang="en-GB" sz="1200" kern="1200" baseline="0" dirty="0">
                <a:solidFill>
                  <a:schemeClr val="tx1"/>
                </a:solidFill>
                <a:effectLst/>
                <a:latin typeface="+mn-lt"/>
                <a:ea typeface="+mn-ea"/>
                <a:cs typeface="+mn-cs"/>
              </a:rPr>
              <a:t> sure you have a shower and get dressed – it WILL make you feel better – try not to work in your pyjamas to create some distinction</a:t>
            </a:r>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Plan breaks every few hours as you would have before</a:t>
            </a:r>
            <a:r>
              <a:rPr lang="en-GB" sz="1200" kern="1200" baseline="0" dirty="0">
                <a:solidFill>
                  <a:schemeClr val="tx1"/>
                </a:solidFill>
                <a:effectLst/>
                <a:latin typeface="+mn-lt"/>
                <a:ea typeface="+mn-ea"/>
                <a:cs typeface="+mn-cs"/>
              </a:rPr>
              <a:t> – short ones and longer ones for lunch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Try and build a</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dedicated workspace away</a:t>
            </a:r>
            <a:r>
              <a:rPr lang="en-GB" sz="1200" kern="1200" baseline="0" dirty="0">
                <a:solidFill>
                  <a:schemeClr val="tx1"/>
                </a:solidFill>
                <a:effectLst/>
                <a:latin typeface="+mn-lt"/>
                <a:ea typeface="+mn-ea"/>
                <a:cs typeface="+mn-cs"/>
              </a:rPr>
              <a:t> from your bed</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Talk</a:t>
            </a:r>
            <a:r>
              <a:rPr lang="en-GB" sz="1200" kern="1200" baseline="0" dirty="0">
                <a:solidFill>
                  <a:schemeClr val="tx1"/>
                </a:solidFill>
                <a:effectLst/>
                <a:latin typeface="+mn-lt"/>
                <a:ea typeface="+mn-ea"/>
                <a:cs typeface="+mn-cs"/>
              </a:rPr>
              <a:t> to class mates – use Teams?</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End your ‘working’ time</a:t>
            </a:r>
          </a:p>
          <a:p>
            <a:pPr lvl="0"/>
            <a:r>
              <a:rPr lang="en-GB" sz="1200" kern="1200" dirty="0">
                <a:solidFill>
                  <a:schemeClr val="tx1"/>
                </a:solidFill>
                <a:effectLst/>
                <a:latin typeface="+mn-lt"/>
                <a:ea typeface="+mn-ea"/>
                <a:cs typeface="+mn-cs"/>
              </a:rPr>
              <a:t>Plan things to enjoy in the evening</a:t>
            </a:r>
          </a:p>
          <a:p>
            <a:pPr lvl="0"/>
            <a:r>
              <a:rPr lang="en-GB" sz="1200" kern="1200" dirty="0">
                <a:solidFill>
                  <a:schemeClr val="tx1"/>
                </a:solidFill>
                <a:effectLst/>
                <a:latin typeface="+mn-lt"/>
                <a:ea typeface="+mn-ea"/>
                <a:cs typeface="+mn-cs"/>
              </a:rPr>
              <a:t>GET</a:t>
            </a:r>
            <a:r>
              <a:rPr lang="en-GB" sz="1200" kern="1200" baseline="0" dirty="0">
                <a:solidFill>
                  <a:schemeClr val="tx1"/>
                </a:solidFill>
                <a:effectLst/>
                <a:latin typeface="+mn-lt"/>
                <a:ea typeface="+mn-ea"/>
                <a:cs typeface="+mn-cs"/>
              </a:rPr>
              <a:t> OUTSIDE </a:t>
            </a:r>
          </a:p>
          <a:p>
            <a:pPr lvl="0"/>
            <a:r>
              <a:rPr lang="en-GB" sz="1200" kern="1200" dirty="0">
                <a:solidFill>
                  <a:schemeClr val="tx1"/>
                </a:solidFill>
                <a:effectLst/>
                <a:latin typeface="+mn-lt"/>
                <a:ea typeface="+mn-ea"/>
                <a:cs typeface="+mn-cs"/>
              </a:rPr>
              <a:t>Try and keep to a sleep routine</a:t>
            </a:r>
          </a:p>
          <a:p>
            <a:pPr lvl="0"/>
            <a:r>
              <a:rPr lang="en-GB" sz="1200" kern="1200" dirty="0">
                <a:solidFill>
                  <a:schemeClr val="tx1"/>
                </a:solidFill>
                <a:effectLst/>
                <a:latin typeface="+mn-lt"/>
                <a:ea typeface="+mn-ea"/>
                <a:cs typeface="+mn-cs"/>
              </a:rPr>
              <a:t>Wake up and repeat</a:t>
            </a:r>
          </a:p>
          <a:p>
            <a:pPr lvl="0"/>
            <a:endParaRPr lang="en-GB" sz="1200" kern="1200" dirty="0">
              <a:solidFill>
                <a:schemeClr val="tx1"/>
              </a:solidFill>
              <a:effectLst/>
              <a:latin typeface="+mn-lt"/>
              <a:ea typeface="+mn-ea"/>
              <a:cs typeface="+mn-cs"/>
            </a:endParaRPr>
          </a:p>
          <a:p>
            <a:endParaRPr lang="en-GB" dirty="0"/>
          </a:p>
          <a:p>
            <a:endParaRPr lang="en-GB" dirty="0"/>
          </a:p>
        </p:txBody>
      </p:sp>
      <p:sp>
        <p:nvSpPr>
          <p:cNvPr id="4" name="Slide Number Placeholder 3"/>
          <p:cNvSpPr>
            <a:spLocks noGrp="1"/>
          </p:cNvSpPr>
          <p:nvPr>
            <p:ph type="sldNum" sz="quarter" idx="10"/>
          </p:nvPr>
        </p:nvSpPr>
        <p:spPr/>
        <p:txBody>
          <a:bodyPr/>
          <a:lstStyle/>
          <a:p>
            <a:fld id="{26D99DC0-9BDE-43BD-8411-167465004177}" type="slidenum">
              <a:rPr lang="en-GB" smtClean="0"/>
              <a:t>5</a:t>
            </a:fld>
            <a:endParaRPr lang="en-GB"/>
          </a:p>
        </p:txBody>
      </p:sp>
    </p:spTree>
    <p:extLst>
      <p:ext uri="{BB962C8B-B14F-4D97-AF65-F5344CB8AC3E}">
        <p14:creationId xmlns:p14="http://schemas.microsoft.com/office/powerpoint/2010/main" val="1108650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help you write</a:t>
            </a:r>
            <a:r>
              <a:rPr lang="en-GB" baseline="0" dirty="0"/>
              <a:t> out your routine here as an example of a schedule you could use and examples of things you may want to include.</a:t>
            </a:r>
          </a:p>
          <a:p>
            <a:endParaRPr lang="en-GB" baseline="0" dirty="0"/>
          </a:p>
          <a:p>
            <a:r>
              <a:rPr lang="en-GB" baseline="0" dirty="0"/>
              <a:t>Think about what is urgent and what is important? What needs to be prioritised first, and then followed on with what?</a:t>
            </a:r>
          </a:p>
          <a:p>
            <a:endParaRPr lang="en-GB" baseline="0" dirty="0"/>
          </a:p>
          <a:p>
            <a:endParaRPr lang="en-GB" baseline="0" dirty="0"/>
          </a:p>
          <a:p>
            <a:r>
              <a:rPr lang="en-GB" baseline="0" dirty="0"/>
              <a:t>Plan in breaks, gaps, </a:t>
            </a:r>
          </a:p>
          <a:p>
            <a:r>
              <a:rPr lang="en-GB" baseline="0" dirty="0"/>
              <a:t>Allow plenty of wriggle room for the unexpected.</a:t>
            </a:r>
          </a:p>
          <a:p>
            <a:endParaRPr lang="en-GB" baseline="0" dirty="0"/>
          </a:p>
          <a:p>
            <a:r>
              <a:rPr lang="en-GB" baseline="0" dirty="0"/>
              <a:t>Be realistic.</a:t>
            </a:r>
          </a:p>
          <a:p>
            <a:endParaRPr lang="en-GB" baseline="0" dirty="0"/>
          </a:p>
          <a:p>
            <a:r>
              <a:rPr lang="en-GB" b="1" baseline="0" dirty="0"/>
              <a:t>Routine. Necessary. Pleasurable. Consider your own weekly schedule as it is now. Does it include a good balance between each of these? Is one taking up more time? This is okay, balance will not always be even and there will be times where one needs more focus and time than others. However, when this balance does change, it is really important to be mindful of the change and try to endure you are still looking after yourself generally day to day. The smallest tings can make a big difference, it doesn’t have to take up loads of your time. </a:t>
            </a:r>
          </a:p>
          <a:p>
            <a:endParaRPr lang="en-GB" b="1" baseline="0" dirty="0"/>
          </a:p>
          <a:p>
            <a:endParaRPr lang="en-GB" b="1" baseline="0" dirty="0"/>
          </a:p>
          <a:p>
            <a:r>
              <a:rPr lang="en-GB" b="0" baseline="0" dirty="0"/>
              <a:t>Balance of achievements. Pleasure, connection</a:t>
            </a:r>
          </a:p>
          <a:p>
            <a:endParaRPr lang="en-GB" b="1" baseline="0" dirty="0"/>
          </a:p>
          <a:p>
            <a:endParaRPr lang="en-GB" baseline="0" dirty="0"/>
          </a:p>
        </p:txBody>
      </p:sp>
      <p:sp>
        <p:nvSpPr>
          <p:cNvPr id="4" name="Slide Number Placeholder 3"/>
          <p:cNvSpPr>
            <a:spLocks noGrp="1"/>
          </p:cNvSpPr>
          <p:nvPr>
            <p:ph type="sldNum" sz="quarter" idx="10"/>
          </p:nvPr>
        </p:nvSpPr>
        <p:spPr/>
        <p:txBody>
          <a:bodyPr/>
          <a:lstStyle/>
          <a:p>
            <a:fld id="{7EBB0679-E290-43C0-8F4C-60481A7C4A01}" type="slidenum">
              <a:rPr lang="en-GB" smtClean="0"/>
              <a:t>6</a:t>
            </a:fld>
            <a:endParaRPr lang="en-GB"/>
          </a:p>
        </p:txBody>
      </p:sp>
    </p:spTree>
    <p:extLst>
      <p:ext uri="{BB962C8B-B14F-4D97-AF65-F5344CB8AC3E}">
        <p14:creationId xmlns:p14="http://schemas.microsoft.com/office/powerpoint/2010/main" val="951712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12DD2-5CCA-A347-5B90-E237F843EC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D7B225-2FDF-C5A1-2AC1-40F96BD539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8E9DC4-31B7-016D-4920-347FD5366C2F}"/>
              </a:ext>
            </a:extLst>
          </p:cNvPr>
          <p:cNvSpPr>
            <a:spLocks noGrp="1"/>
          </p:cNvSpPr>
          <p:nvPr>
            <p:ph type="body" idx="1"/>
          </p:nvPr>
        </p:nvSpPr>
        <p:spPr/>
        <p:txBody>
          <a:bodyPr/>
          <a:lstStyle/>
          <a:p>
            <a:r>
              <a:rPr lang="en-US" dirty="0">
                <a:cs typeface="Calibri"/>
              </a:rPr>
              <a:t>Isolation in PGRs is a known issue. So lets be prepared. </a:t>
            </a:r>
          </a:p>
          <a:p>
            <a:endParaRPr lang="en-US" dirty="0">
              <a:cs typeface="Calibri"/>
            </a:endParaRPr>
          </a:p>
          <a:p>
            <a:endParaRPr lang="en-US" dirty="0">
              <a:cs typeface="Calibri"/>
            </a:endParaRPr>
          </a:p>
          <a:p>
            <a:r>
              <a:rPr lang="en-US" dirty="0">
                <a:cs typeface="Calibri"/>
              </a:rPr>
              <a:t>What methods do you use? Is</a:t>
            </a:r>
            <a:r>
              <a:rPr lang="en-US" baseline="0" dirty="0">
                <a:cs typeface="Calibri"/>
              </a:rPr>
              <a:t> this an area to work on?</a:t>
            </a:r>
            <a:endParaRPr lang="en-US" dirty="0">
              <a:cs typeface="Calibri"/>
            </a:endParaRPr>
          </a:p>
          <a:p>
            <a:endParaRPr lang="en-US" dirty="0">
              <a:cs typeface="Calibri"/>
            </a:endParaRPr>
          </a:p>
          <a:p>
            <a:endParaRPr lang="en-US" dirty="0">
              <a:cs typeface="Calibri"/>
            </a:endParaRPr>
          </a:p>
        </p:txBody>
      </p:sp>
      <p:sp>
        <p:nvSpPr>
          <p:cNvPr id="4" name="Slide Number Placeholder 3">
            <a:extLst>
              <a:ext uri="{FF2B5EF4-FFF2-40B4-BE49-F238E27FC236}">
                <a16:creationId xmlns:a16="http://schemas.microsoft.com/office/drawing/2014/main" id="{2DF46B8F-35A5-DB70-E58A-C99CD89FB3B4}"/>
              </a:ext>
            </a:extLst>
          </p:cNvPr>
          <p:cNvSpPr>
            <a:spLocks noGrp="1"/>
          </p:cNvSpPr>
          <p:nvPr>
            <p:ph type="sldNum" sz="quarter" idx="5"/>
          </p:nvPr>
        </p:nvSpPr>
        <p:spPr/>
        <p:txBody>
          <a:bodyPr/>
          <a:lstStyle/>
          <a:p>
            <a:fld id="{26D99DC0-9BDE-43BD-8411-167465004177}" type="slidenum">
              <a:rPr lang="en-GB" smtClean="0"/>
              <a:t>7</a:t>
            </a:fld>
            <a:endParaRPr lang="en-GB"/>
          </a:p>
        </p:txBody>
      </p:sp>
    </p:spTree>
    <p:extLst>
      <p:ext uri="{BB962C8B-B14F-4D97-AF65-F5344CB8AC3E}">
        <p14:creationId xmlns:p14="http://schemas.microsoft.com/office/powerpoint/2010/main" val="2947841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07E53-DF23-F34A-51DC-E8ED24C66C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C2A15-DFCF-6BEF-86FD-7DEFE1C433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3C2A5C-DD9B-F1D0-1591-645DFE725969}"/>
              </a:ext>
            </a:extLst>
          </p:cNvPr>
          <p:cNvSpPr>
            <a:spLocks noGrp="1"/>
          </p:cNvSpPr>
          <p:nvPr>
            <p:ph type="body" idx="1"/>
          </p:nvPr>
        </p:nvSpPr>
        <p:spPr/>
        <p:txBody>
          <a:bodyPr/>
          <a:lstStyle/>
          <a:p>
            <a:r>
              <a:rPr lang="en-GB" dirty="0"/>
              <a:t>Scheduling</a:t>
            </a:r>
            <a:r>
              <a:rPr lang="en-GB" baseline="0" dirty="0"/>
              <a:t> your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Slide with a sample weekly plan</a:t>
            </a:r>
            <a:endParaRPr lang="en-GB" dirty="0"/>
          </a:p>
          <a:p>
            <a:endParaRPr lang="en-GB" baseline="0" dirty="0"/>
          </a:p>
          <a:p>
            <a:endParaRPr lang="en-GB" baseline="0" dirty="0"/>
          </a:p>
        </p:txBody>
      </p:sp>
      <p:sp>
        <p:nvSpPr>
          <p:cNvPr id="4" name="Slide Number Placeholder 3">
            <a:extLst>
              <a:ext uri="{FF2B5EF4-FFF2-40B4-BE49-F238E27FC236}">
                <a16:creationId xmlns:a16="http://schemas.microsoft.com/office/drawing/2014/main" id="{B5FDE80F-28FF-9BEE-6E48-E5F6568023E0}"/>
              </a:ext>
            </a:extLst>
          </p:cNvPr>
          <p:cNvSpPr>
            <a:spLocks noGrp="1"/>
          </p:cNvSpPr>
          <p:nvPr>
            <p:ph type="sldNum" sz="quarter" idx="10"/>
          </p:nvPr>
        </p:nvSpPr>
        <p:spPr/>
        <p:txBody>
          <a:bodyPr/>
          <a:lstStyle/>
          <a:p>
            <a:fld id="{7EBB0679-E290-43C0-8F4C-60481A7C4A01}" type="slidenum">
              <a:rPr lang="en-GB" smtClean="0"/>
              <a:t>8</a:t>
            </a:fld>
            <a:endParaRPr lang="en-GB"/>
          </a:p>
        </p:txBody>
      </p:sp>
    </p:spTree>
    <p:extLst>
      <p:ext uri="{BB962C8B-B14F-4D97-AF65-F5344CB8AC3E}">
        <p14:creationId xmlns:p14="http://schemas.microsoft.com/office/powerpoint/2010/main" val="168526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4713" cy="3349625"/>
          </a:xfrm>
        </p:spPr>
      </p:sp>
      <p:sp>
        <p:nvSpPr>
          <p:cNvPr id="3" name="Notes Placeholder 2"/>
          <p:cNvSpPr>
            <a:spLocks noGrp="1"/>
          </p:cNvSpPr>
          <p:nvPr>
            <p:ph type="body" idx="1"/>
          </p:nvPr>
        </p:nvSpPr>
        <p:spPr/>
        <p:txBody>
          <a:bodyPr/>
          <a:lstStyle/>
          <a:p>
            <a:r>
              <a:rPr lang="en-US" sz="1200" baseline="0" dirty="0">
                <a:solidFill>
                  <a:schemeClr val="tx2"/>
                </a:solidFill>
                <a:latin typeface="Arial" panose="020B0604020202020204" pitchFamily="34" charset="0"/>
                <a:cs typeface="Arial" panose="020B0604020202020204" pitchFamily="34" charset="0"/>
              </a:rPr>
              <a:t>To help create your routine you may need to think about acknowledging and managing your demands. Depending on where you find yourself on this stress curve, you may need prioritise different demands – your own needs and wellbeing for example. Being aware of this and acknowledging it can help.</a:t>
            </a:r>
          </a:p>
          <a:p>
            <a:endParaRPr lang="en-US" sz="1200" baseline="0" dirty="0">
              <a:solidFill>
                <a:schemeClr val="tx2"/>
              </a:solidFill>
              <a:latin typeface="Arial" panose="020B0604020202020204" pitchFamily="34" charset="0"/>
              <a:cs typeface="Arial" panose="020B0604020202020204" pitchFamily="34" charset="0"/>
            </a:endParaRPr>
          </a:p>
          <a:p>
            <a:r>
              <a:rPr lang="en-US" sz="1200" baseline="0" dirty="0">
                <a:solidFill>
                  <a:schemeClr val="tx2"/>
                </a:solidFill>
                <a:latin typeface="Arial" panose="020B0604020202020204" pitchFamily="34" charset="0"/>
                <a:cs typeface="Arial" panose="020B0604020202020204" pitchFamily="34" charset="0"/>
              </a:rPr>
              <a:t>D</a:t>
            </a:r>
            <a:r>
              <a:rPr lang="en-GB" sz="1200" baseline="0" dirty="0" err="1">
                <a:solidFill>
                  <a:schemeClr val="tx2"/>
                </a:solidFill>
                <a:latin typeface="Arial" panose="020B0604020202020204" pitchFamily="34" charset="0"/>
                <a:cs typeface="Arial" panose="020B0604020202020204" pitchFamily="34" charset="0"/>
              </a:rPr>
              <a:t>emands</a:t>
            </a:r>
            <a:r>
              <a:rPr lang="en-GB" sz="1200" baseline="0" dirty="0">
                <a:solidFill>
                  <a:schemeClr val="tx2"/>
                </a:solidFill>
                <a:latin typeface="Arial" panose="020B0604020202020204" pitchFamily="34" charset="0"/>
                <a:cs typeface="Arial" panose="020B0604020202020204" pitchFamily="34" charset="0"/>
              </a:rPr>
              <a:t> on the bottom</a:t>
            </a:r>
            <a:r>
              <a:rPr lang="en-US" sz="1200" baseline="0" dirty="0">
                <a:solidFill>
                  <a:schemeClr val="tx2"/>
                </a:solidFill>
                <a:latin typeface="Arial" panose="020B0604020202020204" pitchFamily="34" charset="0"/>
                <a:cs typeface="Arial" panose="020B0604020202020204" pitchFamily="34" charset="0"/>
              </a:rPr>
              <a:t> and</a:t>
            </a:r>
            <a:r>
              <a:rPr lang="en-GB" sz="1200" baseline="0" dirty="0">
                <a:solidFill>
                  <a:schemeClr val="tx2"/>
                </a:solidFill>
                <a:latin typeface="Arial" panose="020B0604020202020204" pitchFamily="34" charset="0"/>
                <a:cs typeface="Arial" panose="020B0604020202020204" pitchFamily="34" charset="0"/>
              </a:rPr>
              <a:t> performance up the side.</a:t>
            </a:r>
          </a:p>
          <a:p>
            <a:endParaRPr lang="en-GB" sz="1200" baseline="0" dirty="0">
              <a:solidFill>
                <a:schemeClr val="tx2"/>
              </a:solidFill>
              <a:latin typeface="Arial" panose="020B0604020202020204" pitchFamily="34" charset="0"/>
              <a:cs typeface="Arial" panose="020B0604020202020204" pitchFamily="34" charset="0"/>
            </a:endParaRPr>
          </a:p>
          <a:p>
            <a:r>
              <a:rPr lang="en-GB" sz="1200" baseline="0" dirty="0">
                <a:solidFill>
                  <a:schemeClr val="tx2"/>
                </a:solidFill>
                <a:latin typeface="Arial" panose="020B0604020202020204" pitchFamily="34" charset="0"/>
                <a:cs typeface="Arial" panose="020B0604020202020204" pitchFamily="34" charset="0"/>
              </a:rPr>
              <a:t>When there are little demands on us, such as when are on holiday, we are able to rest.  ‘Rest and Digest’ phase </a:t>
            </a:r>
          </a:p>
          <a:p>
            <a:endParaRPr lang="en-GB" sz="1200" baseline="0" dirty="0">
              <a:solidFill>
                <a:schemeClr val="tx2"/>
              </a:solidFill>
              <a:latin typeface="Arial" panose="020B0604020202020204" pitchFamily="34" charset="0"/>
              <a:cs typeface="Arial" panose="020B0604020202020204" pitchFamily="34" charset="0"/>
            </a:endParaRPr>
          </a:p>
          <a:p>
            <a:r>
              <a:rPr lang="en-GB" sz="1200" baseline="0" dirty="0">
                <a:solidFill>
                  <a:schemeClr val="tx2"/>
                </a:solidFill>
                <a:latin typeface="Arial" panose="020B0604020202020204" pitchFamily="34" charset="0"/>
                <a:cs typeface="Arial" panose="020B0604020202020204" pitchFamily="34" charset="0"/>
              </a:rPr>
              <a:t>More demands added, and</a:t>
            </a:r>
            <a:r>
              <a:rPr lang="en-US" sz="1200" baseline="0" dirty="0">
                <a:solidFill>
                  <a:schemeClr val="tx2"/>
                </a:solidFill>
                <a:latin typeface="Arial" panose="020B0604020202020204" pitchFamily="34" charset="0"/>
                <a:cs typeface="Arial" panose="020B0604020202020204" pitchFamily="34" charset="0"/>
              </a:rPr>
              <a:t> adrenalin in pumped into your body, this can be a good thing- you feel more alert and better able to concentrate- you are working at your optimal performance. </a:t>
            </a:r>
          </a:p>
          <a:p>
            <a:endParaRPr lang="en-US" sz="1200" baseline="0" dirty="0">
              <a:solidFill>
                <a:schemeClr val="tx2"/>
              </a:solidFill>
              <a:latin typeface="Arial" panose="020B0604020202020204" pitchFamily="34" charset="0"/>
              <a:cs typeface="Arial" panose="020B0604020202020204" pitchFamily="34" charset="0"/>
            </a:endParaRPr>
          </a:p>
          <a:p>
            <a:r>
              <a:rPr lang="en-GB" sz="1200" baseline="0" dirty="0">
                <a:solidFill>
                  <a:schemeClr val="tx2"/>
                </a:solidFill>
                <a:latin typeface="Arial" panose="020B0604020202020204" pitchFamily="34" charset="0"/>
                <a:cs typeface="Arial" panose="020B0604020202020204" pitchFamily="34" charset="0"/>
              </a:rPr>
              <a:t>If </a:t>
            </a:r>
            <a:r>
              <a:rPr lang="en-US" sz="1200" baseline="0" dirty="0">
                <a:solidFill>
                  <a:schemeClr val="tx2"/>
                </a:solidFill>
                <a:latin typeface="Arial" panose="020B0604020202020204" pitchFamily="34" charset="0"/>
                <a:cs typeface="Arial" panose="020B0604020202020204" pitchFamily="34" charset="0"/>
              </a:rPr>
              <a:t>further</a:t>
            </a:r>
            <a:r>
              <a:rPr lang="en-GB" sz="1200" baseline="0" dirty="0">
                <a:solidFill>
                  <a:schemeClr val="tx2"/>
                </a:solidFill>
                <a:latin typeface="Arial" panose="020B0604020202020204" pitchFamily="34" charset="0"/>
                <a:cs typeface="Arial" panose="020B0604020202020204" pitchFamily="34" charset="0"/>
              </a:rPr>
              <a:t> demands are added, you have a deadline to meet at work and you try to push through, </a:t>
            </a:r>
            <a:r>
              <a:rPr lang="en-US" sz="1200" baseline="0" dirty="0">
                <a:solidFill>
                  <a:schemeClr val="tx2"/>
                </a:solidFill>
                <a:latin typeface="Arial" panose="020B0604020202020204" pitchFamily="34" charset="0"/>
                <a:cs typeface="Arial" panose="020B0604020202020204" pitchFamily="34" charset="0"/>
              </a:rPr>
              <a:t>your</a:t>
            </a:r>
            <a:r>
              <a:rPr lang="en-GB" sz="1200" baseline="0" dirty="0">
                <a:solidFill>
                  <a:schemeClr val="tx2"/>
                </a:solidFill>
                <a:latin typeface="Arial" panose="020B0604020202020204" pitchFamily="34" charset="0"/>
                <a:cs typeface="Arial" panose="020B0604020202020204" pitchFamily="34" charset="0"/>
              </a:rPr>
              <a:t> performance</a:t>
            </a:r>
            <a:r>
              <a:rPr lang="en-US" sz="1200" baseline="0" dirty="0">
                <a:solidFill>
                  <a:schemeClr val="tx2"/>
                </a:solidFill>
                <a:latin typeface="Arial" panose="020B0604020202020204" pitchFamily="34" charset="0"/>
                <a:cs typeface="Arial" panose="020B0604020202020204" pitchFamily="34" charset="0"/>
              </a:rPr>
              <a:t> starts to</a:t>
            </a:r>
            <a:r>
              <a:rPr lang="en-GB" sz="1200" baseline="0" dirty="0">
                <a:solidFill>
                  <a:schemeClr val="tx2"/>
                </a:solidFill>
                <a:latin typeface="Arial" panose="020B0604020202020204" pitchFamily="34" charset="0"/>
                <a:cs typeface="Arial" panose="020B0604020202020204" pitchFamily="34" charset="0"/>
              </a:rPr>
              <a:t> drop</a:t>
            </a:r>
            <a:r>
              <a:rPr lang="en-US" sz="1200" baseline="0" dirty="0">
                <a:solidFill>
                  <a:schemeClr val="tx2"/>
                </a:solidFill>
                <a:latin typeface="Arial" panose="020B0604020202020204" pitchFamily="34" charset="0"/>
                <a:cs typeface="Arial" panose="020B0604020202020204" pitchFamily="34" charset="0"/>
              </a:rPr>
              <a:t>s.</a:t>
            </a:r>
          </a:p>
          <a:p>
            <a:endParaRPr lang="en-US" sz="1200" baseline="0" dirty="0">
              <a:solidFill>
                <a:schemeClr val="tx2"/>
              </a:solidFill>
              <a:latin typeface="Arial" panose="020B0604020202020204" pitchFamily="34" charset="0"/>
              <a:cs typeface="Arial" panose="020B0604020202020204" pitchFamily="34" charset="0"/>
            </a:endParaRPr>
          </a:p>
          <a:p>
            <a:r>
              <a:rPr lang="en-GB" sz="1200" baseline="0" dirty="0">
                <a:solidFill>
                  <a:schemeClr val="tx2"/>
                </a:solidFill>
                <a:latin typeface="Arial" panose="020B0604020202020204" pitchFamily="34" charset="0"/>
                <a:cs typeface="Arial" panose="020B0604020202020204" pitchFamily="34" charset="0"/>
              </a:rPr>
              <a:t>You might </a:t>
            </a:r>
            <a:r>
              <a:rPr lang="en-US" sz="1200" baseline="0" dirty="0">
                <a:solidFill>
                  <a:schemeClr val="tx2"/>
                </a:solidFill>
                <a:latin typeface="Arial" panose="020B0604020202020204" pitchFamily="34" charset="0"/>
                <a:cs typeface="Arial" panose="020B0604020202020204" pitchFamily="34" charset="0"/>
              </a:rPr>
              <a:t>be</a:t>
            </a:r>
            <a:r>
              <a:rPr lang="en-GB" sz="1200" baseline="0" dirty="0">
                <a:solidFill>
                  <a:schemeClr val="tx2"/>
                </a:solidFill>
                <a:latin typeface="Arial" panose="020B0604020202020204" pitchFamily="34" charset="0"/>
                <a:cs typeface="Arial" panose="020B0604020202020204" pitchFamily="34" charset="0"/>
              </a:rPr>
              <a:t> working endlessly but not getting things done.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chemeClr val="tx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2"/>
                </a:solidFill>
                <a:latin typeface="Arial" panose="020B0604020202020204" pitchFamily="34" charset="0"/>
                <a:cs typeface="Arial" panose="020B0604020202020204" pitchFamily="34" charset="0"/>
              </a:rPr>
              <a:t>If you try to push through,</a:t>
            </a:r>
            <a:r>
              <a:rPr lang="en-GB" baseline="0" dirty="0">
                <a:solidFill>
                  <a:schemeClr val="tx2"/>
                </a:solidFill>
                <a:latin typeface="Arial" panose="020B0604020202020204" pitchFamily="34" charset="0"/>
                <a:cs typeface="Arial" panose="020B0604020202020204" pitchFamily="34" charset="0"/>
              </a:rPr>
              <a:t> without adequate rest, you will experience ‘burn out’. At this point  your body will force a period of rest in order to recover, and to become productive again.</a:t>
            </a:r>
          </a:p>
          <a:p>
            <a:endParaRPr lang="en-GB" baseline="0" dirty="0">
              <a:solidFill>
                <a:schemeClr val="tx2"/>
              </a:solidFill>
              <a:latin typeface="Arial" panose="020B0604020202020204" pitchFamily="34" charset="0"/>
              <a:cs typeface="Arial" panose="020B0604020202020204" pitchFamily="34" charset="0"/>
            </a:endParaRPr>
          </a:p>
          <a:p>
            <a:r>
              <a:rPr lang="en-GB" baseline="0" dirty="0">
                <a:solidFill>
                  <a:schemeClr val="tx2"/>
                </a:solidFill>
                <a:latin typeface="Arial" panose="020B0604020202020204" pitchFamily="34" charset="0"/>
                <a:cs typeface="Arial" panose="020B0604020202020204" pitchFamily="34" charset="0"/>
              </a:rPr>
              <a:t>So its important to think about where you are on this curve throughout the day to help you think when is good to take a break. </a:t>
            </a:r>
          </a:p>
          <a:p>
            <a:endParaRPr lang="en-GB" baseline="0" dirty="0">
              <a:solidFill>
                <a:schemeClr val="tx2"/>
              </a:solidFill>
              <a:latin typeface="Arial" panose="020B0604020202020204" pitchFamily="34" charset="0"/>
              <a:cs typeface="Arial" panose="020B0604020202020204" pitchFamily="34" charset="0"/>
            </a:endParaRPr>
          </a:p>
          <a:p>
            <a:r>
              <a:rPr lang="en-GB" baseline="0" dirty="0">
                <a:solidFill>
                  <a:schemeClr val="tx2"/>
                </a:solidFill>
                <a:latin typeface="Arial" panose="020B0604020202020204" pitchFamily="34" charset="0"/>
                <a:cs typeface="Arial" panose="020B0604020202020204" pitchFamily="34" charset="0"/>
              </a:rPr>
              <a:t>Move between zones, cannot stay in one area for too long</a:t>
            </a:r>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9CB705D-B41C-43C2-AE61-9C8B9DC2EA2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6725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A275F7-8067-49C3-BEC4-D11836F46885}"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2530076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A275F7-8067-49C3-BEC4-D11836F46885}"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3965666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A275F7-8067-49C3-BEC4-D11836F46885}"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3325435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A275F7-8067-49C3-BEC4-D11836F46885}"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3793480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A275F7-8067-49C3-BEC4-D11836F46885}" type="datetimeFigureOut">
              <a:rPr lang="en-GB" smtClean="0"/>
              <a:t>15/01/2026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103680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A275F7-8067-49C3-BEC4-D11836F46885}" type="datetimeFigureOut">
              <a:rPr lang="en-GB" smtClean="0"/>
              <a:t>15/01/2026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684939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A275F7-8067-49C3-BEC4-D11836F46885}" type="datetimeFigureOut">
              <a:rPr lang="en-GB" smtClean="0"/>
              <a:t>15/01/2026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2776017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A275F7-8067-49C3-BEC4-D11836F46885}" type="datetimeFigureOut">
              <a:rPr lang="en-GB" smtClean="0"/>
              <a:t>15/01/2026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2024043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A275F7-8067-49C3-BEC4-D11836F46885}" type="datetimeFigureOut">
              <a:rPr lang="en-GB" smtClean="0"/>
              <a:t>15/01/2026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1851889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A275F7-8067-49C3-BEC4-D11836F46885}" type="datetimeFigureOut">
              <a:rPr lang="en-GB" smtClean="0"/>
              <a:t>15/01/2026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2366736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A275F7-8067-49C3-BEC4-D11836F46885}" type="datetimeFigureOut">
              <a:rPr lang="en-GB" smtClean="0"/>
              <a:t>15/01/2026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AA938F-B095-47CD-8D07-858490AAB610}" type="slidenum">
              <a:rPr lang="en-GB" smtClean="0"/>
              <a:t>‹#›</a:t>
            </a:fld>
            <a:endParaRPr lang="en-GB"/>
          </a:p>
        </p:txBody>
      </p:sp>
    </p:spTree>
    <p:extLst>
      <p:ext uri="{BB962C8B-B14F-4D97-AF65-F5344CB8AC3E}">
        <p14:creationId xmlns:p14="http://schemas.microsoft.com/office/powerpoint/2010/main" val="289706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A275F7-8067-49C3-BEC4-D11836F46885}" type="datetimeFigureOut">
              <a:rPr lang="en-GB" smtClean="0"/>
              <a:t>15/01/2026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A938F-B095-47CD-8D07-858490AAB610}" type="slidenum">
              <a:rPr lang="en-GB" smtClean="0"/>
              <a:t>‹#›</a:t>
            </a:fld>
            <a:endParaRPr lang="en-GB"/>
          </a:p>
        </p:txBody>
      </p:sp>
    </p:spTree>
    <p:extLst>
      <p:ext uri="{BB962C8B-B14F-4D97-AF65-F5344CB8AC3E}">
        <p14:creationId xmlns:p14="http://schemas.microsoft.com/office/powerpoint/2010/main" val="3322570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8.jpeg"/><Relationship Id="rId7" Type="http://schemas.openxmlformats.org/officeDocument/2006/relationships/diagramQuickStyle" Target="../diagrams/quickStyle2.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emf"/><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jpeg"/><Relationship Id="rId7" Type="http://schemas.openxmlformats.org/officeDocument/2006/relationships/diagramQuickStyle" Target="../diagrams/quickStyle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emf"/><Relationship Id="rId9" Type="http://schemas.microsoft.com/office/2007/relationships/diagramDrawing" Target="../diagrams/drawing3.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0.png"/><Relationship Id="rId7" Type="http://schemas.openxmlformats.org/officeDocument/2006/relationships/diagramColors" Target="../diagrams/colors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3.jpeg"/><Relationship Id="rId7"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9tOJZQhO_Uw" TargetMode="External"/><Relationship Id="rId6" Type="http://schemas.openxmlformats.org/officeDocument/2006/relationships/image" Target="../media/image28.jpeg"/><Relationship Id="rId5" Type="http://schemas.openxmlformats.org/officeDocument/2006/relationships/image" Target="../media/image2.emf"/><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8" Type="http://schemas.openxmlformats.org/officeDocument/2006/relationships/image" Target="../media/image3.jpeg"/><Relationship Id="rId13" Type="http://schemas.openxmlformats.org/officeDocument/2006/relationships/diagramColors" Target="../diagrams/colors6.xml"/><Relationship Id="rId3" Type="http://schemas.openxmlformats.org/officeDocument/2006/relationships/diagramData" Target="../diagrams/data5.xml"/><Relationship Id="rId7" Type="http://schemas.microsoft.com/office/2007/relationships/diagramDrawing" Target="../diagrams/drawing5.xml"/><Relationship Id="rId12" Type="http://schemas.openxmlformats.org/officeDocument/2006/relationships/diagramQuickStyle" Target="../diagrams/quickStyle6.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Layout" Target="../diagrams/layout6.xml"/><Relationship Id="rId5" Type="http://schemas.openxmlformats.org/officeDocument/2006/relationships/diagramQuickStyle" Target="../diagrams/quickStyle5.xml"/><Relationship Id="rId10" Type="http://schemas.openxmlformats.org/officeDocument/2006/relationships/diagramData" Target="../diagrams/data6.xml"/><Relationship Id="rId4" Type="http://schemas.openxmlformats.org/officeDocument/2006/relationships/diagramLayout" Target="../diagrams/layout5.xml"/><Relationship Id="rId9" Type="http://schemas.openxmlformats.org/officeDocument/2006/relationships/image" Target="../media/image2.emf"/><Relationship Id="rId14" Type="http://schemas.microsoft.com/office/2007/relationships/diagramDrawing" Target="../diagrams/drawing6.xml"/></Relationships>
</file>

<file path=ppt/slides/_rels/slide2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s://warwick.ac.uk/services/sport/together/classes-on-demand" TargetMode="External"/><Relationship Id="rId7"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s://warwick.ac.uk/services/sport/content-hub/" TargetMode="External"/><Relationship Id="rId4" Type="http://schemas.openxmlformats.org/officeDocument/2006/relationships/hyperlink" Target="https://warwick.ac.uk/services/sport/active/rock-up-and-play/"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file:///\\rumple\user50\u\u1672271\Documents\CPD\Jonathans%20Voice%20PGR%20Guide.pdf"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arwick.ac.uk/services/wss/" TargetMode="External"/><Relationship Id="rId5" Type="http://schemas.openxmlformats.org/officeDocument/2006/relationships/hyperlink" Target="https://wellbeing.warwick.ac.uk/" TargetMode="External"/><Relationship Id="rId4" Type="http://schemas.openxmlformats.org/officeDocument/2006/relationships/image" Target="../media/image2.emf"/></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emf"/><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sv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300" y="3133357"/>
            <a:ext cx="9144000" cy="2515882"/>
          </a:xfrm>
        </p:spPr>
        <p:txBody>
          <a:bodyPr>
            <a:normAutofit fontScale="90000"/>
          </a:bodyPr>
          <a:lstStyle/>
          <a:p>
            <a:r>
              <a:rPr lang="en-GB" b="1" dirty="0">
                <a:solidFill>
                  <a:schemeClr val="accent6">
                    <a:lumMod val="50000"/>
                  </a:schemeClr>
                </a:solidFill>
              </a:rPr>
              <a:t>Looking After Your Wellbeing:</a:t>
            </a:r>
            <a:br>
              <a:rPr lang="en-GB" b="1" dirty="0">
                <a:solidFill>
                  <a:schemeClr val="accent6">
                    <a:lumMod val="50000"/>
                  </a:schemeClr>
                </a:solidFill>
              </a:rPr>
            </a:br>
            <a:r>
              <a:rPr lang="en-GB" dirty="0">
                <a:solidFill>
                  <a:schemeClr val="accent6">
                    <a:lumMod val="50000"/>
                  </a:schemeClr>
                </a:solidFill>
              </a:rPr>
              <a:t>PGR History</a:t>
            </a:r>
            <a:br>
              <a:rPr lang="en-GB" dirty="0">
                <a:solidFill>
                  <a:schemeClr val="accent6">
                    <a:lumMod val="50000"/>
                  </a:schemeClr>
                </a:solidFill>
              </a:rPr>
            </a:br>
            <a:endParaRPr lang="en-GB" dirty="0">
              <a:solidFill>
                <a:schemeClr val="accent6">
                  <a:lumMod val="50000"/>
                </a:schemeClr>
              </a:solidFill>
            </a:endParaRPr>
          </a:p>
        </p:txBody>
      </p:sp>
      <p:pic>
        <p:nvPicPr>
          <p:cNvPr id="5" name="Picture 4" descr="WSS Bamboo MAIN.jpg"/>
          <p:cNvPicPr>
            <a:picLocks noChangeAspect="1"/>
          </p:cNvPicPr>
          <p:nvPr/>
        </p:nvPicPr>
        <p:blipFill rotWithShape="1">
          <a:blip r:embed="rId3">
            <a:extLst>
              <a:ext uri="{28A0092B-C50C-407E-A947-70E740481C1C}">
                <a14:useLocalDpi xmlns:a14="http://schemas.microsoft.com/office/drawing/2010/main" val="0"/>
              </a:ext>
            </a:extLst>
          </a:blip>
          <a:srcRect b="64541"/>
          <a:stretch/>
        </p:blipFill>
        <p:spPr>
          <a:xfrm>
            <a:off x="-12146" y="-359229"/>
            <a:ext cx="12184893" cy="3492585"/>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755" y="1551641"/>
            <a:ext cx="12474111" cy="1831639"/>
          </a:xfrm>
          <a:prstGeom prst="rect">
            <a:avLst/>
          </a:prstGeom>
        </p:spPr>
      </p:pic>
      <p:sp>
        <p:nvSpPr>
          <p:cNvPr id="7" name="Title 1"/>
          <p:cNvSpPr txBox="1">
            <a:spLocks/>
          </p:cNvSpPr>
          <p:nvPr/>
        </p:nvSpPr>
        <p:spPr>
          <a:xfrm>
            <a:off x="2380985" y="394203"/>
            <a:ext cx="7035389" cy="1229683"/>
          </a:xfrm>
          <a:prstGeom prst="rect">
            <a:avLst/>
          </a:prstGeom>
        </p:spPr>
        <p:txBody>
          <a:bodyPr/>
          <a:lst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900" algn="l" rtl="0" eaLnBrk="1" fontAlgn="base" hangingPunct="1">
              <a:spcBef>
                <a:spcPct val="0"/>
              </a:spcBef>
              <a:spcAft>
                <a:spcPct val="0"/>
              </a:spcAft>
              <a:defRPr sz="3300" b="1">
                <a:solidFill>
                  <a:schemeClr val="tx2"/>
                </a:solidFill>
                <a:latin typeface="Arial" charset="0"/>
              </a:defRPr>
            </a:lvl6pPr>
            <a:lvl7pPr marL="685800" algn="l" rtl="0" eaLnBrk="1" fontAlgn="base" hangingPunct="1">
              <a:spcBef>
                <a:spcPct val="0"/>
              </a:spcBef>
              <a:spcAft>
                <a:spcPct val="0"/>
              </a:spcAft>
              <a:defRPr sz="3300" b="1">
                <a:solidFill>
                  <a:schemeClr val="tx2"/>
                </a:solidFill>
                <a:latin typeface="Arial" charset="0"/>
              </a:defRPr>
            </a:lvl7pPr>
            <a:lvl8pPr marL="1028700" algn="l" rtl="0" eaLnBrk="1" fontAlgn="base" hangingPunct="1">
              <a:spcBef>
                <a:spcPct val="0"/>
              </a:spcBef>
              <a:spcAft>
                <a:spcPct val="0"/>
              </a:spcAft>
              <a:defRPr sz="3300" b="1">
                <a:solidFill>
                  <a:schemeClr val="tx2"/>
                </a:solidFill>
                <a:latin typeface="Arial" charset="0"/>
              </a:defRPr>
            </a:lvl8pPr>
            <a:lvl9pPr marL="1371600" algn="l" rtl="0" eaLnBrk="1" fontAlgn="base" hangingPunct="1">
              <a:spcBef>
                <a:spcPct val="0"/>
              </a:spcBef>
              <a:spcAft>
                <a:spcPct val="0"/>
              </a:spcAft>
              <a:defRPr sz="3300" b="1">
                <a:solidFill>
                  <a:schemeClr val="tx2"/>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400" b="1" i="0" u="none" strike="noStrike" kern="0" cap="none" spc="0" normalizeH="0" baseline="0" noProof="0" dirty="0">
                <a:ln>
                  <a:noFill/>
                </a:ln>
                <a:solidFill>
                  <a:prstClr val="white"/>
                </a:solidFill>
                <a:effectLst/>
                <a:uLnTx/>
                <a:uFillTx/>
                <a:latin typeface="Calibri" panose="020F0502020204030204" pitchFamily="34" charset="0"/>
                <a:ea typeface="+mj-ea"/>
                <a:cs typeface="Angsana New" panose="02020603050405020304" pitchFamily="18" charset="-34"/>
              </a:rPr>
              <a:t> Wellbeing Support Services</a:t>
            </a:r>
            <a:endParaRPr kumimoji="0" lang="en-GB" sz="5400" b="1" i="0" u="none" strike="noStrike" kern="0" cap="none" spc="0" normalizeH="0" baseline="0" noProof="0" dirty="0">
              <a:ln>
                <a:noFill/>
              </a:ln>
              <a:solidFill>
                <a:prstClr val="white"/>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103972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68801" y="0"/>
            <a:ext cx="12507965" cy="2235200"/>
            <a:chOff x="-108520" y="0"/>
            <a:chExt cx="9361040" cy="1752207"/>
          </a:xfrm>
        </p:grpSpPr>
        <p:pic>
          <p:nvPicPr>
            <p:cNvPr id="8" name="Picture 7"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9" name="Picture 8"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pic>
        <p:nvPicPr>
          <p:cNvPr id="1028" name="Picture 4" descr="Image result for priorit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8323" b="16658"/>
          <a:stretch/>
        </p:blipFill>
        <p:spPr bwMode="auto">
          <a:xfrm rot="21047582">
            <a:off x="2024207" y="2111853"/>
            <a:ext cx="1597391" cy="1038603"/>
          </a:xfrm>
          <a:prstGeom prst="rect">
            <a:avLst/>
          </a:prstGeom>
          <a:noFill/>
          <a:extLst>
            <a:ext uri="{909E8E84-426E-40DD-AFC4-6F175D3DCCD1}">
              <a14:hiddenFill xmlns:a14="http://schemas.microsoft.com/office/drawing/2010/main">
                <a:solidFill>
                  <a:srgbClr val="FFFFFF"/>
                </a:solidFill>
              </a14:hiddenFill>
            </a:ext>
          </a:extLst>
        </p:spPr>
      </p:pic>
      <p:sp>
        <p:nvSpPr>
          <p:cNvPr id="2" name="Oval Callout 1"/>
          <p:cNvSpPr/>
          <p:nvPr/>
        </p:nvSpPr>
        <p:spPr>
          <a:xfrm>
            <a:off x="2528738" y="4989219"/>
            <a:ext cx="984857" cy="698644"/>
          </a:xfrm>
          <a:prstGeom prst="wedgeEllipseCallout">
            <a:avLst>
              <a:gd name="adj1" fmla="val -73796"/>
              <a:gd name="adj2" fmla="val 72753"/>
            </a:avLst>
          </a:prstGeom>
          <a:solidFill>
            <a:srgbClr val="FFCC00"/>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8421" y="855309"/>
            <a:ext cx="8850457" cy="1047874"/>
          </a:xfrm>
          <a:prstGeom prst="rect">
            <a:avLst/>
          </a:prstGeom>
          <a:solidFill>
            <a:srgbClr val="FFBF3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b="1" dirty="0">
                <a:solidFill>
                  <a:schemeClr val="accent6">
                    <a:lumMod val="50000"/>
                  </a:schemeClr>
                </a:solidFill>
              </a:rPr>
              <a:t>Managing the Demands</a:t>
            </a:r>
          </a:p>
        </p:txBody>
      </p:sp>
      <p:sp>
        <p:nvSpPr>
          <p:cNvPr id="5" name="Rectangle 4"/>
          <p:cNvSpPr/>
          <p:nvPr/>
        </p:nvSpPr>
        <p:spPr>
          <a:xfrm>
            <a:off x="2822902" y="2510492"/>
            <a:ext cx="7977027" cy="3970318"/>
          </a:xfrm>
          <a:prstGeom prst="rect">
            <a:avLst/>
          </a:prstGeom>
        </p:spPr>
        <p:txBody>
          <a:bodyPr wrap="square">
            <a:spAutoFit/>
          </a:bodyPr>
          <a:lstStyle/>
          <a:p>
            <a:pPr marL="742950" indent="-742950">
              <a:lnSpc>
                <a:spcPct val="200000"/>
              </a:lnSpc>
              <a:buFont typeface="+mj-lt"/>
              <a:buAutoNum type="arabicPeriod"/>
            </a:pPr>
            <a:r>
              <a:rPr lang="en-GB" sz="3600" dirty="0">
                <a:solidFill>
                  <a:schemeClr val="accent6">
                    <a:lumMod val="75000"/>
                  </a:schemeClr>
                </a:solidFill>
              </a:rPr>
              <a:t>Prioritising</a:t>
            </a:r>
          </a:p>
          <a:p>
            <a:pPr marL="742950" indent="-742950">
              <a:lnSpc>
                <a:spcPct val="200000"/>
              </a:lnSpc>
              <a:buFont typeface="+mj-lt"/>
              <a:buAutoNum type="arabicPeriod"/>
            </a:pPr>
            <a:r>
              <a:rPr lang="en-GB" sz="3600" dirty="0">
                <a:solidFill>
                  <a:schemeClr val="accent6">
                    <a:lumMod val="75000"/>
                  </a:schemeClr>
                </a:solidFill>
              </a:rPr>
              <a:t>Time Planning &amp; Management</a:t>
            </a:r>
          </a:p>
          <a:p>
            <a:pPr marL="742950" indent="-742950">
              <a:lnSpc>
                <a:spcPct val="200000"/>
              </a:lnSpc>
              <a:buFont typeface="+mj-lt"/>
              <a:buAutoNum type="arabicPeriod"/>
            </a:pPr>
            <a:r>
              <a:rPr lang="en-GB" sz="3600" dirty="0">
                <a:solidFill>
                  <a:schemeClr val="accent6">
                    <a:lumMod val="75000"/>
                  </a:schemeClr>
                </a:solidFill>
              </a:rPr>
              <a:t>Assertive Communication</a:t>
            </a:r>
          </a:p>
          <a:p>
            <a:endParaRPr lang="en-GB" sz="3600" b="1" dirty="0">
              <a:solidFill>
                <a:srgbClr val="26899E"/>
              </a:solidFill>
            </a:endParaRPr>
          </a:p>
        </p:txBody>
      </p:sp>
      <p:pic>
        <p:nvPicPr>
          <p:cNvPr id="1030" name="Picture 6" descr="Image result for clock outline vecto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12896" y="3765125"/>
            <a:ext cx="695826" cy="730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5194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pSp>
        <p:nvGrpSpPr>
          <p:cNvPr id="4" name="Group 3"/>
          <p:cNvGrpSpPr/>
          <p:nvPr/>
        </p:nvGrpSpPr>
        <p:grpSpPr>
          <a:xfrm>
            <a:off x="-157983" y="0"/>
            <a:ext cx="12507965" cy="21336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TextBox 6"/>
          <p:cNvSpPr txBox="1"/>
          <p:nvPr/>
        </p:nvSpPr>
        <p:spPr>
          <a:xfrm>
            <a:off x="1821955" y="893553"/>
            <a:ext cx="7067019" cy="954107"/>
          </a:xfrm>
          <a:prstGeom prst="rect">
            <a:avLst/>
          </a:prstGeom>
          <a:noFill/>
        </p:spPr>
        <p:txBody>
          <a:bodyPr wrap="square" rtlCol="0">
            <a:spAutoFit/>
          </a:bodyPr>
          <a:lstStyle/>
          <a:p>
            <a:pPr algn="ctr"/>
            <a:r>
              <a:rPr lang="en-GB" sz="4000" b="1" dirty="0">
                <a:solidFill>
                  <a:schemeClr val="accent6">
                    <a:lumMod val="50000"/>
                  </a:schemeClr>
                </a:solidFill>
              </a:rPr>
              <a:t>Set aside Time to Relax</a:t>
            </a:r>
          </a:p>
          <a:p>
            <a:pPr algn="ctr"/>
            <a:endParaRPr lang="en-GB" sz="1600" b="1" dirty="0">
              <a:solidFill>
                <a:schemeClr val="accent6">
                  <a:lumMod val="50000"/>
                </a:schemeClr>
              </a:solidFill>
            </a:endParaRPr>
          </a:p>
        </p:txBody>
      </p:sp>
      <p:sp>
        <p:nvSpPr>
          <p:cNvPr id="9" name="Content Placeholder 2"/>
          <p:cNvSpPr txBox="1">
            <a:spLocks/>
          </p:cNvSpPr>
          <p:nvPr/>
        </p:nvSpPr>
        <p:spPr>
          <a:xfrm>
            <a:off x="478971" y="1881522"/>
            <a:ext cx="10363200" cy="50290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i="1" dirty="0">
                <a:solidFill>
                  <a:schemeClr val="accent6">
                    <a:lumMod val="50000"/>
                  </a:schemeClr>
                </a:solidFill>
              </a:rPr>
              <a:t>What helps you to wind down? Do you schedule it into your weekly routine? Could you make more time for even 15/20 minutes?</a:t>
            </a:r>
            <a:br>
              <a:rPr lang="en-GB" sz="2400" i="1" dirty="0">
                <a:solidFill>
                  <a:schemeClr val="accent6">
                    <a:lumMod val="50000"/>
                  </a:schemeClr>
                </a:solidFill>
              </a:rPr>
            </a:br>
            <a:endParaRPr lang="en-GB" sz="2400" i="1" dirty="0">
              <a:solidFill>
                <a:schemeClr val="accent6">
                  <a:lumMod val="50000"/>
                </a:schemeClr>
              </a:solidFill>
            </a:endParaRPr>
          </a:p>
          <a:p>
            <a:pPr lvl="1"/>
            <a:endParaRPr lang="en-GB" sz="2000" i="1" dirty="0">
              <a:solidFill>
                <a:schemeClr val="accent6">
                  <a:lumMod val="50000"/>
                </a:schemeClr>
              </a:solidFill>
            </a:endParaRPr>
          </a:p>
          <a:p>
            <a:pPr lvl="1">
              <a:lnSpc>
                <a:spcPct val="100000"/>
              </a:lnSpc>
            </a:pPr>
            <a:r>
              <a:rPr lang="en-GB" dirty="0"/>
              <a:t>	</a:t>
            </a:r>
            <a:r>
              <a:rPr lang="en-GB" dirty="0">
                <a:solidFill>
                  <a:schemeClr val="accent6">
                    <a:lumMod val="50000"/>
                  </a:schemeClr>
                </a:solidFill>
              </a:rPr>
              <a:t>Meditation</a:t>
            </a:r>
          </a:p>
          <a:p>
            <a:pPr lvl="1">
              <a:lnSpc>
                <a:spcPct val="100000"/>
              </a:lnSpc>
            </a:pPr>
            <a:r>
              <a:rPr lang="en-GB" dirty="0">
                <a:solidFill>
                  <a:schemeClr val="accent6">
                    <a:lumMod val="50000"/>
                  </a:schemeClr>
                </a:solidFill>
              </a:rPr>
              <a:t>	Exercise</a:t>
            </a:r>
          </a:p>
          <a:p>
            <a:pPr lvl="1">
              <a:lnSpc>
                <a:spcPct val="100000"/>
              </a:lnSpc>
            </a:pPr>
            <a:r>
              <a:rPr lang="en-GB" dirty="0">
                <a:solidFill>
                  <a:schemeClr val="accent6">
                    <a:lumMod val="50000"/>
                  </a:schemeClr>
                </a:solidFill>
              </a:rPr>
              <a:t>	Reading</a:t>
            </a:r>
          </a:p>
          <a:p>
            <a:pPr lvl="1">
              <a:lnSpc>
                <a:spcPct val="100000"/>
              </a:lnSpc>
            </a:pPr>
            <a:r>
              <a:rPr lang="en-GB" dirty="0">
                <a:solidFill>
                  <a:schemeClr val="accent6">
                    <a:lumMod val="50000"/>
                  </a:schemeClr>
                </a:solidFill>
              </a:rPr>
              <a:t>    Listening to Music</a:t>
            </a:r>
          </a:p>
          <a:p>
            <a:pPr lvl="1">
              <a:lnSpc>
                <a:spcPct val="100000"/>
              </a:lnSpc>
            </a:pPr>
            <a:r>
              <a:rPr lang="en-GB" dirty="0">
                <a:solidFill>
                  <a:schemeClr val="accent6">
                    <a:lumMod val="50000"/>
                  </a:schemeClr>
                </a:solidFill>
              </a:rPr>
              <a:t>    Listening to Podcasts</a:t>
            </a:r>
          </a:p>
          <a:p>
            <a:pPr lvl="1">
              <a:lnSpc>
                <a:spcPct val="100000"/>
              </a:lnSpc>
            </a:pPr>
            <a:r>
              <a:rPr lang="en-GB" dirty="0">
                <a:solidFill>
                  <a:schemeClr val="accent6">
                    <a:lumMod val="50000"/>
                  </a:schemeClr>
                </a:solidFill>
              </a:rPr>
              <a:t>	Catching up with friends/time with family</a:t>
            </a:r>
          </a:p>
          <a:p>
            <a:pPr lvl="1">
              <a:lnSpc>
                <a:spcPct val="100000"/>
              </a:lnSpc>
            </a:pPr>
            <a:r>
              <a:rPr lang="en-GB" dirty="0">
                <a:solidFill>
                  <a:schemeClr val="accent6">
                    <a:lumMod val="50000"/>
                  </a:schemeClr>
                </a:solidFill>
              </a:rPr>
              <a:t>	Learn to Disconnect – turn off the computer and put away your phone!</a:t>
            </a:r>
          </a:p>
        </p:txBody>
      </p:sp>
    </p:spTree>
    <p:extLst>
      <p:ext uri="{BB962C8B-B14F-4D97-AF65-F5344CB8AC3E}">
        <p14:creationId xmlns:p14="http://schemas.microsoft.com/office/powerpoint/2010/main" val="4159008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12192000" cy="1583604"/>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94" y="282019"/>
            <a:ext cx="12481387" cy="1930635"/>
          </a:xfrm>
          <a:prstGeom prst="rect">
            <a:avLst/>
          </a:prstGeom>
        </p:spPr>
      </p:pic>
      <p:graphicFrame>
        <p:nvGraphicFramePr>
          <p:cNvPr id="3" name="Diagram 2"/>
          <p:cNvGraphicFramePr/>
          <p:nvPr>
            <p:extLst>
              <p:ext uri="{D42A27DB-BD31-4B8C-83A1-F6EECF244321}">
                <p14:modId xmlns:p14="http://schemas.microsoft.com/office/powerpoint/2010/main" val="1962951458"/>
              </p:ext>
            </p:extLst>
          </p:nvPr>
        </p:nvGraphicFramePr>
        <p:xfrm>
          <a:off x="1375718" y="1247336"/>
          <a:ext cx="8619054" cy="54614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TextBox 5"/>
          <p:cNvSpPr txBox="1"/>
          <p:nvPr/>
        </p:nvSpPr>
        <p:spPr>
          <a:xfrm>
            <a:off x="288325" y="561181"/>
            <a:ext cx="7101015" cy="523220"/>
          </a:xfrm>
          <a:prstGeom prst="rect">
            <a:avLst/>
          </a:prstGeom>
          <a:noFill/>
        </p:spPr>
        <p:txBody>
          <a:bodyPr wrap="square" rtlCol="0">
            <a:spAutoFit/>
          </a:bodyPr>
          <a:lstStyle/>
          <a:p>
            <a:r>
              <a:rPr lang="en-GB" sz="2800" b="1" i="1" dirty="0">
                <a:solidFill>
                  <a:schemeClr val="accent6">
                    <a:lumMod val="50000"/>
                  </a:schemeClr>
                </a:solidFill>
              </a:rPr>
              <a:t>What can you do to help manage your stress?</a:t>
            </a:r>
          </a:p>
        </p:txBody>
      </p:sp>
    </p:spTree>
    <p:extLst>
      <p:ext uri="{BB962C8B-B14F-4D97-AF65-F5344CB8AC3E}">
        <p14:creationId xmlns:p14="http://schemas.microsoft.com/office/powerpoint/2010/main" val="1778351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68801" y="0"/>
            <a:ext cx="12507965" cy="2235200"/>
            <a:chOff x="-108520" y="0"/>
            <a:chExt cx="9361040" cy="1752207"/>
          </a:xfrm>
        </p:grpSpPr>
        <p:pic>
          <p:nvPicPr>
            <p:cNvPr id="8" name="Picture 7"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9" name="Picture 8"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pic>
        <p:nvPicPr>
          <p:cNvPr id="1028" name="Picture 4" descr="Image result for priorit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8323" b="16658"/>
          <a:stretch/>
        </p:blipFill>
        <p:spPr bwMode="auto">
          <a:xfrm rot="21047582">
            <a:off x="2024207" y="2111853"/>
            <a:ext cx="1597391" cy="1038603"/>
          </a:xfrm>
          <a:prstGeom prst="rect">
            <a:avLst/>
          </a:prstGeom>
          <a:noFill/>
          <a:extLst>
            <a:ext uri="{909E8E84-426E-40DD-AFC4-6F175D3DCCD1}">
              <a14:hiddenFill xmlns:a14="http://schemas.microsoft.com/office/drawing/2010/main">
                <a:solidFill>
                  <a:srgbClr val="FFFFFF"/>
                </a:solidFill>
              </a14:hiddenFill>
            </a:ext>
          </a:extLst>
        </p:spPr>
      </p:pic>
      <p:sp>
        <p:nvSpPr>
          <p:cNvPr id="2" name="Oval Callout 1"/>
          <p:cNvSpPr/>
          <p:nvPr/>
        </p:nvSpPr>
        <p:spPr>
          <a:xfrm>
            <a:off x="2528738" y="4989219"/>
            <a:ext cx="984857" cy="698644"/>
          </a:xfrm>
          <a:prstGeom prst="wedgeEllipseCallout">
            <a:avLst>
              <a:gd name="adj1" fmla="val -73796"/>
              <a:gd name="adj2" fmla="val 72753"/>
            </a:avLst>
          </a:prstGeom>
          <a:solidFill>
            <a:srgbClr val="FFCC00"/>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8421" y="855309"/>
            <a:ext cx="8850457" cy="1047874"/>
          </a:xfrm>
          <a:prstGeom prst="rect">
            <a:avLst/>
          </a:prstGeom>
          <a:solidFill>
            <a:srgbClr val="FFBF3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b="1" dirty="0">
                <a:solidFill>
                  <a:schemeClr val="accent6">
                    <a:lumMod val="50000"/>
                  </a:schemeClr>
                </a:solidFill>
              </a:rPr>
              <a:t>Managing the Demands</a:t>
            </a:r>
          </a:p>
        </p:txBody>
      </p:sp>
      <p:sp>
        <p:nvSpPr>
          <p:cNvPr id="5" name="Rectangle 4"/>
          <p:cNvSpPr/>
          <p:nvPr/>
        </p:nvSpPr>
        <p:spPr>
          <a:xfrm>
            <a:off x="2822902" y="2510492"/>
            <a:ext cx="7977027" cy="3970318"/>
          </a:xfrm>
          <a:prstGeom prst="rect">
            <a:avLst/>
          </a:prstGeom>
        </p:spPr>
        <p:txBody>
          <a:bodyPr wrap="square">
            <a:spAutoFit/>
          </a:bodyPr>
          <a:lstStyle/>
          <a:p>
            <a:pPr marL="742950" indent="-742950">
              <a:lnSpc>
                <a:spcPct val="200000"/>
              </a:lnSpc>
              <a:buFont typeface="+mj-lt"/>
              <a:buAutoNum type="arabicPeriod"/>
            </a:pPr>
            <a:r>
              <a:rPr lang="en-GB" sz="3600" dirty="0">
                <a:solidFill>
                  <a:schemeClr val="accent6">
                    <a:lumMod val="75000"/>
                  </a:schemeClr>
                </a:solidFill>
              </a:rPr>
              <a:t>Prioritising</a:t>
            </a:r>
          </a:p>
          <a:p>
            <a:pPr marL="742950" indent="-742950">
              <a:lnSpc>
                <a:spcPct val="200000"/>
              </a:lnSpc>
              <a:buFont typeface="+mj-lt"/>
              <a:buAutoNum type="arabicPeriod"/>
            </a:pPr>
            <a:r>
              <a:rPr lang="en-GB" sz="3600" dirty="0">
                <a:solidFill>
                  <a:schemeClr val="accent6">
                    <a:lumMod val="75000"/>
                  </a:schemeClr>
                </a:solidFill>
              </a:rPr>
              <a:t>Time Planning &amp; Management</a:t>
            </a:r>
          </a:p>
          <a:p>
            <a:pPr marL="742950" indent="-742950">
              <a:lnSpc>
                <a:spcPct val="200000"/>
              </a:lnSpc>
              <a:buFont typeface="+mj-lt"/>
              <a:buAutoNum type="arabicPeriod"/>
            </a:pPr>
            <a:r>
              <a:rPr lang="en-GB" sz="3600" dirty="0">
                <a:solidFill>
                  <a:schemeClr val="accent6">
                    <a:lumMod val="75000"/>
                  </a:schemeClr>
                </a:solidFill>
              </a:rPr>
              <a:t>Assertive Communication</a:t>
            </a:r>
          </a:p>
          <a:p>
            <a:endParaRPr lang="en-GB" sz="3600" b="1" dirty="0">
              <a:solidFill>
                <a:srgbClr val="26899E"/>
              </a:solidFill>
            </a:endParaRPr>
          </a:p>
        </p:txBody>
      </p:sp>
      <p:pic>
        <p:nvPicPr>
          <p:cNvPr id="1030" name="Picture 6" descr="Image result for clock outline vecto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12896" y="3765125"/>
            <a:ext cx="695826" cy="730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852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6841A61-4C52-9E03-A830-6434C2DCC27D}"/>
              </a:ext>
            </a:extLst>
          </p:cNvPr>
          <p:cNvGrpSpPr/>
          <p:nvPr/>
        </p:nvGrpSpPr>
        <p:grpSpPr>
          <a:xfrm>
            <a:off x="-157983" y="0"/>
            <a:ext cx="12507965" cy="2235200"/>
            <a:chOff x="-108520" y="0"/>
            <a:chExt cx="9361040" cy="1752207"/>
          </a:xfrm>
        </p:grpSpPr>
        <p:pic>
          <p:nvPicPr>
            <p:cNvPr id="5" name="Picture 4" descr="WSS Bamboo MAIN.jpg">
              <a:extLst>
                <a:ext uri="{FF2B5EF4-FFF2-40B4-BE49-F238E27FC236}">
                  <a16:creationId xmlns:a16="http://schemas.microsoft.com/office/drawing/2014/main" id="{33BBE449-27A0-B6AE-D60E-0C69250F64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a:extLst>
                <a:ext uri="{FF2B5EF4-FFF2-40B4-BE49-F238E27FC236}">
                  <a16:creationId xmlns:a16="http://schemas.microsoft.com/office/drawing/2014/main" id="{6C52CD91-2F28-97D2-029B-862932CE70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graphicFrame>
        <p:nvGraphicFramePr>
          <p:cNvPr id="7" name="Diagram 6">
            <a:extLst>
              <a:ext uri="{FF2B5EF4-FFF2-40B4-BE49-F238E27FC236}">
                <a16:creationId xmlns:a16="http://schemas.microsoft.com/office/drawing/2014/main" id="{13A65791-5019-E793-ED5B-4EEC5DBDD510}"/>
              </a:ext>
            </a:extLst>
          </p:cNvPr>
          <p:cNvGraphicFramePr/>
          <p:nvPr/>
        </p:nvGraphicFramePr>
        <p:xfrm>
          <a:off x="656898" y="793628"/>
          <a:ext cx="9351347" cy="59610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Hexagon 9">
            <a:extLst>
              <a:ext uri="{FF2B5EF4-FFF2-40B4-BE49-F238E27FC236}">
                <a16:creationId xmlns:a16="http://schemas.microsoft.com/office/drawing/2014/main" id="{9D58D776-5AAE-F07C-D0E9-B8001AD67F6D}"/>
              </a:ext>
            </a:extLst>
          </p:cNvPr>
          <p:cNvSpPr/>
          <p:nvPr/>
        </p:nvSpPr>
        <p:spPr>
          <a:xfrm>
            <a:off x="278428" y="854014"/>
            <a:ext cx="2485319" cy="2098337"/>
          </a:xfrm>
          <a:prstGeom prst="hexagon">
            <a:avLst/>
          </a:prstGeom>
          <a:solidFill>
            <a:schemeClr val="accent6">
              <a:lumMod val="40000"/>
              <a:lumOff val="60000"/>
            </a:schemeClr>
          </a:solid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a:solidFill>
                  <a:schemeClr val="accent6">
                    <a:lumMod val="50000"/>
                  </a:schemeClr>
                </a:solidFill>
              </a:rPr>
              <a:t>Prioritise your wellbeing  foundations</a:t>
            </a:r>
          </a:p>
        </p:txBody>
      </p:sp>
      <p:sp>
        <p:nvSpPr>
          <p:cNvPr id="11" name="Hexagon 10">
            <a:extLst>
              <a:ext uri="{FF2B5EF4-FFF2-40B4-BE49-F238E27FC236}">
                <a16:creationId xmlns:a16="http://schemas.microsoft.com/office/drawing/2014/main" id="{D1B59FC2-6D1B-489D-45C4-EE3B59BCC3E2}"/>
              </a:ext>
            </a:extLst>
          </p:cNvPr>
          <p:cNvSpPr/>
          <p:nvPr/>
        </p:nvSpPr>
        <p:spPr>
          <a:xfrm>
            <a:off x="9885538" y="4466690"/>
            <a:ext cx="2126168" cy="1847108"/>
          </a:xfrm>
          <a:prstGeom prst="hexagon">
            <a:avLst/>
          </a:prstGeom>
          <a:solidFill>
            <a:schemeClr val="accent6">
              <a:lumMod val="40000"/>
              <a:lumOff val="60000"/>
            </a:schemeClr>
          </a:solidFill>
          <a:ln>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6">
                    <a:lumMod val="50000"/>
                  </a:schemeClr>
                </a:solidFill>
              </a:rPr>
              <a:t>Self-Care is essential</a:t>
            </a:r>
          </a:p>
        </p:txBody>
      </p:sp>
      <p:sp>
        <p:nvSpPr>
          <p:cNvPr id="2" name="Title 1">
            <a:extLst>
              <a:ext uri="{FF2B5EF4-FFF2-40B4-BE49-F238E27FC236}">
                <a16:creationId xmlns:a16="http://schemas.microsoft.com/office/drawing/2014/main" id="{93E07132-9710-B39A-DFE5-9572786567D4}"/>
              </a:ext>
            </a:extLst>
          </p:cNvPr>
          <p:cNvSpPr txBox="1">
            <a:spLocks/>
          </p:cNvSpPr>
          <p:nvPr/>
        </p:nvSpPr>
        <p:spPr>
          <a:xfrm>
            <a:off x="222861" y="0"/>
            <a:ext cx="7417803" cy="59237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j-ea"/>
                <a:cs typeface="+mj-cs"/>
              </a:rPr>
              <a:t>Taking care of the foundations</a:t>
            </a:r>
          </a:p>
        </p:txBody>
      </p:sp>
    </p:spTree>
    <p:extLst>
      <p:ext uri="{BB962C8B-B14F-4D97-AF65-F5344CB8AC3E}">
        <p14:creationId xmlns:p14="http://schemas.microsoft.com/office/powerpoint/2010/main" val="1269778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22167"/>
            <a:ext cx="12192000" cy="1583604"/>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94" y="405642"/>
            <a:ext cx="12481387" cy="1344782"/>
          </a:xfrm>
          <a:prstGeom prst="rect">
            <a:avLst/>
          </a:prstGeom>
        </p:spPr>
      </p:pic>
      <p:sp>
        <p:nvSpPr>
          <p:cNvPr id="3" name="TextBox 2">
            <a:extLst>
              <a:ext uri="{FF2B5EF4-FFF2-40B4-BE49-F238E27FC236}">
                <a16:creationId xmlns:a16="http://schemas.microsoft.com/office/drawing/2014/main" id="{49BFB0FF-43EF-4F30-A261-1E0D83DF111F}"/>
              </a:ext>
            </a:extLst>
          </p:cNvPr>
          <p:cNvSpPr txBox="1"/>
          <p:nvPr/>
        </p:nvSpPr>
        <p:spPr>
          <a:xfrm>
            <a:off x="4338225" y="3892058"/>
            <a:ext cx="3070495" cy="2180956"/>
          </a:xfrm>
          <a:prstGeom prst="rect">
            <a:avLst/>
          </a:prstGeom>
          <a:noFill/>
        </p:spPr>
        <p:txBody>
          <a:bodyPr wrap="square" rtlCol="0">
            <a:spAutoFit/>
          </a:bodyPr>
          <a:lstStyle/>
          <a:p>
            <a:pPr algn="ctr"/>
            <a:r>
              <a:rPr lang="en-GB" sz="4400" b="1" dirty="0">
                <a:solidFill>
                  <a:schemeClr val="accent6">
                    <a:lumMod val="50000"/>
                  </a:schemeClr>
                </a:solidFill>
              </a:rPr>
              <a:t>What is your Motivation?</a:t>
            </a:r>
          </a:p>
        </p:txBody>
      </p:sp>
      <p:sp>
        <p:nvSpPr>
          <p:cNvPr id="10" name="Thought Bubble: Cloud 9">
            <a:extLst>
              <a:ext uri="{FF2B5EF4-FFF2-40B4-BE49-F238E27FC236}">
                <a16:creationId xmlns:a16="http://schemas.microsoft.com/office/drawing/2014/main" id="{5814B2D3-6F63-4467-877F-BDFE0B6BC23A}"/>
              </a:ext>
            </a:extLst>
          </p:cNvPr>
          <p:cNvSpPr/>
          <p:nvPr/>
        </p:nvSpPr>
        <p:spPr>
          <a:xfrm>
            <a:off x="311993" y="3892058"/>
            <a:ext cx="3241964" cy="1930635"/>
          </a:xfrm>
          <a:prstGeom prst="cloudCallout">
            <a:avLst>
              <a:gd name="adj1" fmla="val 79680"/>
              <a:gd name="adj2" fmla="val 1359"/>
            </a:avLst>
          </a:prstGeom>
          <a:solidFill>
            <a:schemeClr val="accent6">
              <a:lumMod val="40000"/>
              <a:lumOff val="6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accent6">
                    <a:lumMod val="50000"/>
                  </a:schemeClr>
                </a:solidFill>
              </a:rPr>
              <a:t>Intrinsic motivators</a:t>
            </a:r>
          </a:p>
        </p:txBody>
      </p:sp>
      <p:sp>
        <p:nvSpPr>
          <p:cNvPr id="12" name="Thought Bubble: Cloud 11">
            <a:extLst>
              <a:ext uri="{FF2B5EF4-FFF2-40B4-BE49-F238E27FC236}">
                <a16:creationId xmlns:a16="http://schemas.microsoft.com/office/drawing/2014/main" id="{1FE7941A-773D-45DE-8D46-7FAD156CCF5E}"/>
              </a:ext>
            </a:extLst>
          </p:cNvPr>
          <p:cNvSpPr/>
          <p:nvPr/>
        </p:nvSpPr>
        <p:spPr>
          <a:xfrm>
            <a:off x="1431172" y="1074521"/>
            <a:ext cx="3241964" cy="1930635"/>
          </a:xfrm>
          <a:prstGeom prst="cloudCallout">
            <a:avLst>
              <a:gd name="adj1" fmla="val 49936"/>
              <a:gd name="adj2" fmla="val 69389"/>
            </a:avLst>
          </a:prstGeom>
          <a:solidFill>
            <a:schemeClr val="accent6">
              <a:lumMod val="40000"/>
              <a:lumOff val="6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accent6">
                    <a:lumMod val="50000"/>
                  </a:schemeClr>
                </a:solidFill>
              </a:rPr>
              <a:t>Why Warwick?</a:t>
            </a:r>
          </a:p>
        </p:txBody>
      </p:sp>
      <p:sp>
        <p:nvSpPr>
          <p:cNvPr id="13" name="Thought Bubble: Cloud 12">
            <a:extLst>
              <a:ext uri="{FF2B5EF4-FFF2-40B4-BE49-F238E27FC236}">
                <a16:creationId xmlns:a16="http://schemas.microsoft.com/office/drawing/2014/main" id="{10F8AFF1-9D19-49D0-AE10-A7D1B9D99603}"/>
              </a:ext>
            </a:extLst>
          </p:cNvPr>
          <p:cNvSpPr/>
          <p:nvPr/>
        </p:nvSpPr>
        <p:spPr>
          <a:xfrm>
            <a:off x="6104308" y="1255245"/>
            <a:ext cx="3675418" cy="1930635"/>
          </a:xfrm>
          <a:prstGeom prst="cloudCallout">
            <a:avLst>
              <a:gd name="adj1" fmla="val -57243"/>
              <a:gd name="adj2" fmla="val 65083"/>
            </a:avLst>
          </a:prstGeom>
          <a:solidFill>
            <a:schemeClr val="accent6">
              <a:lumMod val="40000"/>
              <a:lumOff val="6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accent6">
                    <a:lumMod val="50000"/>
                  </a:schemeClr>
                </a:solidFill>
              </a:rPr>
              <a:t>Why this subject/research topic?</a:t>
            </a:r>
          </a:p>
        </p:txBody>
      </p:sp>
      <p:sp>
        <p:nvSpPr>
          <p:cNvPr id="14" name="Thought Bubble: Cloud 13">
            <a:extLst>
              <a:ext uri="{FF2B5EF4-FFF2-40B4-BE49-F238E27FC236}">
                <a16:creationId xmlns:a16="http://schemas.microsoft.com/office/drawing/2014/main" id="{4E0A34BF-4258-4CB1-9451-60ACB7789F01}"/>
              </a:ext>
            </a:extLst>
          </p:cNvPr>
          <p:cNvSpPr/>
          <p:nvPr/>
        </p:nvSpPr>
        <p:spPr>
          <a:xfrm>
            <a:off x="7960233" y="4035484"/>
            <a:ext cx="3241964" cy="1930635"/>
          </a:xfrm>
          <a:prstGeom prst="cloudCallout">
            <a:avLst>
              <a:gd name="adj1" fmla="val -72115"/>
              <a:gd name="adj2" fmla="val -12420"/>
            </a:avLst>
          </a:prstGeom>
          <a:solidFill>
            <a:schemeClr val="accent6">
              <a:lumMod val="40000"/>
              <a:lumOff val="6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accent6">
                    <a:lumMod val="50000"/>
                  </a:schemeClr>
                </a:solidFill>
              </a:rPr>
              <a:t>Extrinsic motivators</a:t>
            </a:r>
          </a:p>
        </p:txBody>
      </p:sp>
    </p:spTree>
    <p:extLst>
      <p:ext uri="{BB962C8B-B14F-4D97-AF65-F5344CB8AC3E}">
        <p14:creationId xmlns:p14="http://schemas.microsoft.com/office/powerpoint/2010/main" val="2136033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431324" y="3909499"/>
            <a:ext cx="4203582" cy="2308324"/>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chemeClr val="accent6">
                    <a:lumMod val="50000"/>
                  </a:schemeClr>
                </a:solidFill>
              </a:rPr>
              <a:t>Curiosity</a:t>
            </a:r>
          </a:p>
          <a:p>
            <a:pPr marL="285750" indent="-285750">
              <a:buFont typeface="Arial" panose="020B0604020202020204" pitchFamily="34" charset="0"/>
              <a:buChar char="•"/>
            </a:pPr>
            <a:r>
              <a:rPr lang="en-GB" sz="2400" dirty="0">
                <a:solidFill>
                  <a:schemeClr val="accent6">
                    <a:lumMod val="50000"/>
                  </a:schemeClr>
                </a:solidFill>
              </a:rPr>
              <a:t>Passion</a:t>
            </a:r>
          </a:p>
          <a:p>
            <a:pPr marL="285750" indent="-285750">
              <a:buFont typeface="Arial" panose="020B0604020202020204" pitchFamily="34" charset="0"/>
              <a:buChar char="•"/>
            </a:pPr>
            <a:r>
              <a:rPr lang="en-GB" sz="2400" dirty="0">
                <a:solidFill>
                  <a:schemeClr val="accent6">
                    <a:lumMod val="50000"/>
                  </a:schemeClr>
                </a:solidFill>
              </a:rPr>
              <a:t>Self Growth/Development</a:t>
            </a:r>
          </a:p>
          <a:p>
            <a:pPr marL="285750" indent="-285750">
              <a:buFont typeface="Arial" panose="020B0604020202020204" pitchFamily="34" charset="0"/>
              <a:buChar char="•"/>
            </a:pPr>
            <a:r>
              <a:rPr lang="en-GB" sz="2400" dirty="0">
                <a:solidFill>
                  <a:schemeClr val="accent6">
                    <a:lumMod val="50000"/>
                  </a:schemeClr>
                </a:solidFill>
              </a:rPr>
              <a:t>Personal Rewards</a:t>
            </a:r>
          </a:p>
          <a:p>
            <a:pPr marL="285750" indent="-285750">
              <a:buFont typeface="Arial" panose="020B0604020202020204" pitchFamily="34" charset="0"/>
              <a:buChar char="•"/>
            </a:pPr>
            <a:r>
              <a:rPr lang="en-GB" sz="2400" dirty="0">
                <a:solidFill>
                  <a:schemeClr val="accent6">
                    <a:lumMod val="50000"/>
                  </a:schemeClr>
                </a:solidFill>
              </a:rPr>
              <a:t>Self Expression</a:t>
            </a:r>
          </a:p>
          <a:p>
            <a:pPr marL="285750" indent="-285750">
              <a:buFont typeface="Arial" panose="020B0604020202020204" pitchFamily="34" charset="0"/>
              <a:buChar char="•"/>
            </a:pPr>
            <a:r>
              <a:rPr lang="en-GB" sz="2400" dirty="0">
                <a:solidFill>
                  <a:schemeClr val="accent6">
                    <a:lumMod val="50000"/>
                  </a:schemeClr>
                </a:solidFill>
              </a:rPr>
              <a:t>Enjoyment</a:t>
            </a:r>
          </a:p>
        </p:txBody>
      </p:sp>
      <p:sp>
        <p:nvSpPr>
          <p:cNvPr id="12" name="TextBox 11"/>
          <p:cNvSpPr txBox="1"/>
          <p:nvPr/>
        </p:nvSpPr>
        <p:spPr>
          <a:xfrm>
            <a:off x="7757984" y="3756455"/>
            <a:ext cx="4434016"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chemeClr val="accent6">
                    <a:lumMod val="50000"/>
                  </a:schemeClr>
                </a:solidFill>
              </a:rPr>
              <a:t>Promotions</a:t>
            </a:r>
          </a:p>
          <a:p>
            <a:pPr marL="285750" indent="-285750">
              <a:buFont typeface="Arial" panose="020B0604020202020204" pitchFamily="34" charset="0"/>
              <a:buChar char="•"/>
            </a:pPr>
            <a:r>
              <a:rPr lang="en-GB" sz="2400" dirty="0">
                <a:solidFill>
                  <a:schemeClr val="accent6">
                    <a:lumMod val="50000"/>
                  </a:schemeClr>
                </a:solidFill>
              </a:rPr>
              <a:t>Pay Rise</a:t>
            </a:r>
          </a:p>
          <a:p>
            <a:pPr marL="285750" indent="-285750">
              <a:buFont typeface="Arial" panose="020B0604020202020204" pitchFamily="34" charset="0"/>
              <a:buChar char="•"/>
            </a:pPr>
            <a:r>
              <a:rPr lang="en-GB" sz="2400" dirty="0">
                <a:solidFill>
                  <a:schemeClr val="accent6">
                    <a:lumMod val="50000"/>
                  </a:schemeClr>
                </a:solidFill>
              </a:rPr>
              <a:t>Winning/Rewards</a:t>
            </a:r>
          </a:p>
          <a:p>
            <a:pPr marL="285750" indent="-285750">
              <a:buFont typeface="Arial" panose="020B0604020202020204" pitchFamily="34" charset="0"/>
              <a:buChar char="•"/>
            </a:pPr>
            <a:r>
              <a:rPr lang="en-GB" sz="2400" dirty="0">
                <a:solidFill>
                  <a:schemeClr val="accent6">
                    <a:lumMod val="50000"/>
                  </a:schemeClr>
                </a:solidFill>
              </a:rPr>
              <a:t>Other people’s thoughts/opinions</a:t>
            </a:r>
          </a:p>
          <a:p>
            <a:pPr marL="285750" indent="-285750">
              <a:buFont typeface="Arial" panose="020B0604020202020204" pitchFamily="34" charset="0"/>
              <a:buChar char="•"/>
            </a:pPr>
            <a:r>
              <a:rPr lang="en-GB" sz="2400" dirty="0">
                <a:solidFill>
                  <a:schemeClr val="accent6">
                    <a:lumMod val="50000"/>
                  </a:schemeClr>
                </a:solidFill>
              </a:rPr>
              <a:t>Praise</a:t>
            </a:r>
          </a:p>
          <a:p>
            <a:pPr marL="285750" indent="-285750">
              <a:buFont typeface="Arial" panose="020B0604020202020204" pitchFamily="34" charset="0"/>
              <a:buChar char="•"/>
            </a:pPr>
            <a:r>
              <a:rPr lang="en-GB" sz="2400" dirty="0">
                <a:solidFill>
                  <a:schemeClr val="accent6">
                    <a:lumMod val="50000"/>
                  </a:schemeClr>
                </a:solidFill>
              </a:rPr>
              <a:t>Fear of failure/punishment</a:t>
            </a:r>
          </a:p>
          <a:p>
            <a:endParaRPr lang="en-GB" sz="2400" dirty="0">
              <a:solidFill>
                <a:schemeClr val="accent6">
                  <a:lumMod val="50000"/>
                </a:schemeClr>
              </a:solidFill>
            </a:endParaRPr>
          </a:p>
        </p:txBody>
      </p:sp>
      <p:pic>
        <p:nvPicPr>
          <p:cNvPr id="13" name="Picture 12"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12192000" cy="1009175"/>
          </a:xfrm>
          <a:prstGeom prst="rect">
            <a:avLst/>
          </a:prstGeom>
        </p:spPr>
      </p:pic>
      <p:sp>
        <p:nvSpPr>
          <p:cNvPr id="14" name="Cloud Callout 13"/>
          <p:cNvSpPr/>
          <p:nvPr/>
        </p:nvSpPr>
        <p:spPr>
          <a:xfrm rot="514389">
            <a:off x="7727107" y="231533"/>
            <a:ext cx="3576132" cy="3199264"/>
          </a:xfrm>
          <a:prstGeom prst="cloudCallout">
            <a:avLst>
              <a:gd name="adj1" fmla="val 37212"/>
              <a:gd name="adj2" fmla="val 47023"/>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8279968" y="1166374"/>
            <a:ext cx="2470411" cy="1757857"/>
          </a:xfrm>
          <a:prstGeom prst="rect">
            <a:avLst/>
          </a:prstGeom>
          <a:noFill/>
        </p:spPr>
        <p:txBody>
          <a:bodyPr wrap="square" rtlCol="0">
            <a:spAutoFit/>
          </a:bodyPr>
          <a:lstStyle/>
          <a:p>
            <a:pPr algn="ctr"/>
            <a:r>
              <a:rPr lang="en-GB" sz="3600" b="1" dirty="0">
                <a:solidFill>
                  <a:srgbClr val="002060"/>
                </a:solidFill>
              </a:rPr>
              <a:t>Extrinsic Motivators</a:t>
            </a:r>
          </a:p>
          <a:p>
            <a:endParaRPr lang="en-GB" sz="3600" b="1" dirty="0">
              <a:solidFill>
                <a:schemeClr val="accent6">
                  <a:lumMod val="50000"/>
                </a:schemeClr>
              </a:solidFill>
            </a:endParaRPr>
          </a:p>
        </p:txBody>
      </p:sp>
      <p:sp>
        <p:nvSpPr>
          <p:cNvPr id="17" name="Cloud Callout 16"/>
          <p:cNvSpPr/>
          <p:nvPr/>
        </p:nvSpPr>
        <p:spPr>
          <a:xfrm>
            <a:off x="956336" y="350719"/>
            <a:ext cx="4085446" cy="2960892"/>
          </a:xfrm>
          <a:prstGeom prst="cloudCallou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50678" y="1166374"/>
            <a:ext cx="3236398" cy="1200329"/>
          </a:xfrm>
          <a:prstGeom prst="rect">
            <a:avLst/>
          </a:prstGeom>
          <a:noFill/>
        </p:spPr>
        <p:txBody>
          <a:bodyPr wrap="square" rtlCol="0">
            <a:spAutoFit/>
          </a:bodyPr>
          <a:lstStyle/>
          <a:p>
            <a:pPr algn="ctr"/>
            <a:r>
              <a:rPr lang="en-GB" sz="3600" b="1" dirty="0">
                <a:solidFill>
                  <a:srgbClr val="002060"/>
                </a:solidFill>
              </a:rPr>
              <a:t>Intrinsic Motivators</a:t>
            </a:r>
          </a:p>
        </p:txBody>
      </p:sp>
    </p:spTree>
    <p:extLst>
      <p:ext uri="{BB962C8B-B14F-4D97-AF65-F5344CB8AC3E}">
        <p14:creationId xmlns:p14="http://schemas.microsoft.com/office/powerpoint/2010/main" val="1506545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199" y="2161398"/>
            <a:ext cx="10515600" cy="4252172"/>
          </a:xfrm>
        </p:spPr>
        <p:txBody>
          <a:bodyPr>
            <a:normAutofit fontScale="85000" lnSpcReduction="20000"/>
          </a:bodyPr>
          <a:lstStyle/>
          <a:p>
            <a:r>
              <a:rPr lang="en-GB" dirty="0">
                <a:solidFill>
                  <a:schemeClr val="accent6">
                    <a:lumMod val="50000"/>
                  </a:schemeClr>
                </a:solidFill>
              </a:rPr>
              <a:t>Remember its your project</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Communicate your needs. Be clear, repeat if necessary</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Ask for clarity if necessary</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Don’t take feedback/criticism personally</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Be active in setting expectations</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Their experience is not yours</a:t>
            </a: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Broaden your network</a:t>
            </a:r>
          </a:p>
          <a:p>
            <a:pPr marL="0" indent="0">
              <a:buNone/>
            </a:pPr>
            <a:endParaRPr lang="en-GB" dirty="0">
              <a:solidFill>
                <a:schemeClr val="accent6">
                  <a:lumMod val="50000"/>
                </a:schemeClr>
              </a:solidFill>
            </a:endParaRPr>
          </a:p>
        </p:txBody>
      </p:sp>
      <p:grpSp>
        <p:nvGrpSpPr>
          <p:cNvPr id="4" name="Group 3"/>
          <p:cNvGrpSpPr/>
          <p:nvPr/>
        </p:nvGrpSpPr>
        <p:grpSpPr>
          <a:xfrm>
            <a:off x="-157983" y="0"/>
            <a:ext cx="12507965" cy="2037347"/>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8" name="TextBox 7"/>
          <p:cNvSpPr txBox="1"/>
          <p:nvPr/>
        </p:nvSpPr>
        <p:spPr>
          <a:xfrm>
            <a:off x="-12982" y="826078"/>
            <a:ext cx="10075423" cy="769441"/>
          </a:xfrm>
          <a:prstGeom prst="rect">
            <a:avLst/>
          </a:prstGeom>
          <a:noFill/>
        </p:spPr>
        <p:txBody>
          <a:bodyPr wrap="square" rtlCol="0">
            <a:spAutoFit/>
          </a:bodyPr>
          <a:lstStyle/>
          <a:p>
            <a:pPr algn="ctr"/>
            <a:r>
              <a:rPr lang="en-GB" sz="4400" b="1" i="1" dirty="0">
                <a:solidFill>
                  <a:schemeClr val="accent6">
                    <a:lumMod val="50000"/>
                  </a:schemeClr>
                </a:solidFill>
              </a:rPr>
              <a:t>Managing Supervisor Relationship</a:t>
            </a:r>
            <a:endParaRPr lang="en-GB" sz="4400" i="1" dirty="0">
              <a:solidFill>
                <a:schemeClr val="accent6">
                  <a:lumMod val="50000"/>
                </a:schemeClr>
              </a:solidFill>
            </a:endParaRPr>
          </a:p>
        </p:txBody>
      </p:sp>
    </p:spTree>
    <p:extLst>
      <p:ext uri="{BB962C8B-B14F-4D97-AF65-F5344CB8AC3E}">
        <p14:creationId xmlns:p14="http://schemas.microsoft.com/office/powerpoint/2010/main" val="3198991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A4F551-9BE3-8D4C-90AB-1290FD7924B8}"/>
              </a:ext>
            </a:extLst>
          </p:cNvPr>
          <p:cNvPicPr>
            <a:picLocks noChangeAspect="1"/>
          </p:cNvPicPr>
          <p:nvPr/>
        </p:nvPicPr>
        <p:blipFill>
          <a:blip r:embed="rId3"/>
          <a:stretch>
            <a:fillRect/>
          </a:stretch>
        </p:blipFill>
        <p:spPr>
          <a:xfrm>
            <a:off x="-165100" y="0"/>
            <a:ext cx="12522200" cy="2992642"/>
          </a:xfrm>
          <a:prstGeom prst="rect">
            <a:avLst/>
          </a:prstGeom>
        </p:spPr>
      </p:pic>
      <p:sp>
        <p:nvSpPr>
          <p:cNvPr id="6" name="TextBox 5">
            <a:extLst>
              <a:ext uri="{FF2B5EF4-FFF2-40B4-BE49-F238E27FC236}">
                <a16:creationId xmlns:a16="http://schemas.microsoft.com/office/drawing/2014/main" id="{1D2E3648-5FE0-0348-B31B-41ED4FB11F44}"/>
              </a:ext>
            </a:extLst>
          </p:cNvPr>
          <p:cNvSpPr txBox="1"/>
          <p:nvPr/>
        </p:nvSpPr>
        <p:spPr>
          <a:xfrm>
            <a:off x="359343" y="2397347"/>
            <a:ext cx="11720361" cy="707886"/>
          </a:xfrm>
          <a:prstGeom prst="rect">
            <a:avLst/>
          </a:prstGeom>
          <a:noFill/>
        </p:spPr>
        <p:txBody>
          <a:bodyPr wrap="square" rtlCol="0">
            <a:spAutoFit/>
          </a:bodyPr>
          <a:lstStyle/>
          <a:p>
            <a:pPr marL="285750" indent="-285750">
              <a:buFont typeface="Arial" panose="020B0604020202020204" pitchFamily="34" charset="0"/>
              <a:buChar char="•"/>
            </a:pPr>
            <a:endParaRPr lang="en-US" sz="2000">
              <a:solidFill>
                <a:schemeClr val="accent6">
                  <a:lumMod val="50000"/>
                </a:schemeClr>
              </a:solidFill>
            </a:endParaRPr>
          </a:p>
          <a:p>
            <a:pPr marL="285750" indent="-285750">
              <a:buFont typeface="Arial" panose="020B0604020202020204" pitchFamily="34" charset="0"/>
              <a:buChar char="•"/>
            </a:pPr>
            <a:endParaRPr lang="en-US" sz="2000">
              <a:solidFill>
                <a:schemeClr val="accent6">
                  <a:lumMod val="50000"/>
                </a:schemeClr>
              </a:solidFill>
            </a:endParaRPr>
          </a:p>
        </p:txBody>
      </p:sp>
      <p:sp>
        <p:nvSpPr>
          <p:cNvPr id="5" name="TextBox 4">
            <a:extLst>
              <a:ext uri="{FF2B5EF4-FFF2-40B4-BE49-F238E27FC236}">
                <a16:creationId xmlns:a16="http://schemas.microsoft.com/office/drawing/2014/main" id="{617917EF-48E2-C340-A679-A48E4C90858F}"/>
              </a:ext>
            </a:extLst>
          </p:cNvPr>
          <p:cNvSpPr txBox="1"/>
          <p:nvPr/>
        </p:nvSpPr>
        <p:spPr>
          <a:xfrm>
            <a:off x="-380122" y="782005"/>
            <a:ext cx="7124421" cy="707886"/>
          </a:xfrm>
          <a:prstGeom prst="rect">
            <a:avLst/>
          </a:prstGeom>
          <a:noFill/>
        </p:spPr>
        <p:txBody>
          <a:bodyPr wrap="square" lIns="91440" tIns="45720" rIns="91440" bIns="45720" rtlCol="0" anchor="t">
            <a:spAutoFit/>
          </a:bodyPr>
          <a:lstStyle/>
          <a:p>
            <a:pPr algn="ctr"/>
            <a:r>
              <a:rPr lang="en-US" sz="4000" b="1">
                <a:solidFill>
                  <a:schemeClr val="accent6">
                    <a:lumMod val="50000"/>
                  </a:schemeClr>
                </a:solidFill>
              </a:rPr>
              <a:t>Resilience in academia</a:t>
            </a:r>
            <a:endParaRPr lang="en-US">
              <a:solidFill>
                <a:schemeClr val="accent6">
                  <a:lumMod val="50000"/>
                </a:schemeClr>
              </a:solidFill>
            </a:endParaRPr>
          </a:p>
        </p:txBody>
      </p:sp>
      <p:sp>
        <p:nvSpPr>
          <p:cNvPr id="11" name="TextBox 10">
            <a:extLst>
              <a:ext uri="{FF2B5EF4-FFF2-40B4-BE49-F238E27FC236}">
                <a16:creationId xmlns:a16="http://schemas.microsoft.com/office/drawing/2014/main" id="{D4524853-7BBD-41E4-9D75-12CF71D74FD1}"/>
              </a:ext>
            </a:extLst>
          </p:cNvPr>
          <p:cNvSpPr txBox="1"/>
          <p:nvPr/>
        </p:nvSpPr>
        <p:spPr>
          <a:xfrm>
            <a:off x="835025" y="1622426"/>
            <a:ext cx="8458199" cy="1477328"/>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Calibri"/>
              </a:rPr>
              <a:t>Building resilience is helpful in all areas of life, and it applies to academic studies also.</a:t>
            </a:r>
            <a:endParaRPr lang="en-US" dirty="0">
              <a:cs typeface="Calibri"/>
            </a:endParaRPr>
          </a:p>
          <a:p>
            <a:endParaRPr lang="en-GB" dirty="0">
              <a:cs typeface="Calibri"/>
            </a:endParaRPr>
          </a:p>
          <a:p>
            <a:r>
              <a:rPr lang="en-GB" dirty="0">
                <a:cs typeface="Calibri"/>
              </a:rPr>
              <a:t>Expectations at university or moving onto a PhD course can be higher than you are previously used to. So if you receive feedback or obstacles that are not what you expected, then learn from this, it is not a reflection as you as a person. </a:t>
            </a:r>
          </a:p>
        </p:txBody>
      </p:sp>
      <p:graphicFrame>
        <p:nvGraphicFramePr>
          <p:cNvPr id="2" name="Diagram 2">
            <a:extLst>
              <a:ext uri="{FF2B5EF4-FFF2-40B4-BE49-F238E27FC236}">
                <a16:creationId xmlns:a16="http://schemas.microsoft.com/office/drawing/2014/main" id="{327ED546-FDC1-406D-9AE1-16F463FD1433}"/>
              </a:ext>
            </a:extLst>
          </p:cNvPr>
          <p:cNvGraphicFramePr/>
          <p:nvPr/>
        </p:nvGraphicFramePr>
        <p:xfrm>
          <a:off x="1193799" y="3310467"/>
          <a:ext cx="9889066" cy="37168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76" name="TextBox 475">
            <a:extLst>
              <a:ext uri="{FF2B5EF4-FFF2-40B4-BE49-F238E27FC236}">
                <a16:creationId xmlns:a16="http://schemas.microsoft.com/office/drawing/2014/main" id="{2564DEBB-0998-4127-975F-042A4B1BDD2A}"/>
              </a:ext>
            </a:extLst>
          </p:cNvPr>
          <p:cNvSpPr txBox="1"/>
          <p:nvPr/>
        </p:nvSpPr>
        <p:spPr>
          <a:xfrm>
            <a:off x="2388478" y="3313538"/>
            <a:ext cx="7124421" cy="707886"/>
          </a:xfrm>
          <a:prstGeom prst="rect">
            <a:avLst/>
          </a:prstGeom>
          <a:noFill/>
        </p:spPr>
        <p:txBody>
          <a:bodyPr wrap="square" lIns="91440" tIns="45720" rIns="91440" bIns="45720" rtlCol="0" anchor="t">
            <a:spAutoFit/>
          </a:bodyPr>
          <a:lstStyle/>
          <a:p>
            <a:pPr algn="ctr"/>
            <a:r>
              <a:rPr lang="en-US" sz="4000" b="1">
                <a:solidFill>
                  <a:schemeClr val="accent6">
                    <a:lumMod val="50000"/>
                  </a:schemeClr>
                </a:solidFill>
              </a:rPr>
              <a:t>Tips on building resilience</a:t>
            </a:r>
            <a:endParaRPr lang="en-US">
              <a:solidFill>
                <a:schemeClr val="accent6">
                  <a:lumMod val="50000"/>
                </a:schemeClr>
              </a:solidFill>
            </a:endParaRPr>
          </a:p>
        </p:txBody>
      </p:sp>
    </p:spTree>
    <p:extLst>
      <p:ext uri="{BB962C8B-B14F-4D97-AF65-F5344CB8AC3E}">
        <p14:creationId xmlns:p14="http://schemas.microsoft.com/office/powerpoint/2010/main" val="3892633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p:cNvGrpSpPr/>
          <p:nvPr/>
        </p:nvGrpSpPr>
        <p:grpSpPr>
          <a:xfrm>
            <a:off x="-157983" y="-148316"/>
            <a:ext cx="12507965" cy="22352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4" name="TextBox 13"/>
          <p:cNvSpPr txBox="1"/>
          <p:nvPr/>
        </p:nvSpPr>
        <p:spPr>
          <a:xfrm>
            <a:off x="1481004" y="631706"/>
            <a:ext cx="8282575" cy="1261884"/>
          </a:xfrm>
          <a:prstGeom prst="rect">
            <a:avLst/>
          </a:prstGeom>
          <a:noFill/>
        </p:spPr>
        <p:txBody>
          <a:bodyPr wrap="square" rtlCol="0" anchor="t">
            <a:spAutoFit/>
          </a:bodyPr>
          <a:lstStyle/>
          <a:p>
            <a:pPr lvl="0" algn="ctr">
              <a:defRPr/>
            </a:pPr>
            <a:r>
              <a:rPr lang="en-GB" sz="3600" b="1" dirty="0">
                <a:solidFill>
                  <a:schemeClr val="accent6">
                    <a:lumMod val="50000"/>
                  </a:schemeClr>
                </a:solidFill>
              </a:rPr>
              <a:t>Emotional Space</a:t>
            </a:r>
            <a:endParaRPr lang="en-GB" sz="3600" b="1" kern="0" dirty="0">
              <a:solidFill>
                <a:schemeClr val="accent6">
                  <a:lumMod val="50000"/>
                </a:schemeClr>
              </a:solidFill>
            </a:endParaRPr>
          </a:p>
          <a:p>
            <a:pPr>
              <a:defRPr/>
            </a:pPr>
            <a:endParaRPr lang="en-GB" sz="4000" b="1" i="1" dirty="0">
              <a:solidFill>
                <a:schemeClr val="accent6">
                  <a:lumMod val="50000"/>
                </a:schemeClr>
              </a:solidFill>
              <a:cs typeface="Calibri"/>
            </a:endParaRPr>
          </a:p>
        </p:txBody>
      </p:sp>
      <p:sp>
        <p:nvSpPr>
          <p:cNvPr id="3" name="TextBox 2"/>
          <p:cNvSpPr txBox="1"/>
          <p:nvPr/>
        </p:nvSpPr>
        <p:spPr>
          <a:xfrm>
            <a:off x="838200" y="1632732"/>
            <a:ext cx="10756486" cy="6186309"/>
          </a:xfrm>
          <a:prstGeom prst="rect">
            <a:avLst/>
          </a:prstGeom>
          <a:noFill/>
        </p:spPr>
        <p:txBody>
          <a:bodyPr wrap="square" rtlCol="0" anchor="t">
            <a:spAutoFit/>
          </a:bodyPr>
          <a:lstStyle/>
          <a:p>
            <a:pPr marL="914400" lvl="1" indent="-457200">
              <a:buFont typeface="Arial" panose="020B0604020202020204" pitchFamily="34" charset="0"/>
              <a:buChar char="•"/>
              <a:defRPr/>
            </a:pPr>
            <a:r>
              <a:rPr kumimoji="0" lang="en-GB" sz="2000" i="0" u="none" strike="noStrike" kern="1200" cap="none" spc="0" normalizeH="0" baseline="0" noProof="0" dirty="0">
                <a:ln>
                  <a:noFill/>
                </a:ln>
                <a:solidFill>
                  <a:srgbClr val="375623"/>
                </a:solidFill>
                <a:effectLst/>
                <a:uLnTx/>
                <a:uFillTx/>
                <a:latin typeface="Calibri" panose="020F0502020204030204"/>
              </a:rPr>
              <a:t>Journal</a:t>
            </a:r>
            <a:r>
              <a:rPr lang="en-GB" sz="2000" dirty="0">
                <a:solidFill>
                  <a:srgbClr val="375623"/>
                </a:solidFill>
                <a:latin typeface="Calibri" panose="020F0502020204030204"/>
              </a:rPr>
              <a:t> -</a:t>
            </a:r>
            <a:r>
              <a:rPr lang="en-GB" sz="2000" noProof="0" dirty="0">
                <a:solidFill>
                  <a:srgbClr val="375623"/>
                </a:solidFill>
                <a:latin typeface="Calibri" panose="020F0502020204030204"/>
              </a:rPr>
              <a:t> Spend </a:t>
            </a:r>
            <a:r>
              <a:rPr kumimoji="0" lang="en-GB" sz="2000" i="0" u="none" strike="noStrike" kern="1200" cap="none" spc="0" normalizeH="0" baseline="0" noProof="0" dirty="0">
                <a:ln>
                  <a:noFill/>
                </a:ln>
                <a:solidFill>
                  <a:srgbClr val="375623"/>
                </a:solidFill>
                <a:effectLst/>
                <a:uLnTx/>
                <a:uFillTx/>
                <a:latin typeface="Calibri" panose="020F0502020204030204"/>
              </a:rPr>
              <a:t>five to 10 minutes every day writing </a:t>
            </a:r>
            <a:r>
              <a:rPr lang="en-GB" sz="2000" dirty="0">
                <a:solidFill>
                  <a:srgbClr val="375623"/>
                </a:solidFill>
              </a:rPr>
              <a:t>freeform</a:t>
            </a:r>
            <a:br>
              <a:rPr lang="en-GB" sz="2000" dirty="0">
                <a:solidFill>
                  <a:srgbClr val="375623"/>
                </a:solidFill>
              </a:rPr>
            </a:br>
            <a:endParaRPr lang="en-GB" sz="2000" dirty="0">
              <a:solidFill>
                <a:srgbClr val="375623"/>
              </a:solidFill>
            </a:endParaRPr>
          </a:p>
          <a:p>
            <a:pPr marL="914400" lvl="1" indent="-457200">
              <a:buFont typeface="Arial" panose="020B0604020202020204" pitchFamily="34" charset="0"/>
              <a:buChar char="•"/>
              <a:defRPr/>
            </a:pPr>
            <a:r>
              <a:rPr lang="en-GB" sz="2000" dirty="0">
                <a:solidFill>
                  <a:srgbClr val="375623"/>
                </a:solidFill>
              </a:rPr>
              <a:t>Use meditation &amp; guided relaxations. Try some of the apps available</a:t>
            </a:r>
            <a:br>
              <a:rPr lang="en-GB" sz="2000" dirty="0"/>
            </a:br>
            <a:endParaRPr kumimoji="0" lang="en-GB" sz="2000" i="0" u="none" strike="noStrike" kern="1200" cap="none" spc="0" normalizeH="0" baseline="0" noProof="0" dirty="0">
              <a:ln>
                <a:noFill/>
              </a:ln>
              <a:solidFill>
                <a:srgbClr val="375623"/>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dirty="0">
              <a:solidFill>
                <a:srgbClr val="375623"/>
              </a:solidFill>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2000" i="0" u="none" strike="noStrike" kern="1200" cap="none" spc="0" normalizeH="0" baseline="0" noProof="0" dirty="0">
              <a:ln>
                <a:noFill/>
              </a:ln>
              <a:solidFill>
                <a:srgbClr val="375623"/>
              </a:solidFill>
              <a:effectLst/>
              <a:uLnTx/>
              <a:uFillTx/>
              <a:latin typeface="Calibri" panose="020F0502020204030204"/>
            </a:endParaRPr>
          </a:p>
          <a:p>
            <a:pPr marR="0" lvl="1" algn="l" defTabSz="914400" rtl="0" eaLnBrk="1" fontAlgn="auto" latinLnBrk="0" hangingPunct="1">
              <a:lnSpc>
                <a:spcPct val="100000"/>
              </a:lnSpc>
              <a:spcBef>
                <a:spcPts val="0"/>
              </a:spcBef>
              <a:spcAft>
                <a:spcPts val="0"/>
              </a:spcAft>
              <a:buClrTx/>
              <a:buSzTx/>
              <a:tabLst/>
              <a:defRPr/>
            </a:pPr>
            <a:br>
              <a:rPr lang="en-GB" sz="2000" i="0" u="none" strike="noStrike" kern="1200" cap="none" spc="0" normalizeH="0" baseline="0" noProof="0" dirty="0">
                <a:ln>
                  <a:noFill/>
                </a:ln>
                <a:effectLst/>
                <a:uLnTx/>
                <a:uFillTx/>
                <a:latin typeface="Calibri" panose="020F0502020204030204"/>
              </a:rPr>
            </a:br>
            <a:endParaRPr kumimoji="0" lang="en-GB" sz="2000" i="0" u="none" strike="noStrike" kern="1200" cap="none" spc="0" normalizeH="0" baseline="0" noProof="0" dirty="0">
              <a:ln>
                <a:noFill/>
              </a:ln>
              <a:solidFill>
                <a:srgbClr val="375623"/>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i="0" u="none" strike="noStrike" kern="1200" cap="none" spc="0" normalizeH="0" baseline="0" noProof="0" dirty="0">
              <a:ln>
                <a:noFill/>
              </a:ln>
              <a:solidFill>
                <a:srgbClr val="375623"/>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971550" marR="0" lvl="1" indent="-51435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28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375623"/>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375623"/>
              </a:solidFill>
              <a:effectLst/>
              <a:uLnTx/>
              <a:uFillTx/>
              <a:latin typeface="Calibri" panose="020F0502020204030204"/>
              <a:ea typeface="+mn-ea"/>
              <a:cs typeface="+mn-cs"/>
            </a:endParaRPr>
          </a:p>
        </p:txBody>
      </p:sp>
      <p:pic>
        <p:nvPicPr>
          <p:cNvPr id="9" name="Picture 2" descr="Image result for catch it check it change it ap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0178" y="3264002"/>
            <a:ext cx="1473375" cy="26159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stretch>
            <a:fillRect/>
          </a:stretch>
        </p:blipFill>
        <p:spPr>
          <a:xfrm>
            <a:off x="3622965" y="4387645"/>
            <a:ext cx="3802710" cy="937341"/>
          </a:xfrm>
          <a:prstGeom prst="rect">
            <a:avLst/>
          </a:prstGeom>
        </p:spPr>
      </p:pic>
      <p:pic>
        <p:nvPicPr>
          <p:cNvPr id="8" name="Picture 7"/>
          <p:cNvPicPr>
            <a:picLocks noChangeAspect="1"/>
          </p:cNvPicPr>
          <p:nvPr/>
        </p:nvPicPr>
        <p:blipFill>
          <a:blip r:embed="rId7"/>
          <a:stretch>
            <a:fillRect/>
          </a:stretch>
        </p:blipFill>
        <p:spPr>
          <a:xfrm>
            <a:off x="4773685" y="3419864"/>
            <a:ext cx="1501270" cy="495343"/>
          </a:xfrm>
          <a:prstGeom prst="rect">
            <a:avLst/>
          </a:prstGeom>
        </p:spPr>
      </p:pic>
      <p:pic>
        <p:nvPicPr>
          <p:cNvPr id="10" name="Picture 9"/>
          <p:cNvPicPr>
            <a:picLocks noChangeAspect="1"/>
          </p:cNvPicPr>
          <p:nvPr/>
        </p:nvPicPr>
        <p:blipFill>
          <a:blip r:embed="rId8"/>
          <a:stretch>
            <a:fillRect/>
          </a:stretch>
        </p:blipFill>
        <p:spPr>
          <a:xfrm>
            <a:off x="8084644" y="3825395"/>
            <a:ext cx="1942326" cy="2054600"/>
          </a:xfrm>
          <a:prstGeom prst="rect">
            <a:avLst/>
          </a:prstGeom>
        </p:spPr>
      </p:pic>
    </p:spTree>
    <p:extLst>
      <p:ext uri="{BB962C8B-B14F-4D97-AF65-F5344CB8AC3E}">
        <p14:creationId xmlns:p14="http://schemas.microsoft.com/office/powerpoint/2010/main" val="3305256530"/>
      </p:ext>
    </p:extLst>
  </p:cSld>
  <p:clrMapOvr>
    <a:masterClrMapping/>
  </p:clrMapOvr>
  <mc:AlternateContent xmlns:mc="http://schemas.openxmlformats.org/markup-compatibility/2006" xmlns:p14="http://schemas.microsoft.com/office/powerpoint/2010/main">
    <mc:Choice Requires="p14">
      <p:transition spd="slow" p14:dur="2000" advTm="1287"/>
    </mc:Choice>
    <mc:Fallback xmlns="">
      <p:transition spd="slow" advTm="128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a:extLst>
              <a:ext uri="{FF2B5EF4-FFF2-40B4-BE49-F238E27FC236}">
                <a16:creationId xmlns:a16="http://schemas.microsoft.com/office/drawing/2014/main" id="{C87C6C97-8697-46CB-96EC-46B7A1B57908}"/>
              </a:ext>
            </a:extLst>
          </p:cNvPr>
          <p:cNvGrpSpPr/>
          <p:nvPr/>
        </p:nvGrpSpPr>
        <p:grpSpPr>
          <a:xfrm>
            <a:off x="-157983" y="0"/>
            <a:ext cx="12507965" cy="2235200"/>
            <a:chOff x="-108520" y="0"/>
            <a:chExt cx="9361040" cy="1752207"/>
          </a:xfrm>
        </p:grpSpPr>
        <p:pic>
          <p:nvPicPr>
            <p:cNvPr id="5" name="Picture 4" descr="WSS Bamboo MAIN.jpg">
              <a:extLst>
                <a:ext uri="{FF2B5EF4-FFF2-40B4-BE49-F238E27FC236}">
                  <a16:creationId xmlns:a16="http://schemas.microsoft.com/office/drawing/2014/main" id="{5B3A10D9-D207-462D-8EA8-189FEFD3D9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a:extLst>
                <a:ext uri="{FF2B5EF4-FFF2-40B4-BE49-F238E27FC236}">
                  <a16:creationId xmlns:a16="http://schemas.microsoft.com/office/drawing/2014/main" id="{F393C119-3DFC-4FDA-942C-48CB1193D2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TextBox 6"/>
          <p:cNvSpPr txBox="1"/>
          <p:nvPr/>
        </p:nvSpPr>
        <p:spPr>
          <a:xfrm>
            <a:off x="635726" y="1105989"/>
            <a:ext cx="7794171" cy="584775"/>
          </a:xfrm>
          <a:prstGeom prst="rect">
            <a:avLst/>
          </a:prstGeom>
          <a:noFill/>
        </p:spPr>
        <p:txBody>
          <a:bodyPr wrap="square" rtlCol="0">
            <a:spAutoFit/>
          </a:bodyPr>
          <a:lstStyle/>
          <a:p>
            <a:r>
              <a:rPr lang="en-GB" sz="3200" b="1" i="1" dirty="0">
                <a:solidFill>
                  <a:schemeClr val="accent6">
                    <a:lumMod val="50000"/>
                  </a:schemeClr>
                </a:solidFill>
              </a:rPr>
              <a:t>What we will focus on in today’s session…</a:t>
            </a:r>
          </a:p>
        </p:txBody>
      </p:sp>
      <p:sp>
        <p:nvSpPr>
          <p:cNvPr id="8" name="TextBox 7"/>
          <p:cNvSpPr txBox="1"/>
          <p:nvPr/>
        </p:nvSpPr>
        <p:spPr>
          <a:xfrm>
            <a:off x="485503" y="2055813"/>
            <a:ext cx="10868297" cy="3477875"/>
          </a:xfrm>
          <a:prstGeom prst="rect">
            <a:avLst/>
          </a:prstGeom>
          <a:noFill/>
        </p:spPr>
        <p:txBody>
          <a:bodyPr wrap="square" rtlCol="0">
            <a:spAutoFit/>
          </a:bodyPr>
          <a:lstStyle/>
          <a:p>
            <a:pPr marL="285750" indent="-285750">
              <a:buFont typeface="Wingdings" panose="05000000000000000000" pitchFamily="2" charset="2"/>
              <a:buChar char="Ø"/>
            </a:pPr>
            <a:r>
              <a:rPr lang="en-GB" sz="2000" dirty="0">
                <a:solidFill>
                  <a:schemeClr val="accent6">
                    <a:lumMod val="50000"/>
                  </a:schemeClr>
                </a:solidFill>
              </a:rPr>
              <a:t>A reminder of the Foundations of Wellbeing and the importance of Balance.</a:t>
            </a:r>
            <a:br>
              <a:rPr lang="en-GB" sz="2000" dirty="0">
                <a:solidFill>
                  <a:schemeClr val="accent6">
                    <a:lumMod val="50000"/>
                  </a:schemeClr>
                </a:solidFill>
              </a:rPr>
            </a:br>
            <a:endParaRPr lang="en-GB" sz="2000" dirty="0">
              <a:solidFill>
                <a:schemeClr val="accent6">
                  <a:lumMod val="50000"/>
                </a:schemeClr>
              </a:solidFill>
            </a:endParaRPr>
          </a:p>
          <a:p>
            <a:pPr marL="285750" indent="-285750">
              <a:buFont typeface="Wingdings" panose="05000000000000000000" pitchFamily="2" charset="2"/>
              <a:buChar char="Ø"/>
            </a:pPr>
            <a:r>
              <a:rPr lang="en-GB" sz="2000" dirty="0">
                <a:solidFill>
                  <a:schemeClr val="accent6">
                    <a:lumMod val="50000"/>
                  </a:schemeClr>
                </a:solidFill>
              </a:rPr>
              <a:t>Motivation, what influences it and how we can improve it.</a:t>
            </a:r>
            <a:br>
              <a:rPr lang="en-GB" sz="2000" dirty="0">
                <a:solidFill>
                  <a:schemeClr val="accent6">
                    <a:lumMod val="50000"/>
                  </a:schemeClr>
                </a:solidFill>
              </a:rPr>
            </a:br>
            <a:endParaRPr lang="en-GB" sz="2000" dirty="0">
              <a:solidFill>
                <a:schemeClr val="accent6">
                  <a:lumMod val="50000"/>
                </a:schemeClr>
              </a:solidFill>
            </a:endParaRPr>
          </a:p>
          <a:p>
            <a:pPr marL="285750" indent="-285750">
              <a:buFont typeface="Wingdings" panose="05000000000000000000" pitchFamily="2" charset="2"/>
              <a:buChar char="Ø"/>
            </a:pPr>
            <a:r>
              <a:rPr lang="en-GB" sz="2000" dirty="0">
                <a:solidFill>
                  <a:schemeClr val="accent6">
                    <a:lumMod val="50000"/>
                  </a:schemeClr>
                </a:solidFill>
              </a:rPr>
              <a:t>Tips on managing Stress and Anxiety.</a:t>
            </a:r>
            <a:br>
              <a:rPr lang="en-GB" sz="2000" dirty="0">
                <a:solidFill>
                  <a:schemeClr val="accent6">
                    <a:lumMod val="50000"/>
                  </a:schemeClr>
                </a:solidFill>
              </a:rPr>
            </a:br>
            <a:endParaRPr lang="en-GB" sz="2000" dirty="0">
              <a:solidFill>
                <a:schemeClr val="accent6">
                  <a:lumMod val="50000"/>
                </a:schemeClr>
              </a:solidFill>
            </a:endParaRPr>
          </a:p>
          <a:p>
            <a:pPr marL="285750" indent="-285750">
              <a:buFont typeface="Wingdings" panose="05000000000000000000" pitchFamily="2" charset="2"/>
              <a:buChar char="Ø"/>
            </a:pPr>
            <a:r>
              <a:rPr lang="en-GB" sz="2000" dirty="0">
                <a:solidFill>
                  <a:schemeClr val="accent6">
                    <a:lumMod val="50000"/>
                  </a:schemeClr>
                </a:solidFill>
              </a:rPr>
              <a:t>Tips on maintaining positive relationships – both academically and personally</a:t>
            </a:r>
          </a:p>
          <a:p>
            <a:endParaRPr lang="en-GB" sz="2000" dirty="0">
              <a:solidFill>
                <a:schemeClr val="accent6">
                  <a:lumMod val="50000"/>
                </a:schemeClr>
              </a:solidFill>
            </a:endParaRPr>
          </a:p>
          <a:p>
            <a:pPr marL="285750" indent="-285750">
              <a:buFont typeface="Wingdings" panose="05000000000000000000" pitchFamily="2" charset="2"/>
              <a:buChar char="Ø"/>
            </a:pPr>
            <a:r>
              <a:rPr lang="en-GB" sz="2000" dirty="0">
                <a:solidFill>
                  <a:schemeClr val="accent6">
                    <a:lumMod val="50000"/>
                  </a:schemeClr>
                </a:solidFill>
              </a:rPr>
              <a:t>Support available</a:t>
            </a:r>
            <a:br>
              <a:rPr lang="en-GB" sz="2000" dirty="0">
                <a:solidFill>
                  <a:schemeClr val="accent6">
                    <a:lumMod val="50000"/>
                  </a:schemeClr>
                </a:solidFill>
              </a:rPr>
            </a:br>
            <a:endParaRPr lang="en-GB" sz="2000" dirty="0">
              <a:solidFill>
                <a:schemeClr val="accent6">
                  <a:lumMod val="50000"/>
                </a:schemeClr>
              </a:solidFill>
            </a:endParaRPr>
          </a:p>
          <a:p>
            <a:pPr marL="285750" indent="-285750">
              <a:buFont typeface="Wingdings" panose="05000000000000000000" pitchFamily="2" charset="2"/>
              <a:buChar char="Ø"/>
            </a:pPr>
            <a:endParaRPr lang="en-GB" sz="2000" dirty="0">
              <a:solidFill>
                <a:schemeClr val="accent6">
                  <a:lumMod val="50000"/>
                </a:schemeClr>
              </a:solidFill>
            </a:endParaRPr>
          </a:p>
        </p:txBody>
      </p:sp>
    </p:spTree>
    <p:extLst>
      <p:ext uri="{BB962C8B-B14F-4D97-AF65-F5344CB8AC3E}">
        <p14:creationId xmlns:p14="http://schemas.microsoft.com/office/powerpoint/2010/main" val="8226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p:cNvGrpSpPr/>
          <p:nvPr/>
        </p:nvGrpSpPr>
        <p:grpSpPr>
          <a:xfrm>
            <a:off x="-157983" y="-148316"/>
            <a:ext cx="12507965" cy="22352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4" name="TextBox 13"/>
          <p:cNvSpPr txBox="1"/>
          <p:nvPr/>
        </p:nvSpPr>
        <p:spPr>
          <a:xfrm>
            <a:off x="1317897" y="827170"/>
            <a:ext cx="8282575" cy="707886"/>
          </a:xfrm>
          <a:prstGeom prst="rect">
            <a:avLst/>
          </a:prstGeom>
          <a:noFill/>
        </p:spPr>
        <p:txBody>
          <a:bodyPr wrap="square" rtlCol="0">
            <a:spAutoFit/>
          </a:bodyPr>
          <a:lstStyle/>
          <a:p>
            <a:pPr lvl="0" algn="ctr">
              <a:defRPr/>
            </a:pPr>
            <a:r>
              <a:rPr lang="en-GB" sz="4000" b="1" i="1" dirty="0">
                <a:solidFill>
                  <a:schemeClr val="accent6">
                    <a:lumMod val="50000"/>
                  </a:schemeClr>
                </a:solidFill>
              </a:rPr>
              <a:t>Communicating Thoughtfully</a:t>
            </a:r>
            <a:endParaRPr lang="en-GB" sz="4000" b="1" i="1" kern="0" dirty="0">
              <a:solidFill>
                <a:schemeClr val="accent6">
                  <a:lumMod val="50000"/>
                </a:schemeClr>
              </a:solidFill>
            </a:endParaRPr>
          </a:p>
        </p:txBody>
      </p:sp>
      <p:sp>
        <p:nvSpPr>
          <p:cNvPr id="3" name="TextBox 2"/>
          <p:cNvSpPr txBox="1"/>
          <p:nvPr/>
        </p:nvSpPr>
        <p:spPr>
          <a:xfrm>
            <a:off x="355806" y="1824882"/>
            <a:ext cx="11480386" cy="7355860"/>
          </a:xfrm>
          <a:prstGeom prst="rect">
            <a:avLst/>
          </a:prstGeom>
          <a:noFill/>
        </p:spPr>
        <p:txBody>
          <a:bodyPr wrap="square" rtlCol="0">
            <a:spAutoFit/>
          </a:bodyPr>
          <a:lstStyle/>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chemeClr val="accent6">
                  <a:lumMod val="50000"/>
                </a:schemeClr>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t>If necessary, take time out to experience negative feelings so that they can dissipate</a:t>
            </a:r>
            <a:b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br>
            <a:endPar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t>Be mindful of where negative feelings are coming from </a:t>
            </a:r>
            <a:b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br>
            <a:endPar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t>Try not to hold grudges; move on from disagreements</a:t>
            </a:r>
            <a:b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br>
            <a:endPar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800" dirty="0">
                <a:solidFill>
                  <a:schemeClr val="accent6">
                    <a:lumMod val="50000"/>
                  </a:schemeClr>
                </a:solidFill>
                <a:latin typeface="Calibri" panose="020F0502020204030204"/>
              </a:rPr>
              <a:t>Use this </a:t>
            </a:r>
            <a:r>
              <a:rPr kumimoji="0" lang="en-GB" sz="2800" i="0" u="none" strike="noStrike" kern="1200" cap="none" spc="0" normalizeH="0" baseline="0" noProof="0" dirty="0">
                <a:ln>
                  <a:noFill/>
                </a:ln>
                <a:solidFill>
                  <a:schemeClr val="accent6">
                    <a:lumMod val="50000"/>
                  </a:schemeClr>
                </a:solidFill>
                <a:effectLst/>
                <a:uLnTx/>
                <a:uFillTx/>
                <a:latin typeface="Calibri" panose="020F0502020204030204"/>
              </a:rPr>
              <a:t>time to improve existing relationships</a:t>
            </a:r>
            <a:br>
              <a:rPr kumimoji="0" lang="en-GB" sz="2000" b="1"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br>
            <a:br>
              <a:rPr kumimoji="0" lang="en-GB" sz="2000" b="1"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br>
            <a:endParaRPr kumimoji="0" lang="en-GB" sz="2000" b="1"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71550" marR="0" lvl="1" indent="-5143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703877"/>
      </p:ext>
    </p:extLst>
  </p:cSld>
  <p:clrMapOvr>
    <a:masterClrMapping/>
  </p:clrMapOvr>
  <mc:AlternateContent xmlns:mc="http://schemas.openxmlformats.org/markup-compatibility/2006" xmlns:p14="http://schemas.microsoft.com/office/powerpoint/2010/main">
    <mc:Choice Requires="p14">
      <p:transition spd="slow" p14:dur="2000" advTm="3080"/>
    </mc:Choice>
    <mc:Fallback xmlns="">
      <p:transition spd="slow" advTm="3080"/>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p:cNvGrpSpPr/>
          <p:nvPr/>
        </p:nvGrpSpPr>
        <p:grpSpPr>
          <a:xfrm>
            <a:off x="-157983" y="-148316"/>
            <a:ext cx="12507965" cy="22352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4" name="TextBox 13"/>
          <p:cNvSpPr txBox="1"/>
          <p:nvPr/>
        </p:nvSpPr>
        <p:spPr>
          <a:xfrm>
            <a:off x="1317897" y="827170"/>
            <a:ext cx="8282575" cy="707886"/>
          </a:xfrm>
          <a:prstGeom prst="rect">
            <a:avLst/>
          </a:prstGeom>
          <a:noFill/>
        </p:spPr>
        <p:txBody>
          <a:bodyPr wrap="square" rtlCol="0">
            <a:spAutoFit/>
          </a:bodyPr>
          <a:lstStyle/>
          <a:p>
            <a:pPr lvl="0" algn="ctr">
              <a:defRPr/>
            </a:pPr>
            <a:r>
              <a:rPr lang="en-GB" sz="4000" b="1" i="1" dirty="0">
                <a:solidFill>
                  <a:schemeClr val="accent6">
                    <a:lumMod val="50000"/>
                  </a:schemeClr>
                </a:solidFill>
              </a:rPr>
              <a:t>Dealing with difficult content</a:t>
            </a:r>
            <a:endParaRPr lang="en-GB" sz="4000" b="1" i="1" kern="0" dirty="0">
              <a:solidFill>
                <a:schemeClr val="accent6">
                  <a:lumMod val="50000"/>
                </a:schemeClr>
              </a:solidFill>
            </a:endParaRPr>
          </a:p>
        </p:txBody>
      </p:sp>
      <p:sp>
        <p:nvSpPr>
          <p:cNvPr id="3" name="TextBox 2"/>
          <p:cNvSpPr txBox="1"/>
          <p:nvPr/>
        </p:nvSpPr>
        <p:spPr>
          <a:xfrm>
            <a:off x="355806" y="1824882"/>
            <a:ext cx="11480386" cy="8094524"/>
          </a:xfrm>
          <a:prstGeom prst="rect">
            <a:avLst/>
          </a:prstGeom>
          <a:noFill/>
        </p:spPr>
        <p:txBody>
          <a:bodyPr wrap="square" rtlCol="0">
            <a:spAutoFit/>
          </a:bodyPr>
          <a:lstStyle/>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1" i="0" u="none" strike="noStrike" kern="1200" cap="none" spc="0" normalizeH="0" baseline="0" noProof="0" dirty="0">
              <a:ln>
                <a:noFill/>
              </a:ln>
              <a:solidFill>
                <a:schemeClr val="accent6">
                  <a:lumMod val="50000"/>
                </a:schemeClr>
              </a:solidFill>
              <a:effectLst/>
              <a:uLnTx/>
              <a:uFillTx/>
              <a:latin typeface="Calibri" panose="020F0502020204030204"/>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u="none" strike="noStrike" kern="1200" cap="none" spc="0" normalizeH="0" baseline="0" noProof="0" dirty="0">
                <a:ln>
                  <a:noFill/>
                </a:ln>
                <a:solidFill>
                  <a:schemeClr val="accent6">
                    <a:lumMod val="50000"/>
                  </a:schemeClr>
                </a:solidFill>
                <a:effectLst/>
                <a:uLnTx/>
                <a:uFillTx/>
              </a:rPr>
              <a:t>Context, remember to step back </a:t>
            </a:r>
            <a:br>
              <a:rPr kumimoji="0" lang="en-GB" sz="2800" u="none" strike="noStrike" kern="1200" cap="none" spc="0" normalizeH="0" baseline="0" noProof="0" dirty="0">
                <a:ln>
                  <a:noFill/>
                </a:ln>
                <a:solidFill>
                  <a:schemeClr val="accent6">
                    <a:lumMod val="50000"/>
                  </a:schemeClr>
                </a:solidFill>
                <a:effectLst/>
                <a:uLnTx/>
                <a:uFillTx/>
              </a:rPr>
            </a:br>
            <a:endParaRPr kumimoji="0" lang="en-GB" sz="2800" u="none" strike="noStrike" kern="1200" cap="none" spc="0" normalizeH="0" baseline="0" noProof="0" dirty="0">
              <a:ln>
                <a:noFill/>
              </a:ln>
              <a:solidFill>
                <a:schemeClr val="accent6">
                  <a:lumMod val="50000"/>
                </a:schemeClr>
              </a:solidFill>
              <a:effectLst/>
              <a:uLnTx/>
              <a:uFillTx/>
            </a:endParaRPr>
          </a:p>
          <a:p>
            <a:pPr marL="914400" lvl="1" indent="-457200">
              <a:buFont typeface="Arial" panose="020B0604020202020204" pitchFamily="34" charset="0"/>
              <a:buChar char="•"/>
              <a:defRPr/>
            </a:pPr>
            <a:r>
              <a:rPr lang="en-GB" sz="2800" dirty="0">
                <a:solidFill>
                  <a:schemeClr val="accent6">
                    <a:lumMod val="50000"/>
                  </a:schemeClr>
                </a:solidFill>
              </a:rPr>
              <a:t>Wind down time at the end of the day</a:t>
            </a:r>
          </a:p>
          <a:p>
            <a:pPr lvl="1">
              <a:defRPr/>
            </a:pPr>
            <a:endParaRPr kumimoji="0" lang="en-GB" sz="2800" u="none" strike="noStrike" kern="1200" cap="none" spc="0" normalizeH="0" baseline="0" noProof="0" dirty="0">
              <a:ln>
                <a:noFill/>
              </a:ln>
              <a:solidFill>
                <a:schemeClr val="accent6">
                  <a:lumMod val="50000"/>
                </a:schemeClr>
              </a:solidFill>
              <a:effectLst/>
              <a:uLnTx/>
              <a:uFillTx/>
            </a:endParaRPr>
          </a:p>
          <a:p>
            <a:pPr marL="914400" lvl="1" indent="-457200">
              <a:buFont typeface="Arial" panose="020B0604020202020204" pitchFamily="34" charset="0"/>
              <a:buChar char="•"/>
              <a:defRPr/>
            </a:pPr>
            <a:r>
              <a:rPr kumimoji="0" lang="en-GB" sz="2800" u="none" strike="noStrike" kern="1200" cap="none" spc="0" normalizeH="0" baseline="0" noProof="0" dirty="0">
                <a:ln>
                  <a:noFill/>
                </a:ln>
                <a:solidFill>
                  <a:schemeClr val="accent6">
                    <a:lumMod val="50000"/>
                  </a:schemeClr>
                </a:solidFill>
                <a:effectLst/>
                <a:uLnTx/>
                <a:uFillTx/>
              </a:rPr>
              <a:t>Be aware of your own triggers</a:t>
            </a:r>
          </a:p>
          <a:p>
            <a:pPr marR="0" lvl="1" algn="l" defTabSz="914400" rtl="0" eaLnBrk="1" fontAlgn="auto" latinLnBrk="0" hangingPunct="1">
              <a:lnSpc>
                <a:spcPct val="100000"/>
              </a:lnSpc>
              <a:spcBef>
                <a:spcPts val="0"/>
              </a:spcBef>
              <a:spcAft>
                <a:spcPts val="0"/>
              </a:spcAft>
              <a:buClrTx/>
              <a:buSzTx/>
              <a:tabLst/>
              <a:defRPr/>
            </a:pPr>
            <a:endParaRPr kumimoji="0" lang="en-GB" sz="2800" u="none" strike="noStrike" kern="1200" cap="none" spc="0" normalizeH="0" baseline="0" noProof="0" dirty="0">
              <a:ln>
                <a:noFill/>
              </a:ln>
              <a:solidFill>
                <a:schemeClr val="accent6">
                  <a:lumMod val="50000"/>
                </a:schemeClr>
              </a:solidFill>
              <a:effectLst/>
              <a:uLnTx/>
              <a:uFillTx/>
            </a:endParaRPr>
          </a:p>
          <a:p>
            <a:pPr marL="914400" lvl="1" indent="-457200">
              <a:buFont typeface="Arial" panose="020B0604020202020204" pitchFamily="34" charset="0"/>
              <a:buChar char="•"/>
              <a:defRPr/>
            </a:pPr>
            <a:r>
              <a:rPr lang="en-GB" sz="2800" dirty="0">
                <a:solidFill>
                  <a:schemeClr val="accent6">
                    <a:lumMod val="50000"/>
                  </a:schemeClr>
                </a:solidFill>
              </a:rPr>
              <a:t>Take  regular breaks </a:t>
            </a: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i="1" u="none" strike="noStrike" kern="1200" cap="none" spc="0" normalizeH="0" baseline="0" noProof="0" dirty="0">
              <a:ln>
                <a:noFill/>
              </a:ln>
              <a:solidFill>
                <a:schemeClr val="accent6">
                  <a:lumMod val="50000"/>
                </a:schemeClr>
              </a:solidFill>
              <a:effectLst/>
              <a:uLnTx/>
              <a:uFillTx/>
              <a:latin typeface="Calibri" panose="020F0502020204030204"/>
            </a:endParaRPr>
          </a:p>
          <a:p>
            <a:pPr marR="0" lvl="1" algn="l" defTabSz="914400" rtl="0" eaLnBrk="1" fontAlgn="auto" latinLnBrk="0" hangingPunct="1">
              <a:lnSpc>
                <a:spcPct val="100000"/>
              </a:lnSpc>
              <a:spcBef>
                <a:spcPts val="0"/>
              </a:spcBef>
              <a:spcAft>
                <a:spcPts val="0"/>
              </a:spcAft>
              <a:buClrTx/>
              <a:buSzTx/>
              <a:tabLst/>
              <a:defRPr/>
            </a:pPr>
            <a:endParaRPr lang="en-GB" sz="2800" i="1" dirty="0">
              <a:solidFill>
                <a:schemeClr val="accent6">
                  <a:lumMod val="50000"/>
                </a:schemeClr>
              </a:solidFill>
              <a:latin typeface="Calibri" panose="020F0502020204030204"/>
              <a:ea typeface="+mn-ea"/>
              <a:cs typeface="+mn-cs"/>
            </a:endParaRPr>
          </a:p>
          <a:p>
            <a:pPr marR="0" lvl="1" algn="l" defTabSz="914400" rtl="0" eaLnBrk="1" fontAlgn="auto" latinLnBrk="0" hangingPunct="1">
              <a:lnSpc>
                <a:spcPct val="100000"/>
              </a:lnSpc>
              <a:spcBef>
                <a:spcPts val="0"/>
              </a:spcBef>
              <a:spcAft>
                <a:spcPts val="0"/>
              </a:spcAft>
              <a:buClrTx/>
              <a:buSzTx/>
              <a:tabLst/>
              <a:defRPr/>
            </a:pPr>
            <a:br>
              <a:rPr kumimoji="0" lang="en-GB" sz="2000"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br>
            <a:br>
              <a:rPr kumimoji="0" lang="en-GB" sz="2000"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br>
            <a:endParaRPr kumimoji="0" lang="en-GB" sz="2000" i="1"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14400" marR="0" lvl="1"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971550" marR="0" lvl="1" indent="-5143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a:p>
            <a:pPr marL="342900" marR="0" lvl="0" indent="-3429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2305043"/>
      </p:ext>
    </p:extLst>
  </p:cSld>
  <p:clrMapOvr>
    <a:masterClrMapping/>
  </p:clrMapOvr>
  <mc:AlternateContent xmlns:mc="http://schemas.openxmlformats.org/markup-compatibility/2006" xmlns:p14="http://schemas.microsoft.com/office/powerpoint/2010/main">
    <mc:Choice Requires="p14">
      <p:transition spd="slow" p14:dur="2000" advTm="3080"/>
    </mc:Choice>
    <mc:Fallback xmlns="">
      <p:transition spd="slow" advTm="308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p:cNvGrpSpPr/>
          <p:nvPr/>
        </p:nvGrpSpPr>
        <p:grpSpPr>
          <a:xfrm>
            <a:off x="-178003" y="0"/>
            <a:ext cx="12507965" cy="2235200"/>
            <a:chOff x="-108520" y="0"/>
            <a:chExt cx="9361040" cy="1752207"/>
          </a:xfrm>
        </p:grpSpPr>
        <p:pic>
          <p:nvPicPr>
            <p:cNvPr id="5" name="Picture 4" descr="WSS Bamboo MAIN.jpg"/>
            <p:cNvPicPr>
              <a:picLocks noChangeAspect="1"/>
            </p:cNvPicPr>
            <p:nvPr/>
          </p:nvPicPr>
          <p:blipFill rotWithShape="1">
            <a:blip r:embed="rId4"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8" name="TextBox 7"/>
          <p:cNvSpPr txBox="1"/>
          <p:nvPr/>
        </p:nvSpPr>
        <p:spPr>
          <a:xfrm>
            <a:off x="3488980" y="803498"/>
            <a:ext cx="8280400" cy="1138773"/>
          </a:xfrm>
          <a:prstGeom prst="rect">
            <a:avLst/>
          </a:prstGeom>
          <a:noFill/>
        </p:spPr>
        <p:txBody>
          <a:bodyPr wrap="square" rtlCol="0">
            <a:spAutoFit/>
          </a:bodyPr>
          <a:lstStyle/>
          <a:p>
            <a:r>
              <a:rPr lang="en-GB" sz="3600" b="1" dirty="0">
                <a:solidFill>
                  <a:schemeClr val="accent6">
                    <a:lumMod val="50000"/>
                  </a:schemeClr>
                </a:solidFill>
              </a:rPr>
              <a:t>Breathing Exercises</a:t>
            </a:r>
          </a:p>
          <a:p>
            <a:pPr algn="ctr"/>
            <a:endParaRPr lang="en-GB" sz="3200" b="1" i="1" dirty="0">
              <a:solidFill>
                <a:schemeClr val="accent6">
                  <a:lumMod val="75000"/>
                </a:schemeClr>
              </a:solidFill>
            </a:endParaRPr>
          </a:p>
        </p:txBody>
      </p:sp>
      <p:pic>
        <p:nvPicPr>
          <p:cNvPr id="9" name="9tOJZQhO_Uw"/>
          <p:cNvPicPr>
            <a:picLocks noRot="1" noChangeAspect="1"/>
          </p:cNvPicPr>
          <p:nvPr>
            <a:videoFile r:link="rId1"/>
          </p:nvPr>
        </p:nvPicPr>
        <p:blipFill>
          <a:blip r:embed="rId6"/>
          <a:stretch>
            <a:fillRect/>
          </a:stretch>
        </p:blipFill>
        <p:spPr>
          <a:xfrm>
            <a:off x="1681843" y="1713655"/>
            <a:ext cx="7607300" cy="4275483"/>
          </a:xfrm>
          <a:prstGeom prst="rect">
            <a:avLst/>
          </a:prstGeom>
        </p:spPr>
      </p:pic>
    </p:spTree>
    <p:extLst>
      <p:ext uri="{BB962C8B-B14F-4D97-AF65-F5344CB8AC3E}">
        <p14:creationId xmlns:p14="http://schemas.microsoft.com/office/powerpoint/2010/main" val="4222447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8" name="Content Placeholder 7"/>
          <p:cNvGraphicFramePr>
            <a:graphicFrameLocks noGrp="1"/>
          </p:cNvGraphicFramePr>
          <p:nvPr>
            <p:ph idx="1"/>
          </p:nvPr>
        </p:nvGraphicFramePr>
        <p:xfrm>
          <a:off x="342900" y="1789806"/>
          <a:ext cx="11010900" cy="4699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oup 3"/>
          <p:cNvGrpSpPr/>
          <p:nvPr/>
        </p:nvGrpSpPr>
        <p:grpSpPr>
          <a:xfrm>
            <a:off x="-157983" y="18759"/>
            <a:ext cx="12507965" cy="2235200"/>
            <a:chOff x="-108520" y="0"/>
            <a:chExt cx="9361040" cy="1752207"/>
          </a:xfrm>
        </p:grpSpPr>
        <p:pic>
          <p:nvPicPr>
            <p:cNvPr id="5" name="Picture 4" descr="WSS Bamboo MAIN.jpg"/>
            <p:cNvPicPr>
              <a:picLocks noChangeAspect="1"/>
            </p:cNvPicPr>
            <p:nvPr/>
          </p:nvPicPr>
          <p:blipFill rotWithShape="1">
            <a:blip r:embed="rId8"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TextBox 6"/>
          <p:cNvSpPr txBox="1"/>
          <p:nvPr/>
        </p:nvSpPr>
        <p:spPr>
          <a:xfrm>
            <a:off x="342900" y="766296"/>
            <a:ext cx="9740550" cy="523220"/>
          </a:xfrm>
          <a:prstGeom prst="rect">
            <a:avLst/>
          </a:prstGeom>
          <a:noFill/>
        </p:spPr>
        <p:txBody>
          <a:bodyPr wrap="square" rtlCol="0">
            <a:spAutoFit/>
          </a:bodyPr>
          <a:lstStyle/>
          <a:p>
            <a:r>
              <a:rPr lang="en-GB" sz="2800" b="1" dirty="0">
                <a:solidFill>
                  <a:schemeClr val="accent6">
                    <a:lumMod val="50000"/>
                  </a:schemeClr>
                </a:solidFill>
              </a:rPr>
              <a:t>A tool to calm yourself if feeling panicked or overwhelmed</a:t>
            </a:r>
          </a:p>
        </p:txBody>
      </p:sp>
      <p:graphicFrame>
        <p:nvGraphicFramePr>
          <p:cNvPr id="11" name="Diagram 10"/>
          <p:cNvGraphicFramePr/>
          <p:nvPr>
            <p:extLst>
              <p:ext uri="{D42A27DB-BD31-4B8C-83A1-F6EECF244321}">
                <p14:modId xmlns:p14="http://schemas.microsoft.com/office/powerpoint/2010/main" val="1387291182"/>
              </p:ext>
            </p:extLst>
          </p:nvPr>
        </p:nvGraphicFramePr>
        <p:xfrm>
          <a:off x="359643" y="1289516"/>
          <a:ext cx="9868808" cy="502862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2260622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91885" y="2278353"/>
            <a:ext cx="11103537" cy="4351338"/>
          </a:xfrm>
        </p:spPr>
        <p:txBody>
          <a:bodyPr>
            <a:normAutofit fontScale="77500" lnSpcReduction="20000"/>
          </a:bodyPr>
          <a:lstStyle/>
          <a:p>
            <a:r>
              <a:rPr lang="en-GB" dirty="0">
                <a:solidFill>
                  <a:schemeClr val="accent6">
                    <a:lumMod val="50000"/>
                  </a:schemeClr>
                </a:solidFill>
              </a:rPr>
              <a:t>Warwick Sport have a wide range of on demand fitness classes to choose from which are useful if on a different time zone. </a:t>
            </a:r>
            <a:br>
              <a:rPr lang="en-GB" dirty="0">
                <a:solidFill>
                  <a:schemeClr val="accent6">
                    <a:lumMod val="50000"/>
                  </a:schemeClr>
                </a:solidFill>
              </a:rPr>
            </a:br>
            <a:r>
              <a:rPr lang="en-GB" dirty="0">
                <a:solidFill>
                  <a:schemeClr val="accent6">
                    <a:lumMod val="50000"/>
                  </a:schemeClr>
                </a:solidFill>
              </a:rPr>
              <a:t>Visit: </a:t>
            </a:r>
            <a:r>
              <a:rPr lang="en-GB" dirty="0">
                <a:hlinkClick r:id="rId3"/>
              </a:rPr>
              <a:t>https://warwick.ac.uk/services/sport/together/classes-on-demand</a:t>
            </a:r>
            <a:br>
              <a:rPr lang="en-GB" dirty="0"/>
            </a:br>
            <a:br>
              <a:rPr lang="en-GB" dirty="0">
                <a:solidFill>
                  <a:schemeClr val="accent6">
                    <a:lumMod val="50000"/>
                  </a:schemeClr>
                </a:solidFill>
              </a:rPr>
            </a:br>
            <a:endParaRPr lang="en-GB" dirty="0">
              <a:solidFill>
                <a:schemeClr val="accent6">
                  <a:lumMod val="50000"/>
                </a:schemeClr>
              </a:solidFill>
            </a:endParaRPr>
          </a:p>
          <a:p>
            <a:r>
              <a:rPr lang="en-GB" dirty="0">
                <a:solidFill>
                  <a:schemeClr val="accent6">
                    <a:lumMod val="50000"/>
                  </a:schemeClr>
                </a:solidFill>
              </a:rPr>
              <a:t>You can access FREE sessions called Rock up and Play</a:t>
            </a:r>
            <a:br>
              <a:rPr lang="en-GB" dirty="0"/>
            </a:br>
            <a:br>
              <a:rPr lang="en-GB" dirty="0">
                <a:solidFill>
                  <a:schemeClr val="accent6">
                    <a:lumMod val="50000"/>
                  </a:schemeClr>
                </a:solidFill>
              </a:rPr>
            </a:br>
            <a:r>
              <a:rPr lang="en-GB" dirty="0">
                <a:solidFill>
                  <a:schemeClr val="accent6">
                    <a:lumMod val="50000"/>
                  </a:schemeClr>
                </a:solidFill>
                <a:hlinkClick r:id="rId4"/>
              </a:rPr>
              <a:t>https://warwick.ac.uk/services/sport/active/rock-up-and-play/</a:t>
            </a:r>
            <a:endParaRPr lang="en-GB" dirty="0">
              <a:solidFill>
                <a:schemeClr val="accent6">
                  <a:lumMod val="50000"/>
                </a:schemeClr>
              </a:solidFill>
            </a:endParaRPr>
          </a:p>
          <a:p>
            <a:endParaRPr lang="en-GB" dirty="0">
              <a:solidFill>
                <a:schemeClr val="accent6">
                  <a:lumMod val="50000"/>
                </a:schemeClr>
              </a:solidFill>
            </a:endParaRPr>
          </a:p>
          <a:p>
            <a:r>
              <a:rPr lang="en-GB" dirty="0">
                <a:solidFill>
                  <a:schemeClr val="accent6">
                    <a:lumMod val="50000"/>
                  </a:schemeClr>
                </a:solidFill>
              </a:rPr>
              <a:t>Warwick Sport will also be livestreaming fitness classes from the centre coming soon</a:t>
            </a:r>
          </a:p>
          <a:p>
            <a:pPr marL="0" indent="0">
              <a:buNone/>
            </a:pPr>
            <a:br>
              <a:rPr lang="en-GB" dirty="0">
                <a:solidFill>
                  <a:schemeClr val="accent6">
                    <a:lumMod val="50000"/>
                  </a:schemeClr>
                </a:solidFill>
              </a:rPr>
            </a:br>
            <a:endParaRPr lang="en-GB" dirty="0">
              <a:solidFill>
                <a:schemeClr val="accent6">
                  <a:lumMod val="50000"/>
                </a:schemeClr>
              </a:solidFill>
            </a:endParaRPr>
          </a:p>
          <a:p>
            <a:pPr marL="0" indent="0">
              <a:buNone/>
            </a:pPr>
            <a:r>
              <a:rPr lang="en-GB" i="1" dirty="0">
                <a:solidFill>
                  <a:schemeClr val="accent6">
                    <a:lumMod val="50000"/>
                  </a:schemeClr>
                </a:solidFill>
              </a:rPr>
              <a:t>For more at home workout information, visit: </a:t>
            </a:r>
            <a:r>
              <a:rPr lang="en-GB" i="1" dirty="0">
                <a:hlinkClick r:id="rId5"/>
              </a:rPr>
              <a:t>https://warwick.ac.uk/services/sport/content-hub/</a:t>
            </a:r>
            <a:br>
              <a:rPr lang="en-GB" i="1" dirty="0">
                <a:solidFill>
                  <a:schemeClr val="accent6">
                    <a:lumMod val="50000"/>
                  </a:schemeClr>
                </a:solidFill>
              </a:rPr>
            </a:br>
            <a:br>
              <a:rPr lang="en-GB" dirty="0">
                <a:solidFill>
                  <a:schemeClr val="accent6">
                    <a:lumMod val="50000"/>
                  </a:schemeClr>
                </a:solidFill>
              </a:rPr>
            </a:br>
            <a:endParaRPr lang="en-GB" dirty="0">
              <a:solidFill>
                <a:schemeClr val="accent6">
                  <a:lumMod val="50000"/>
                </a:schemeClr>
              </a:solidFill>
            </a:endParaRPr>
          </a:p>
        </p:txBody>
      </p:sp>
      <p:grpSp>
        <p:nvGrpSpPr>
          <p:cNvPr id="7" name="Group 6"/>
          <p:cNvGrpSpPr/>
          <p:nvPr/>
        </p:nvGrpSpPr>
        <p:grpSpPr>
          <a:xfrm>
            <a:off x="-157983" y="0"/>
            <a:ext cx="12507965" cy="2235200"/>
            <a:chOff x="-108520" y="0"/>
            <a:chExt cx="9361040" cy="1752207"/>
          </a:xfrm>
        </p:grpSpPr>
        <p:pic>
          <p:nvPicPr>
            <p:cNvPr id="8" name="Picture 7" descr="WSS Bamboo MAIN.jpg"/>
            <p:cNvPicPr>
              <a:picLocks noChangeAspect="1"/>
            </p:cNvPicPr>
            <p:nvPr/>
          </p:nvPicPr>
          <p:blipFill rotWithShape="1">
            <a:blip r:embed="rId6"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9" name="Picture 8" descr="UOW keyline and logo - green.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0" name="Title 1"/>
          <p:cNvSpPr>
            <a:spLocks noGrp="1"/>
          </p:cNvSpPr>
          <p:nvPr>
            <p:ph type="title"/>
          </p:nvPr>
        </p:nvSpPr>
        <p:spPr>
          <a:xfrm>
            <a:off x="391885" y="648864"/>
            <a:ext cx="10515600" cy="1325563"/>
          </a:xfrm>
        </p:spPr>
        <p:txBody>
          <a:bodyPr>
            <a:normAutofit/>
          </a:bodyPr>
          <a:lstStyle/>
          <a:p>
            <a:pPr algn="ctr"/>
            <a:r>
              <a:rPr lang="en-GB" sz="4000" b="1" dirty="0">
                <a:solidFill>
                  <a:schemeClr val="accent6">
                    <a:lumMod val="50000"/>
                  </a:schemeClr>
                </a:solidFill>
                <a:latin typeface="+mn-lt"/>
              </a:rPr>
              <a:t>Stay Active</a:t>
            </a:r>
          </a:p>
        </p:txBody>
      </p:sp>
      <p:pic>
        <p:nvPicPr>
          <p:cNvPr id="4" name="Picture 3"/>
          <p:cNvPicPr>
            <a:picLocks noChangeAspect="1"/>
          </p:cNvPicPr>
          <p:nvPr/>
        </p:nvPicPr>
        <p:blipFill>
          <a:blip r:embed="rId8"/>
          <a:stretch>
            <a:fillRect/>
          </a:stretch>
        </p:blipFill>
        <p:spPr>
          <a:xfrm>
            <a:off x="-12982" y="0"/>
            <a:ext cx="1722038" cy="1573335"/>
          </a:xfrm>
          <a:prstGeom prst="rect">
            <a:avLst/>
          </a:prstGeom>
        </p:spPr>
      </p:pic>
    </p:spTree>
    <p:extLst>
      <p:ext uri="{BB962C8B-B14F-4D97-AF65-F5344CB8AC3E}">
        <p14:creationId xmlns:p14="http://schemas.microsoft.com/office/powerpoint/2010/main" val="2008622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91885" y="2278353"/>
            <a:ext cx="11103537" cy="4351338"/>
          </a:xfrm>
        </p:spPr>
        <p:txBody>
          <a:bodyPr>
            <a:normAutofit fontScale="85000" lnSpcReduction="20000"/>
          </a:bodyPr>
          <a:lstStyle/>
          <a:p>
            <a:pPr marL="0" indent="0">
              <a:buNone/>
            </a:pPr>
            <a:br>
              <a:rPr lang="en-GB" dirty="0">
                <a:solidFill>
                  <a:schemeClr val="accent6">
                    <a:lumMod val="50000"/>
                  </a:schemeClr>
                </a:solidFill>
              </a:rPr>
            </a:br>
            <a:endParaRPr lang="en-GB" dirty="0">
              <a:solidFill>
                <a:schemeClr val="accent6">
                  <a:lumMod val="50000"/>
                </a:schemeClr>
              </a:solidFill>
            </a:endParaRPr>
          </a:p>
          <a:p>
            <a:r>
              <a:rPr lang="en-GB" dirty="0">
                <a:hlinkClick r:id="rId3"/>
              </a:rPr>
              <a:t>Jonathans Voice PGR Guide.pdf</a:t>
            </a:r>
            <a:r>
              <a:rPr lang="en-GB" dirty="0"/>
              <a:t> (2021 Collaboration with Charlie Waller Trust)</a:t>
            </a:r>
          </a:p>
          <a:p>
            <a:endParaRPr lang="en-GB" dirty="0"/>
          </a:p>
          <a:p>
            <a:r>
              <a:rPr lang="en-GB" dirty="0"/>
              <a:t>‘Protecting your mental health A practical guide for postgraduate research students in STEM’:</a:t>
            </a:r>
            <a:endParaRPr lang="en-GB" dirty="0">
              <a:solidFill>
                <a:schemeClr val="accent6">
                  <a:lumMod val="50000"/>
                </a:schemeClr>
              </a:solidFill>
            </a:endParaRPr>
          </a:p>
          <a:p>
            <a:r>
              <a:rPr lang="en-GB" dirty="0">
                <a:solidFill>
                  <a:schemeClr val="accent6">
                    <a:lumMod val="50000"/>
                  </a:schemeClr>
                </a:solidFill>
              </a:rPr>
              <a:t>“</a:t>
            </a:r>
            <a:r>
              <a:rPr lang="en-GB" dirty="0"/>
              <a:t>Finally: Doing a postgraduate research degree can be a difficult journey. It can also be immensely rewarding and worthwhile. It is essential to look after yourself along the way, take advantage of all the support that is out there, keep your eye on the end goal and recognise and celebrate all your amazing achievements.”</a:t>
            </a:r>
          </a:p>
          <a:p>
            <a:r>
              <a:rPr lang="en-GB" dirty="0">
                <a:solidFill>
                  <a:schemeClr val="accent6">
                    <a:lumMod val="50000"/>
                  </a:schemeClr>
                </a:solidFill>
              </a:rPr>
              <a:t>Supervisor</a:t>
            </a:r>
          </a:p>
          <a:p>
            <a:r>
              <a:rPr lang="en-GB" dirty="0">
                <a:solidFill>
                  <a:schemeClr val="accent6">
                    <a:lumMod val="50000"/>
                  </a:schemeClr>
                </a:solidFill>
              </a:rPr>
              <a:t>Doctoral College</a:t>
            </a:r>
          </a:p>
        </p:txBody>
      </p:sp>
      <p:grpSp>
        <p:nvGrpSpPr>
          <p:cNvPr id="7" name="Group 6"/>
          <p:cNvGrpSpPr/>
          <p:nvPr/>
        </p:nvGrpSpPr>
        <p:grpSpPr>
          <a:xfrm>
            <a:off x="-157983" y="0"/>
            <a:ext cx="12507965" cy="2235200"/>
            <a:chOff x="-108520" y="0"/>
            <a:chExt cx="9361040" cy="1752207"/>
          </a:xfrm>
        </p:grpSpPr>
        <p:pic>
          <p:nvPicPr>
            <p:cNvPr id="8" name="Picture 7" descr="WSS Bamboo MAIN.jpg"/>
            <p:cNvPicPr>
              <a:picLocks noChangeAspect="1"/>
            </p:cNvPicPr>
            <p:nvPr/>
          </p:nvPicPr>
          <p:blipFill rotWithShape="1">
            <a:blip r:embed="rId4"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9" name="Picture 8" descr="UOW keyline and logo - green.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10" name="Title 1"/>
          <p:cNvSpPr>
            <a:spLocks noGrp="1"/>
          </p:cNvSpPr>
          <p:nvPr>
            <p:ph type="title"/>
          </p:nvPr>
        </p:nvSpPr>
        <p:spPr>
          <a:xfrm>
            <a:off x="391885" y="648864"/>
            <a:ext cx="10515600" cy="1325563"/>
          </a:xfrm>
        </p:spPr>
        <p:txBody>
          <a:bodyPr>
            <a:normAutofit/>
          </a:bodyPr>
          <a:lstStyle/>
          <a:p>
            <a:pPr algn="ctr"/>
            <a:r>
              <a:rPr lang="en-GB" sz="4000" b="1" dirty="0">
                <a:solidFill>
                  <a:schemeClr val="accent6">
                    <a:lumMod val="50000"/>
                  </a:schemeClr>
                </a:solidFill>
                <a:latin typeface="+mn-lt"/>
              </a:rPr>
              <a:t>Sources of Support</a:t>
            </a:r>
          </a:p>
        </p:txBody>
      </p:sp>
    </p:spTree>
    <p:extLst>
      <p:ext uri="{BB962C8B-B14F-4D97-AF65-F5344CB8AC3E}">
        <p14:creationId xmlns:p14="http://schemas.microsoft.com/office/powerpoint/2010/main" val="3167615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19258"/>
            <a:ext cx="12192000" cy="1583604"/>
          </a:xfrm>
          <a:prstGeom prst="rect">
            <a:avLst/>
          </a:prstGeom>
        </p:spPr>
      </p:pic>
      <p:pic>
        <p:nvPicPr>
          <p:cNvPr id="4" name="Picture 3"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95" y="363468"/>
            <a:ext cx="12481387" cy="1930635"/>
          </a:xfrm>
          <a:prstGeom prst="rect">
            <a:avLst/>
          </a:prstGeom>
        </p:spPr>
      </p:pic>
      <p:sp>
        <p:nvSpPr>
          <p:cNvPr id="8" name="Title 1"/>
          <p:cNvSpPr txBox="1">
            <a:spLocks/>
          </p:cNvSpPr>
          <p:nvPr/>
        </p:nvSpPr>
        <p:spPr>
          <a:xfrm>
            <a:off x="-787974" y="1099018"/>
            <a:ext cx="12297364" cy="762265"/>
          </a:xfrm>
          <a:prstGeom prst="rect">
            <a:avLst/>
          </a:prstGeom>
        </p:spPr>
        <p:txBody>
          <a:bodyPr vert="horz" lIns="121920" tIns="60960" rIns="121920" bIns="6096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altLang="en-US" sz="4000" b="1" dirty="0">
                <a:solidFill>
                  <a:schemeClr val="accent6">
                    <a:lumMod val="50000"/>
                  </a:schemeClr>
                </a:solidFill>
                <a:latin typeface="+mn-lt"/>
              </a:rPr>
              <a:t> Wellbeing Support Services</a:t>
            </a:r>
            <a:endParaRPr lang="en-GB" altLang="en-US" sz="4000" b="1" dirty="0">
              <a:solidFill>
                <a:schemeClr val="accent6">
                  <a:lumMod val="50000"/>
                </a:schemeClr>
              </a:solidFill>
              <a:latin typeface="+mn-lt"/>
              <a:cs typeface="Calibri"/>
            </a:endParaRPr>
          </a:p>
          <a:p>
            <a:endParaRPr lang="en-GB" altLang="en-US" sz="4000" b="1" dirty="0">
              <a:solidFill>
                <a:schemeClr val="accent6">
                  <a:lumMod val="75000"/>
                </a:schemeClr>
              </a:solidFill>
              <a:latin typeface="+mn-lt"/>
            </a:endParaRPr>
          </a:p>
        </p:txBody>
      </p:sp>
      <p:sp>
        <p:nvSpPr>
          <p:cNvPr id="9" name="Content Placeholder 2"/>
          <p:cNvSpPr txBox="1">
            <a:spLocks/>
          </p:cNvSpPr>
          <p:nvPr/>
        </p:nvSpPr>
        <p:spPr>
          <a:xfrm>
            <a:off x="307975" y="1615076"/>
            <a:ext cx="11350626" cy="4895661"/>
          </a:xfrm>
          <a:prstGeom prst="rect">
            <a:avLst/>
          </a:prstGeom>
        </p:spPr>
        <p:txBody>
          <a:bodyPr vert="horz" lIns="121920" tIns="60960" rIns="121920" bIns="6096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buFont typeface="Wingdings" panose="05000000000000000000" pitchFamily="2" charset="2"/>
              <a:buChar char="8"/>
            </a:pPr>
            <a:endParaRPr lang="en-GB" sz="2200" b="1" dirty="0">
              <a:solidFill>
                <a:srgbClr val="375623"/>
              </a:solidFill>
              <a:sym typeface="Wingdings" panose="05000000000000000000" pitchFamily="2" charset="2"/>
            </a:endParaRPr>
          </a:p>
          <a:p>
            <a:pPr algn="l"/>
            <a:r>
              <a:rPr lang="en-GB" sz="2200" dirty="0">
                <a:solidFill>
                  <a:schemeClr val="accent6">
                    <a:lumMod val="50000"/>
                  </a:schemeClr>
                </a:solidFill>
              </a:rPr>
              <a:t>Wellbeing Support Services are open Monday to Friday. All sessions are available by telephone or Microsoft Teams. Enquiries can be submitted at any time via the </a:t>
            </a:r>
            <a:r>
              <a:rPr lang="en-GB" sz="2200" dirty="0">
                <a:solidFill>
                  <a:schemeClr val="accent6">
                    <a:lumMod val="50000"/>
                  </a:schemeClr>
                </a:solidFill>
                <a:hlinkClick r:id="rId5"/>
              </a:rPr>
              <a:t>Wellbeing Portal</a:t>
            </a:r>
            <a:r>
              <a:rPr lang="en-GB" sz="2200" dirty="0">
                <a:solidFill>
                  <a:schemeClr val="accent6">
                    <a:lumMod val="50000"/>
                  </a:schemeClr>
                </a:solidFill>
              </a:rPr>
              <a:t> </a:t>
            </a:r>
            <a:r>
              <a:rPr lang="en-GB" sz="2200" dirty="0">
                <a:solidFill>
                  <a:schemeClr val="accent6">
                    <a:lumMod val="50000"/>
                  </a:schemeClr>
                </a:solidFill>
                <a:hlinkClick r:id="rId6"/>
              </a:rPr>
              <a:t>https://warwick.ac.uk/services/wss/</a:t>
            </a:r>
            <a:endParaRPr lang="en-GB" sz="2200" dirty="0">
              <a:solidFill>
                <a:schemeClr val="accent6">
                  <a:lumMod val="50000"/>
                </a:schemeClr>
              </a:solidFill>
            </a:endParaRPr>
          </a:p>
          <a:p>
            <a:pPr algn="l"/>
            <a:endParaRPr lang="en-GB" sz="2200" dirty="0">
              <a:solidFill>
                <a:schemeClr val="accent6">
                  <a:lumMod val="50000"/>
                </a:schemeClr>
              </a:solidFill>
            </a:endParaRPr>
          </a:p>
          <a:p>
            <a:pPr algn="l"/>
            <a:endParaRPr lang="en-GB" sz="2200" dirty="0">
              <a:solidFill>
                <a:schemeClr val="accent6">
                  <a:lumMod val="50000"/>
                </a:schemeClr>
              </a:solidFill>
            </a:endParaRPr>
          </a:p>
          <a:p>
            <a:pPr algn="l"/>
            <a:r>
              <a:rPr lang="en-GB" sz="2200" dirty="0">
                <a:solidFill>
                  <a:schemeClr val="accent6">
                    <a:lumMod val="50000"/>
                  </a:schemeClr>
                </a:solidFill>
              </a:rPr>
              <a:t>Brief consultation sessions run from 10am to 3pm usually, later or earlier calls can be arranged if necessary:</a:t>
            </a:r>
          </a:p>
          <a:p>
            <a:pPr marL="800100" lvl="1" indent="-342900" algn="l">
              <a:buFont typeface="Wingdings" panose="05000000000000000000" pitchFamily="2" charset="2"/>
              <a:buChar char="Ø"/>
            </a:pPr>
            <a:r>
              <a:rPr lang="en-GB" sz="2200" dirty="0">
                <a:solidFill>
                  <a:schemeClr val="accent6">
                    <a:lumMod val="50000"/>
                  </a:schemeClr>
                </a:solidFill>
                <a:sym typeface="Wingdings" panose="05000000000000000000" pitchFamily="2" charset="2"/>
              </a:rPr>
              <a:t>Video/Email Therapy</a:t>
            </a:r>
          </a:p>
          <a:p>
            <a:pPr marL="800100" lvl="1" indent="-342900" algn="l">
              <a:buFont typeface="Wingdings" panose="05000000000000000000" pitchFamily="2" charset="2"/>
              <a:buChar char="Ø"/>
            </a:pPr>
            <a:r>
              <a:rPr lang="en-GB" sz="2200" dirty="0">
                <a:solidFill>
                  <a:schemeClr val="accent6">
                    <a:lumMod val="50000"/>
                  </a:schemeClr>
                </a:solidFill>
                <a:sym typeface="Wingdings" panose="05000000000000000000" pitchFamily="2" charset="2"/>
              </a:rPr>
              <a:t>Online appointments</a:t>
            </a:r>
          </a:p>
          <a:p>
            <a:pPr algn="l"/>
            <a:endParaRPr lang="en-GB" sz="2200" dirty="0">
              <a:solidFill>
                <a:schemeClr val="tx1"/>
              </a:solidFill>
              <a:sym typeface="Wingdings" panose="05000000000000000000" pitchFamily="2" charset="2"/>
            </a:endParaRPr>
          </a:p>
          <a:p>
            <a:pPr algn="l"/>
            <a:r>
              <a:rPr lang="en-GB" sz="2200" dirty="0">
                <a:solidFill>
                  <a:schemeClr val="accent6">
                    <a:lumMod val="50000"/>
                  </a:schemeClr>
                </a:solidFill>
                <a:sym typeface="Wingdings" panose="05000000000000000000" pitchFamily="2" charset="2"/>
              </a:rPr>
              <a:t>See our website for:</a:t>
            </a:r>
          </a:p>
          <a:p>
            <a:pPr marL="914400" lvl="1" indent="-457200" algn="l">
              <a:buFont typeface="Wingdings" panose="05000000000000000000" pitchFamily="2" charset="2"/>
              <a:buChar char="Ø"/>
            </a:pPr>
            <a:r>
              <a:rPr lang="en-GB" sz="2200" dirty="0">
                <a:solidFill>
                  <a:schemeClr val="accent6">
                    <a:lumMod val="50000"/>
                  </a:schemeClr>
                </a:solidFill>
                <a:sym typeface="Wingdings" panose="05000000000000000000" pitchFamily="2" charset="2"/>
              </a:rPr>
              <a:t>Self-help resources </a:t>
            </a:r>
          </a:p>
          <a:p>
            <a:pPr marL="914400" lvl="1" indent="-457200" algn="l">
              <a:buFont typeface="Wingdings" panose="05000000000000000000" pitchFamily="2" charset="2"/>
              <a:buChar char="Ø"/>
            </a:pPr>
            <a:r>
              <a:rPr lang="en-GB" sz="2200" dirty="0">
                <a:solidFill>
                  <a:schemeClr val="accent6">
                    <a:lumMod val="50000"/>
                  </a:schemeClr>
                </a:solidFill>
                <a:sym typeface="Wingdings" panose="05000000000000000000" pitchFamily="2" charset="2"/>
              </a:rPr>
              <a:t>Regular Skills Sessions</a:t>
            </a:r>
          </a:p>
          <a:p>
            <a:pPr algn="l"/>
            <a:endParaRPr lang="en-GB" sz="2400" dirty="0">
              <a:solidFill>
                <a:schemeClr val="tx1"/>
              </a:solidFill>
              <a:sym typeface="Wingdings" panose="05000000000000000000" pitchFamily="2" charset="2"/>
            </a:endParaRPr>
          </a:p>
          <a:p>
            <a:pPr algn="l"/>
            <a:endParaRPr lang="en-GB" sz="2400" dirty="0">
              <a:solidFill>
                <a:schemeClr val="tx1"/>
              </a:solidFill>
              <a:sym typeface="Wingdings" panose="05000000000000000000" pitchFamily="2" charset="2"/>
            </a:endParaRPr>
          </a:p>
          <a:p>
            <a:pPr algn="l"/>
            <a:endParaRPr lang="en-GB" sz="2400" dirty="0">
              <a:solidFill>
                <a:srgbClr val="375623"/>
              </a:solidFill>
              <a:sym typeface="Wingdings" panose="05000000000000000000" pitchFamily="2" charset="2"/>
            </a:endParaRPr>
          </a:p>
          <a:p>
            <a:pPr algn="l"/>
            <a:endParaRPr lang="en-GB" sz="2400" dirty="0">
              <a:solidFill>
                <a:srgbClr val="375623"/>
              </a:solidFill>
              <a:sym typeface="Wingdings" panose="05000000000000000000" pitchFamily="2" charset="2"/>
            </a:endParaRPr>
          </a:p>
          <a:p>
            <a:pPr algn="l"/>
            <a:endParaRPr lang="en-GB" sz="2400" b="1" dirty="0">
              <a:solidFill>
                <a:srgbClr val="375623"/>
              </a:solidFill>
              <a:sym typeface="Wingdings" panose="05000000000000000000" pitchFamily="2" charset="2"/>
            </a:endParaRPr>
          </a:p>
        </p:txBody>
      </p:sp>
      <p:sp>
        <p:nvSpPr>
          <p:cNvPr id="6" name="AutoShape 2" descr="data:image/jpeg;base64,/9j/4AAQSkZJRgABAQEAYABgAAD/2wBDAAgGBgcGBQgHBwcJCQgKDBQNDAsLDBkSEw8UHRofHh0aHBwgJC4nICIsIxwcKDcpLDAxNDQ0Hyc5PTgyPC4zNDL/2wBDAQkJCQwLDBgNDRgyIRwhMjIyMjIyMjIyMjIyMjIyMjIyMjIyMjIyMjIyMjIyMjIyMjIyMjIyMjIyMjIyMjIyMjL/wAARCAIWAyA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zYLTwvFKBTwKwOgaFp4WnBaeBSAbtp22nAU4CkMbspwT/ADin4pwFAxgTinBMU8CngUAMC/5xUqr/AJxQBTwMUgFA/wA4p4H+cUgBp4BoGKB/nFO/L8qQA07FIA/L8qOvp+VLilAoAbjjt+VRSLkVYxTGXigQzSrs2l6EY/Kx4r0K0mE0AIxnHpXms0ZzuHBHSui0PWgAI3YBhxyayrQvqbUZ20Ya6pN7H/velGrzGHSmIPQelXtSCTsJAM1m61iTRpgOy1EXqjWWlzzItvlZz3NMk6nFA4yBTTXoHmgvWpg3y4qEdafHy+KAHFeOlQkV01j4cnvIN5yoIz0rI1PTZdPn2ucj1pKcW7IbhJK7M/FFOoPWmSPjBJ4q4qYGTVaBgp5qy0vA44pMaJoraSZgsSE571sWvheeVNz5rV8OtabF3bScV0kt5b28LFSOBXNUqyvZHZToxtdnm2p6c+nEehrR0HQjeMs0q8dcEU69mOs6iI41+QNya7bS7Rba3UBQMClOq1HzCnSTnfoJDplvbxAbQMD0rA1yZFzGjcngVtavqIt4iMjOK5GJJL+68xicZ71lTi3qzapJJWRZ0m0OQ5Hf0rpY1woH9KrWluI4wMdKuAVsznF/z0o/D9KWlwaAD8P0o/D9KKWkAn4fpS/h+lLRQAn4fpS/h+lFFAB+H6Ufh+lFFAB+H6U5M7xx+lNqSMfOKHsNGzpvLr0/KuhB/d9vyrn9NGHFdCo/d1K2G9ylJy3QflTefT9KldeaTbXM9zdbEfPp+lSKD6fpShakVaQCAHHQflTe/b8qmxTduTSuMRc+35VIufb8qAtSKPapYxQPYflTsD0H5U8D2pcUgI9o9B+VKFHoPyqUKKcEFICEr7D8qYw57flVkqMVEyigCID6flS7fp+VPCinbRTAgK/T8qjKfT8qtFRTCtAysV+n5U0r9PyqcpTSlAFcj6flUE0e7HA/KrhjphSgDFubIuwx+PFVZrHEfH8q6Bo8iq9xGBExxzTuBxl5p5ZwdoIz0xWxp8RRVUqBx6VMEEj4wKvrblAMDrTcroSRBeoRAcY5HpXm/iFpVn2KDyfSvSLttq4PSuaubFbu+5QGrpy5Xcmauji002a4thiMn14rOl0toblFdeCelet2ekhYCAg49qx7/RhJdKxAAB9K1jX1IdI5zTrSWJG+XAPfFSWyGe7KMuQvfFdgmmD7N90Dj0qpFpohlLqvXrUOpctQsWNPt1WAdvwq1IqldqqPrio4SVG0/lV1Y92OKxbLObv7PdcKcDirNpbBU4UflVzUlEf8OTS2PKdKq+grakRtFK9Bn6U5INg7flV4oKaUFK4yoR9PypnPt+VWnQVARzQMhbj0/KoifpUzVA1NCGlj7U3cfb8qCaTIqgPOwKcBSCnjpXonnCingZpAKeKQwxTwKQCngUDFC04CgCngUAIFp4FIKdikMUCnYpMU8UAKBTwKQU4CgBQKdikAp4FSAmKdijFOoAbikIp+KMUAV5I8iqEiNFKsicMpzWsVzUEseRVC2Nyxulns1bI6c1m6zci2jdG/1cinms+C4kspCRkoeorP1m+aeLC5K+h7VmqfvGzq+6c22AzY5GTTduadjB5qRVyK6ziGxJk1bs4k+3xB/uk1DHgNU2OQw6g5FJjWjPWtNjjFiAgHSuQ8TaLdXUpeMZA9qXRfEgt40jmb5l4ya6y3vItRhyoBz6Vwvmpyud941I2PGZonhkMcilWHY1HXV+MbJYp1lVMEnmuW2n0rthLmVzhnHllYEOGq4NrJiqgTNSbHA45pskswTyW7ZjkIx2zWpBPf6nIIgTt6GptB8PNfbXlHymu6sNGt7BM7VGK56lSMTppUpS16FTRNDS0iDEfN3NXtQvY7OE8gcU3UNWhtYyAwBHvXJXNzNqc2Odma51Fzd2dTkoKyGTzS6lcnk7c1uWFmsSD5RxUdjYLEg+WtZVAFb7aHO23qwVeKfRilAoAKWjFLSAKKKWgBKWilxTASjFLiigBMUuKKWkAhHFSRD5xTMU+L7woewG5pw+da3x/q6wtPHzrW6B+7pLYbKrnmm5okzuppzXLLc6I7DxUitUQyacAakdibdSZ5poBNGDmkBKMVKuMVCtTL0pNgPBqVeaiAp6k1IE6qKdtApisaUvV6E6gwFRMop27PakJ9qkaGBRT9opueaXIpDDbTStOzRmgCIpzSbKlNNzQAwoKjMdTE0wmgCu0fNVbmLMZq+etVbkEpxTGY8MBEta6RfIAapRqQ9aKt8tIZjapAxHydazLS2l+15Ymt66kXfjNVYHTzzg076CL8MRERz6VmywhpOR3rZjOYjissufOx71KYycw4t8Y7VTNvkEAda1m4t8mqayLup3GZH2YrN071rRoPLHHaq00i+celXojui4ouBz+ruBJj3qXTUBjzT9RsvPfOOhqxYw+WgBFO+guoMlN2D0q26jNRlRSuBRkWqzLzWi6iqbqKpAVGFQMKtvioWAqkIqMKZ0qwyg0zYKYjzoU8U0U8V6RwDhTxTRTxSGOAp4FNFPFADhTgKSnCkMUDmnAc0lOFACgU8UgpwFACgU8UlKKQDhThSCnUhi0opB1p1AAKdigU6gLDNtIVqSlxQFinJFk9KoXFiHz8tbW3NMMQp3E0cjcaYQeBVI20kfau1e2B7VVk09W7VamQ4HIYKnmpFet6XSQegqnJpLjoDVcyJ5WUCwOCK7fwnqMDRbDw46iuOfTpV6A0kKXVpN5kZYH2qZxUlYuEnGVztfFUdvcxJgjO6s46BBJp7YA3bcg1z93c31yBuJ65q7Hq139mEbKcgYzWag0rJlucZNtow3jMUrIcZU4pySAMAfWrP2OeZy5B5NWItHkc8g1tzKxhyts6vRtWt7e2UZAwKW/8QvLlIMsfasi10YrjJNa9tpqR9vxrncI3udSqS5bGZHaz3km6YnB7Vt2lisSjAFWY4FUYxU6qBTJBFA7U8CgCnCgYYpaKWkAlLRS0xiUtFLQAlLRRQAUUtGKACjFLjinUgG4p8Q+am4qSMfMKHsBtad99a3wP3dYOmj51roFH7upWwPcqMvzUbakbrS1zS3OhbDAtO2Yp4qTFSxkYTikKc1OOlBAqRkQWpFFOAFOA5pAOA4pwWk7UAmkA/FJtOaeOalVatRuZuVivsNL5ZxVjZTwnFVyC5yi0ZFLs4q28dN2cdKlwGplXaaNpqwVpNnFLlHzEG00xkNWdtNYcUmhqRU2mmMCDVzYMVBItSUrEGKayZFTgcUhHNFxlU24BzikK9qtkVHt5pAYV/byMxK5Fc/F9rjvsclc13rwq68iqn9npv3ACmmFiK2Zvs/zelZasWvSM9DW/JCI4Tj0rlzJt1PaO55ppAb82Ta8elZEIm8z5ga6G3QSQjNL9iXOcVNxnOzWrs+4Zq/ApSIA1fe3Xd06VG8WB0p3ArEAnpRtwOBT1XmnFTSuBWNRN1q2Y81XkUg0wIH6VUk61cdflqow+aqTCxVfjtUJ+lWpFquetUhWIGpvanODmmUxHnNPFNFOFekeePFPFMWpBQMcKeKaKeKAHCnUlOApDFpwpBThQAop4pBTh0pAOpwpop4pMBRThSU4UDCnUClFACil70CloGLS0g6U6gApNtOpaAsM20bM9qlAoxQFiHyh6U0wAirWKXbRcLFE2qEcqKZ9gQ/w1pbaXZRcVjL/s6M/w/pThp0f90flWnspwSi7CxnpYIP4asrbKOgqyFp4WlcdiJYgO1SBacBTqQxMU6lVM08REtigBlOFPeIpTMYoAWlpKWgApaKWmMSilooAKKKdQA2nUUoHNIAxS4pwFOAoAbinxr81MnmitYGmuJUhiT7zOcYrkdQ8eRI7Jp9sxUDiWX5d30HpRZsV0elaeUR13MBWtPqNlZwbrm6jhXpmQ7Qa8IfxrrBU4meNcf8sgFGf5msd7281eVY7m4lkXOfmbcQfWqUGS5o98bxT4dVsNrVmD6eZV2DVdMulUwahbSBuRiQc188xWUqTeTPsIzxk9R61ekimtdsgzHgYUqeMVlKh5msat+h9CgAjKkYPQ9qk28V4TpfinVbRhLbuFxwdpOG+o6V6DoXxEtL4rFfL5EucEnofpWEqUomsZxZ223im4NPjkimRXjYMpGQRT8CsixqipAOKBjFOGKQrjSKaAam205Vp2FzCKKlApVFPrVKxlKQzvT1pDSimiWONNPSnUhpiIjSgcU/AoFKxVyFqiY4qy/SoGFZyRcWMBzUclTdqawFZstMrAc0E1KevFNK1JaIz0qPndUxWkC80DA9KVBUirkU4Lg00hNkcse9Me1Yz6SpufMVeR3roQKeI19KpJkcyRn28XlpzUpNWGiFQyLUuNilK5WbGaikxg1OV5qCQVJZWA+ankVIkfNOdOOKAIdvFVpUy1WcY61XkzTArunWqbJhjV5ulUpmIOaaArS9KpnrU8z5NU2bmrQhXqM/0pC2aQ1QjzqnrTRTxXpHnjxThTRTxQA9aeKYBUgFAC08U2nCkMcBThSDrTwKAFp1JThSAVRUg6U0U4UgFpaBSigYo604Ug604UDCnCkpwFABTu1JTqACnUlLSAUU4CkFPFAABS0UtAC4oxRTqAFApcUU4UAAFKKAKcBQMFFSiImmoKsIcUmA6GLAqaCP8Ae/jT48HipokxJQmDJmtFcdO1Zt3AIxwOlbfASqNzHvzVMSMbrRVtkVBg1VcjdxUlC0UzdTgaAHUUUooAUUY5oFOxQAY5p4FAFPC0AIBUVzdQ2VuZ52IUdAOrGppJEgieWRgqIu4k1wOrarLqdywUFIc4A9B/jTSuxNkWqapPrdwScLbRHKID8o9z6mqH2YSIxwBH3dun4etWofKEe1k6YAX2+tXJXDxAAIqgfdY81otDJs5eSKGBZAq789yTU1jPbW8BlZYy6/daM8g/40+6Uox+6M/7Of51kzgbjkv9AKtEMnvNQlmIbzC65yCOCPqKWDV5Gg8iR94ByjHqP/rVlltrHGfxqWDbK4VwOeAfShpAm0bFpdyNHKCMDrgetH2oq4DdjmlhdYJ5I/L+/wDxmsy7l2yk46H1pctylKx6V4V8Yy6fMIpJJJIWI4PPFeq6fqlvqNqLi2kDIeo7r9a+ZrPVPKIHINeheFtfmtlt5YnyE4nXOd6+v4VxVqLWqOulUUtD2ISHOKlRqpWzpcQpLC26NxuXB7VbVfeuU2LKnIqQVCh4qTNWjORJmgvTcimsaq5NhWkpBL71C1R5NZuTuaKKsXhLx1oMvvVMM1LuJp87F7NE5loE1VyD60hBwKXMx8iJzL71GZCTUJPPWnZHWpcmUopDvMpryGm55pp5HFTcdhvnHdTvMphSmEGkMmMvvSCTnNQAGnhTRcCysnFOEnrUCg04Zp3E0WBJxxUglGKrrmkJx3quZk8qZaaQGq8jiozIaiY+9JyuNRsK781WeUA0StVYn5qkstJIO9OeVduM1UU0jN70ASFge9QyNUbMfWoXkpgPb61RuOc1KznGc1UmfJpoRUfO41Vk61Zbk1Wl61ogGDrSsMjrUYNKWqhHn4pwpop4r0TzxwqQUwU8UAPFSCmCnigY4U4UgpwpAOHWnCminikAop9NFOFADhTx1pop1IYtOHWm04UDHDrS0gpaAHYpwptOFACjpS0DpS0ALSjrSClpAOFOFNApwFADqUdKQU6gAp1JS0ALTx0pmaeDxQAopwpopwoGLkg1PGCRUIHNTeaFFICxECDV1OOazBcinrec4zUjNhZRjBpG2kVmG6A5DUq3W7vVX0EF3FuGe/asxgUPNbIIcZNZt9tXOKVyitup4aqof3p4amBaBp4NQK2akU0CJRTxTAalWgByin9KFFMnlWGCWVukaFjQBz/iW5MrpZK5AHzynsBXE6hqAhYx2pIPRn7VNresNI7LEMvM25gOSR2A9qm0jQBGEvtSGSclYiK0iktWZSd3ZFfSoZLg+a8U0uOS3QCtYsrBiluB23N/nrV/a90yIi7Ih91QP8/n0rG1fVBanyLX5nxy/wDhRe7BRKl/OkON5EX/AKEa5+e4WRjsDH3JrUs9JutRmZ3ZiSck10lj4RRhllyf9rvQ6iiUqcpHCR2ssx4U81saVosjXKCSLIPQ9q9BtvDEUeN0KgegrUTTIokCrGMD2zWUq/Y0jhzzq9t40uRGMBo+Mc81zmoWcplLLg89OleranoMFyBLtKyjuDXGalazW26OU7lHQsoNaU6iZnUpOJxZRlPzA/hWppF9JZXKyIzYzyp71FN8jfdUj1QkYqa3eCRgSQxXnAGGFaS1RnDRnvHgjWhf28lucAx4KjPT/wCtXaYGa8Q8H6iLHVrSWF9ySnypCOxJ4yK9sLYNeZONnY9BPQlFOzUIagye9QKxMKQmovMpPMouFiQimEYpPMphlFJlIeaAaiMopBKBSGWCaRm+WofNB70hkG2gRDPKVpqzHHWmz/NSpEcVLKQGU5pY5DSmPNIqEGkMnU5obpTVPWkY8UwEGM1N2qAHmpAeKQEoNOqEPilEgoETZ4qJ2pwbIqJzQAZ4qItT88c1E1AyOZuKq7stUkx61WX71AFhTk0MOtKgpxHBoAqPxUD9KsyCq8gwKYFZjxiq8o71O1RSLTQFUiqk3U1fIqlN941aEVgODTGJFS9jUTCrEcKKeKaKeK9E88eKeKYKkFADxTxTRTxSGKKeKbTqAHCnDrTVp4pAOpwpop4oGKKcKSlFIBwFKKQU4UDHClFJSigBRThSUo6UAOHSlpB0p1ABTh0pKdikAopwpBS0ALS0lLQA7NFFFMB1OFNpwoAeKUEA0zJxUsEJc81IDt3oKNhftVxbUDtTiiovSgDP8kjtTHicLkVohQ/SnGH5TkUBcxY0mZvapl3o2Oa0IowKaUHmmkO5D9qdBVO4n8wc1qSWwZKy5INrEUWGtSqoJNWoYGkBPTFOt4wTzWgECpwKHsNIzyrRtg1IpqGeQiSiN80dALiVYWqqGrSUwJSQq5JwK5Txjq62tgtujHdKckeuK2NT1FbSJ8EblXlmOAnuff0ArzHVtRbUtReYE+Svyx5GM+pxVRWpMmaug2I5vrhAz/wZHT/E+groBAQxe6J81+iE52/73p/uisXStYQCO2tkO4Kfm7n6eg96vy3Kxfu84Ocvjsf8fWnLcmOw/VdQS0iMcCjzpRgs3JA9/wDCuStoXu7k7cnccknvVu9mM8ghiGXJJkb+ldH4b0Ys6uV71DfKi4x5mdB4e0JEtlYrhj1rqYrBEQYAqzptkI4VGKuvGAKyavub37GYYAO1QSxcHitF1waqzD5TUtDTMi4UYPFcnrkAdCRjIrsLkcVz2oR7t2aUXZltXR5bqVsYpN0Z2n+dZ6Pls8LIO3Q/hXbappokhcgVxE8eHI/iU13QlzI8+pBxZ0Ok3Z35R2S4HOD3xXvHh3Wf7T0mGRyPNC4Ye9fONhMdw7sPzP416j4G1Mq7xbsjbuGP1rlxENbnTQldWZ6r5lNL1ThuRIg5yfX1qTzK5WbFgNml3VXEtL5lIZIXOKhMhzSlsjimGgB2+ml+aTPFNOM0rAP8ygy8U3AqOTgUDJd+481ajYbazlbmrcbfLUMETEjNANRFqA3FIY8nHSms1IWqMtTAeDT91QA0FqAJS9R7yD1pu6kPNAFmOU4p7NmqinFPMlIBzvgVAZaSSSqxbmmBJI2ahVsNzSknFVpGKnNUo3E2acbjFKzDms+O4yMVK0vy9abiLmCSQVA7A1HJJzUZepsO4GmSGmmSo3YmqSGBwaoT8NVouaqTHOTTQivng1EzU8moX4FWhHFCpBUVPBxXonnky1IKksoRMea0hYL6UAZgp46VqfYF9BSjT1x0pDMwU6tL7AKX+zx6UAZyinitAaePSl/s+kBQFOFXhYe1L9goAp0tXPsB7VWnTyTikMQU4U1elO70DFp1JSigBRTh0pBThQACnUlLQAvenjrTO9PHWkA4UtNpe1ADqWm5pRQA6l70lOpiFpR0pKUUAOFXbV1GM1SFOVip4pAazSqBVK5uflIWqksrsOtQ5J6mgZctLghvmq612mzjrWMTgVCkrGcAnvQVbQ6qzg8yLdjrVG4Pk3JBrb04Ysh9K5rV5tt4Rmm1oSi012oTFZs0u9simwzKxwSKnfygMgVDTNFZDLdXZuK04RtQgjJrOS7jj70jX4Y/KcUW0KvqN1ILvDAbT6VVjfiluZTIuScmq6MaNkS3qaUb1aWVURpHPyIpZvoOazo3qpr94lnosrM+3zSIz9D1o3EYOq3khs2nZsXV3kg/884z6f7WK5WRTNNHFGucnhB1PpUt3qMt1ICc5ACpGP4VqbTXWylNxIoZxyF9T2FbK6Ri2mzehtk0W1S3jIbULrq5GNo9qzLi7Vpvs8DbhHw7erd/w/rVW61J4LeW9lkLXdwSiZ9O5A7AdBVbQUaclmBYnoFFFtLsL62R0eiaabm5A5POTXq2i6SsUY45FcPougavOgZbpbOM9AgyT9Sa07rSfENhbEwaq82f4dwzWD1ep0ptLQ9IRhCuDUUkoJ4rytfEHia0mCO9w0fcSJk/nXTaD4im1C4MFzEySgZB7GlLQcdTpJGqnNJxipLhyi5rntV1dbOFpG5A9Kz3LSsrsuXD5rKuYyxJxXIah44uBgWoUD1IzVFPG2sSNhLeOUeyGtFRla5LrR2OjuoxtINeca6gttSJXhWrrv8AhIJZ1/021aANwHHK59/SuQ8SMXlV8g+hHIrWkmnZmNaScboggIzkdB3rtPClyYrzGTvbb3/hPBx7ggGuEtpdjBsZXow9R3rrNGtZMfaI5F/cON/PWMn71OslbUVBu+h7Fpl550aE8clWHYEcH/GtQtXKW0v2XXo4R/qr1TIo/uuBz+YrqyvJx0rgasdb3BWp+6oR1p1ICZTxTWNRhsU0tSAl3cU0nmo88U3PNAyxvqOQ0zdTWakAq9auR/dqirc1aRsLUsaJGNMElNZuKg3UhlnfmkJqENxQW4poRODSOajD+9DtmnYADc07NRA807uakZJmkJ4qMGgtxQA1zxUJanueKrk0xEm7iqV3MFBqdnwKzLwlhWkNCWNjvsNjNXkuCy9a5vy5PM71rWqvsGaqVhRTLTtnmms3FDggYqMms7Fjd/zVIDkVB/FUininYCOTiqkhqzKapSdaaQDMZFRSjAqdelRS4xg1aJZw1KelJSnpXeeeamkHmtwVh6QOTW6tJjQ8U/tTBSmRV6mkA+nCq5uUXvVefUFUcUXGaOR6inrislXllTeAcVLBNIDg1PMh8rNUY9KcBUEcgPU1PxTExcVhas2JAB61u1gat/rR9aAGp92nimR/dFSCgoWlFNpwoAcKUUgpwoAWlpKWgB1OFNpwpALS0CigBaWkpaBC06kpcUxjqUUgpaAHCigUUgGtUdPcUzFAEbn5arxsPtC/WppumKrQxs90gAzzQiuh6Bp3NiPpXK6ymbtq6zT4mWxGR2rl9XH+mGqexMdzCywcAEjmtgWO63z5hyBms9k3Soo/iOK7SLS4hZ4zztrGpK1janHc4WRWDYzSorDkmrdzFiRsdjikEfy9KoTIWyVpi5qZlwKYooJJYyciuI8Xao93qcdhAdywE5xz83/1hXavKLeCSc9IkaT8hmvLLW4H2xLmZNwHzOM43t1/maumtbkVHpYlhQIjdcZw0hPJPpTTIMktwqjJx2H+Jpju8zhNwjHJzjge+Ks7FS4iiVcxR/6wt/ET/F+FamRjXM0l0zTScBRtVR/Co7Cuu8FwMyllTdgVzV3F5MlwnUA5FekfDbTPtGns2OC3U1NWVolUo3mdZZTTRhFO7k4wq5NdFJZ3MljvS0XgZLSS4/lmsTU/D126B7GRoZAPveYRn29K5C/0nX7zdFd3+oquCQsbAqOe/IrGKXU6JN9DUu5riK82ukG3OMRy5P611ei2gZfMaP5umWHNebWPg+R5VW5kmMY4K7vmP5dK9f0W1Nnp0UG0qqDCqzbiB9aTSGnIZqMGy23d68p8QXhed4uozjB6V6/qQ3WjewzXjWsWzTTzbGKtk7SBnBqYr3in8IaXoIvVLqHYDnKwkirUqJYAou0HuCu0/kazYLzxFp1qotdRkd9xJZyNrL2GCOtU77xPq08QXUrW2kcDqODj8OK35W9jDnS3Rcnv45C0bqORgg9DXIeIIkRRsGF6gDpV+0uTdXJHksncKWzVbxJFshjzTirMU3zRZh25wo9xXdeCL1I9ShimXdHIDCwPTB6frXBxjES+9a+lXTW94jAkZx07EdDVVY3iZUZcsj2bWMpqGkXqKSsN6kMgH+0jV2Trgke9cdczi60S/mX74hivEHqyAZ/ka6mwulvNNt51OQ8Yye/HH+Fee9j0epJikqTFRtUgNpCM0uRRkUrAIRxTDTywqMsKQCE4ppNMd8UxWzSKJlPNWAflqsvWrAPy0mAxnpu6mv1ptKwEgPNKx4qIGnE1VgDdzxT95qKkzQBODzS5qEGgvSsBLmkzxUYbims1FgFduKrk08nioWPNMAkPFVJFz1qdjULUICuYlznFWoQAtV2NSI2BVWESv0quxp7vxURORRYBmfmqVSKhP3qN2KdgCWqjCpnbNQ96YDR0qGU1P61BJVIlnEUp6UlKeldxwGto9bZIUcmsTSeFJpbq+JkKLSeg0XbrUBGvy1UinkmG5jgVEieZy3NRXEvlDavFZt30NFEmkuNpwWpBIjDPBrGlZ5JMgmpQHC5yadkNRZ0tpdJs21cRk9M1yscrpzuNbWlyNO2Cc1nKPUvVF1pSknBq/DMGUZNVJ7Vi2adHEyqKcZaESi7mgCKwdV/14+ta0bkcGsnVP9cp960Wuxm1YbH90VJUafdqSgoWlpKWgBwpwpopwoAdS0lLSAXFOApKcKAFFLSU4UDACnBeOtApw6UAFLSUtABS0lKKBDhRQKKBjWpB0p5pMUgK8opLEYvVFPfnNT6QiNqK7+lJ7Fnb2wxZD6VyerJ/pZrtURBZ/L6VyGprm7qk7xM2rSMJkKzI2MgMK7pbiL7IPkP3a5oWRcqcd625fNSyYcfdrCstUb03ozmplDsxUcZNNxhaWM5J+tSMvFaLYmRUYZqIDmrDDio8c0ySnqqb9GvVLBQYGyT9K8wtVE9zBb7tu9gC3vivS/EMU0nhvUFgBMnlcAdSO9ed23lNoEjpGBPa3scgfuykYx+eK1p7GVTctNYL9turVGBMYGfYkdPzqayENzIAxxKkYjcerL3/ABB/SqltqDw6290D80spbnkdafqF3Gl+9zbqEZpFLKOg4IJrQzuVbtfMEgYETR5SQfToa9g+FuB4djbHJY14/LN5lwsi8vjayn+Jf8a9e+F5UeHUQHLRyMDWNf4ToofEekqiTJgjFUrmwtjndGp+oq7FIqrjiqd7dpGpORWF9De2oWtpbQtuSNQfXFX1wF+tc7aai15e+THyq/eIroN6IBzx9KSY2mQX2Ps5Hsa8r1RBFeNnu1eo39xEsJORjHWvMdakjuJpVjbJAPT1p31BbFq201Lq2JRmjJHOOh+oqnL4RRmyBbjnr5WD/OpfDeoiWLy3bkV0LuNh5pczRajGRysuhwWEe47SwHYYrhPFOFhX1316NqrOyN83Ary/xVNumijz3LGtqLbkYV0lBmMP9UtTxNtK+oNRiI+RF79amhjLAkDoeDXSzhiey+GLpJ7G1LsPIli8hy3Y9v5mt/wszw6cbSQ5eElCT6qSv8sVyfw/aK7057R13CLcJAe4PIrs7a3itLkRwbseWzNk5JJYZJrzZ6No9OLurmqZBUTS5qFic8VGTUIbJxIMUGRfWq2eKryuVBpMC60w6VCZeazmnPrSiQ4yadgLUkvNLG4yKotJk9adFJz1qCuhphxVhGyKz0bJFW46GBI1Rk4Bp5qFzgUgI9/NShsiqvVqmXpVCJCcU0vTWNRM1FgJw9NL1EGpN3NAE4bigvUQbimluaQEpbioGalLfLUBbmmA8nioXapGPy1A1OwDSaevSozTgcCmAjtzUWac55plUkIQnmjNMP3qDTsAhNMNGcmkpWAaehqvIasHoarSYqkScZSnpSClrtOE0bE4gaoLdTJcsW9ataam+IihY/JuDkcE1M9io7luGNQCT1rJ1HIfgVsx7S3ByKr6lbp5JNYp6mxjW4UjJ61cVUdaoLkfKKtRMV6mqaNYyJzb4GRWrocWHPHes0SgpitrQeWP1qJbFStY25I9wxTfLCrjFaACEc1FIik4FZbGVzKnAQ5FYl7JvkA9DW5eYAwK52cHzufWt6V7GUy0nQU8daYn3aeK0JHUopo608UDHCnCminCgYtO7Ugp1IA704daSnDrQIWlFJSigY4U6minUALRRRQIKUUUUAOFLSCloGJQT8tBqN2OKQ0RnnNTabuW+Rl6g1GgyKlspfIvVf0pPYfU76GVzafMB0rldUH+lZrprW48206DpXOasMXFVH4SH8Rbs0DRx5FWb4j7NIoX+GqtpJ5cSmrEkhdGywIIqKqvY0pPc5eOBlJ471KwwDmtAxqScVDLB1qrAzLeo6lmG0kVGKQkSIM8HkHg+4ryuKylii160HWAhyvoA3WvVkrhPEKHTdf1SSMbY7+0yPc5Gf5VcH0JmupyESyG4+bnNTOjPEz/AHinDetW7dIlMU8i8N0z254/nWmLCK30W6mmdRIwG0Z7Z61tc50jl0kw3OcDpXqXwuv2kS6tSfmX5x9K8qIG8DJCbuDXa/DCdofGIt+0sD5A9qisrwNaErTPcDcbY8k9BXM61qrqRGoJZjgKByTW+0O9QD3PNcxc6na6V4rmub2CSSG0hDIEXO0n+LHr/jXEtTvR1Xh3THsrPzJRmdxl/b2p2raULmRbg3l1CI+dkMhUMfWsm2+IGn3aBrSN7hc7R5SliD6EdqbJ4suboJ9n0y5YTZVMxHLHvWnLYFGTdzN1zWmkh+zwSSySKuGzHyTXCwNdrPJ5shO88gjpXXXPiO5sml26Q2UyHJjPy+9cvda/8zs1oqlhu/1ZHHrTimEoJdRI5zp16kozsPBrqV1JZIg2eo61wy65Z3pMTKA56AHOa2rXcmlRnJ6lQfUA0Tj3IjK2xLqN6CCM15rrcnn6oQOQoxXWX023czHgVxjOJZ5JT95m4rajG2pzYmV1Yv2+35VboBV23WJmwoG0HJrJRyw9Oxq2pkWILGCVLckDmtGYxR3vw/uA1/eKoILR8du9eiwDM7NnoMZ/HpXlfgVturxMxK7xIhGPpivV7NCqle55J9TXBWXvHdTfukhqM1MyGoth9ayRbG1G8QZTzSk4NBf5c0xXKUkQQZNVJ7gRqTmjUb0RISTXH6lr+AVU81pGDZMppbm9JqSBsbhT4tRTcPmFcA+pTO24mhdVnXnNafVzP26PVrW7ViOa1YmBHFeY6Pr+6UIzc13unXYlUHPWsKkHFm0ZqS0NXtUEnSpwcjNQSVmUQKOal6LTF608/dqkIaTUL1KRUZFMBoPFGeaXFNxg0gHg4FNJ5pc8U3tQA1jUOfmqVqYV5pgDNxUWeakYUzbzQA00dqXFGMCmkFyFutHanMOaaelUhXIz1prU8imkZpiuRZwaTdSlTmmgHvSBsRjxVWQ8VZYcVUm4WmhHIilPSkpT0rtOI2dI+5V+e3DgsOtUdJ+5WrSY0YyO1tP83Aq5NtuYcKc5Hapbi0EuSOtVkheA89KhxRcZGPLayRyHAzzThHJt+7W0TETkgUxvLPRc1NzTmsjIUP3U10ehAbeTioUijK8rilD/AGX7lTLXQfNc6VpcdDUbTYUk1jR3jOMs1K1w8p2jOKjkdxXRadvOkNZF8oWdRW1bxbUyaxtQ/wCPkfWt4qyMpO7FWn0xafTGKOtPFMHWnigBwpwpop4pALTqSloAWnUlLQAtKKBSigYop1JTqACiiigQtKKbThQAopaQUtAxDUMlTGoGOWpDQ9B8tNjGbhR708NgUxDtmDUC6nbacuLTg54rH1UE3FbGlNutfwqnqEIM2TV9CepTI/0Yc84qnHdspZSamuXKIVWslS3mc0mawWhs277jU8hUIcjNUrdwBV1VDxE0yWYV4QZeBUAbirF+uy4IqquKhjRFPfRwDBYdcYCk5/KuV8U6ib2GBTbSKUPDmMqMfjXVXF35RWCKIS3D8Kv8I92rnvEbxRwbGPn3CtuuHI7ngADtTjuKWxzdpLbRPH9qG5RyFxnNWtc1iPUIo4lbyYYxwoUfMfp2rnpZGWQ8ncO9QAPJIEwck+tb26mDl0JGjE1yIozuAGMAZwe/5V03gU/ZvFdpclxtBMR565FQ28NlZaTIxGZ2X53/AIv91frWFp1/LaagtzG2BuHyeozmk/ei7BG0JJs+lhMAoPes2K183X/teM/LtYEcGq2h6pDqumw3MTZDqMj0PcVuW0ID7hXBqmegmrFa10u00XVpLmxRYPtbZkU/cZscZ9Oauaff3Ol/Z7XU4eYkfNyq8Ox9AO1S3ESzQtHIDg9COormdVu7+3XY0zTRqMJxyK1Uu5SjCejNLVPEWnTWl7BBBdSy7zkfZmw528ANivL/ABBe6leLPLLYx2KyxJGF3hmXb1/Ot5tau4oGijRyzNk5GK528+0Xs+65bdt5WMfdFUmr3CVOnFWTuU9G0aBEX5R5rdWI6Cuh1SaKKKO3hwEjXAxVOHMAyOCKzdRvRCjvIw4pO8mY3UUY2vXmyLaDlm4Fc8hw64A/Glu7pru5MjfdzgD0qeGMPdiPOCxAX69q64x5UcM5c0rlm3jlKFlB2hsNgdPrUqxOFVyXDE/MO/51u2EAhVWIWKYfLkAYceh/wNXxa2F0m1CYpT94AZBP0rKc+U3p0+YXw1M0E1pJuDKrkscc4bivVbOboxbPFebaZYPDIYjGjBjtUgdq7jTnYQIjHkLkH1H/ANauKtJN6HXCLSszedxVd5QBxUbTZUexqpNNjPNZRGxZZuetQyTYjqo02W60yWX92ea1SIbOe8Q3jLGwBxXEM5d8k10fiGUkGuT8zmu2krI46rbZYJqIyVG0tQmTmtbGVy5FOY5VdeoNekeGr4ywpk815crHIr0HwqrLCpNc2IXunTh3qeixSZjBqKRuTUUT4jxmmSSVwrU7owciZGp+6qIlw3WrEb5poUocpK1Npd1NzzTIEao6cxphoAQmgnimk0lABQaSkY0WC4d6TvTc0tMLi0xjT6jamhXGk1H1NPYHFRHOaYgagUNQKYDGXmk20M3NKTxQBA9VZsbKmkbBqlcSYWmhNnK0p6UCiuw5Db0gfJWsBWBp96kC4atFdVhpAaGKguiFj5wKi/tOE/8A66rXl9FJFgAn8aLAVJZCT8hzmtKwtg6hnzWXZmHf82a3Iry3jUKDU2Hcla1H8NV5LFm6irAv4P71D6hCo+/TsFyKKxKjpirsNsqcmqX9qRf36euqQ/3xRYLmn/CfpXPX/wDx9D61onU4v+eg6Vk3EyzXAK880ATin5pgp1IocKeKZmnCgB4p4pgpw9KBjxTqaBTqQDqWkpQKAFFOFNFOFADh0pw6U2nDpQAUUUnFACilzTc0tDEOzRmm5paAuIx4qE9afI2BUG+gaZKOeKligy4PvVdWwa0rVgcUITOp0pAtuPpVXUT+8q1ZZ8jgdqoX+fMP0q+hK3Mi6mUE5qmWQnIpmo7iTis9HdV5NS2bxZqRT4bGa1rNy8J+tc5bsWfrXQ6af3TA+tCYpGXqmVuOfSs3zSqsR1A4rU1v/j4z7ViBgWOTxUsSK73C6dp3nq++4mGfMPY+v4CuZd3vLOS9bcthCSVBHzTt/eP41o65burwoWIti2Mj+EHtVnWoYzoPkQIAm9Dgf3M8mqTSJauecyuXIPIYnJHalWdYRyOv5/nVy6szGyrjDc8+uKrXFqdquR8rHGR0rdNHO00V5bt5WADMFU5Az0PrTodvnBiM9yMYq9BpIkQMXGPantps0EbsqROB0bHJp3VibPdnSeEtel0Wder27n95H6+4969p0y+gvrdLiBw0bjgg/wA6+eLGbsxwwPftXceHNXuNPn3QtlH+/Geje/1rlqw6nXSnpY9kEYYVUudNgkXdIDVPTtet7uFSJNrDqrcGn32oqUxv/I1idC1M270WyYExxHd6k5rnbzSooAW/WukOpRRQn5wfxrkNa1hcMWfbGPU0JNsptJamLfzLCGJYBV5J9q8/1TUmv5yFJEKkhR61f1rVH1HzFiyLdG5PQtWBnn2rtpQstTz61S7shRwelX2K7sk7flBDDqCKogfOo9TV1DmUqec8Y9a0ZijalvJJbRJWf5m+/wBsN6/iKhg1B4pACSKpwyeVbmJ87T69RUO4BsdR61m4pmsZNbHoGg6wwcAsCuOc9veu2sblbm2V4uHVsAemeo+leMWN09vcIUPB6D19q9K8IXXnxblJ5JTGK4K9PlVz0KVTn0OvDB9rKfvDkHsRVW4B5qQBhIHXnP3hUjqGGRzXOppGjjcxWDA1HKW8s1ptBzUbQcHitFVRHs2cDrcEsucKTXLPZ3AY/Ia9Zn09JOq1TbRYz/BW0cUloYywzep5cbW4/wCebU37Lcf3DXqB0SP+5UZ0OP8AuVf1xE/VGef6dp801yuUIGa9L0W3FtAuagi01Lb5topz3yxqVVhUubrOyKUFRV2bkuoxQdWFUJtcgGcOv51wWtahctMwWQge1YvmzOfmlY/jVxw9hrGcuyPSj4gi8zhxUy+J7dODKorzSNmUY3E/jUcgJOSTV/V4kTxcpdD1MeKYD/y1X86ePE1uf+WifnXkuCP4j+dJ8+eHb86X1dEfWH2PYo9bhm4DL+dXI7lZRwa8ctp54zkSNXe+HJpZIlLsTWdSjyq5pTq8zsdTupN1MzSisDYdmmk0tITQITPNGab3paYDxTTSqaaxpiEbpUB61Ix4qPPNMANJSmm5oAjbrSjpTXPNGcCgZVm4JrMvCQhNacvJrPvI2aMgCqiZyOcFLSU4V1nMRPGW6E/hTBA+eGb86tgcU8CgVioIZP77fnS+RL/fP51dC04LRcLFERTDpIadtnH/AC0NXQg9KQrz0oHYqqtx/wA9DTytwRgtmriqMdKeFHpSuFjO8qbGM0CKUVpbR6UoUelFwsUFSYnpV22iIIJ61KEHpUqjFDY0iQU8UwGnZqRjqeKjB5pwNAyQGnr1qIMKRpgmKTGWxmnAn0psDiRc1PgVlqMYMntUqqfQUmRT1PvRqMNnsKd5ftS5pwPvU+8Gg3Z7Ubfanj60uPen7w7IjK+1RsVHanXEohQsT0rmbnxFEkrJuGQacOZsTaSOhzzTsiucj8RxOdoxWrb3glXNbNMzvcv0ZqMNkU8UARy9KgxzU0zYWoI33UhoniQE81qWsYGKyVbBqRLxkkC+9CGzv7BR9nB9qx9ZkVH4q5pc5a0H0rH1t/nJNUyFuYUsnnTEVDcQFYsgU62+e4JrUljBh6dqg0TMOzchua6nRW8xJBjoa5sKElNbvh+Q5lA6bqa3KlsV/EQ2TR/7tc3uO8/Wuj8St++iyQBtNclPM0blRHI74yERCWNJ7krYfdyxiFkb94T1XGQfasffc209v5cpktJEZEDD/wAdP0NXYYL66umURrBIufkdS0iDHUJ/F+HNY13bXGiqguZo7i0my6SxH0PXHUH1Bq4rQmT6k/iWKNo4Ly3j8tZF3bT/AAt/EPpVDTTHPF5ckYkjbI2jqP8A69aRkF34bkjcBpIrgbWPeNh0/AismC2+yQR3AZWjcnIJxgg4/OqjtYmW9y5Laxm0drdvNjj++AMMo9SPasGSaSL5d7FRyBnjFaV7LLHKLm2dg2fvqetZk1xHc8SIIpgMEqOD+HarSM2ys0oJyQFPrWlpuuG1kUTAmPPJ9PesiViW2kdKjV9j9MjPI9abjdakqTTPVbTUEkhjIfcjD5WHcU65nlVCUnkHp82a4/w1ebZLi1DEwqQ6Z/hz1FdNIwZCOa5pR5XY6oSurmPe6vfRkhbhvyrAvLme4y08rSE+p4rUv1zIaxbv5eK1gkZTbKyttjmBHDLjrVMjirDAkYHSk8s9e1bbGDBQD5bD15qRW/0kj1PWktly2wjqcg0FStyy+/pRcCzcowuNmcZ5xUMuYzg9KuPGbgb15kjwMeqHv+FJqAjEoVDu2Dn61JVisjEDIzleV+tev+E7E2WlwBwPMb52+p5/rXlWmRp9viaX/Vqylvzr2TTx9wg8+g6VxYyT5bHdg47s2FOWwOCaFbg8Y56UDA28e5oH3mPr0rzEdwHFVp5RGpJ6VYNUrwBoyKqKuyZOw2C4WbpVjA9Kp2UBB6VdPHXiiSswjqhCB6UwqPSnUlSUZ+pSCG2Y+1cA15K1w5OcZruNY5hx61ijS1a1aTHUV24eahG7OWvBzdkcpev5jE1RB+ard4PLmdD2NUR96vRWp570diyvIpGpqnihyaYhppu7BppJpo60AXYOSB616L4ei2WqHHavPtPTzLlF969N01PKtlHtXPiHpY6KC1uaGadUWaXdxXIdTH5ozUe6l3UxD6KYHpc0AOFMJ5p+eKjPWmIQ9Kj71KelMA5pgBphp7VGx4oQFaRsNTQ2RUcrfMaE6UmND8Zpjxbh0p4NOqeZjscQKeKjWpBXoHCPHSpBTBTxQA8U+mCn0hjh0pppw6UhoAetPqGMkGpwaQxRSikp1ADqcKYOlOHSgB9G6m0UCH7qdmo6XNAEimpBB5pAIqBSSwrWt0+UGpbsNak0FoiRipfIX3pFJHenbm9ai5Vhv2dPenCBV9aXc1KC2e1F0FmHlLijyh60uW9aPmougsxRGvrTvKX1NMy9G56NBWYy5tEniKk15z4l0dLWVpIyQDXpe58Vy3iq0M9sx9KuEkmS4uxwumpmcZNdxZOqRge1cfp0JWQk9jXS274wKuQonQRPkVODxWfbvwKuhuKkoZdH5KrQGpbo/LVWBqALgalCZkB96hzVuAbmH1pFI7DSR/oY+lYniFwrkZrZ09tlr+Fc3rhkuLtY41Z3Y4VFGS30quhC3KNm6ISxxx1q61w8y7YY5JCegRCf6V0Xhvwv9gxd38cctxjKRMNyxe/ua6q5RvsbPGTkdhxS5R81meaw+HdXum3/AGYxKe8zBf0rX0nRZrRtjToTI+CUU5H512MYVowRnpUT2ipMJs4+YHJ7U+UHNsyf7MtibqSSJJJID8sj4OCPUdK569f7Prs9v9mM6zBJ0IUJuQ8dT1weMV1unW7zTXNxcf6tnJjjPcf3j/h2rm/FeDrli6nBhGMj+6eopNWQR1YmuWCXiQRPBHEGjOyQPmSJsj5lx3/GvIvGolg1trK4kEswQFpcBd5IyDge3869onmjl1ezjbHyQsWPqPWvEfHkiP4zmKHKLtAqo7kz2KVjO8dlJCwKllyAfY9Kt6cY7k3Fqyja4EiknGD0NZl/ceVcpsH3EAOfWpbWTFxv3OuBkFeoB6/WrsSn0ILhJrWdos71J5Cng/8A16qXB8wKwI4HAPU1rXGnvM0wW4jL/eTAwHXsR6GsSZSjFZFKt2z2qkyGiEkE7WFMKHsakJ34B6joajGS3WrIN/SVFonqzHLVvrdbo88muUspWIKnnHp1rbtZlI71zzWp1QelguXJJYIwrDuCZJjnIHU5reuSFiZq56UM7cDvxVRImNVA2cdKXauBn1wQByakVQg2t6cUsQAVmOMmtDMhhUx3ETEYAP3fart1amK8DdiAf8/lVIn96vvwK25pYpreNgFLQnZJn370mNamXZv5DhuOCRn0JpxUGSSRwSeoFX7/AE2SGFJ4BlZflYD+97+xqnbsGQow+eMHbnrSKsNtbd7iVo43w2CR7kV6N4N10X8RtpztuYR8wP8AEPUVwGjn/T7cY5VDz+prWubafT1Gs6c+2e1mxKB/EpGR+ma568VNcrOmhJw1R62p3HAOc0sjiJc+lZmm6rBfadBqEH+qlQHH909xUN9rcIRhuAPrXnwoybszrnVSV0XZNRjUHjmqP20XEwRT1rm5dQedyIyzZ9KvaTBctcBzCxFdkaKijjnWbO+0/SlEAcvyRmqt4FSTy8jirEN9JDaBTA2cetcxf384umdo3xUToJ7Dp1mnqaLuF6EUm7IrDbVSxGQVFX7e9SUYBrknScTshUUitrBxF+NRWbh7LHtTNcmCQE57VgWWrCNCpauinScqehlOooVNTI1+PyL1j61jBua1tbuRcSbgc81j4r0KafKrnBUacnYmD0paoB1pxFWZgzUKwzTWpYxzQM6Dw9AZbsMR0NejQrtiUe1cd4XgwgauxB4rhru8rHbRjaJJSGkzxTC3NYmo7NLmozThQBIvWnE0zNGaYiQHimFuaTdTc0ASbvlpq9abmjNAD3NV3bipWNVZW4NNAVJW+enoflqu7fPUyH5aJAiTNSKahzzUims2WcUtSCoxTxXpHnkg6VIKjHSnigCQU+mCnUhjxRSCloEJ0qVDkVCx4p0RNIZOKdTRSigY6lHSm0tAh2aM02imA/NGabRQApbFH9oOjBQGpjHirdjDG7jdj8aT2AsQzSOmSGqcPJ6NVxBAgxkVJmE/xVkWUPMk9GpfMk9DV/8Ac/3hS/uf7woAz/Nk96UTSe9aG2H1FLsh9RQFzOMz470edJ71o+XF6ik8qL+8KYrlDz5Peud8Q6kUj2Gux8mL2rivGMCLHuWnBa6ik9Dm7S4Hmn3rchc4BrmLLmWuiibgCtZImLNq2k6VoK+RWTY/PIFrp7ewVlBPepKuY90/y1Xt2rq20iJ05UGq/wDZUcfRRQK5kou6rUHyuPrU0luEHyiqg84TZ2HApFJ2Z2FhlrcADLHgD1re0zRorNjcuoa5fq5/hHoKzvC0Pno0zj5Y/lHua6nAqkS9yu6YH8qsRKGtmBGexFMlX5c0+2bZIFPRximIpQrsTb6U98TP5OMoP9Yf5LS3OYJmVer/AHaI9saKuenJPqfWgCK4Plwt2PTiuLvh9o1RWYZVYyTzjiu1uxuj3LgkjpXFXSxQXMks7ARrwS5woHvUyKicvrHiqzs79YIGkupfJMOyGM7kBII5rzfxXdSXmvSTm3FscLtjLbiAB3NdvqHiHRpr25kgU3EyK3zwJlByMc155eXp1S7kmddu44UD+GqgiJu6sUySCWc7i5+bnNWrd8XCoGO8jPFLaW011OtsiRs2cfMvQ/41atLba812yjZFJ5eD3wOa0bJSLUcsL2rAbkkXlQR+Y/Osy5KzxkEfMOntWnBiR1YbFDqQeffiqM8IYB1GH7r61KY3sYzblbIOcelN/jJHQ1PcqEmKjgHtTIoS7gfyFaGVtS1aqytGRwScVsw5LY6c9a9C8H/BubVtOh1HVbtrWJxvjhjXLFfUntW+3w98LWUpQ3DsV/vyjNZyVzeLSPIbmNnXaOp96hS3FsNzqp9M817IfCfhVeXkQgdjIKa+g+DF+8IGA7GSkkDaZ4bOVeQuzKSe4qJplCEDk5r3YaV4KjAItLZgehJ4p5TwhbRFxYWgUd9gqrkux8/qxMm/IOOgqxaXAS4YPzDKu189vf6ivSfEln4f1W0drGGKKVehjGK838kxWczyKeTsUY6nPNNO5LVjovtbxW4jYhlwCw7j0ceo9ajv4rC/+eNvIkZBlgcjP+FZ+m3az2v2GdyrId0EvdD/AJ7U+WMmLdxHLGdrHGAfeoaNIsktbWS11WN5B95cFlbhuMZrrYYk8q/ifBjkt1JH+0AQK4qC9uLJ1JAeIHO0849xXVX2qWp0pbiIhfMh3H/eDVhVhJ2OinKKQeDZtvh+/tCTiGY7eelQyIXc5Y49CaPCsZXQ7mU9ZpC2KiebbLjNXb3mYt6JG1pUESspJFdzpEMTYwRmuE03MpGOcGvRvDtplAW4pkGpJbIIvw9K5bU4o/m+YV29zbAQ8HtXDauNsjLUsaOW1BURSQcGq+l3YEu3dkVHqsm3IPrUVhbAYYNzUuN4s1jK0kWvEdwDZkjniuGF1gda9Dm037XbbW54rlNQ8MyREmPIqcPUhFcpWIpyk+ZGFJLuPWl6rUc9pPbth0PFWII96Zrsvc47NbkQ6UvNEg2MQaARQAhp0K75QvqaaSKvaPAZ7wcdKUnZXKirux3OhQeTarx2rYDVXtYxFbqAccVIGGeorzW7u56SVlYsAnFJmmBhjrQGGeooAkpQaYW96AaAJM80ZqMnmkL8UxD91GeKi3ZNPB4oAdmjNMzSE0DJCaqTNwanJ4qnO3WmiGVWb56nRvlqkzfPVhG+WiY4k4bmpUNVVPNToazZZxwqRajFPWvRPPJRTxUYqQUAPBp9Rin0DHjpRSCgmkAhNOjPNR9RT4xhqQFgU4U0UtAC0tFFABRRRTAXNJRSE0CEJ4pFmkQ/IaRulNQ/PSewLVj/ALRdk8Gnia79alDDHanBvpXO5am/Ihiy3dPEt1S7qQufWjmYciHia5p4nuKg8w+9NMre9HMx8iLf2i4oF1OKomdwOpqI3D56mi7DkRqtfTKhNcfr+oPcNsJ4rYkuX8siuW1Jy8uTWlLVmdRWRFYj95+NbsZxWJY/eraj5reRlE1tNbE612tm3yLXE6eP3612dpxGpqRmmG4qCU09TxUExpMEZ9zKEPPaqv26ENyaW/b5STWBI5mmWGPlpGCD8TipLWx7X4dg8jQrXjDSL5h/Hp+lawFRxxCGJIh0jUIPwAH9KlUc1oQIQGBBqBj5bD25BqbOJmU9+lNuFG0/SgCK/wAPCLn04X6etVomEoqxERNaSQnnZxj2NUYT5c+z0NIC48P7ggZBA7V5f4s1uy0SKb7eUmuHJKROc/Q4r1ogCMn2zXgnxOsYpvFF9NPHu8qwikQZ6Ek/0osrgrnn1/rk16rRQRiCEknag6j3qvbWzNCx2kdzgdKsaTZrdO5IJjKlSPxGK0F2rHcR8BVbAHt2/lVtpaIlRb1Za8O3UNrdtdSqBJAhl4/jwDis37UU0WCwUfvbtvPuH6lVLZA/HrWu9hCmjreSTLFI+URD1Yf4Vl3EF0byMQ2uMxLEmBuHyjHXpnr+FJMpqw1XCKVznDLkjjYAOB+NVriQK7qPvMxZSOfpU09nKIfKLYQnzDtOdxHPJp0UHntFKwJjK7Tx930NNWJaZlSP5zeYQSsi5OezDirGloFmjPHMq9T0rag0mPaWbKhXOCF3L9Kdd29rDNGyPEGLDgKCDz+lHNcFG256r4r8V38Hh+1s7G6MSyRhWZeDgDoK8tkmmeQs8sjMe5Y10utIZLKzIBxsrC+ynNCYNO5VLPj/AFj/APfRphLD+I/nVl4GHaq0iMvUVV0Jogdd06ytNJgfw54rT/tnFgbXygQeMmstmpm6jcm7NCyfLOvTIqpeG2DLbhw/kj5iO7nk/lRAx+YjqKw/MIuGy2BuJY+tHUdx10NjK64yecDtU9vekMFk5DjHPQ024iaTbMRtRhhV9Ks6Rod1qEhwpS3z87uPlH/16Ha2oRvfQhkjKNmNgy55AOavadZT6lJDaMxSFSS7H88U6+sobe58iA5CDknq1W/D822/dT8uMEc9fWs29NDRLXU627gii05GhHlRRjYcdh6muauoJIZwkqlSyhlJ6MD3Brr323FjIjgbXjJIP0rL06A634Lj3fNdWTsIT3Kj+GsouzuazXMrFnw2ilwPU9a9P0WEjaBXk/h+RknTtzXrPh+56Z71ozBGrfq8UBPoK881STfOxPevQtaulFm3rivMdQkJkJB61EiluYmpWfndKXT7B1xkU95SXANado3FZydoM3ivfRbhj8uMCkkgSTOQKmz8opDXnXZ3mJfaHDOp+QHPtXM3WiNaEmNTXoBNVrmBJIySBW9KvKLsY1KMZo8pvYyp5GDVENiup1+1VWJAxXM+Sc16kJcyueZOPLKwwvXRaEph/eEVjWVoZrpVPSuxa0W1sgwGOKmo1saUk78wtxroiO3dUtrqjTc81yk4eSc8HrW1YKUiHWsvZJHR7Vs2n1LbUY1b3rLnY5qqWNJwQ+c3/wC2OcZrTtLwTLnIriCxz1NaNheMkiru4NS6fYfOdhuz0pKit23RA1LWVihB1qQHio+M0u6gB2aCabRmgBGqnOeDVxjVKY8GnHcTKJ+/U6n5arsfmzUqniiSCJMp5qdDVRTzVlDWbLOTFPWoxT1r0DgJRTxUYp4oAkFOpgpwpDHg0mM0Zpc0AGMU7OKbmlzmgCdW4p1QhsU8NmkBLRTc0ZoAdSUnNJk0wHUhpN1ITTEIeeKmjtieahU/OK1IMbRWVRlwRALU09bU1bGPanjHqKwNrsrC2p32XParQI9RTsj1FILsqi09qPsg9Ku7hjqKTcPUUWHzMoGzHpTfsQ9K0CR6imsygZJFMLme1ipUgqK5jXLFYskACuhvdYjtyRkVy+pX/wBsbrkVtSi73MqktLFC0AVq14TWKrbG4NXba6G4Amt2Yo6Ww/1qmuvtP9WK43T5FZ1INdjZkGMc9qkovKflqvKTVobdv/16rzbccNSYJGNqCs6EKMmsjw3A8/jDS7aRCN10p6dhz/Sty4uIoTlyMVo+EJba88U24j2s0MbyEj2GP60kN7HpvX5vXmnCmjpTu1WQMuFJUSL1XrTWZZIuPSpMkfTvVSYG3bcuTE3X2oGR2reVqBVvuuCDUV7EYrrd70Tv91x16g1Yu8XNrHMP4l5+opAWm/eW4x/EAD7V438VLffqmoOAR/oUGMdx5gFewae/mWijup5rzP4iW3n67eRDoNNRifpIDQxxWp5l4etlEDTFAUchTj155qXVdLa1F1IuOI1cN2cdPzrR0mza1txbvkB3Zh+HT+daV7AI4ZbW4QsjrlQQMMD1/pU31LtpYxtH0STWpZI5HK28VsHC55Jzjj0/qKdEqtobaLcJtvYZcq/Zo+qn6dvyqz4OjcXFzbLN9nvLc/I45Dr1wfatDX7CeK+SUQrG6JlSnKuueR7YJ4+tF9QS0OXa/awBtbq0SSyuckRkYMbZ5Kn+lVrJobW9by5CIXG4A9h6/lW3dWQ1rTNsfy3CoXAI6nPI/GuY8lzCxwySxHlc88dRVrVGb0Ni4vTaM5ZAkZOeD8v1Hp9OlZMkkdxLG0fUOCCDz1qUTfarVW4DqMcdPpjtVK0sLu61SK3sreWedmB8uMZ79c9Kqwtz1ZrA3dpbDaThBT08OgrlhXY6V4fuVsYFkTY4QZB6itldBiQbpDuI9awbdzoikeX3Ph5EhZvQZ4FcfqNnOuWW3l2DvsNe+SwW8SnEajHtUKiyMJEiJz7UKbQ5QTPmuU4J/Kot1df8QrG0t9eEtmqqJFJdVGBmuOYYrojJNXOSpHldizAcpJz0GayGjYEuO/X2rc0uMyyuMZGOa07vwuZLAvbsFkxkK3Gfb/ChySYKLaOTWUGVWl5VBgDtW3p+qy+WsFsBG7nb83O0dz6VgBWRmjlQq6n5lYYINWYJTDFJ5ZCySHBc/wAIokrhF6mlevGZysBYxRscO3JdvUmk0lUNwySA7EAzjvzmormRYrS3ESlYuSpf70hzyx9OeAKls7iG2Vp5WAYPlwf4h7VNtC76nV6nejT9CldCMOMKvervg6JrbSIYipEjP5h9hXJ2v2jxHqUXystpGcqvqR3Nd3YYt3K8DPAJNZy0VjWOruVZBBY+J5o+kbsHUY6ZFehaTdwLEpGK838RRJLqEczcOYxzn0rPTUrm1GEuHwPepU1sJ03uj1fWdRhNuwz29a4a4uoXkxkfnXNzateXOVediPrVXa27O5vzok0KMJG7dPHvXawq9ZyqR94Vy4AJyWbP1qaO68lxhjiolZxsbRTUrnag5ApCay7LUYniBZ6tfbYf74rgcHc7FJFnNVrmYKh5prX0IH3hWTqOoJsIVq0pUnKWpFWooo5/W7gO55+lYsYzzU19KZZTzxVdCR3r1kklY8qTbdy5ZsI7kN2ro55xNa4zXKIxq5FdlU2nNRKKbuXCTSsSrsSTmtO3uYwoGBXOzykvkVNaszHqaVikzVublS2ABTRkrnbxTrexWQB2OanlEUaEbqiWhotTNklUNgjFPtNrzrioblA33TmixLJMtUloS3ZncWn+qUVYzVS0b9yOas7uOorme50IUmjNRNIq9WFM+1w5xvH50rMLpFoUhPNRm6hC53j86gbUIAfvinyMXMiyx4qnL3pH1CD+8PzqnLqMJ6N+tVGEhSkhrfeqRTxVI3kROc/rUgu4sfeolFhGSLanmrUZrOW6hJ+9VlLmH+/WTiy1JHOCnio6eK7jiJBTi20ZNMWoronySR1oEPN9GtRNqcYPUVzkvnszcN1qMRTHna1VYnmOl/tVfUUf2sv94VzvlS/3DQEkHVaLBzHR/wBqr60f2ov94Vzm/aOaTzqLD5jpP7UHZqP7Vx/FXNienfaOODRyhzHSDV+PvUn9sAH71c19oNJ59HKHMdKdZH940n9s+9c2ZqTzzRyhzHSf2wfWg6ucda5wXBppuCafKLmOjGsYbOanXxFsGM1yRlY0nmMaTgmNTsdf/wAJR70v/CUVx240u40vZRH7VnY/8JQfU0//AISdsdTXGBzTvNbGOaXskHtGdiPE7n1p3/CSye9ccs7LUn2kkUeyQ/aM6s+JXzjJoOvySIRzXI+e2c0NelaPZoPaG1PM1zIWY1GErI/tE+ppft7epp8rFzRZqMgzQigNmsz7c/emm+YdzT5WHNE6aG+MAG3tWlD4oliAGK4f7e3qaVb5ie9JwYc6PQl8WybeRSHxS79q4UXTEcU4XL+ppcrHzI6m61Z7pcHiuy+EVuDr+p3H3vLtFQH/AHnryX7Y3qa9d+B7mb+3pSOhgT/0M0KNgcrnr3enim04UCGvUR5VlYZU9RU8ozGcVVB3DFAGfcRfZzgnMLH5T/d9qnscyW88J7HelTSJlSrDIPUGs0ynTruOUnNvuwT6A8UijR05whkXselcfrNodS1TxFdn7kFr9mT3YDn9TXTzs9rdEREbm+6x6D3qOSxjh0O8VAf3ikhm6kAHk+5JP50PYcdHc8zk0910u2uwuWjRWIHf1H861JdHXW9ESONts4+a3c9N390+xrasbQ3OgxF1G4xruA7dQf8APvTfD0RRJLc5+RunpUJFyZ5jYOdO8S2xlhaMszQyg9jjBB+nH516DfRC4svtKDeIV2yr6oRhh+HBH0qn8QfDJmtTq1kuJoyHkUDqR3qbQbsTWETgAiTGR3U45Bo6h0OQ1jTZrKY3FqcrGBIGxxjoQR/WsTVZbeQtLKptrlQCV7P9D34r0TWLFbVSD0VW8v0A67f8DXC+J9mn6bKhgWSN2HkORygHUGqiTLa5ieGtIn1jVzpts+2SVgzNjIVe/NfRXhbwlpvhqy8qziwzcvIeWc+vt9K4X4PeHwmmza1Kp3XPyw5H8A7/AJ16He6stkuHNTOepUI6G0ZERcDjFZd/q9vApLuBj1rj9T8YNzFbgl65DUL65uCXuJTz2zUc19jRQUdWdBrPjBfMZbfn3rm38U3QYnbkHtXPXmoJHkDtWY+qj1qlTT3B1rbF7VpptUuTNL+ArHltiO1TjVF74oF/FK2ApP0rVe6rGEved2afg3T3u9SnCE7oo96j1Pp+NJq9/Ja3VxbkM1qr/dH3oj3K+3tW74MVrM312Ldixi/dgjGT6Vy+q22oN819DIk0RbEpXhweevc0m02HK4oybpobxx57gPxsuBzn2PrVMwtveKXKA8lgMqAO+adcx+Ud6/ccZI7fWmh2kgMOSc8j3FaGb1Jbu6+1TM6AiOIBEU9AAMD8e9T2EEE1qJZN0nlSYdT2UiqdoC12VwNrH5gehq2itpt0WTLwnh4/ahiW52cEY06JZIFCwnhsDse9blmkcy7GHzdc1zmkXCXcKq0vmRx/d9x2zW5akwFk54OEPtXPK9zpRjeKZmS6hKkgBSo/A1zhupDwWOK6zW9MN8luI8gKzd+eaxW8NSjoxpc8FuNxk9jM+0EdDThdyY+9Vt/DtwP4j+VQtoV0Bwxp88GLlmuhXN7IG+9SfbJG/iqcaDcnqTStodwvenzQFyzI1v5lGFkpw1G4/wCelJ/Y91np+lL/AGRdY/8ArUXgNc446hOR9+oHvZWUgtmkOm3a9qb9guRzsppx6EtSe5Acuc9acFFPNrcJyYzUbJL/AHDVXuS1YnVAaCmKhXzR/ATQzSf3G/KlqGg8x5pyfuznNQiR/wC6fyo8x+4P5UwujTTUHRMc/hUD3DyetUvNPvSib3NKw7lkFsUqSmNs1XF0B1zUb3IPQ0JBdHQxa35aBcnpUn9v8dTXL/aKDcDFLkQ/aG5ca1K4IQ1QOoXW7NZ/nilNx6VSViW0y++pXRXGarNd3ROc1WNxz1pv2ketUkyNCwbq5P8AEaTzp/7zVW+089aQ3Ge9PUWhZ+0Sj+I0v2ucdHNVhMtO89cU7sWhZ+23AGd9N/ta4U/6yqE03y4FRRnPWmhNnYCng1GKcKgu5IDRwQQaQUooAj+yxHnFOFrFj7tSA0ZouBGbeL+7VeWKIdqssaqzHNCYjLuYQQSBVB05rYdMqapSx1aJZR20YqYrTSKYiPFGKfil20CIsGlxT8UYoGMxRin7aMUANxRin4oxQIZijbUm2l20AR4oxUm2l20DIsUAVLto20hDAueKZPBgZIqwi/OKnuU/ddKLlWujJji3NgVejs/UUlqmZK2o4RgcUpSHGJkyWuF6VVaDmt64QAdKz3UdxSUhuKM/yvagJg1d2AnpTJECjpTuKxEpp2aZ3pwpiFr2n4ErjTtdb1uIQPwRv8a8Wr2/4Fr/AMSLWG9byMflHQ9gW56v2pwpMU4VmaDs8YquU2t7VPTWGaAIJR0NUrmBZ42UjPGMVbc9VPaqczmNg47daQDLRTPpUZfLS27GJie4HT9MVdlIl0pwP7u2obJQL24UHMc0SyAe4OD+hFTwIUma3YfKxzQBl6VbrDDNagHEc7Dn0PSq1tafZtYmjxhWAwa3EgEWoScfLIoz9adLbJ5iykqCBjOaLDbI7q0Wa0liYfK6lM46ZHWvLdJD6b4iubC4UqQ+U9MjgY+oxXrzPH5eM54PSuL8R6bDNqEN5DxKxCliD8pH3T+gqZrqVCXRhq9skunyOyAqUJx6HHFcePDJ8UXtjpjqwggkMlzLnqu3G36kn8MV20l1He2sEeHR3YZUofvDrXQaTpsOmW2EA3k5Zu7Gk3YaXQbDa2+jWEVpbII4IUCIo7AVyGv3ZupSicV2N/FJN9wVzMvhq7uZi27bzWMrs3p2T1PP5b+1sZ5UmbEgGRnvXN6r4gjkJCGvT9Z+F41soZrh43H8SCrWi/CTQ9MdZp0a6lHeU8VrCyWpFR3eh49pfhrW/Esm61tmWHP+tk4FdbZ/B+Y4a91DB7iNcfzr2Vba3s4hHBGiKOyjFZGpajHbnlh+dN1H0FGmmcVbfCnRoSDKzysO7NWxD4X0jTkxBaRAjoSMmrE/iG3hhLPIB+Ncfq3juGNiI3z9DUXctikktzX1GVLB/kwuewFZWpajHqGmzwbAzCMnpz0rP0hp/Flw0sk/lwKduQcDP1qDXr7TtKE1ppEhmlZNklyDlY/7wB7miNN3uypVY2scFd4yka4KbMGqVt/Gx6Iu4/nVoo0aF2DDzBhd3931FRwW80ko8uIFAeTjhh3zXVHY4mWbKSFpykiAspPzZ7U+7l3Kso4UkhT3wO5rJmjeG4kwrKMnAIrsdB+xXmlyeaAzEbZM9h2ApS01COuhkaPqX2K9XtGxww9M16C0kYijjQk/xbj6V5Zcxhd6jhopNpPqvb8a7jS5ZPsMLuSyOB9VqJrqaQfQ6qz2ySYIBAHFWjEmPuiqtm4aVSpHII4q61eZiPjPRov3CBooz/DURt4/7oqwaYaxRoV/s8fZRQbeM/wipaKq7Ar/AGWLOdooNvFj7tTnpTaLsVisbOE9qjNhEew/KrlNp8zFZGfNpsRHb8qzZtIjJ4xXQkA1G0KmtI1GiJQTMBNGj9akbRkx2raEQWkK1qqzMnSRzraMATjFRHSfpXQvF71AY/et41LmMoamE2kewqB9IP8AdH5V0nlH1oERPeq5yeQ4+bSXHRf0qo2lzdlrt5LYnvTBZMaftBOmcM2nTjotRmxuP7td21ic9BTTYcfdFP2gvZnCGynH8JqJracfwGu9+wHP3R+VB00Hqgpqqg9izz0wTf8APM06OzlcZK/pXenSlP8AyzFVLqxWJPu4pqqmS6TRxT2kgNQujIMd66hoQc8CsK8jxN0rRSMnGxn/ADetHzepqz5eaTyqq5PKyp82acGNSvHjtTdvtTuFmdkKcKjz7ingj1FZGg8U7NM3D1H50b1/vD86Bj80E8UzevqK3fCOhjxHryWjE/Z41Mkzeg7UWDUwWPFV3BNeq3PhjQvOaJLRtqtgEOearP8AD/SrmAvFLPE2eOQaEFjy4jiq0qV6S/wyldyLfUkx2Dpis+8+GOvRRtJE1vMB2DYJqhNHnrJUZWtu70HU7NytxZSx4PJKkj86o/Y5STwv50XFyMo7aNtXvsb+qfnSiwkP8SfnTuHJLsUNtG2tAafJ/eWnDTn/ALwpXDkkZuKQrzWp/Zx7yrQdN5/1y0XH7ORmhaXbWkNPUHBmWj7Amf8AXCjmD2cjN2UuytH7FHnHm0v2KL/nr+lHMHs5GdspdlaItIf+etC2kOceYaLh7ORnbKXZWn9kh/565+lILWH/AJ6UcwezkZ8afOKs3Ef7jNWBbRBgRJmrEdnJqLfZrOKa4l6bIYy5/HHSpb1KUGkYVoMzVvRjgVch+HvidX3f2LeAHn5go/rXQ2fw58RzQJJJDbW6n/nrNlh9QM1MtQirbnF3a96znXNevf8ACqIjEr3mrT5P3vs8AAX/AL6Ncx418CDw1Bb3dndy3VpK/lt5qAMjdunUGhXQ2cOqc02dcLVqONs9DUvlQMfnNO4ctzECk9ATUqW0zdENa2bePhQKel0q9FFVzMFTXVmcunXDfw17b8FIGt9C1ZX6m9U/+Q68n+2Y6V6z8GrjztN1hc/duYz+aH/Ci7CUIpaHp/anCkFOAqSRccUYpQKD0oAqXK4G6suc9fQ9q17j/VkVjTjBpMaJtKf/AEtEbk7GA/StWS1m3JLGm5kPPOMisOyIGtacuSBI7jHsEJrsM/JiqirkydjNmgeQhsYPpURtspyCRWoRURyM4oaC5ViiCL0PFJLF5i4VeB1qyWJFRtIV6DmkxlJLRVkU4+6dwz2NWiu6gAkZPWl+7zWTd2bLRD1hXFLtRfTiqs+pRW0ZLHpXK33idnkKxthfWhzSHGEpHXy3MUYPzCsq61qGPI3iuFvPEUrEqjMx9B3rGnh8R60TFZwtGrfxtUc19DRUrK7Os1bxfZ2cTGS4UH615lrvjyK5lKwEyEHoorprP4PzXbibWNQklbqUXgV0tj8PdC0oZjtULDuwyatKK3Fd7I8RnutX1RvuSKh7Gkj8M31yP3hxnua9n8QafY2tpuSNEI9BXHi6iVD09qPaPohOkt2yr4ctYNCzHcJ50bnJVuQD9OlWtT0bT9Zv45LVTHCozLCOBIe2fQD0HWpbDStS8QP/AMS+AtEDhpW4Uf412th8NfKjVptVlWU4LeXGNp9jk80owk5czHKUVHlPNPFOj2UtissL5uoeCSMYXsoXsKytOtoxHIMKHC5KPwGHrXuX/CE2UIJ88ynv50YOfyrjfGXha5uDZtZS20aQBk3bdpVT29xWpzqx5HfrE8rAoygHpnIqXw4DBqywvIDBKpbcB6c80msafeWc0kdzAVIOQ6nKketY4maA/KzA5z1q1qiXox9zJuvbqUjIaU49+a7/AEiItbwxAZwAW9q4qwtku7qLzGwiHcwPOa9D02NUQOOpHUVE3pYuC6mnbL5c8QX7pOCPStE9B9KzN37+Dryw6VpuRmvOxK947qPwkTLTdtPJphNc5sNopM0m6mAYpMUbqTdQK4hFMpxam7qYXCik3UbqpIQhphpxao2amJjW6VDjmpGNM4rohsYS3EPAoWg0q+tWSD5pBmnd80HFAEZb5utLmmnGabuoGOB5p+eKjzSbqAJd1Ub5NyVazTJV3JRHcmWxz5jw54rC1CPE1dS6fO3Fc/qafvq3i9TnkjNVKd5dTKvFO21dxJFOWMYqtj2q/MOKot1qoslo2GuU7ZNDT5XhR+dUy42gZz9KN44DdzTsXzFwTDsAKDKexH5VRJ9+ppd4XPXGe1Fg5i6JnB7EfSvSfhHcOtxrgIGfsyEH8TXlbSDnk13Pwov9njF7I8pe2rx/iOadgcjvxIZG3nvzV+CbegX+EHpWbOTDI8YHIYrVyxidkGPxrNF2vqa1pJ+8yvGKtTvK8ZAPaqcSrF3q6sgMZxVhYzg64Ky8g9Qeaq/2Nod2+6awtJDnPMYB/Sm3EjLOwHrUQnQffGPcVNy+S5abwz4daQFtIsvp5dQXnhLw3PE27S7ZM9DGSh/Q1YguEIyHyPerAeOXIP55ouTyNHIyfDbR7lt0Nze2wH91w4/Wmp8MNJTmXV798c4CoM11qwEZ2scUm2XI+XIoTCz7nHt8MtKYkpql6i+4Q1Gvwx08kkavehM8DyUz+ea7JvMG4GMkfXFMjL5wQfxouPlOWtvhbpby/vNV1Bk9FjRf1pLj4Y6MXKwanqMZH94I/wDhXZwh1psqFl3jhge1Fw5Tio/hRZGT59dvCvotqoP86sj4Y6HA2JLzVJx1wWRP5A116PNkGknM0h246DimLldzmV8AeGI0w9rdyHHV7xh/ICtLTvB3hVCAuh274PJnd5P5mtAwPIwU5rTtoI4IxkZNJFOKsZVz4U8OzIytoGnBTxlIdh/MGse4+G/hiVcraXUP/XC5bA/76zXYSOpG6RtqjpxVSS9jQfIGf3oBROPi+Fvh5LgSS3WpSwj/AJYtIqg+xYDNdjbm00m0W3021htIAMbIF2/mep+pqs93K4yFAGKrvIzDBJHpgUXH7NdS812r/eLD8aY2qywJsQ7l9OlUHJzkscCo3YMMhs/WlctRiXf7T3KRuZCeuTxXO+NblZvBF7G5+eEq6t64P/16beXEkbHaV9xisy4J1HR761mwVaJ/wIGR/KlzBKmrXR5oLsnrR5kb9V/EVnrJlQQw6DpThKM9auxzcxaeJf4GqBg6npUfmY/ipRcEccEe9MltMd5texfAuTdb6+ncSQN/46wrxskONy9fSvVvgVN/p+uw92hhf8mI/rTE2e2CnimLUgqAHChhxSig9KAKkw4rJugK15jwaxro0mNFe2OPEGl57Cdh/wB8Y/rXYwnMYNcVGceINKP+zOP/ABwV2No2YvoaIikSmmGntUZIUZNUJCNgLkmq332zRJIZGxjApeg4rGUr7GsY2FztqGeb5CBRIxqtKKhlo53VYri5LLG5Gar2PhVpFzK5Oa6JLaPcWY064v0tITsGSOlTZGqm9kVLXw7YWvLquR61f+1WVouIwox6Vymo6zLGrSSNtHXGa4HV/Ft4zsltnGaa8hNdz1e78RQxA/vFH41zGpeNbeDd+9UkDsa8xefVLz5nkbB96qTWkhyZGJPfJqlHuCdtjZ1rxPNqbkIzEeldNonw4m1mwt7y41YrbyqGMcKc/TNcVo+k3OoXf2eyhaWT1HRfrXvnhrTW0XQrezdizoPmPvWkVYzqSdi/o2lW2kafHZWibIkXAz1q/wAKKrCfnA60pckVdzAZczfKa5rVmWSEgjsc1s3LckVh3+TGwHcUmUjznxHa4t5ZFHCDJB9K8suDHcZkQEI5OMdQa9e8UfLpl2FByYsCvJbCxuLq3m8hDI0A3yIPvY7kfSinsKpuLpJdp4okJ3GQACvTbXakKr0xXF+G7PEv2p1+Y8L9PWuyiByF/GlPcqCaQuqXM1ppb3UOA8ZBGR71hjxbfdwhrodUTzNIuI/+mbH8hXl6XmQDk9KzVOMt0a+0cep2a+Lbv+KFCPaph4tf+K3H4GuKF3g043Z6ih4eD6Fe3fc7YeLY/wCK3YfQ1Iviq1YcxOK4YXPfNPFycdal4aA1XZ3S+JrBupdfwqdNd09+k+PqK8/+0ZoMwxzip+qxH7dnow1Gzf7twp/GniaJvuyofxrzgTA9KkW4I6OwPsaTwq7j9sei59CD9KM1wMeoXCH5ZnH1arcWu3sZ/wBaGH+0Kh4aXRle2R2JNMY1z8PiUk4lhH4GtGDVbW5GFfa3oah0pLdFKaZbJpMgUxm7/wAqYX4rWK0MpPUfv5p+4VV3808PVWJuWAwprOKj31GXosFyTIphPNM30m7nNFh3Ju1NzzTS/FN380rDuTEinDlKrs9Tw/NHQkJ7FN4/maub1VcT4rrSvzmuW1oYnrWG5hLYzV4FLSClrQhEco+WqBHNaMv3KoHqapCY88ggZpvf8KVj1AOTjvSbhuOB0K84rQVxQTkcECmkgDIyfWot+AN3Wm78qf8ACgVycH3AOe9bng7V00Txfpl+7KI0nCufZuK5sN83WlJJQgE5p2Fc+m9SsoYrx2zuDtvX6GpLMYGNvFUNCv49d8HaPqhJLiERS/768Gtm0US5IGBWdrM2jLQjkY7sYpyyHOM1YniAA5FVtqg5J6UjeNjLuP8AWvkd6pupbir94wL7lqoFK5Zj1pGyRGUOAFJH0pN1yv3D+tTRlWUkdRUMjkN1oBq5It1coclqvW+pMFy461mbi4xupI0k6EqV9qDN22Zs/blJ4IPtU0U6P1x+dYpiCtjn86eiktw+PagLI3EnhzhmX86Q3ECnnkegrJBCdTz7VIvzc9aLhyo0hcxj/VrzS/bXAI8tT+OazvucipUm5Abb+dANItpdSP0wtP8AObu5NVSN3K8N/Om73U4YcetBNyWSUnJNVmlJYAU8uDwTmoGXa3XigZLvHQkZqOQjHI/GiPa5OO3emuSOgDUA2VpZSuQMkHofSmxwuwyxUD3qSVHYb1jOO/FVLw3DADZhV9DUsEyK+WADAfew6cVmSRqml3u3JYQyfqpq2MsvrUaYWXa/+rcbWHseKnqaLVWPEkb92v0FG+pb+3NlqN1a/wDPGVkH0B4qrk102PNvrYl3UbqjzxTSxosFyYSYr0z4H3Ozxjfw5H77T2wPXa4NeWZruvhFdrbfErTQTgTpNB+aZH8qLaCufTS81IKijPHNSiszQeOlI1FI54oAq3BwKxLtvmNa9wxwawrlsuaTKiQs23VdPPosv/stddYNlPrXGTt/xMrM+iSH9VrrNNk+QZPGOaURSNJmABJ6AVSaTzWz27UXM4c7UbK9yO9RqwHFROV9EXCNlcefWkDZoPNRu20YFQWOkYCqMs4qR5MjHeq5VeSxzQBG03HWsq7kc/cPNaU0kajHArGur62tcs3NJlIzb7S57uImV8Ke1cXdWFvBeFSwOD3rc1nxmFjaKFOegOaxLHSbvWX+1XDlIScgdzTSLckNVWuZBDZxGRz6DgVsQ+Cpfs6XWoSkguoMaeldNomlw2tqgijA9z1ravos6U2f4XTn8atR0MZT6EWmafZ6YFjsoFjB7gc1t7mzzTYLVUYZHQAU+YgA464rRGTdxsDbi59DirJ6fhVayH7lj6tVmT5I2b0FAjOuOprKuyAjnP8ADWnK25M+tYV7Jww9AaTKRyWuKrWsrt91YyT+FeYeH7iSLVRcxDAPDrnAZT2r0DxZdi30C8fOCU2D3JrzzSI8x4LYLdPpRHYcviNOaddK1RzC4eF2yYm4P4ehrodO1G1unBSUK+PuPwcVzepaUstg0iOxeMZwea58/abdEkJYRn7r55U+9HLcOax6xMAwMZ6MpH5147OrQXEsJ6o7L+Rr0Xw3qcmoWIaX/WRHY3PX3rifE1uLbxHdqv3XYOPxqqas7E1NVczg+O9KHqIKT0BqRY3/ALjflWtjK5IHNPEhNMW3nPSN/wAqmSzum4WB/wAqVhpsA9LuPrU6aZeE58hz+FSDR789LdvxpFXKwc08Se9XF0DUWOfKx+NTL4b1AjGxR9aNB3M8SletPEua1E8L356lPyqdfClwfvSqPpSdiuYxvO4weKetwR0PNbi+Ejn5p6cPCcWfnnJ/GloHMypZa1JF8kpLJ6+lbsdxHPGHjcMv1qkvhmyT70jH8asw6RZW/KO30BqHBFe0ZIXGeo/OgSL/AHh+dP8As9qPU0bLZeiZqeQPaDTMg6tTfNjbo2aeTAOkQ/Gk81R0jA/Cn7MPaEXnr23flS+ef7jn6Cneceyj8qTzpPSjkQvaMb5sh4ETY96eCc8io2kkxmki3s24ngUOCSHGo2yfrVy1HyVTyB3q7a/6usTZjGHz1y+t/wCurq2HzmuX1wYmqobmU9jGHSlHWmilB5rUyQS/cqhjmrszAJVLvVIGISQOn3geMVExOeR6U5ieuegIHNQvyfxrVEMD0pM8UlGaCRff1pQabRQB638GtbeRr/w3KQ0bIbm3z1DD7wFeraW3mLJEy4x0r5j8OazJ4e8RWWqxEgwSguB3QnDD8q+m45l+2R3MJBgmVZIyO4apkjSLJLnhtuOlU5fuHitS4i3NvHORxVGWM4INQzpgzFnJzntVaQMUzmrcynzStRtsjwGOeKR0oiiIjhII5NMKlhnFKTu4Ud6mX7uMUDZWMZEZI60qHatTlMZ560iRrVWM20RrIc896cST0odRninRoW4BAI70WIvYFY7celSo/bNSpacAlic1Zt7GOR8EH8TSsS5lQOCetG0OeBk+1bsGm26HPlgketWljjj+6qj6CiwucwYhPjBhbA9qnFvczL8sZUf7Q4rWfjnP5U6OF37kfjTsLmMZNInVjvlXB6AdqtHSkZRucmrzpIvUULk8d+woFzFFbCGI5WPtSSRqq/LgAdQK19imPGMg96ga3i5BGc/pQLnMSXecgHAqqsZV1LjAb1HFdF9mhDq+MlRgVBewGa2KoADkEUmhqaOOvoltJTGOjHcOKy5JSC3FdDqlsZ4QxXEsXVe5rAkAYcDrxWbRtCR5b4tsxaa/I6klLpROue2eo/OsLNdh49gbdp9wPuqHiJ/HIH61xldEXdHFWXLNodmkzTaKZmLmt3wXe/2f430O6PRL6Mfmdv8AWsGpbac2t1BcDrFKkgH0YGmI+0Qu12X+6SKlFQQuJUWX/noA498gH+tTgVizYdTHPFPxTWXPegDOumwDWFMcyda37u1kk5UZrDns54pctG2D04qWVEoSbpdbtYEBLNAxGPdgK2rqRzqUekW0u2OJPNumXqx7L9Kt6ZpP2V5NQnXFx5JRAf4Fzmsbw4xlutQuHOZHkAJPXFRUfKrF01d37G+oCqABgDtUgOaiJJp6cdTWZoyQ57VFI2BzTnlCjOcVzer+JILMMGkAb0piSNGe8VCe2K5/UPEMUJIWQZrj9V8UXd9L5druO47VC9Sfartj4E1i8Cz6jOtuh5Kbsuf8Kai2DkkSXXiQkHMgH41ivNqesz+TZxO4PG7HArubbwdpNvGv7oyuOrOcmtq2tYLWPbDGiAD+EVagkQ5nEWXgeGyQXF+3nz9cHoDWusKpHsUAL2wK1r45T61n44oYJm1pkINlGQKk1EbdNnXPI2n/AMeFTaaMabGfrUOpgmynP+yP5iq6Ebs15CEXPc1nSyjcQTn2FWrlm2Ie4GRTIpbS0s3kldAQCZHb+VVYkijvYoIlVuPrVS/1uBY9quuSfWuN1rWY7q5c26sYweCTjNYxvH/uChgd1NrcIiXDL781gXepGZ3KsOeOBWEbqU9Ao/Cm/aJv735ClYdyrruky6zAsLykIDkgDrWanhFVEOJXVok2gj65rZM0pP3zSGRz1ZvzoWgFZdAQRspkY7gQeajPheyNsYHUFT6mre8+ppDJ70ANstEtNPQrEFAY5Jz1plzothcz+dMqFyAM4p5k96YZKYDBoumIf9Wn5U8WGnp0iT/vmm+ZxTS9GorImENmnSEflS/6Ov3YRVcuaTfRZgWfNUdIxR5/ooqrvNG407AWftD+gH4Uhnk9f0qDcaN5osBL5sh/ipMyHqx/Oo95pd5osA4hv79NKn+9SZNHNFhCbKXYtFGaLBcTYvpSbBTs0ZoAbtHpTSB6U4mm5pgNIFJQTSZoEB54A61IseflH40kfyqZD9BVqxj8+dVHfrWNSXQ1grak9lpJuHBJwAa07y2S3hwFxgV0mnaYghUqBkU++0/zEIKA/hWRfNqefbsv1rmNdP77mup13Gn3WPug9K4XWb0yy/eBxVwjqTOWhXyKTvVMTMeKf5jY61tYy5h8zfLVbNK7E96i5zVJBcTACc+nrUZPJp8gPtWz4W8OP4m1GW388QRQQGaWTGTjOMAVZG5g0V2h8E2rNtjvpwc4y0Ypw+HFyzkJqMe3tmM5qeeJq8PUXQ4nNFd/B8LbmfATUNzH0hOB+tXV+D1yBmTU1HsEH+NHPEl0Zrc80/wr3z4U+IF1jwodNlO69007RuPJiPQ1xzfCF+2txj6x5/rXQ+BfA114Z8WQX39rQTwurQyxqpBYEcfkaOeL0uNU5LU9atf3sG0jkVTuYyGK4q5psZjlcO+ecYqPUcq+O9JmkHrY5+8jCDco5rKcF5M81uXALAj1rN27HIx06VJ0RkRBcH0o3Y4zT3znOKakRcliKEXcY78ULzjmnSsqKQBzUCBnII6VRDJwmW60yX5WBzj0peVNIEMrDPQUEGtYFZkxn5lHNalnbbwzngdsVztvdC2uOV+U8Gt+ynw2w7uehHSgzeheNs6YIORTWgY9TVpHzFjPSoXbHvQRzMYqqBgjJpQ2G4qEyHdxTl3daQm7lo/3s9aZuXIYAZHWowTtpAeKAHK+GYZ+XqKax9O9RnpxThyB7UAHJ4NIwGOaVm5NRu1AFHUo0e0ZyvzqRyPSuIu123DoBjnP1Hau+YBgQRkHgiud1TStrl0GcD5Ce/salo1pyOE1zw/Prtn9itnRZ2lV4954yM5FcXfeA/EliCXsGkA6mM5r0+WU20iTKPmRg/0xXW/2tbSAMP4gGpKbih1Yczuj5jntbi1bbcwSwt6OhFRdq+mLmHTNSjMdzBFKh7OoNcTr/wAMdLvFabSW+yzdcZyhq1UTOd0mjxymtyp+hra1jwvq2hsftdsTEP8AlrH8y1ikgggc5Fap3MmfZOgTG48P6XNnO+zhYH6oK1QeK5fwFcrd+AfD8qnP+gRoT7qNp/UV0EkrswigXcx9Kye5qtiZ5UQfOwFU5NSjBwg3fTmrC2C43TsJD6E/KP8AGn+RvXCMqgf3VwKQzPS5urqTy4Y23erAgCtG3tpkO64lWT0AHSrVtEsUWBznqfWnN96mkK5DMvmQSqT1QiuF8OsIr25jPc5rvGA2EE9Rg15zPv0rX2VgR83X1FYVujOijs0daWwahluFQZzVf7QHj3A5rE1bUDHGwBrK9i0rjtb8SQ2sDKDl8cc15bqOoSXtw0jsQM9KuapO88rEnvWRt5LHkDk1pFCZ6H4A0FI0/ti7QFzkQKw6D1ruJrgtHj1qlpAH9i2QUYUQLjH0p8nCAE81tYwbHiT5QtI0mFb6U6MAKKq3kgQEDvQxIrXLZUVXP3amlHyDPcVH/BUMtHQ2BP8AZkYA7E1DqWRptx/uj+YqzYLjTYvpUOqD/iW3Pso/mKroT1FvLpRbRtn+DNcbqUslwojLnZnJFbGoXW62jQN1XmsGd+Caq5JlzoAarlBU8py5qI0hkZUU0gVIaYaAGEVGRUhpppgRmm4p5phoAaaYaeaYaAGmkpaQ0xDaKKKACim5ozTAdRSZpMmgB9LTMmigB9LTM0UCHGim5ozQA6mmjNNzQAGkNITSZoAQ06KN55kijGXdtopma7DwRo/ntJqc3Cx8Qgjqe9Jgh/8Awj9h9lijeDc6jDuHIOadb6JbWkokhEhP+02RW3cxp9pkKZCk9D603aAuBUuKZafQmgvpIEwI4yPc1L/aqsMPADn0aqJAAyBTccVDSKSKOuaVaazEUZShPfHSvPdU+Ht+HzYvHMPRm2mvTsDBBprqCOuaFoPlTPFJ/B3iC3+9pkjj1jINRSeFvEEaqW0i5w3TAzXtrDAxUBLbup/Oq9oxeyR4VLpmpQyeXLp90jehiNW7bQryQgtbTge8Tf4V7O8sq/ddgfY0+K9kA/eSufxo9oL2R8+P2+ldH4E1WPS/EypK223vIzbOx6KTgqT+IH51zj9enSoz9ce/pW5gnZ3PX7/Md0fl2sDtcehFbFu+6JW6AisfTLpPEGhw6gGBm2CK4HdZV4yfrVywvFKvbYw0Zrnas7HqQnzxudNo9yUgmjBw4II+lEshZjuJ61ladcMt8FBzvG01r3SFW3dCRzUNmU1aRFuAPAq3pzE6jbDP/LQZNUDwKu6dMEkU/wASsDUrcUtjtoogLpmzjdzUepReaMp1XrTw4GH9Oad/rNw7EV12OVOzOYuNxbC1C1q5ww/GtN4GFwy44BqQxAJ0qToTMnyMIS1RNhUwKuSttz/KqDku33aDVFYgFtpGTUygDjGOKkFvjljTzEoGBTIkVmAJpUwinFTPFhRRtCr060CKEvJx13cYre05hvgjBywHNYm7a/I71s6dKtvcq/8ACww3FCIkbkeS7AU51xnilhZZWyoOPcUy6Y78ChmJXXBJqXPGBUKDDGlLc9aQD8kUg+6aj3c9aAeaBj84FGcNTegNMbOQKAJScmoz+P5U49KYfrQAY46VXu4/NtXGDwNwx7VZHShhxSsCdmcHqSIZF+UDevI75rNa9ktlWM9FGK6TXLIB3kAwR8ykdx3rj9T0681JoorN/wB4GIKZ+9UtXOynUUdWi2NXAHuasxaqAv3iPxrEHg/xEqg7U/FqH0PxBb5DWm/HdTmk4Fe3py3R1EWpQzQtFOiSowwVbvWW3hXwrdkiTTo4+c5U4rBeTULU4msZ19SFNJb6k8txFbKzq00ixgEddxA/rQk09CHClJXR7T4R0xNH8LWdha7jCC5h3HJCMxI/ma6aKJLaPaoy56n1qG2hW3G0fdhQRr+AxTpJB0FaHHoPZt7YHPrS8E7R0Hao1O0/QU7digC2h+UU1+tMhfIIolNMRC8hz6jNc/4o0v7ZbC4h5mhGTj+IVvAAdagmcM5RRgDvUySkrFRk4u6OCs9QKx7HPIqjqcokB5rd1vR/NZ7uzAiYdUY8MfauWngvQdr2sp9dq7hXHKEos61JNXRiy2ZmkOBxUlponnjy+rSMB9BWi8dwsKiG0nLO20HyzgfpXX6NpK2PlRz4e6kXcwx9xa1gmZzdjWt4VtLOKBTwkYA/KqrtvkQe1T3MmNx9qr2y75VPtW5gWz8qZI7Vj3T7p1X1Nad3IFG32rJQb50P+1SY0PuG5UfhUZYbPSpJlzchfTNVm5VvpUMpHX2WDZRgHOM1S1Y40u4/2lx+tW9MUf2fbrn+Gs3XpgkLRA9RirsRfU5uZyw6+1Z90+BirkjY/Csu4fc9AIrNzTKeaaaAGGmGnmmmgZGaaacaYaBDTTDTzTD1pgNNMNONNNADKQ049aYetMQhNJQabQAtJSUmaAHUU2jNMB9GaZmigB+aXNR5ozQIkzRTM0hNADiaQmm5pM0ALmkpuaaWoAmijM8qR5wCfmPoK9osrG2ttJgt7cq0QjG0jo3HWvLNHhWFPtEqbi/TPpXdeHNZhlkGnsQoPMJ9/Ss3LWxpyO1ye5ViCsmN69/WqpPHpWxdReagZR869R6isuRNvTPHrVCIyPlqEb88jipN3rSHmlYq5Gx5xSnoKccf3aUEbaVh3IXHFQle+andht6VCc4NKwXGFMioGj5qbBFIR3qbDTZ89tkk5puKcee1IeK6jkOg8G66dG1pI5STY3ZEU6/U4DfUV6Xe2K6deKy5OThm9c14kete2aVeHxF4Etrpz/pESbJCOu5OP5YrOotLnRh58srEkb+W4I4IORXUP+/s1l9RmuOt5jJCruDvxhh6V1miS+dYmJjyh/Q1gzrqrS5XIp8T+XKpFDKELL6VGQc1NiL3Oy0+98yJVb7y8GtiE/THbiuP0+chkYDqMGuttJMphuCK6YS5lc5JqzIb+DDecowD19qzJZQnU8mtqeZXVo+uRXKzFlmZHPINDNYO6ILqXDnHemxE5yVqyLfeMkVFIwj4B4oN4sR29aA6AjnNVHlLvgdKUfdzmmEkTySDdUUkoZeKhKs5qZYMUGdrFOQncDjJ9K1IrlgoYLtx2NZ0gEcgye9W+JPmDjjsKAWp0tre+fb+Zjbxio3kDt3qlpsxZTE7ZA6VfyqjG2gxkrMaCaRjnigkkjApSnGTSEMpwGO3NAxnAqUYoARVAOWqJuX3Gp3IIxULYwRQAZBWm0IecHtSmgBQDmmvnPtTgCaVhwM5oAytVhL2u4DO3qPUHrXHMZbG9jlTG+Jgw9x/+qvQWHXI46Vx+sWvlmQBTlDke6mkzSD6C3OtXUjEhgqk8AVR/tK4SQuJWOeoNVgxKgZ6CmFGcEjt61k9ztUI22J5dUuH6ycHqCKLCW2udVsvPt4i4uYyHC4IO4VkyyqpI3ilsX36rZKHC5uI+c9PmFNEyirHu8j7YnB+8SSfzqssm45NOuW5f6kVWR+1annlzzOtJvqvvpd2aALcM2HxnrVg896zC+Bx1qxFc+YMZ6UAWCBVeUBQSakMgHeq7uZHxQBl3NpJeuQSQg6YrMtENtLJ8znnA+aupmnt7G2LSsBkVmRX9jNHIfIzGoJ3YpMDOk1jy4HRrh48/KoABwaktA0WGkkaSRgSzt1PpWWiW91fefGhEKEnB7mr5m53e1IYl1KWYgGrFqdhB9BVHl2Bq2pwjfSgCC5lLMfrUcMezYT1zmlCF2x71O6YZQOwFAIryj/SSfaqsnAYexq9ImJC3tVCc9QOp4pNFJnW2BCadA3+xXM6xceZdEdlrfmmW20mL1Cf0rj5ZDJIXPUnNUiCtO21OazHOTmrd1JlsCqZNIY00ynGmE0DEamU4mmZoAa1MNOY0w0ANPSmGnGmGgBppppTxTCaYhDTaCaYTTAGNMoJpvagBc0ZphPFJmgQ/NG6mZpM0wJN1Jmo91G6gRJmjNR7qN1AEmaN1RFqNwoESFqYTxTN9ML0APLVLaxG5uFTsPmP0qoXwMmt7SrZktTKR88n6ClJ2RUVzM17cIbdcDGOAPapktXHlzQNiRG3KR6iqEbGPocexq5HfmNAAB6dayujfU7bS786hbM+3bMhxJGfX1HtTbm0bYZM471ylnq5s76O6GcLw4/vL3r0Aqk8ccqEFGUMvpgiqTM5KzOXaPDbh36ilAwOat31v9nl2j7rDIqoG7VVgQzneQaX8KQnnNNLUhjW5qF81Y69RUboaQFcNzUbsQcipClRsO1A7nz9SHnml6U01ucoV6T8KNRXzbzSZD8rDzlB78Yb+hrzatfwvqR0jxJY3e4hBIEk91bg0NXVhxdnc9Vmt2tdZliwfKcFkPY1qaLP5F6QTgSDb+NV/Ecj/YLOeIE7WYEgdqr25aMRyn73DCuZrU9OL54HSXS4nPHXmoGq7dASQRXCnKsB+tVduAM/pUGMdieykIJTuORXaQfNbo3qvNcKjeXIrfga7LRpfNtAp5wcVrSfQyqrqTrDvkwOKqX2mhm84Lk55rXRAkmfWnzoTAwHpWrM4uzOekXZHjHOKw5lZpCCDXQTfd245rOli2tnHWpOuBnRW5JIxVhYVUYPapxgCq00ygmmOSYhKJ0qOWbA4PWq8shOcU1Y2eDeTSuS0QSuCeTmn6f/AKyUk9eAKrMhMnPQGrMEbyKfLAHOc00SbOnsPtRVea12zWDDGdyFflY/eOa3Y87AM5460Gc9w5z1p/8AARRt4zTl6UEEQUg08CkbinL976UAKwwPwqoJ4nleFZUMiDJQMMj6iqKeJdPvZ1isZkmbzJImy23Y6dQRXFyTW2o+HZPFcj/2frEDuoniJ2kq2FRh3BApMuEVLc9DO5SMDOTUy9M4rj7/AFHUtf8ABxk0z9ze3UKlDGduCRzg9uQRWfodprWq6DcDWJNRgmvIYo5EWTYVaN8F1PZiAKdiGmnY9AMiKrMXQKv3mLAAfWkMiFsA5/GuN8SaFf6r4XvdLg2+e4XbI7AeYVP8RHcgD8aseFdP1Gy0Swj1DAvI49sg3Z9sH8hQI6hiuKwtahLKJlZuBtZfUVqkuetZ+qbxYSlTg4pFJ6nGFfKmkh3ZweD7Ul85jtgFOMDtTrtSt/CWXqMH3xVfVZQIMDrtrKS1O2m7o5m6m2sxZqpx6iIbiOVWO6ORXH4MDUd7JmM5qfw/YRajqECyAkK+4+4FWktyalRp2R9HmbzozIOjAMPxGahDVieHtZTULZrYnFxAuGX+8B0I/CtVJMjOe1UcbVmWQ1KXAHWqxlxUEk/BoEWJrgAdaptetE+5WxVCe7APU1mXF7lsA0AdSmptIuchvXHUUj6wkS5HJrjUupo3Z42KseCamFxPNt3BR6nFJgatxePez+Zct8g6KKpXOoO5a3hcxw9wveq9zMYxtJ+Yj9KqqfU5qblGtBOERVXgCrAl3d6yUbmrMbmi4WNSMirI+59azonq7E+SKYieCLqTVjyc84pidKtrgL1piM67UIPeszymd+BzWldZecrTlg2jNKw7lbV7k/Z4Yuh2gVgu2ELVZvphLdNg/KpwKzrqTAwKp7CRTlbLGojTiec0wmpKGmmGnE1GTQAlNJoJppNACE0wmlJphNACE0wmlJpjGgBpNMY0pqMmmIQmmE0pNNJpgITTSaCaaTzTACaTNNJpu6gQ8mmlqaTTS3NAh+6k3VHupN1AEu6k31EXpC3FMRKWppeoi9ML0ASl6aXqEvTHkwCSeOtAjQ0+1k1G/jtoxn+Jz6CuwMfkx7VzgDFUvCVmLaze5lAEs4zz2XtWrc4AINQ/eNYpxRm7lY/MM+gqVYY2XJBFVJCVkz0we1WROhxvyMDrSUUPmZHKpTP92u98G3/2rQlgZsyWj+Wc/wB08rXn9zcqseQSe1XPCmtHT9eTzTi3uB5MntzwfzotYTd0eharEzhJQO+0+1YLuyybcZINdVLjlZVyFzkDvXMXcZUrJjGST+FNBFjM0Y4zmoVbJxmpQ3FDGx4/WmufWkJJoz680gIHIAyRUO7IqxKARVc/KOKQz59zTaWkrc5gFIfrS0hpiPdvCOorqngGK5n2tNEjwvn+8vf64xVCC8NxFHtH3eCKxvhReGSz1nTMbjhZ0U9DkbT/AErXtbZ7HUXhlG0P0HoawqKzO/Cu8bHX6GxvLCSBvvR9AfQ0jfIduOQcVX0K48vUfLHR1IrQvIWSbd2bvWbHL3Z2KmC5A711fh6XKsnGeprli4QHBFaGh3n2e+BJ+VutEHaRE1eJ25OHqTOV+oxUeNxyO9OVj09K6DmMa5URylSO9ZlzJxitjVch1PtWFMwwSak7KburlOWYKvWqRzK+SeKfKGlfaOlTrAEjzTNZbFcjauKeHxBtFRucvgVNDGApLHGPWpMpMq7V79RVyzmj8vaAOuKzZbiNLh9zgLiqdrqJF4qQqzAnnjiqRJ1Vu6LdgvwvvW3G8eAVII9jXITmebAd1iX61d06BQozcO349aBTinqdBJOnQGmq5boD9ahDdMKBUiCR+FBP0oMRxDdyAKZJIkf/AC0Jb2qX7JI33sDNONjCq/OSxoA5GLw5a2Wv3ur2bBbi4nEwDplUO3DAD3qnqPgy8uWuU0rUpLK2vH3XVts3Rse5HpXeiOFACEH408SoPQelA4zcdjmNE0S+0mz/ALNZ/tFrFzazEYdVPVSPY9DWulnJwGbvzVqa6O7A9KqtcEnNIG3J3Jzbog60LHGvIAqv5rN2o3nOKCSy+wdcVTn8qRCrAFe4NJI5NRE0DOV1q0WCdmXhcBgPUVy+qzHYT7V2eutESqueShBrhNYBS3U9c96mSOinLoc1fP8AuvrW34OIj+2XJ/5ZQnH1Nc9fP8igitvRSYfD1zLjAmcIvvjk0+hMn75Zv9futDk028tGIuFm84qD95B1U+xGa9ds9Rt72zhu7Zw1vcIJYyD2Pb8DkfhXz/4jl3akq7siONVAHbjNd18OLy9XT7ix2GS1gUSK39xm6oP51VrIwu22ekyXIAPNZtzfnpmqs13kdaz3lLnrSAlkuGY9TUYyxyaaoz1qZOhwOnUk8CkBIkQ/iOKW5uY7OL1kb7in+ZqhcaokJ2wYlkPG7+Ffp61UTfLIXclmPVj3pNjSLiO8nzudzHqalWoVGABUyg0iiZTzViPmqyoSatRLQK5ajJBq/EapRrVpOBTEXY3FWBNx1rO34FBm29+1AFlSGuifak1O6WC3IB+bGBVJbsIxYmsq/vTcyZz8opoTId3BJrPnk3MasyuVj/nWe7ZJNDGgJqMmgmmE0hik1GTQWphNAATTCaCaYTQApNRk0E0wmgQpNRk0E0wmgAJphNBNRsaYATTSaQmmE0wFJphNIWphamApamlqaTzTS1Ah5ambqZupu6mSPLc0m6mFqbvoAeWppbioy1NL0APL0wyVEz1EZKaRLZM0lWtIs21PU44cHy1+eQ9sVlPLhSfSu18OnT9L0gST3sS3E/zSc5KjsKUrpaFQV3qb6MYzhcADgCidwwJ74rLuPE2jQrmKWWZ/9lDisW58Xsf+Pe0A/wB85rOMJm0pwNmSOR2JHABqCXcOTu6cVzsnifU3JIaNATkgJUZ8R6kRh51IPbyxWns31MXNG80jMcE8VYspITIFcHk9RXLDxBIDiRUI744q5aapbTEfvPLY+ppco1JHuekXYvdMiIfc0Y2yE9apamuFwe3Fcf4K1Z7bWltpZR9nugUJJ6MOhrt9VhMixqi7nLYNTYadjnFfEmDnrVkH3qK5iaGVs9jgcU1JRimy73LQppJFMWZTxmkMi4PNIALZqvIcA09pRjgVWlZsc9KkEeCf4UlLSHrW5zBSGiigDoPBOr/2N4nt5WbEM37mT6Hp+ten+KJv9IW6hBGFDf414efSvYvC9yviHwVA9yd91Zu0Lnuyjpn8Kmorq5vh58si/pV2/mQXaHgMD/iK7i/QvBuUe9cFARaQyQj+FuB6V2ulXov7CNiQWUbWHuKx3OqurWkZwQucnpViBfKkVh2NEsJhnZR06io3kx0rMW6O6sLsTWqEnkVbB/en3rjtHvnJCH7p4PtXVRTDK7jzjFdMXdHLJWZBq3+pU1zs57Vua1OiWRbcMg8VgWzNcknYeO5FB0UvhIkQL1qCedVBUZ/Cr0lvgkySYx0AqlPIin93GCfU0G25lg3MlwRHGdp7mp5YJVX9/c4BH3VqYbs7j+VRzW7zDJOKDN7GdKkMcZZVzgfxVWhM7srgbUz0FbMNjFsw53eoqyI4I49oCgCkRdFe0tWvEAQk4HOa1bXS1jlQhj9DWWL9LKVSh2gnBrVOo/OGXHNUCbZ0sFrEI13de9TGWCEECsezvnnTFStGzNzQYtWZae8yCFWq0s7tjmmsqquWb8qqmbLcdBSETySMRjNNLkD1qBpT2ppc7hzxSAexYjcTURlAbFI8meOarEsH3UAX4X6mhpgrZxmoYCfKJ4qIMWagCZ5znkYpjPxxTJ+ozTFOWoAr6gvm2UnH3RmuA1+M/YbhVGTCQw/3a9GYKysp6EEGuL1ZI47zDDIdfLkX26fypM0g7Hml9J0x+FdWsQjtLDTwOI4w7/U8muaks2/t6KwbqsoBJ7qOc/lW9cXhjivrsY+VNq/jxTfRDb1bOQ1G5N1qU8oA+Zzgfyr3/wAEaRa6foFk0eGLxrKx/vOR1/DpXzzDl7tGIzk5Nd/4Z8c3mgLHazos1mpwNzYZB6Z9KcjGCbTZ6zqegrdl57YqkpPKHhWP9DWA2kX8cm17WRcdz0rp9A16x1618y0lBdR88RPzL/8AWrTnh3xHHPFIDgrmF7WPLAF8dO1YczXV1xK7eXn7i8AV2+oWBcHisuPSWLdKTKVjAiszkDHSr8dsQea3o9MVR0qUWSg421IXMZbbJ6VYS29q1lswO1Si1x2oAy0tj6VOlsa0VtualEAHamIoLFtp+MVbKLUDsooAru5HNVZZjzVLUtdsrHKtJvl/55xnJ/8ArVh/btS1R8Rp5EJP8PUj60Aa1zcjds35Y+lVt3I5681VhVY2bDhmHBIOaeknBfP0qlsLqLcy84qmX4pssu5iaiL8VJRKXphaoy9N3UAPJppNMLc0wtQA8tTSaZuppagBSaYTSFqYTTAUmoy1IWphNACk0wmkLUwmmApNMJ5pCaYTzTEKxphNITTCaAFJ5ppNNJphNMQ4mmE8U3NNJoEOLcUwtTS1Rl6BEheomk4pjPULPzTSEPZ+ajL0wv71BJKADzTE2WE/ezY7LyTTjelm2pz2zVBrlRD5YJyeWx3qJbhk+7gVaehJr7vly7VG1zGBxWYZ5G6tTC5NPmAvPd5qBpWbqag3Ubh60rgP4znNAbacg0zI9aM0AbOna1NaOAXbbnj1U+or6E0G8GpaFY37SCR5YRkj16V8xBua9U+EuvsPtOiTSErjz7cH8mFZyRUZM9D1S13bpi2MnAWsB2w4Wt2/V7z7jFPLB4PSuUu0dH3CTJzj5alGyZf3qoyWxURd5W+UFV/vHvVWBwx+YfN6mrbzKkf3smkyhxIjxlsmonlyKrNOWBpN+FyetSB4n2oopK2OYWkopDTAWu2+G2q/ZtXm013AW7GY9x43gdPxH8q4mnxTPbTxzxkh4mDqR6g5otcadnc9a1L7TDfuhQ4B2uK6rwkWS5aIn5ZU3AehFVLkw6jZ22pRYKXUIY+xxmn6HdCC8tmbAXOwn61zbOx6Xx07nR6oACjDjnFZUrKQB+taequDat69q5Jri5uGMcKtweuKmS1MYPQ6XTLiOGbYD1ORmuziKzQqykHI5rzWx0u881JpJeUO7Br0iyaM2aBSMsK0pbEVV1Ir+xjuIg2PmX9azF3KmxRj6Cul8tUhLMeMc1jzTQ7/AJK0KpN2sZ0luWHzVTa3VT61qSuGWs6aQDKjvQblOdgqkDtUHmMY+W61JNGzZ96YlsSmO4pGcimt0yykc4pC00u4DIAq4ljtbpzVxINv8PBFBinqYF1YPJEN2Tk9fSugsNPEdmjSNnjiiRR5RU46VHY3LeTJBI33OlNbFdTXsT5Y+UYUGrMkxJ4Nc0bmU3ShGbYfQ1v26ZjBLZ9aQprUR9zDrUGPSrTADIqDGaRmQnOCKTB2ZzT+54pDG0nAyBQMiCsRVdz8+AasyYUFB+dVCCDzQBdhbMJFNC4HvTISQnrQ5IGcUxDblxxz2pIWG0k+lQXD80sL/IeKQEnmDJrB8Q2qypvQYk27uOpIrV3kGqOqOyxQvsZsPj5R2xQNbnCX1kgvxqobB+zmJ8jv2P5VkavJ5GhhOhmfP1FdQxjk82IofLLFSrCuJ8UOyXkVr0WJBj6GhLUJu0TKs+ZyfQVZu3PkEcc1BZDAdvXipWt7m+u4rO0hkmuJeEiRck//AFqrqC0pnS+C4b4LDdWM0kU0crFWQ87R/Me1e6aNrct1bL9vh8qU8eYv3XP07VzHgzwY2k6PAl8M3O3540b5V9if8K7iG2RVCHZtxjb2pPcnoWJLeOTqBz3qH7DH7Cn7GhXMZyv90np9Kie4+XI/KkBILKOqzvapcPDkb065qGS9lUEhgAOpJ4FYF3qFu1w7q5kkPUr0oA6J5rdeOD9Kha7iB6VzcVwJztkzz6GrUNhZ+YGll+X0L0gNgXSMeBVG/wBfsrFDvkG7Gdi8safNY6IY8thcDrljXPXtnpaqwtI3Lnvg/wBaLBcWXxPc3dqJ7GBTG67lZ+eK5e91XV7xzFNcuqk42RjaP0rY8K28mmQ3MMyrNbMSY4wcFD3/AANRy2cz3jSwwKqk/KuC1AFSx02K3t2u7oYUchT/ABGqrSX+sGXEht7NOAkfG76mt26s7m9tAk21QvoNoH51nLbzWh8v7TmMfwq4P8qaQmxqqlnaJDGMU6SbbEAD2rPmufMucZ4Xikkn3cZpyBEpfNIWqtv96N/vUlE5f3pu+oN/vTd9AE5eml6gL8U3fRYZOWppaot9NL0ASFqYWpm6mFqAHlqYTTC1MLUwHk0wtTC1MLUxDy1MZuaaWzTCaYDiwphNNLU0tQIUtTS1NLVGWoEOLYphbimlqjZ6BXHFqjZqYW96ieQCmiWPZutQPJz1pjygd6qSTc8GmK5O83vVSSQtwDTSxJ60lMQop1NAp1MQUUUYoAWjGaMUtACYopaSgYVf0jUJdL1S1vYSQ8LhuvUdxVCnLQCZ9BrqAvYo3HEcyBie2CKybo28TskMZCqcbietcjomuTnRoYc5CLtBzzVu51YC2DSfe7VjY1TNdrpEbr1pGm3JkGufS/E2DmrkdwNvWhl3uX0lJyTT3l461QFzggZ4qYShqkZ5NSUtJWxzhRRSUwClpKKBHqPw41X7fpsujTOd9sN0WT1Q/wCB/Q1tI4Es0PdWyB6V5l4Mvxp/i7T5nbbG0nlP9GGP8K7zxNLPp+oNNFGQx4IA4rKpHW524aelmegaXJFfWSyTt8yjawz+tUtQ1aw0qQiNM5/ujNecadd6zqM7C3neH1Ar0zQ9IhXSVuLrE1wQclhWbQ3HlfMihBrF9fYMNsyoe5rcsbqZAsU2VBPBB6VFGVQYUAfSrFqoknwRnIop/EE1dHVIfNjGXJGOaw7lPKu2UcL1H0q5aNKimNicfwmqepwuw8xScjrWzIpuzsyFrlcYzVKWQ7s4pvBHOQagmSQg7T+dB0osb94+lKpO7is5biSIlWWhrxkHAxQJo2lZaWRwq81iRX0jN3rQE+6PJHNIyaGzv8uRVGKLzrsSM21Dx9adcmRxxkCo0BEXLYINCCxpmJYmQqPl9a07W5VvkCnnv2rGN7F5Gx2xkdc02wv3jn8tTuUnvTJa0OkZfSolj5qTzBtzTDNjnFIyGbCCSeBUM9wQoVOhpXlLOR1FQSFmYYAGKBkeDtJJqCQkn8Kmk5yAabbQmWTJPyg0ASwbvK6c0/7NNKORtB70yW7EB2IMkU15p5UU79oPvQIbc28cSAs4zSwmBUOXHSs29PKq0m78aSFlUcc0AWndO3TNVbzDWjkDcVGR60ySUYNMWbgc0Ajl74+XciUElZueR3ri/GCf6VaTD+OMqT9DXXatMXYFVwvmMBzXL+Jt1zYWu37/AJ20fiMU1uE9iv4d0SfVwAHENup/eTHn8AO5r1fQ4dH8N2+bK2VZiPnnb5pH/H+griNHdLe2SCM7Uj449fX8a2vML8Bs1LC+lje1DxdebStqFRR0OMn8q2tMttYFjHPe38n2iX5/KAACjsPrXP8Ah/TVvb9ZZV3Qw/OwP8R7Cu7LAAyP9cmgRnyDUo1aWS/dIYxubaASBVKXxRYW0RZ74yn0dQP5Vm+I/GcVqklrbDfIwKnB6V5rI8lw+XJNaRhfcm52WreNIbr93FG0qj3IX8fWsRteu3OUSONe2BWYkRxUhjwOa1UEibl3+270c7wfwqWPxZeW46qMewzWJLMIwaw7+5dmIU4pNILs7eb4hXCKVkR3XuC3FV1+JS42fZ1iPqRmvOmeUnlj+dJk/wAVRyoXMz0628aNO3y3kSg/wiPH606XVr26DO15IFY/8sXIrzFcZyrEGur8OeKpdNljgvIYZLZmALkfdHrUuI0zcZ1FuTNczur9S75ot2itLJ5EbO7oa7e9PhxtLE8UtvNuXO0MDXm2sX0WfKhwqdQB2oSGx8U/zFs85qXzsnrWRFPxyetTed70mNPQ0vN96PM96oCX3p4kqRlzfSGTFVfMoMlMLlgyUm+q+8UnmD1oGWN9JuqDfmjfSGTFqYXqMvUbSqOp/WgCUtTC1V3uok+9Io/Gq76nbL1kB+hppCui9u96aWrKfW7ZehJqs+up/ChNOwnJG2WphbmuffXJG+6mKhfVrluhAp8rJ50dIzAVE0yjqw/Ouaa+uG6yGommkbq7U+UXOdI93EvVxVdr+EfxVgbiepNH50couY2H1OMdKgfUwegNZ1AXJp2FcttqDtwBUTXErd8VGBjpThzTsIMs3U0oHtSgUuKAExRinYoxQAmKXFGKWgAooooAKKKKAEoopKAClBpKSgDo9DZ5LCby2AkibIFSyTm4cKzZxyTWdoU4hlnUnhl4qaRsyMAMZOeKhrU0T0LkM2wEZ6VoQXG4YzWFkqangkcNnNJjTN5JeQTV+JwRWEu5sfNjNatmm0/MxPFQzRHm5pDS0lamAlFFFMAooooANxX5lOGByMeor3qyh/t6ztZZVV45LdJA3r8vP614LXqXw58Wwraw6PdnElvuELf3kPOPwqZK6LpuzNyKKGw1F1A2grxxXQabrUO37FIQCeFrG8TwPcRpcWa/vFHO3uPWsTRWlubsibKSR81geg2qkTvGVoZGV+nUGpracRTK2evH0qOaU3dpDNHywG1/rUMdsx5c4qU7My6HaWIWXHcYqe4t0ABC9/0rntK1QWziNzwehroLa7W6Vs9RXQnfUwldMy7ixjMxAIAqjJZohPzE1pzNiYjHU0xlGOlB1J6HN3UJEnAqBrGWUfexn2rfmSPGdozUOwlfSgq+hmeSsYVAvSrQQ+X92pjGgOTSNOoG0UjNmZcblHIrJuZJBux9a3bhFkBNZM9ox5U0iTIDTzzxgnC55rrIbJYYUYHnisi0tiJsFQcV0Fw6raDkDFULqX4ZAYgCyk+1OLYHHNUdOhwN7/xVelZUwcDA7mkZtake35skHJpku1EJwMmonvIsE+cPwrPutUhX92PmNAuVlxFDKc0+KXyomVFAPcmsI6xKuQgwvc4rKvNXmdwN5TNK4+Vm9NcYdmZsDvSi5jkt/lbLfXpXHtcOQSZSc+9O+3/Z4SVc7mHQ0w5Ub5kEknBGBT/PjQ4Jrlra+eI7/MwDyc1HNq8e75rgcn+HNA7I35L9cncMYJ/KmLqVv5gVhhT/ABe9cxNqcJGfMkP4VUfVo1GVWRvYCgXumnfBZUnVSGYNuXFc3q6E6V5ifehlWQitM6sj42wsMjB3VCQlzG8TfckUqaZLs9iHQ7tJ5CmRyOlb8T+U+0nODXA6VvtdcWMnDKWRvwrurb95dRBv4iAaTEekeGZdLhhS3utQtkuSN7Q78N+NYfjTxWqytY2Dnjhmz0rj9euV/tW5AIwT29KxWm3E981pCHUhsnLmRixJJPUmpolqrGcmr0Y4rYknRcCmysNtJuxUMr9aAM26bJIrIuFJ5rYmXcTWfMg5zUsDLYUwqTViQAE1CXK1IiMow6CgO69T+dK0rVCzFqQF6PU5oE2K5C+maab5pGyzdaobaXB7UAbMVzwOatrOD3rnt8ijg0faZ6Vh3OnE6gckU8XUY6uBXK+dcHq+PxpP3p6yH86Vh3OpN9CP4xUZ1OBf4s1zgPHJppkUUrBzHQNrEQ6Amom1odkrC3sx4H50vPdiafKLmZrNrUn8KioJNauMdqzXkC1EST1p8qFdlx9Vu3/5aYqBrqd/vSMfxqGinYLscXY9WJ/Gm0UUCCiiloAPwpPwpaKACiiigAoANFPAoAQLSiloAoAMU7HtRinUAJ3p1FFAwoopaACkoooEFLSUUAFJS0hoASiikoAKKKSgCW3lMcwI78VeFxh19+KzU5cVPmpZSNcKHjB7mpo9qnbVCwnMkwQ9Ac1sJAGnqWWi1bxZwT2q/G+OMUxIwoAFPKZ5FSy0ec9qbRRWhiFFFFMBKKKKACnxTPBIk0LskkbAqw6gjoaKKaEeteGvEj32gtcSx4eCQRvjufUex9K3JI4UvLd402mWLex+tFFc8zuwu5vaGFCzoM9MilJJ6miis5Fz+JklvEsm45xitnSGZbkLu4YYoorensYzNK8iQTL1/Kq0gUY60UUy4/CZ9wQM1B5ny/Siig16FWZ9z/WmxqG6miikSyUhQMVm3EwEpjxxRRSZBmLO6agQDwRWncyD7Nk5J60UVSBble31mcQbfQ8cUXF5NcJh5Gwe1FFIrlRDnFuzAnpVBZV3ZIJYd6KKAZmXuqvG7IAcVnfaizh2yc+tFFBiNMrvG3OB7VQdTPMoZ2wPSiigTLvloISFz+NUSuDketFFAmJOu8801IxnmiimIJY1UnFRCYrwO1FFAjH1U+Tq0FwnBkGSPfpXTw3TxWscvVtvB9KKKZJmS3DSuWY5JNMVvmoorYgtw9qvI1FFMB+dwqJ1FFFMCq4HIqlOoxRRSYGXMME1TfrRRUCGGm0UUAGKKKKQCZxS5yKKKQDOfU0nHqaKKBhke9MLqD93miigQhkY96aWb1oopgNFLRRQIKKKKACloooAKKKKACiiigApcUUUAPApaKKAACnY5oooAXvS0UUAFFFFAwooooAKKKKACiiigQlJRRQAhpM0UUAJQTxRRQA5PWn5NFFIpGhowDXjE9lrpbVAZzRRWcty4micLQSKKKk0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4" descr="data:image/jpeg;base64,/9j/4AAQSkZJRgABAQEAYABgAAD/2wBDAAgGBgcGBQgHBwcJCQgKDBQNDAsLDBkSEw8UHRofHh0aHBwgJC4nICIsIxwcKDcpLDAxNDQ0Hyc5PTgyPC4zNDL/2wBDAQkJCQwLDBgNDRgyIRwhMjIyMjIyMjIyMjIyMjIyMjIyMjIyMjIyMjIyMjIyMjIyMjIyMjIyMjIyMjIyMjIyMjL/wAARCAIWAyA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zYLTwvFKBTwKwOgaFp4WnBaeBSAbtp22nAU4CkMbspwT/ADin4pwFAxgTinBMU8CngUAMC/5xUqr/AJxQBTwMUgFA/wA4p4H+cUgBp4BoGKB/nFO/L8qQA07FIA/L8qOvp+VLilAoAbjjt+VRSLkVYxTGXigQzSrs2l6EY/Kx4r0K0mE0AIxnHpXms0ZzuHBHSui0PWgAI3YBhxyayrQvqbUZ20Ya6pN7H/velGrzGHSmIPQelXtSCTsJAM1m61iTRpgOy1EXqjWWlzzItvlZz3NMk6nFA4yBTTXoHmgvWpg3y4qEdafHy+KAHFeOlQkV01j4cnvIN5yoIz0rI1PTZdPn2ucj1pKcW7IbhJK7M/FFOoPWmSPjBJ4q4qYGTVaBgp5qy0vA44pMaJoraSZgsSE571sWvheeVNz5rV8OtabF3bScV0kt5b28LFSOBXNUqyvZHZToxtdnm2p6c+nEehrR0HQjeMs0q8dcEU69mOs6iI41+QNya7bS7Rba3UBQMClOq1HzCnSTnfoJDplvbxAbQMD0rA1yZFzGjcngVtavqIt4iMjOK5GJJL+68xicZ71lTi3qzapJJWRZ0m0OQ5Hf0rpY1woH9KrWluI4wMdKuAVsznF/z0o/D9KWlwaAD8P0o/D9KKWkAn4fpS/h+lLRQAn4fpS/h+lFFAB+H6Ufh+lFFAB+H6U5M7xx+lNqSMfOKHsNGzpvLr0/KuhB/d9vyrn9NGHFdCo/d1K2G9ylJy3QflTefT9KldeaTbXM9zdbEfPp+lSKD6fpShakVaQCAHHQflTe/b8qmxTduTSuMRc+35VIufb8qAtSKPapYxQPYflTsD0H5U8D2pcUgI9o9B+VKFHoPyqUKKcEFICEr7D8qYw57flVkqMVEyigCID6flS7fp+VPCinbRTAgK/T8qjKfT8qtFRTCtAysV+n5U0r9PyqcpTSlAFcj6flUE0e7HA/KrhjphSgDFubIuwx+PFVZrHEfH8q6Bo8iq9xGBExxzTuBxl5p5ZwdoIz0xWxp8RRVUqBx6VMEEj4wKvrblAMDrTcroSRBeoRAcY5HpXm/iFpVn2KDyfSvSLttq4PSuaubFbu+5QGrpy5Xcmauji002a4thiMn14rOl0toblFdeCelet2ekhYCAg49qx7/RhJdKxAAB9K1jX1IdI5zTrSWJG+XAPfFSWyGe7KMuQvfFdgmmD7N90Dj0qpFpohlLqvXrUOpctQsWNPt1WAdvwq1IqldqqPrio4SVG0/lV1Y92OKxbLObv7PdcKcDirNpbBU4UflVzUlEf8OTS2PKdKq+grakRtFK9Bn6U5INg7flV4oKaUFK4yoR9PypnPt+VWnQVARzQMhbj0/KoifpUzVA1NCGlj7U3cfb8qCaTIqgPOwKcBSCnjpXonnCingZpAKeKQwxTwKQCngUDFC04CgCngUAIFp4FIKdikMUCnYpMU8UAKBTwKQU4CgBQKdikAp4FSAmKdijFOoAbikIp+KMUAV5I8iqEiNFKsicMpzWsVzUEseRVC2Nyxulns1bI6c1m6zci2jdG/1cinms+C4kspCRkoeorP1m+aeLC5K+h7VmqfvGzq+6c22AzY5GTTduadjB5qRVyK6ziGxJk1bs4k+3xB/uk1DHgNU2OQw6g5FJjWjPWtNjjFiAgHSuQ8TaLdXUpeMZA9qXRfEgt40jmb5l4ya6y3vItRhyoBz6Vwvmpyud941I2PGZonhkMcilWHY1HXV+MbJYp1lVMEnmuW2n0rthLmVzhnHllYEOGq4NrJiqgTNSbHA45pskswTyW7ZjkIx2zWpBPf6nIIgTt6GptB8PNfbXlHymu6sNGt7BM7VGK56lSMTppUpS16FTRNDS0iDEfN3NXtQvY7OE8gcU3UNWhtYyAwBHvXJXNzNqc2Odma51Fzd2dTkoKyGTzS6lcnk7c1uWFmsSD5RxUdjYLEg+WtZVAFb7aHO23qwVeKfRilAoAKWjFLSAKKKWgBKWilxTASjFLiigBMUuKKWkAhHFSRD5xTMU+L7woewG5pw+da3x/q6wtPHzrW6B+7pLYbKrnmm5okzuppzXLLc6I7DxUitUQyacAakdibdSZ5poBNGDmkBKMVKuMVCtTL0pNgPBqVeaiAp6k1IE6qKdtApisaUvV6E6gwFRMop27PakJ9qkaGBRT9opueaXIpDDbTStOzRmgCIpzSbKlNNzQAwoKjMdTE0wmgCu0fNVbmLMZq+etVbkEpxTGY8MBEta6RfIAapRqQ9aKt8tIZjapAxHydazLS2l+15Ymt66kXfjNVYHTzzg076CL8MRERz6VmywhpOR3rZjOYjissufOx71KYycw4t8Y7VTNvkEAda1m4t8mqayLup3GZH2YrN071rRoPLHHaq00i+celXojui4ouBz+ruBJj3qXTUBjzT9RsvPfOOhqxYw+WgBFO+guoMlN2D0q26jNRlRSuBRkWqzLzWi6iqbqKpAVGFQMKtvioWAqkIqMKZ0qwyg0zYKYjzoU8U0U8V6RwDhTxTRTxSGOAp4FNFPFADhTgKSnCkMUDmnAc0lOFACgU8UgpwFACgU8UlKKQDhThSCnUhi0opB1p1AAKdigU6gLDNtIVqSlxQFinJFk9KoXFiHz8tbW3NMMQp3E0cjcaYQeBVI20kfau1e2B7VVk09W7VamQ4HIYKnmpFet6XSQegqnJpLjoDVcyJ5WUCwOCK7fwnqMDRbDw46iuOfTpV6A0kKXVpN5kZYH2qZxUlYuEnGVztfFUdvcxJgjO6s46BBJp7YA3bcg1z93c31yBuJ65q7Hq139mEbKcgYzWag0rJlucZNtow3jMUrIcZU4pySAMAfWrP2OeZy5B5NWItHkc8g1tzKxhyts6vRtWt7e2UZAwKW/8QvLlIMsfasi10YrjJNa9tpqR9vxrncI3udSqS5bGZHaz3km6YnB7Vt2lisSjAFWY4FUYxU6qBTJBFA7U8CgCnCgYYpaKWkAlLRS0xiUtFLQAlLRRQAUUtGKACjFLjinUgG4p8Q+am4qSMfMKHsBtad99a3wP3dYOmj51roFH7upWwPcqMvzUbakbrS1zS3OhbDAtO2Yp4qTFSxkYTikKc1OOlBAqRkQWpFFOAFOA5pAOA4pwWk7UAmkA/FJtOaeOalVatRuZuVivsNL5ZxVjZTwnFVyC5yi0ZFLs4q28dN2cdKlwGplXaaNpqwVpNnFLlHzEG00xkNWdtNYcUmhqRU2mmMCDVzYMVBItSUrEGKayZFTgcUhHNFxlU24BzikK9qtkVHt5pAYV/byMxK5Fc/F9rjvsclc13rwq68iqn9npv3ACmmFiK2Zvs/zelZasWvSM9DW/JCI4Tj0rlzJt1PaO55ppAb82Ta8elZEIm8z5ga6G3QSQjNL9iXOcVNxnOzWrs+4Zq/ApSIA1fe3Xd06VG8WB0p3ArEAnpRtwOBT1XmnFTSuBWNRN1q2Y81XkUg0wIH6VUk61cdflqow+aqTCxVfjtUJ+lWpFquetUhWIGpvanODmmUxHnNPFNFOFekeePFPFMWpBQMcKeKaKeKAHCnUlOApDFpwpBThQAop4pBTh0pAOpwpop4pMBRThSU4UDCnUClFACil70CloGLS0g6U6gApNtOpaAsM20bM9qlAoxQFiHyh6U0wAirWKXbRcLFE2qEcqKZ9gQ/w1pbaXZRcVjL/s6M/w/pThp0f90flWnspwSi7CxnpYIP4asrbKOgqyFp4WlcdiJYgO1SBacBTqQxMU6lVM08REtigBlOFPeIpTMYoAWlpKWgApaKWmMSilooAKKKdQA2nUUoHNIAxS4pwFOAoAbinxr81MnmitYGmuJUhiT7zOcYrkdQ8eRI7Jp9sxUDiWX5d30HpRZsV0elaeUR13MBWtPqNlZwbrm6jhXpmQ7Qa8IfxrrBU4meNcf8sgFGf5msd7281eVY7m4lkXOfmbcQfWqUGS5o98bxT4dVsNrVmD6eZV2DVdMulUwahbSBuRiQc188xWUqTeTPsIzxk9R61ekimtdsgzHgYUqeMVlKh5msat+h9CgAjKkYPQ9qk28V4TpfinVbRhLbuFxwdpOG+o6V6DoXxEtL4rFfL5EucEnofpWEqUomsZxZ223im4NPjkimRXjYMpGQRT8CsixqipAOKBjFOGKQrjSKaAam205Vp2FzCKKlApVFPrVKxlKQzvT1pDSimiWONNPSnUhpiIjSgcU/AoFKxVyFqiY4qy/SoGFZyRcWMBzUclTdqawFZstMrAc0E1KevFNK1JaIz0qPndUxWkC80DA9KVBUirkU4Lg00hNkcse9Me1Yz6SpufMVeR3roQKeI19KpJkcyRn28XlpzUpNWGiFQyLUuNilK5WbGaikxg1OV5qCQVJZWA+ankVIkfNOdOOKAIdvFVpUy1WcY61XkzTArunWqbJhjV5ulUpmIOaaArS9KpnrU8z5NU2bmrQhXqM/0pC2aQ1QjzqnrTRTxXpHnjxThTRTxQA9aeKYBUgFAC08U2nCkMcBThSDrTwKAFp1JThSAVRUg6U0U4UgFpaBSigYo604Ug604UDCnCkpwFABTu1JTqACnUlLSAUU4CkFPFAABS0UtAC4oxRTqAFApcUU4UAAFKKAKcBQMFFSiImmoKsIcUmA6GLAqaCP8Ae/jT48HipokxJQmDJmtFcdO1Zt3AIxwOlbfASqNzHvzVMSMbrRVtkVBg1VcjdxUlC0UzdTgaAHUUUooAUUY5oFOxQAY5p4FAFPC0AIBUVzdQ2VuZ52IUdAOrGppJEgieWRgqIu4k1wOrarLqdywUFIc4A9B/jTSuxNkWqapPrdwScLbRHKID8o9z6mqH2YSIxwBH3dun4etWofKEe1k6YAX2+tXJXDxAAIqgfdY81otDJs5eSKGBZAq789yTU1jPbW8BlZYy6/daM8g/40+6Uox+6M/7Of51kzgbjkv9AKtEMnvNQlmIbzC65yCOCPqKWDV5Gg8iR94ByjHqP/rVlltrHGfxqWDbK4VwOeAfShpAm0bFpdyNHKCMDrgetH2oq4DdjmlhdYJ5I/L+/wDxmsy7l2yk46H1pctylKx6V4V8Yy6fMIpJJJIWI4PPFeq6fqlvqNqLi2kDIeo7r9a+ZrPVPKIHINeheFtfmtlt5YnyE4nXOd6+v4VxVqLWqOulUUtD2ISHOKlRqpWzpcQpLC26NxuXB7VbVfeuU2LKnIqQVCh4qTNWjORJmgvTcimsaq5NhWkpBL71C1R5NZuTuaKKsXhLx1oMvvVMM1LuJp87F7NE5loE1VyD60hBwKXMx8iJzL71GZCTUJPPWnZHWpcmUopDvMpryGm55pp5HFTcdhvnHdTvMphSmEGkMmMvvSCTnNQAGnhTRcCysnFOEnrUCg04Zp3E0WBJxxUglGKrrmkJx3quZk8qZaaQGq8jiozIaiY+9JyuNRsK781WeUA0StVYn5qkstJIO9OeVduM1UU0jN70ASFge9QyNUbMfWoXkpgPb61RuOc1KznGc1UmfJpoRUfO41Vk61Zbk1Wl61ogGDrSsMjrUYNKWqhHn4pwpop4r0TzxwqQUwU8UAPFSCmCnigY4U4UgpwpAOHWnCminikAop9NFOFADhTx1pop1IYtOHWm04UDHDrS0gpaAHYpwptOFACjpS0DpS0ALSjrSClpAOFOFNApwFADqUdKQU6gAp1JS0ALTx0pmaeDxQAopwpopwoGLkg1PGCRUIHNTeaFFICxECDV1OOazBcinrec4zUjNhZRjBpG2kVmG6A5DUq3W7vVX0EF3FuGe/asxgUPNbIIcZNZt9tXOKVyitup4aqof3p4amBaBp4NQK2akU0CJRTxTAalWgByin9KFFMnlWGCWVukaFjQBz/iW5MrpZK5AHzynsBXE6hqAhYx2pIPRn7VNresNI7LEMvM25gOSR2A9qm0jQBGEvtSGSclYiK0iktWZSd3ZFfSoZLg+a8U0uOS3QCtYsrBiluB23N/nrV/a90yIi7Ih91QP8/n0rG1fVBanyLX5nxy/wDhRe7BRKl/OkON5EX/AKEa5+e4WRjsDH3JrUs9JutRmZ3ZiSck10lj4RRhllyf9rvQ6iiUqcpHCR2ssx4U81saVosjXKCSLIPQ9q9BtvDEUeN0KgegrUTTIokCrGMD2zWUq/Y0jhzzq9t40uRGMBo+Mc81zmoWcplLLg89OleranoMFyBLtKyjuDXGalazW26OU7lHQsoNaU6iZnUpOJxZRlPzA/hWppF9JZXKyIzYzyp71FN8jfdUj1QkYqa3eCRgSQxXnAGGFaS1RnDRnvHgjWhf28lucAx4KjPT/wCtXaYGa8Q8H6iLHVrSWF9ySnypCOxJ4yK9sLYNeZONnY9BPQlFOzUIagye9QKxMKQmovMpPMouFiQimEYpPMphlFJlIeaAaiMopBKBSGWCaRm+WofNB70hkG2gRDPKVpqzHHWmz/NSpEcVLKQGU5pY5DSmPNIqEGkMnU5obpTVPWkY8UwEGM1N2qAHmpAeKQEoNOqEPilEgoETZ4qJ2pwbIqJzQAZ4qItT88c1E1AyOZuKq7stUkx61WX71AFhTk0MOtKgpxHBoAqPxUD9KsyCq8gwKYFZjxiq8o71O1RSLTQFUiqk3U1fIqlN941aEVgODTGJFS9jUTCrEcKKeKaKeK9E88eKeKYKkFADxTxTRTxSGKKeKbTqAHCnDrTVp4pAOpwpop4oGKKcKSlFIBwFKKQU4UDHClFJSigBRThSUo6UAOHSlpB0p1ABTh0pKdikAopwpBS0ALS0lLQA7NFFFMB1OFNpwoAeKUEA0zJxUsEJc81IDt3oKNhftVxbUDtTiiovSgDP8kjtTHicLkVohQ/SnGH5TkUBcxY0mZvapl3o2Oa0IowKaUHmmkO5D9qdBVO4n8wc1qSWwZKy5INrEUWGtSqoJNWoYGkBPTFOt4wTzWgECpwKHsNIzyrRtg1IpqGeQiSiN80dALiVYWqqGrSUwJSQq5JwK5Txjq62tgtujHdKckeuK2NT1FbSJ8EblXlmOAnuff0ArzHVtRbUtReYE+Svyx5GM+pxVRWpMmaug2I5vrhAz/wZHT/E+groBAQxe6J81+iE52/73p/uisXStYQCO2tkO4Kfm7n6eg96vy3Kxfu84Ocvjsf8fWnLcmOw/VdQS0iMcCjzpRgs3JA9/wDCuStoXu7k7cnccknvVu9mM8ghiGXJJkb+ldH4b0Ys6uV71DfKi4x5mdB4e0JEtlYrhj1rqYrBEQYAqzptkI4VGKuvGAKyavub37GYYAO1QSxcHitF1waqzD5TUtDTMi4UYPFcnrkAdCRjIrsLkcVz2oR7t2aUXZltXR5bqVsYpN0Z2n+dZ6Pls8LIO3Q/hXbappokhcgVxE8eHI/iU13QlzI8+pBxZ0Ok3Z35R2S4HOD3xXvHh3Wf7T0mGRyPNC4Ye9fONhMdw7sPzP416j4G1Mq7xbsjbuGP1rlxENbnTQldWZ6r5lNL1ThuRIg5yfX1qTzK5WbFgNml3VXEtL5lIZIXOKhMhzSlsjimGgB2+ml+aTPFNOM0rAP8ygy8U3AqOTgUDJd+481ajYbazlbmrcbfLUMETEjNANRFqA3FIY8nHSms1IWqMtTAeDT91QA0FqAJS9R7yD1pu6kPNAFmOU4p7NmqinFPMlIBzvgVAZaSSSqxbmmBJI2ahVsNzSknFVpGKnNUo3E2acbjFKzDms+O4yMVK0vy9abiLmCSQVA7A1HJJzUZepsO4GmSGmmSo3YmqSGBwaoT8NVouaqTHOTTQivng1EzU8moX4FWhHFCpBUVPBxXonnky1IKksoRMea0hYL6UAZgp46VqfYF9BSjT1x0pDMwU6tL7AKX+zx6UAZyinitAaePSl/s+kBQFOFXhYe1L9goAp0tXPsB7VWnTyTikMQU4U1elO70DFp1JSigBRTh0pBThQACnUlLQAvenjrTO9PHWkA4UtNpe1ADqWm5pRQA6l70lOpiFpR0pKUUAOFXbV1GM1SFOVip4pAazSqBVK5uflIWqksrsOtQ5J6mgZctLghvmq612mzjrWMTgVCkrGcAnvQVbQ6qzg8yLdjrVG4Pk3JBrb04Ysh9K5rV5tt4Rmm1oSi012oTFZs0u9simwzKxwSKnfygMgVDTNFZDLdXZuK04RtQgjJrOS7jj70jX4Y/KcUW0KvqN1ILvDAbT6VVjfiluZTIuScmq6MaNkS3qaUb1aWVURpHPyIpZvoOazo3qpr94lnosrM+3zSIz9D1o3EYOq3khs2nZsXV3kg/884z6f7WK5WRTNNHFGucnhB1PpUt3qMt1ICc5ACpGP4VqbTXWylNxIoZxyF9T2FbK6Ri2mzehtk0W1S3jIbULrq5GNo9qzLi7Vpvs8DbhHw7erd/w/rVW61J4LeW9lkLXdwSiZ9O5A7AdBVbQUaclmBYnoFFFtLsL62R0eiaabm5A5POTXq2i6SsUY45FcPougavOgZbpbOM9AgyT9Sa07rSfENhbEwaq82f4dwzWD1ep0ptLQ9IRhCuDUUkoJ4rytfEHia0mCO9w0fcSJk/nXTaD4im1C4MFzEySgZB7GlLQcdTpJGqnNJxipLhyi5rntV1dbOFpG5A9Kz3LSsrsuXD5rKuYyxJxXIah44uBgWoUD1IzVFPG2sSNhLeOUeyGtFRla5LrR2OjuoxtINeca6gttSJXhWrrv8AhIJZ1/021aANwHHK59/SuQ8SMXlV8g+hHIrWkmnZmNaScboggIzkdB3rtPClyYrzGTvbb3/hPBx7ggGuEtpdjBsZXow9R3rrNGtZMfaI5F/cON/PWMn71OslbUVBu+h7Fpl550aE8clWHYEcH/GtQtXKW0v2XXo4R/qr1TIo/uuBz+YrqyvJx0rgasdb3BWp+6oR1p1ICZTxTWNRhsU0tSAl3cU0nmo88U3PNAyxvqOQ0zdTWakAq9auR/dqirc1aRsLUsaJGNMElNZuKg3UhlnfmkJqENxQW4poRODSOajD+9DtmnYADc07NRA807uakZJmkJ4qMGgtxQA1zxUJanueKrk0xEm7iqV3MFBqdnwKzLwlhWkNCWNjvsNjNXkuCy9a5vy5PM71rWqvsGaqVhRTLTtnmms3FDggYqMms7Fjd/zVIDkVB/FUininYCOTiqkhqzKapSdaaQDMZFRSjAqdelRS4xg1aJZw1KelJSnpXeeeamkHmtwVh6QOTW6tJjQ8U/tTBSmRV6mkA+nCq5uUXvVefUFUcUXGaOR6inrislXllTeAcVLBNIDg1PMh8rNUY9KcBUEcgPU1PxTExcVhas2JAB61u1gat/rR9aAGp92nimR/dFSCgoWlFNpwoAcKUUgpwoAWlpKWgB1OFNpwpALS0CigBaWkpaBC06kpcUxjqUUgpaAHCigUUgGtUdPcUzFAEbn5arxsPtC/WppumKrQxs90gAzzQiuh6Bp3NiPpXK6ymbtq6zT4mWxGR2rl9XH+mGqexMdzCywcAEjmtgWO63z5hyBms9k3Soo/iOK7SLS4hZ4zztrGpK1janHc4WRWDYzSorDkmrdzFiRsdjikEfy9KoTIWyVpi5qZlwKYooJJYyciuI8Xao93qcdhAdywE5xz83/1hXavKLeCSc9IkaT8hmvLLW4H2xLmZNwHzOM43t1/maumtbkVHpYlhQIjdcZw0hPJPpTTIMktwqjJx2H+Jpju8zhNwjHJzjge+Ks7FS4iiVcxR/6wt/ET/F+FamRjXM0l0zTScBRtVR/Co7Cuu8FwMyllTdgVzV3F5MlwnUA5FekfDbTPtGns2OC3U1NWVolUo3mdZZTTRhFO7k4wq5NdFJZ3MljvS0XgZLSS4/lmsTU/D126B7GRoZAPveYRn29K5C/0nX7zdFd3+oquCQsbAqOe/IrGKXU6JN9DUu5riK82ukG3OMRy5P611ei2gZfMaP5umWHNebWPg+R5VW5kmMY4K7vmP5dK9f0W1Nnp0UG0qqDCqzbiB9aTSGnIZqMGy23d68p8QXhed4uozjB6V6/qQ3WjewzXjWsWzTTzbGKtk7SBnBqYr3in8IaXoIvVLqHYDnKwkirUqJYAou0HuCu0/kazYLzxFp1qotdRkd9xJZyNrL2GCOtU77xPq08QXUrW2kcDqODj8OK35W9jDnS3Rcnv45C0bqORgg9DXIeIIkRRsGF6gDpV+0uTdXJHksncKWzVbxJFshjzTirMU3zRZh25wo9xXdeCL1I9ShimXdHIDCwPTB6frXBxjES+9a+lXTW94jAkZx07EdDVVY3iZUZcsj2bWMpqGkXqKSsN6kMgH+0jV2Trgke9cdczi60S/mX74hivEHqyAZ/ka6mwulvNNt51OQ8Yye/HH+Fee9j0epJikqTFRtUgNpCM0uRRkUrAIRxTDTywqMsKQCE4ppNMd8UxWzSKJlPNWAflqsvWrAPy0mAxnpu6mv1ptKwEgPNKx4qIGnE1VgDdzxT95qKkzQBODzS5qEGgvSsBLmkzxUYbims1FgFduKrk08nioWPNMAkPFVJFz1qdjULUICuYlznFWoQAtV2NSI2BVWESv0quxp7vxURORRYBmfmqVSKhP3qN2KdgCWqjCpnbNQ96YDR0qGU1P61BJVIlnEUp6UlKeldxwGto9bZIUcmsTSeFJpbq+JkKLSeg0XbrUBGvy1UinkmG5jgVEieZy3NRXEvlDavFZt30NFEmkuNpwWpBIjDPBrGlZ5JMgmpQHC5yadkNRZ0tpdJs21cRk9M1yscrpzuNbWlyNO2Cc1nKPUvVF1pSknBq/DMGUZNVJ7Vi2adHEyqKcZaESi7mgCKwdV/14+ta0bkcGsnVP9cp960Wuxm1YbH90VJUafdqSgoWlpKWgBwpwpopwoAdS0lLSAXFOApKcKAFFLSU4UDACnBeOtApw6UAFLSUtABS0lKKBDhRQKKBjWpB0p5pMUgK8opLEYvVFPfnNT6QiNqK7+lJ7Fnb2wxZD6VyerJ/pZrtURBZ/L6VyGprm7qk7xM2rSMJkKzI2MgMK7pbiL7IPkP3a5oWRcqcd625fNSyYcfdrCstUb03ozmplDsxUcZNNxhaWM5J+tSMvFaLYmRUYZqIDmrDDio8c0ySnqqb9GvVLBQYGyT9K8wtVE9zBb7tu9gC3vivS/EMU0nhvUFgBMnlcAdSO9ed23lNoEjpGBPa3scgfuykYx+eK1p7GVTctNYL9turVGBMYGfYkdPzqayENzIAxxKkYjcerL3/ABB/SqltqDw6290D80spbnkdafqF3Gl+9zbqEZpFLKOg4IJrQzuVbtfMEgYETR5SQfToa9g+FuB4djbHJY14/LN5lwsi8vjayn+Jf8a9e+F5UeHUQHLRyMDWNf4ToofEekqiTJgjFUrmwtjndGp+oq7FIqrjiqd7dpGpORWF9De2oWtpbQtuSNQfXFX1wF+tc7aai15e+THyq/eIroN6IBzx9KSY2mQX2Ps5Hsa8r1RBFeNnu1eo39xEsJORjHWvMdakjuJpVjbJAPT1p31BbFq201Lq2JRmjJHOOh+oqnL4RRmyBbjnr5WD/OpfDeoiWLy3bkV0LuNh5pczRajGRysuhwWEe47SwHYYrhPFOFhX1316NqrOyN83Ary/xVNumijz3LGtqLbkYV0lBmMP9UtTxNtK+oNRiI+RF79amhjLAkDoeDXSzhiey+GLpJ7G1LsPIli8hy3Y9v5mt/wszw6cbSQ5eElCT6qSv8sVyfw/aK7057R13CLcJAe4PIrs7a3itLkRwbseWzNk5JJYZJrzZ6No9OLurmqZBUTS5qFic8VGTUIbJxIMUGRfWq2eKryuVBpMC60w6VCZeazmnPrSiQ4yadgLUkvNLG4yKotJk9adFJz1qCuhphxVhGyKz0bJFW46GBI1Rk4Bp5qFzgUgI9/NShsiqvVqmXpVCJCcU0vTWNRM1FgJw9NL1EGpN3NAE4bigvUQbimluaQEpbioGalLfLUBbmmA8nioXapGPy1A1OwDSaevSozTgcCmAjtzUWac55plUkIQnmjNMP3qDTsAhNMNGcmkpWAaehqvIasHoarSYqkScZSnpSClrtOE0bE4gaoLdTJcsW9ataam+IihY/JuDkcE1M9io7luGNQCT1rJ1HIfgVsx7S3ByKr6lbp5JNYp6mxjW4UjJ61cVUdaoLkfKKtRMV6mqaNYyJzb4GRWrocWHPHes0SgpitrQeWP1qJbFStY25I9wxTfLCrjFaACEc1FIik4FZbGVzKnAQ5FYl7JvkA9DW5eYAwK52cHzufWt6V7GUy0nQU8daYn3aeK0JHUopo608UDHCnCminCgYtO7Ugp1IA704daSnDrQIWlFJSigY4U6minUALRRRQIKUUUUAOFLSCloGJQT8tBqN2OKQ0RnnNTabuW+Rl6g1GgyKlspfIvVf0pPYfU76GVzafMB0rldUH+lZrprW48206DpXOasMXFVH4SH8Rbs0DRx5FWb4j7NIoX+GqtpJ5cSmrEkhdGywIIqKqvY0pPc5eOBlJ471KwwDmtAxqScVDLB1qrAzLeo6lmG0kVGKQkSIM8HkHg+4ryuKylii160HWAhyvoA3WvVkrhPEKHTdf1SSMbY7+0yPc5Gf5VcH0JmupyESyG4+bnNTOjPEz/AHinDetW7dIlMU8i8N0z254/nWmLCK30W6mmdRIwG0Z7Z61tc50jl0kw3OcDpXqXwuv2kS6tSfmX5x9K8qIG8DJCbuDXa/DCdofGIt+0sD5A9qisrwNaErTPcDcbY8k9BXM61qrqRGoJZjgKByTW+0O9QD3PNcxc6na6V4rmub2CSSG0hDIEXO0n+LHr/jXEtTvR1Xh3THsrPzJRmdxl/b2p2raULmRbg3l1CI+dkMhUMfWsm2+IGn3aBrSN7hc7R5SliD6EdqbJ4suboJ9n0y5YTZVMxHLHvWnLYFGTdzN1zWmkh+zwSSySKuGzHyTXCwNdrPJ5shO88gjpXXXPiO5sml26Q2UyHJjPy+9cvda/8zs1oqlhu/1ZHHrTimEoJdRI5zp16kozsPBrqV1JZIg2eo61wy65Z3pMTKA56AHOa2rXcmlRnJ6lQfUA0Tj3IjK2xLqN6CCM15rrcnn6oQOQoxXWX023czHgVxjOJZ5JT95m4rajG2pzYmV1Yv2+35VboBV23WJmwoG0HJrJRyw9Oxq2pkWILGCVLckDmtGYxR3vw/uA1/eKoILR8du9eiwDM7NnoMZ/HpXlfgVturxMxK7xIhGPpivV7NCqle55J9TXBWXvHdTfukhqM1MyGoth9ayRbG1G8QZTzSk4NBf5c0xXKUkQQZNVJ7gRqTmjUb0RISTXH6lr+AVU81pGDZMppbm9JqSBsbhT4tRTcPmFcA+pTO24mhdVnXnNafVzP26PVrW7ViOa1YmBHFeY6Pr+6UIzc13unXYlUHPWsKkHFm0ZqS0NXtUEnSpwcjNQSVmUQKOal6LTF608/dqkIaTUL1KRUZFMBoPFGeaXFNxg0gHg4FNJ5pc8U3tQA1jUOfmqVqYV5pgDNxUWeakYUzbzQA00dqXFGMCmkFyFutHanMOaaelUhXIz1prU8imkZpiuRZwaTdSlTmmgHvSBsRjxVWQ8VZYcVUm4WmhHIilPSkpT0rtOI2dI+5V+e3DgsOtUdJ+5WrSY0YyO1tP83Aq5NtuYcKc5Hapbi0EuSOtVkheA89KhxRcZGPLayRyHAzzThHJt+7W0TETkgUxvLPRc1NzTmsjIUP3U10ehAbeTioUijK8rilD/AGX7lTLXQfNc6VpcdDUbTYUk1jR3jOMs1K1w8p2jOKjkdxXRadvOkNZF8oWdRW1bxbUyaxtQ/wCPkfWt4qyMpO7FWn0xafTGKOtPFMHWnigBwpwpop4pALTqSloAWnUlLQAtKKBSigYop1JTqACiiigQtKKbThQAopaQUtAxDUMlTGoGOWpDQ9B8tNjGbhR708NgUxDtmDUC6nbacuLTg54rH1UE3FbGlNutfwqnqEIM2TV9CepTI/0Yc84qnHdspZSamuXKIVWslS3mc0mawWhs277jU8hUIcjNUrdwBV1VDxE0yWYV4QZeBUAbirF+uy4IqquKhjRFPfRwDBYdcYCk5/KuV8U6ib2GBTbSKUPDmMqMfjXVXF35RWCKIS3D8Kv8I92rnvEbxRwbGPn3CtuuHI7ngADtTjuKWxzdpLbRPH9qG5RyFxnNWtc1iPUIo4lbyYYxwoUfMfp2rnpZGWQ8ncO9QAPJIEwck+tb26mDl0JGjE1yIozuAGMAZwe/5V03gU/ZvFdpclxtBMR565FQ28NlZaTIxGZ2X53/AIv91frWFp1/LaagtzG2BuHyeozmk/ei7BG0JJs+lhMAoPes2K183X/teM/LtYEcGq2h6pDqumw3MTZDqMj0PcVuW0ID7hXBqmegmrFa10u00XVpLmxRYPtbZkU/cZscZ9Oauaff3Ol/Z7XU4eYkfNyq8Ox9AO1S3ESzQtHIDg9COormdVu7+3XY0zTRqMJxyK1Uu5SjCejNLVPEWnTWl7BBBdSy7zkfZmw528ANivL/ABBe6leLPLLYx2KyxJGF3hmXb1/Ot5tau4oGijRyzNk5GK528+0Xs+65bdt5WMfdFUmr3CVOnFWTuU9G0aBEX5R5rdWI6Cuh1SaKKKO3hwEjXAxVOHMAyOCKzdRvRCjvIw4pO8mY3UUY2vXmyLaDlm4Fc8hw64A/Glu7pru5MjfdzgD0qeGMPdiPOCxAX69q64x5UcM5c0rlm3jlKFlB2hsNgdPrUqxOFVyXDE/MO/51u2EAhVWIWKYfLkAYceh/wNXxa2F0m1CYpT94AZBP0rKc+U3p0+YXw1M0E1pJuDKrkscc4bivVbOboxbPFebaZYPDIYjGjBjtUgdq7jTnYQIjHkLkH1H/ANauKtJN6HXCLSszedxVd5QBxUbTZUexqpNNjPNZRGxZZuetQyTYjqo02W60yWX92ea1SIbOe8Q3jLGwBxXEM5d8k10fiGUkGuT8zmu2krI46rbZYJqIyVG0tQmTmtbGVy5FOY5VdeoNekeGr4ywpk815crHIr0HwqrLCpNc2IXunTh3qeixSZjBqKRuTUUT4jxmmSSVwrU7owciZGp+6qIlw3WrEb5poUocpK1Npd1NzzTIEao6cxphoAQmgnimk0lABQaSkY0WC4d6TvTc0tMLi0xjT6jamhXGk1H1NPYHFRHOaYgagUNQKYDGXmk20M3NKTxQBA9VZsbKmkbBqlcSYWmhNnK0p6UCiuw5Db0gfJWsBWBp96kC4atFdVhpAaGKguiFj5wKi/tOE/8A66rXl9FJFgAn8aLAVJZCT8hzmtKwtg6hnzWXZmHf82a3Iry3jUKDU2Hcla1H8NV5LFm6irAv4P71D6hCo+/TsFyKKxKjpirsNsqcmqX9qRf36euqQ/3xRYLmn/CfpXPX/wDx9D61onU4v+eg6Vk3EyzXAK880ATin5pgp1IocKeKZmnCgB4p4pgpw9KBjxTqaBTqQDqWkpQKAFFOFNFOFADh0pw6U2nDpQAUUUnFACilzTc0tDEOzRmm5paAuIx4qE9afI2BUG+gaZKOeKligy4PvVdWwa0rVgcUITOp0pAtuPpVXUT+8q1ZZ8jgdqoX+fMP0q+hK3Mi6mUE5qmWQnIpmo7iTis9HdV5NS2bxZqRT4bGa1rNy8J+tc5bsWfrXQ6af3TA+tCYpGXqmVuOfSs3zSqsR1A4rU1v/j4z7ViBgWOTxUsSK73C6dp3nq++4mGfMPY+v4CuZd3vLOS9bcthCSVBHzTt/eP41o65burwoWIti2Mj+EHtVnWoYzoPkQIAm9Dgf3M8mqTSJauecyuXIPIYnJHalWdYRyOv5/nVy6szGyrjDc8+uKrXFqdquR8rHGR0rdNHO00V5bt5WADMFU5Az0PrTodvnBiM9yMYq9BpIkQMXGPantps0EbsqROB0bHJp3VibPdnSeEtel0Wder27n95H6+4969p0y+gvrdLiBw0bjgg/wA6+eLGbsxwwPftXceHNXuNPn3QtlH+/Geje/1rlqw6nXSnpY9kEYYVUudNgkXdIDVPTtet7uFSJNrDqrcGn32oqUxv/I1idC1M270WyYExxHd6k5rnbzSooAW/WukOpRRQn5wfxrkNa1hcMWfbGPU0JNsptJamLfzLCGJYBV5J9q8/1TUmv5yFJEKkhR61f1rVH1HzFiyLdG5PQtWBnn2rtpQstTz61S7shRwelX2K7sk7flBDDqCKogfOo9TV1DmUqec8Y9a0ZijalvJJbRJWf5m+/wBsN6/iKhg1B4pACSKpwyeVbmJ87T69RUO4BsdR61m4pmsZNbHoGg6wwcAsCuOc9veu2sblbm2V4uHVsAemeo+leMWN09vcIUPB6D19q9K8IXXnxblJ5JTGK4K9PlVz0KVTn0OvDB9rKfvDkHsRVW4B5qQBhIHXnP3hUjqGGRzXOppGjjcxWDA1HKW8s1ptBzUbQcHitFVRHs2cDrcEsucKTXLPZ3AY/Ia9Zn09JOq1TbRYz/BW0cUloYywzep5cbW4/wCebU37Lcf3DXqB0SP+5UZ0OP8AuVf1xE/VGef6dp801yuUIGa9L0W3FtAuagi01Lb5topz3yxqVVhUubrOyKUFRV2bkuoxQdWFUJtcgGcOv51wWtahctMwWQge1YvmzOfmlY/jVxw9hrGcuyPSj4gi8zhxUy+J7dODKorzSNmUY3E/jUcgJOSTV/V4kTxcpdD1MeKYD/y1X86ePE1uf+WifnXkuCP4j+dJ8+eHb86X1dEfWH2PYo9bhm4DL+dXI7lZRwa8ctp54zkSNXe+HJpZIlLsTWdSjyq5pTq8zsdTupN1MzSisDYdmmk0tITQITPNGab3paYDxTTSqaaxpiEbpUB61Ix4qPPNMANJSmm5oAjbrSjpTXPNGcCgZVm4JrMvCQhNacvJrPvI2aMgCqiZyOcFLSU4V1nMRPGW6E/hTBA+eGb86tgcU8CgVioIZP77fnS+RL/fP51dC04LRcLFERTDpIadtnH/AC0NXQg9KQrz0oHYqqtx/wA9DTytwRgtmriqMdKeFHpSuFjO8qbGM0CKUVpbR6UoUelFwsUFSYnpV22iIIJ61KEHpUqjFDY0iQU8UwGnZqRjqeKjB5pwNAyQGnr1qIMKRpgmKTGWxmnAn0psDiRc1PgVlqMYMntUqqfQUmRT1PvRqMNnsKd5ftS5pwPvU+8Gg3Z7Ubfanj60uPen7w7IjK+1RsVHanXEohQsT0rmbnxFEkrJuGQacOZsTaSOhzzTsiucj8RxOdoxWrb3glXNbNMzvcv0ZqMNkU8UARy9KgxzU0zYWoI33UhoniQE81qWsYGKyVbBqRLxkkC+9CGzv7BR9nB9qx9ZkVH4q5pc5a0H0rH1t/nJNUyFuYUsnnTEVDcQFYsgU62+e4JrUljBh6dqg0TMOzchua6nRW8xJBjoa5sKElNbvh+Q5lA6bqa3KlsV/EQ2TR/7tc3uO8/Wuj8St++iyQBtNclPM0blRHI74yERCWNJ7krYfdyxiFkb94T1XGQfasffc209v5cpktJEZEDD/wAdP0NXYYL66umURrBIufkdS0iDHUJ/F+HNY13bXGiqguZo7i0my6SxH0PXHUH1Bq4rQmT6k/iWKNo4Ly3j8tZF3bT/AAt/EPpVDTTHPF5ckYkjbI2jqP8A69aRkF34bkjcBpIrgbWPeNh0/AismC2+yQR3AZWjcnIJxgg4/OqjtYmW9y5Laxm0drdvNjj++AMMo9SPasGSaSL5d7FRyBnjFaV7LLHKLm2dg2fvqetZk1xHc8SIIpgMEqOD+HarSM2ys0oJyQFPrWlpuuG1kUTAmPPJ9PesiViW2kdKjV9j9MjPI9abjdakqTTPVbTUEkhjIfcjD5WHcU65nlVCUnkHp82a4/w1ebZLi1DEwqQ6Z/hz1FdNIwZCOa5pR5XY6oSurmPe6vfRkhbhvyrAvLme4y08rSE+p4rUv1zIaxbv5eK1gkZTbKyttjmBHDLjrVMjirDAkYHSk8s9e1bbGDBQD5bD15qRW/0kj1PWktly2wjqcg0FStyy+/pRcCzcowuNmcZ5xUMuYzg9KuPGbgb15kjwMeqHv+FJqAjEoVDu2Dn61JVisjEDIzleV+tev+E7E2WlwBwPMb52+p5/rXlWmRp9viaX/Vqylvzr2TTx9wg8+g6VxYyT5bHdg47s2FOWwOCaFbg8Y56UDA28e5oH3mPr0rzEdwHFVp5RGpJ6VYNUrwBoyKqKuyZOw2C4WbpVjA9Kp2UBB6VdPHXiiSswjqhCB6UwqPSnUlSUZ+pSCG2Y+1cA15K1w5OcZruNY5hx61ijS1a1aTHUV24eahG7OWvBzdkcpev5jE1RB+ard4PLmdD2NUR96vRWp570diyvIpGpqnihyaYhppu7BppJpo60AXYOSB616L4ei2WqHHavPtPTzLlF969N01PKtlHtXPiHpY6KC1uaGadUWaXdxXIdTH5ozUe6l3UxD6KYHpc0AOFMJ5p+eKjPWmIQ9Kj71KelMA5pgBphp7VGx4oQFaRsNTQ2RUcrfMaE6UmND8Zpjxbh0p4NOqeZjscQKeKjWpBXoHCPHSpBTBTxQA8U+mCn0hjh0pppw6UhoAetPqGMkGpwaQxRSikp1ADqcKYOlOHSgB9G6m0UCH7qdmo6XNAEimpBB5pAIqBSSwrWt0+UGpbsNak0FoiRipfIX3pFJHenbm9ai5Vhv2dPenCBV9aXc1KC2e1F0FmHlLijyh60uW9aPmougsxRGvrTvKX1NMy9G56NBWYy5tEniKk15z4l0dLWVpIyQDXpe58Vy3iq0M9sx9KuEkmS4uxwumpmcZNdxZOqRge1cfp0JWQk9jXS274wKuQonQRPkVODxWfbvwKuhuKkoZdH5KrQGpbo/LVWBqALgalCZkB96hzVuAbmH1pFI7DSR/oY+lYniFwrkZrZ09tlr+Fc3rhkuLtY41Z3Y4VFGS30quhC3KNm6ISxxx1q61w8y7YY5JCegRCf6V0Xhvwv9gxd38cctxjKRMNyxe/ua6q5RvsbPGTkdhxS5R81meaw+HdXum3/AGYxKe8zBf0rX0nRZrRtjToTI+CUU5H512MYVowRnpUT2ipMJs4+YHJ7U+UHNsyf7MtibqSSJJJID8sj4OCPUdK569f7Prs9v9mM6zBJ0IUJuQ8dT1weMV1unW7zTXNxcf6tnJjjPcf3j/h2rm/FeDrli6nBhGMj+6eopNWQR1YmuWCXiQRPBHEGjOyQPmSJsj5lx3/GvIvGolg1trK4kEswQFpcBd5IyDge3869onmjl1ezjbHyQsWPqPWvEfHkiP4zmKHKLtAqo7kz2KVjO8dlJCwKllyAfY9Kt6cY7k3Fqyja4EiknGD0NZl/ceVcpsH3EAOfWpbWTFxv3OuBkFeoB6/WrsSn0ILhJrWdos71J5Cng/8A16qXB8wKwI4HAPU1rXGnvM0wW4jL/eTAwHXsR6GsSZSjFZFKt2z2qkyGiEkE7WFMKHsakJ34B6joajGS3WrIN/SVFonqzHLVvrdbo88muUspWIKnnHp1rbtZlI71zzWp1QelguXJJYIwrDuCZJjnIHU5reuSFiZq56UM7cDvxVRImNVA2cdKXauBn1wQByakVQg2t6cUsQAVmOMmtDMhhUx3ETEYAP3fart1amK8DdiAf8/lVIn96vvwK25pYpreNgFLQnZJn370mNamXZv5DhuOCRn0JpxUGSSRwSeoFX7/AE2SGFJ4BlZflYD+97+xqnbsGQow+eMHbnrSKsNtbd7iVo43w2CR7kV6N4N10X8RtpztuYR8wP8AEPUVwGjn/T7cY5VDz+prWubafT1Gs6c+2e1mxKB/EpGR+ma568VNcrOmhJw1R62p3HAOc0sjiJc+lZmm6rBfadBqEH+qlQHH909xUN9rcIRhuAPrXnwoybszrnVSV0XZNRjUHjmqP20XEwRT1rm5dQedyIyzZ9KvaTBctcBzCxFdkaKijjnWbO+0/SlEAcvyRmqt4FSTy8jirEN9JDaBTA2cetcxf384umdo3xUToJ7Dp1mnqaLuF6EUm7IrDbVSxGQVFX7e9SUYBrknScTshUUitrBxF+NRWbh7LHtTNcmCQE57VgWWrCNCpauinScqehlOooVNTI1+PyL1j61jBua1tbuRcSbgc81j4r0KafKrnBUacnYmD0paoB1pxFWZgzUKwzTWpYxzQM6Dw9AZbsMR0NejQrtiUe1cd4XgwgauxB4rhru8rHbRjaJJSGkzxTC3NYmo7NLmozThQBIvWnE0zNGaYiQHimFuaTdTc0ASbvlpq9abmjNAD3NV3bipWNVZW4NNAVJW+enoflqu7fPUyH5aJAiTNSKahzzUims2WcUtSCoxTxXpHnkg6VIKjHSnigCQU+mCnUhjxRSCloEJ0qVDkVCx4p0RNIZOKdTRSigY6lHSm0tAh2aM02imA/NGabRQApbFH9oOjBQGpjHirdjDG7jdj8aT2AsQzSOmSGqcPJ6NVxBAgxkVJmE/xVkWUPMk9GpfMk9DV/8Ac/3hS/uf7woAz/Nk96UTSe9aG2H1FLsh9RQFzOMz470edJ71o+XF6ik8qL+8KYrlDz5Peud8Q6kUj2Gux8mL2rivGMCLHuWnBa6ik9Dm7S4Hmn3rchc4BrmLLmWuiibgCtZImLNq2k6VoK+RWTY/PIFrp7ewVlBPepKuY90/y1Xt2rq20iJ05UGq/wDZUcfRRQK5kou6rUHyuPrU0luEHyiqg84TZ2HApFJ2Z2FhlrcADLHgD1re0zRorNjcuoa5fq5/hHoKzvC0Pno0zj5Y/lHua6nAqkS9yu6YH8qsRKGtmBGexFMlX5c0+2bZIFPRximIpQrsTb6U98TP5OMoP9Yf5LS3OYJmVer/AHaI9saKuenJPqfWgCK4Plwt2PTiuLvh9o1RWYZVYyTzjiu1uxuj3LgkjpXFXSxQXMks7ARrwS5woHvUyKicvrHiqzs79YIGkupfJMOyGM7kBII5rzfxXdSXmvSTm3FscLtjLbiAB3NdvqHiHRpr25kgU3EyK3zwJlByMc155eXp1S7kmddu44UD+GqgiJu6sUySCWc7i5+bnNWrd8XCoGO8jPFLaW011OtsiRs2cfMvQ/41atLba812yjZFJ5eD3wOa0bJSLUcsL2rAbkkXlQR+Y/Osy5KzxkEfMOntWnBiR1YbFDqQeffiqM8IYB1GH7r61KY3sYzblbIOcelN/jJHQ1PcqEmKjgHtTIoS7gfyFaGVtS1aqytGRwScVsw5LY6c9a9C8H/BubVtOh1HVbtrWJxvjhjXLFfUntW+3w98LWUpQ3DsV/vyjNZyVzeLSPIbmNnXaOp96hS3FsNzqp9M817IfCfhVeXkQgdjIKa+g+DF+8IGA7GSkkDaZ4bOVeQuzKSe4qJplCEDk5r3YaV4KjAItLZgehJ4p5TwhbRFxYWgUd9gqrkux8/qxMm/IOOgqxaXAS4YPzDKu189vf6ivSfEln4f1W0drGGKKVehjGK838kxWczyKeTsUY6nPNNO5LVjovtbxW4jYhlwCw7j0ceo9ajv4rC/+eNvIkZBlgcjP+FZ+m3az2v2GdyrId0EvdD/AJ7U+WMmLdxHLGdrHGAfeoaNIsktbWS11WN5B95cFlbhuMZrrYYk8q/ifBjkt1JH+0AQK4qC9uLJ1JAeIHO0849xXVX2qWp0pbiIhfMh3H/eDVhVhJ2OinKKQeDZtvh+/tCTiGY7eelQyIXc5Y49CaPCsZXQ7mU9ZpC2KiebbLjNXb3mYt6JG1pUESspJFdzpEMTYwRmuE03MpGOcGvRvDtplAW4pkGpJbIIvw9K5bU4o/m+YV29zbAQ8HtXDauNsjLUsaOW1BURSQcGq+l3YEu3dkVHqsm3IPrUVhbAYYNzUuN4s1jK0kWvEdwDZkjniuGF1gda9Dm037XbbW54rlNQ8MyREmPIqcPUhFcpWIpyk+ZGFJLuPWl6rUc9pPbth0PFWII96Zrsvc47NbkQ6UvNEg2MQaARQAhp0K75QvqaaSKvaPAZ7wcdKUnZXKirux3OhQeTarx2rYDVXtYxFbqAccVIGGeorzW7u56SVlYsAnFJmmBhjrQGGeooAkpQaYW96AaAJM80ZqMnmkL8UxD91GeKi3ZNPB4oAdmjNMzSE0DJCaqTNwanJ4qnO3WmiGVWb56nRvlqkzfPVhG+WiY4k4bmpUNVVPNToazZZxwqRajFPWvRPPJRTxUYqQUAPBp9Rin0DHjpRSCgmkAhNOjPNR9RT4xhqQFgU4U0UtAC0tFFABRRRTAXNJRSE0CEJ4pFmkQ/IaRulNQ/PSewLVj/ALRdk8Gnia79alDDHanBvpXO5am/Ihiy3dPEt1S7qQufWjmYciHia5p4nuKg8w+9NMre9HMx8iLf2i4oF1OKomdwOpqI3D56mi7DkRqtfTKhNcfr+oPcNsJ4rYkuX8siuW1Jy8uTWlLVmdRWRFYj95+NbsZxWJY/eraj5reRlE1tNbE612tm3yLXE6eP3612dpxGpqRmmG4qCU09TxUExpMEZ9zKEPPaqv26ENyaW/b5STWBI5mmWGPlpGCD8TipLWx7X4dg8jQrXjDSL5h/Hp+lawFRxxCGJIh0jUIPwAH9KlUc1oQIQGBBqBj5bD25BqbOJmU9+lNuFG0/SgCK/wAPCLn04X6etVomEoqxERNaSQnnZxj2NUYT5c+z0NIC48P7ggZBA7V5f4s1uy0SKb7eUmuHJKROc/Q4r1ogCMn2zXgnxOsYpvFF9NPHu8qwikQZ6Ek/0osrgrnn1/rk16rRQRiCEknag6j3qvbWzNCx2kdzgdKsaTZrdO5IJjKlSPxGK0F2rHcR8BVbAHt2/lVtpaIlRb1Za8O3UNrdtdSqBJAhl4/jwDis37UU0WCwUfvbtvPuH6lVLZA/HrWu9hCmjreSTLFI+URD1Yf4Vl3EF0byMQ2uMxLEmBuHyjHXpnr+FJMpqw1XCKVznDLkjjYAOB+NVriQK7qPvMxZSOfpU09nKIfKLYQnzDtOdxHPJp0UHntFKwJjK7Tx930NNWJaZlSP5zeYQSsi5OezDirGloFmjPHMq9T0rag0mPaWbKhXOCF3L9Kdd29rDNGyPEGLDgKCDz+lHNcFG256r4r8V38Hh+1s7G6MSyRhWZeDgDoK8tkmmeQs8sjMe5Y10utIZLKzIBxsrC+ynNCYNO5VLPj/AFj/APfRphLD+I/nVl4GHaq0iMvUVV0Jogdd06ytNJgfw54rT/tnFgbXygQeMmstmpm6jcm7NCyfLOvTIqpeG2DLbhw/kj5iO7nk/lRAx+YjqKw/MIuGy2BuJY+tHUdx10NjK64yecDtU9vekMFk5DjHPQ024iaTbMRtRhhV9Ks6Rod1qEhwpS3z87uPlH/16Ha2oRvfQhkjKNmNgy55AOavadZT6lJDaMxSFSS7H88U6+sobe58iA5CDknq1W/D822/dT8uMEc9fWs29NDRLXU627gii05GhHlRRjYcdh6muauoJIZwkqlSyhlJ6MD3Brr323FjIjgbXjJIP0rL06A634Lj3fNdWTsIT3Kj+GsouzuazXMrFnw2ilwPU9a9P0WEjaBXk/h+RknTtzXrPh+56Z71ozBGrfq8UBPoK881STfOxPevQtaulFm3rivMdQkJkJB61EiluYmpWfndKXT7B1xkU95SXANado3FZydoM3ivfRbhj8uMCkkgSTOQKmz8opDXnXZ3mJfaHDOp+QHPtXM3WiNaEmNTXoBNVrmBJIySBW9KvKLsY1KMZo8pvYyp5GDVENiup1+1VWJAxXM+Sc16kJcyueZOPLKwwvXRaEph/eEVjWVoZrpVPSuxa0W1sgwGOKmo1saUk78wtxroiO3dUtrqjTc81yk4eSc8HrW1YKUiHWsvZJHR7Vs2n1LbUY1b3rLnY5qqWNJwQ+c3/wC2OcZrTtLwTLnIriCxz1NaNheMkiru4NS6fYfOdhuz0pKit23RA1LWVihB1qQHio+M0u6gB2aCabRmgBGqnOeDVxjVKY8GnHcTKJ+/U6n5arsfmzUqniiSCJMp5qdDVRTzVlDWbLOTFPWoxT1r0DgJRTxUYp4oAkFOpgpwpDHg0mM0Zpc0AGMU7OKbmlzmgCdW4p1QhsU8NmkBLRTc0ZoAdSUnNJk0wHUhpN1ITTEIeeKmjtieahU/OK1IMbRWVRlwRALU09bU1bGPanjHqKwNrsrC2p32XParQI9RTsj1FILsqi09qPsg9Ku7hjqKTcPUUWHzMoGzHpTfsQ9K0CR6imsygZJFMLme1ipUgqK5jXLFYskACuhvdYjtyRkVy+pX/wBsbrkVtSi73MqktLFC0AVq14TWKrbG4NXba6G4Amt2Yo6Ww/1qmuvtP9WK43T5FZ1INdjZkGMc9qkovKflqvKTVobdv/16rzbccNSYJGNqCs6EKMmsjw3A8/jDS7aRCN10p6dhz/Sty4uIoTlyMVo+EJba88U24j2s0MbyEj2GP60kN7HpvX5vXmnCmjpTu1WQMuFJUSL1XrTWZZIuPSpMkfTvVSYG3bcuTE3X2oGR2reVqBVvuuCDUV7EYrrd70Tv91x16g1Yu8XNrHMP4l5+opAWm/eW4x/EAD7V438VLffqmoOAR/oUGMdx5gFewae/mWijup5rzP4iW3n67eRDoNNRifpIDQxxWp5l4etlEDTFAUchTj155qXVdLa1F1IuOI1cN2cdPzrR0mza1txbvkB3Zh+HT+daV7AI4ZbW4QsjrlQQMMD1/pU31LtpYxtH0STWpZI5HK28VsHC55Jzjj0/qKdEqtobaLcJtvYZcq/Zo+qn6dvyqz4OjcXFzbLN9nvLc/I45Dr1wfatDX7CeK+SUQrG6JlSnKuueR7YJ4+tF9QS0OXa/awBtbq0SSyuckRkYMbZ5Kn+lVrJobW9by5CIXG4A9h6/lW3dWQ1rTNsfy3CoXAI6nPI/GuY8lzCxwySxHlc88dRVrVGb0Ni4vTaM5ZAkZOeD8v1Hp9OlZMkkdxLG0fUOCCDz1qUTfarVW4DqMcdPpjtVK0sLu61SK3sreWedmB8uMZ79c9Kqwtz1ZrA3dpbDaThBT08OgrlhXY6V4fuVsYFkTY4QZB6itldBiQbpDuI9awbdzoikeX3Ph5EhZvQZ4FcfqNnOuWW3l2DvsNe+SwW8SnEajHtUKiyMJEiJz7UKbQ5QTPmuU4J/Kot1df8QrG0t9eEtmqqJFJdVGBmuOYYrojJNXOSpHldizAcpJz0GayGjYEuO/X2rc0uMyyuMZGOa07vwuZLAvbsFkxkK3Gfb/ChySYKLaOTWUGVWl5VBgDtW3p+qy+WsFsBG7nb83O0dz6VgBWRmjlQq6n5lYYINWYJTDFJ5ZCySHBc/wAIokrhF6mlevGZysBYxRscO3JdvUmk0lUNwySA7EAzjvzmormRYrS3ESlYuSpf70hzyx9OeAKls7iG2Vp5WAYPlwf4h7VNtC76nV6nejT9CldCMOMKvervg6JrbSIYipEjP5h9hXJ2v2jxHqUXystpGcqvqR3Nd3YYt3K8DPAJNZy0VjWOruVZBBY+J5o+kbsHUY6ZFehaTdwLEpGK838RRJLqEczcOYxzn0rPTUrm1GEuHwPepU1sJ03uj1fWdRhNuwz29a4a4uoXkxkfnXNzateXOVediPrVXa27O5vzok0KMJG7dPHvXawq9ZyqR94Vy4AJyWbP1qaO68lxhjiolZxsbRTUrnag5ApCay7LUYniBZ6tfbYf74rgcHc7FJFnNVrmYKh5prX0IH3hWTqOoJsIVq0pUnKWpFWooo5/W7gO55+lYsYzzU19KZZTzxVdCR3r1kklY8qTbdy5ZsI7kN2ro55xNa4zXKIxq5FdlU2nNRKKbuXCTSsSrsSTmtO3uYwoGBXOzykvkVNaszHqaVikzVublS2ABTRkrnbxTrexWQB2OanlEUaEbqiWhotTNklUNgjFPtNrzrioblA33TmixLJMtUloS3ZncWn+qUVYzVS0b9yOas7uOorme50IUmjNRNIq9WFM+1w5xvH50rMLpFoUhPNRm6hC53j86gbUIAfvinyMXMiyx4qnL3pH1CD+8PzqnLqMJ6N+tVGEhSkhrfeqRTxVI3kROc/rUgu4sfeolFhGSLanmrUZrOW6hJ+9VlLmH+/WTiy1JHOCnio6eK7jiJBTi20ZNMWoronySR1oEPN9GtRNqcYPUVzkvnszcN1qMRTHna1VYnmOl/tVfUUf2sv94VzvlS/3DQEkHVaLBzHR/wBqr60f2ov94Vzm/aOaTzqLD5jpP7UHZqP7Vx/FXNienfaOODRyhzHSDV+PvUn9sAH71c19oNJ59HKHMdKdZH940n9s+9c2ZqTzzRyhzHSf2wfWg6ucda5wXBppuCafKLmOjGsYbOanXxFsGM1yRlY0nmMaTgmNTsdf/wAJR70v/CUVx240u40vZRH7VnY/8JQfU0//AISdsdTXGBzTvNbGOaXskHtGdiPE7n1p3/CSye9ccs7LUn2kkUeyQ/aM6s+JXzjJoOvySIRzXI+e2c0NelaPZoPaG1PM1zIWY1GErI/tE+ppft7epp8rFzRZqMgzQigNmsz7c/emm+YdzT5WHNE6aG+MAG3tWlD4oliAGK4f7e3qaVb5ie9JwYc6PQl8WybeRSHxS79q4UXTEcU4XL+ppcrHzI6m61Z7pcHiuy+EVuDr+p3H3vLtFQH/AHnryX7Y3qa9d+B7mb+3pSOhgT/0M0KNgcrnr3enim04UCGvUR5VlYZU9RU8ozGcVVB3DFAGfcRfZzgnMLH5T/d9qnscyW88J7HelTSJlSrDIPUGs0ynTruOUnNvuwT6A8UijR05whkXselcfrNodS1TxFdn7kFr9mT3YDn9TXTzs9rdEREbm+6x6D3qOSxjh0O8VAf3ikhm6kAHk+5JP50PYcdHc8zk0910u2uwuWjRWIHf1H861JdHXW9ESONts4+a3c9N390+xrasbQ3OgxF1G4xruA7dQf8APvTfD0RRJLc5+RunpUJFyZ5jYOdO8S2xlhaMszQyg9jjBB+nH516DfRC4svtKDeIV2yr6oRhh+HBH0qn8QfDJmtTq1kuJoyHkUDqR3qbQbsTWETgAiTGR3U45Bo6h0OQ1jTZrKY3FqcrGBIGxxjoQR/WsTVZbeQtLKptrlQCV7P9D34r0TWLFbVSD0VW8v0A67f8DXC+J9mn6bKhgWSN2HkORygHUGqiTLa5ieGtIn1jVzpts+2SVgzNjIVe/NfRXhbwlpvhqy8qziwzcvIeWc+vt9K4X4PeHwmmza1Kp3XPyw5H8A7/AJ16He6stkuHNTOepUI6G0ZERcDjFZd/q9vApLuBj1rj9T8YNzFbgl65DUL65uCXuJTz2zUc19jRQUdWdBrPjBfMZbfn3rm38U3QYnbkHtXPXmoJHkDtWY+qj1qlTT3B1rbF7VpptUuTNL+ArHltiO1TjVF74oF/FK2ApP0rVe6rGEved2afg3T3u9SnCE7oo96j1Pp+NJq9/Ja3VxbkM1qr/dH3oj3K+3tW74MVrM312Ldixi/dgjGT6Vy+q22oN819DIk0RbEpXhweevc0m02HK4oybpobxx57gPxsuBzn2PrVMwtveKXKA8lgMqAO+adcx+Ud6/ccZI7fWmh2kgMOSc8j3FaGb1Jbu6+1TM6AiOIBEU9AAMD8e9T2EEE1qJZN0nlSYdT2UiqdoC12VwNrH5gehq2itpt0WTLwnh4/ahiW52cEY06JZIFCwnhsDse9blmkcy7GHzdc1zmkXCXcKq0vmRx/d9x2zW5akwFk54OEPtXPK9zpRjeKZmS6hKkgBSo/A1zhupDwWOK6zW9MN8luI8gKzd+eaxW8NSjoxpc8FuNxk9jM+0EdDThdyY+9Vt/DtwP4j+VQtoV0Bwxp88GLlmuhXN7IG+9SfbJG/iqcaDcnqTStodwvenzQFyzI1v5lGFkpw1G4/wCelJ/Y91np+lL/AGRdY/8ArUXgNc446hOR9+oHvZWUgtmkOm3a9qb9guRzsppx6EtSe5Acuc9acFFPNrcJyYzUbJL/AHDVXuS1YnVAaCmKhXzR/ATQzSf3G/KlqGg8x5pyfuznNQiR/wC6fyo8x+4P5UwujTTUHRMc/hUD3DyetUvNPvSib3NKw7lkFsUqSmNs1XF0B1zUb3IPQ0JBdHQxa35aBcnpUn9v8dTXL/aKDcDFLkQ/aG5ca1K4IQ1QOoXW7NZ/nilNx6VSViW0y++pXRXGarNd3ROc1WNxz1pv2ketUkyNCwbq5P8AEaTzp/7zVW+089aQ3Ge9PUWhZ+0Sj+I0v2ucdHNVhMtO89cU7sWhZ+23AGd9N/ta4U/6yqE03y4FRRnPWmhNnYCng1GKcKgu5IDRwQQaQUooAj+yxHnFOFrFj7tSA0ZouBGbeL+7VeWKIdqssaqzHNCYjLuYQQSBVB05rYdMqapSx1aJZR20YqYrTSKYiPFGKfil20CIsGlxT8UYoGMxRin7aMUANxRin4oxQIZijbUm2l20AR4oxUm2l20DIsUAVLto20hDAueKZPBgZIqwi/OKnuU/ddKLlWujJji3NgVejs/UUlqmZK2o4RgcUpSHGJkyWuF6VVaDmt64QAdKz3UdxSUhuKM/yvagJg1d2AnpTJECjpTuKxEpp2aZ3pwpiFr2n4ErjTtdb1uIQPwRv8a8Wr2/4Fr/AMSLWG9byMflHQ9gW56v2pwpMU4VmaDs8YquU2t7VPTWGaAIJR0NUrmBZ42UjPGMVbc9VPaqczmNg47daQDLRTPpUZfLS27GJie4HT9MVdlIl0pwP7u2obJQL24UHMc0SyAe4OD+hFTwIUma3YfKxzQBl6VbrDDNagHEc7Dn0PSq1tafZtYmjxhWAwa3EgEWoScfLIoz9adLbJ5iykqCBjOaLDbI7q0Wa0liYfK6lM46ZHWvLdJD6b4iubC4UqQ+U9MjgY+oxXrzPH5eM54PSuL8R6bDNqEN5DxKxCliD8pH3T+gqZrqVCXRhq9skunyOyAqUJx6HHFcePDJ8UXtjpjqwggkMlzLnqu3G36kn8MV20l1He2sEeHR3YZUofvDrXQaTpsOmW2EA3k5Zu7Gk3YaXQbDa2+jWEVpbII4IUCIo7AVyGv3ZupSicV2N/FJN9wVzMvhq7uZi27bzWMrs3p2T1PP5b+1sZ5UmbEgGRnvXN6r4gjkJCGvT9Z+F41soZrh43H8SCrWi/CTQ9MdZp0a6lHeU8VrCyWpFR3eh49pfhrW/Esm61tmWHP+tk4FdbZ/B+Y4a91DB7iNcfzr2Vba3s4hHBGiKOyjFZGpajHbnlh+dN1H0FGmmcVbfCnRoSDKzysO7NWxD4X0jTkxBaRAjoSMmrE/iG3hhLPIB+Ncfq3juGNiI3z9DUXctikktzX1GVLB/kwuewFZWpajHqGmzwbAzCMnpz0rP0hp/Flw0sk/lwKduQcDP1qDXr7TtKE1ppEhmlZNklyDlY/7wB7miNN3uypVY2scFd4yka4KbMGqVt/Gx6Iu4/nVoo0aF2DDzBhd3931FRwW80ko8uIFAeTjhh3zXVHY4mWbKSFpykiAspPzZ7U+7l3Kso4UkhT3wO5rJmjeG4kwrKMnAIrsdB+xXmlyeaAzEbZM9h2ApS01COuhkaPqX2K9XtGxww9M16C0kYijjQk/xbj6V5Zcxhd6jhopNpPqvb8a7jS5ZPsMLuSyOB9VqJrqaQfQ6qz2ySYIBAHFWjEmPuiqtm4aVSpHII4q61eZiPjPRov3CBooz/DURt4/7oqwaYaxRoV/s8fZRQbeM/wipaKq7Ar/AGWLOdooNvFj7tTnpTaLsVisbOE9qjNhEew/KrlNp8zFZGfNpsRHb8qzZtIjJ4xXQkA1G0KmtI1GiJQTMBNGj9akbRkx2raEQWkK1qqzMnSRzraMATjFRHSfpXQvF71AY/et41LmMoamE2kewqB9IP8AdH5V0nlH1oERPeq5yeQ4+bSXHRf0qo2lzdlrt5LYnvTBZMaftBOmcM2nTjotRmxuP7td21ic9BTTYcfdFP2gvZnCGynH8JqJracfwGu9+wHP3R+VB00Hqgpqqg9izz0wTf8APM06OzlcZK/pXenSlP8AyzFVLqxWJPu4pqqmS6TRxT2kgNQujIMd66hoQc8CsK8jxN0rRSMnGxn/ADetHzepqz5eaTyqq5PKyp82acGNSvHjtTdvtTuFmdkKcKjz7ingj1FZGg8U7NM3D1H50b1/vD86Bj80E8UzevqK3fCOhjxHryWjE/Z41Mkzeg7UWDUwWPFV3BNeq3PhjQvOaJLRtqtgEOearP8AD/SrmAvFLPE2eOQaEFjy4jiq0qV6S/wyldyLfUkx2Dpis+8+GOvRRtJE1vMB2DYJqhNHnrJUZWtu70HU7NytxZSx4PJKkj86o/Y5STwv50XFyMo7aNtXvsb+qfnSiwkP8SfnTuHJLsUNtG2tAafJ/eWnDTn/ALwpXDkkZuKQrzWp/Zx7yrQdN5/1y0XH7ORmhaXbWkNPUHBmWj7Amf8AXCjmD2cjN2UuytH7FHnHm0v2KL/nr+lHMHs5GdspdlaItIf+etC2kOceYaLh7ORnbKXZWn9kh/565+lILWH/AJ6UcwezkZ8afOKs3Ef7jNWBbRBgRJmrEdnJqLfZrOKa4l6bIYy5/HHSpb1KUGkYVoMzVvRjgVch+HvidX3f2LeAHn5go/rXQ2fw58RzQJJJDbW6n/nrNlh9QM1MtQirbnF3a96znXNevf8ACqIjEr3mrT5P3vs8AAX/AL6Ncx418CDw1Bb3dndy3VpK/lt5qAMjdunUGhXQ2cOqc02dcLVqONs9DUvlQMfnNO4ctzECk9ATUqW0zdENa2bePhQKel0q9FFVzMFTXVmcunXDfw17b8FIGt9C1ZX6m9U/+Q68n+2Y6V6z8GrjztN1hc/duYz+aH/Ci7CUIpaHp/anCkFOAqSRccUYpQKD0oAqXK4G6suc9fQ9q17j/VkVjTjBpMaJtKf/AEtEbk7GA/StWS1m3JLGm5kPPOMisOyIGtacuSBI7jHsEJrsM/JiqirkydjNmgeQhsYPpURtspyCRWoRURyM4oaC5ViiCL0PFJLF5i4VeB1qyWJFRtIV6DmkxlJLRVkU4+6dwz2NWiu6gAkZPWl+7zWTd2bLRD1hXFLtRfTiqs+pRW0ZLHpXK33idnkKxthfWhzSHGEpHXy3MUYPzCsq61qGPI3iuFvPEUrEqjMx9B3rGnh8R60TFZwtGrfxtUc19DRUrK7Os1bxfZ2cTGS4UH615lrvjyK5lKwEyEHoorprP4PzXbibWNQklbqUXgV0tj8PdC0oZjtULDuwyatKK3Fd7I8RnutX1RvuSKh7Gkj8M31yP3hxnua9n8QafY2tpuSNEI9BXHi6iVD09qPaPohOkt2yr4ctYNCzHcJ50bnJVuQD9OlWtT0bT9Zv45LVTHCozLCOBIe2fQD0HWpbDStS8QP/AMS+AtEDhpW4Uf412th8NfKjVptVlWU4LeXGNp9jk80owk5czHKUVHlPNPFOj2UtissL5uoeCSMYXsoXsKytOtoxHIMKHC5KPwGHrXuX/CE2UIJ88ynv50YOfyrjfGXha5uDZtZS20aQBk3bdpVT29xWpzqx5HfrE8rAoygHpnIqXw4DBqywvIDBKpbcB6c80msafeWc0kdzAVIOQ6nKketY4maA/KzA5z1q1qiXox9zJuvbqUjIaU49+a7/AEiItbwxAZwAW9q4qwtku7qLzGwiHcwPOa9D02NUQOOpHUVE3pYuC6mnbL5c8QX7pOCPStE9B9KzN37+Dryw6VpuRmvOxK947qPwkTLTdtPJphNc5sNopM0m6mAYpMUbqTdQK4hFMpxam7qYXCik3UbqpIQhphpxao2amJjW6VDjmpGNM4rohsYS3EPAoWg0q+tWSD5pBmnd80HFAEZb5utLmmnGabuoGOB5p+eKjzSbqAJd1Ub5NyVazTJV3JRHcmWxz5jw54rC1CPE1dS6fO3Fc/qafvq3i9TnkjNVKd5dTKvFO21dxJFOWMYqtj2q/MOKot1qoslo2GuU7ZNDT5XhR+dUy42gZz9KN44DdzTsXzFwTDsAKDKexH5VRJ9+ppd4XPXGe1Fg5i6JnB7EfSvSfhHcOtxrgIGfsyEH8TXlbSDnk13Pwov9njF7I8pe2rx/iOadgcjvxIZG3nvzV+CbegX+EHpWbOTDI8YHIYrVyxidkGPxrNF2vqa1pJ+8yvGKtTvK8ZAPaqcSrF3q6sgMZxVhYzg64Ky8g9Qeaq/2Nod2+6awtJDnPMYB/Sm3EjLOwHrUQnQffGPcVNy+S5abwz4daQFtIsvp5dQXnhLw3PE27S7ZM9DGSh/Q1YguEIyHyPerAeOXIP55ouTyNHIyfDbR7lt0Nze2wH91w4/Wmp8MNJTmXV798c4CoM11qwEZ2scUm2XI+XIoTCz7nHt8MtKYkpql6i+4Q1Gvwx08kkavehM8DyUz+ea7JvMG4GMkfXFMjL5wQfxouPlOWtvhbpby/vNV1Bk9FjRf1pLj4Y6MXKwanqMZH94I/wDhXZwh1psqFl3jhge1Fw5Tio/hRZGT59dvCvotqoP86sj4Y6HA2JLzVJx1wWRP5A116PNkGknM0h246DimLldzmV8AeGI0w9rdyHHV7xh/ICtLTvB3hVCAuh274PJnd5P5mtAwPIwU5rTtoI4IxkZNJFOKsZVz4U8OzIytoGnBTxlIdh/MGse4+G/hiVcraXUP/XC5bA/76zXYSOpG6RtqjpxVSS9jQfIGf3oBROPi+Fvh5LgSS3WpSwj/AJYtIqg+xYDNdjbm00m0W3021htIAMbIF2/mep+pqs93K4yFAGKrvIzDBJHpgUXH7NdS812r/eLD8aY2qywJsQ7l9OlUHJzkscCo3YMMhs/WlctRiXf7T3KRuZCeuTxXO+NblZvBF7G5+eEq6t64P/16beXEkbHaV9xisy4J1HR761mwVaJ/wIGR/KlzBKmrXR5oLsnrR5kb9V/EVnrJlQQw6DpThKM9auxzcxaeJf4GqBg6npUfmY/ipRcEccEe9MltMd5texfAuTdb6+ncSQN/46wrxskONy9fSvVvgVN/p+uw92hhf8mI/rTE2e2CnimLUgqAHChhxSig9KAKkw4rJugK15jwaxro0mNFe2OPEGl57Cdh/wB8Y/rXYwnMYNcVGceINKP+zOP/ABwV2No2YvoaIikSmmGntUZIUZNUJCNgLkmq332zRJIZGxjApeg4rGUr7GsY2FztqGeb5CBRIxqtKKhlo53VYri5LLG5Gar2PhVpFzK5Oa6JLaPcWY064v0tITsGSOlTZGqm9kVLXw7YWvLquR61f+1WVouIwox6Vymo6zLGrSSNtHXGa4HV/Ft4zsltnGaa8hNdz1e78RQxA/vFH41zGpeNbeDd+9UkDsa8xefVLz5nkbB96qTWkhyZGJPfJqlHuCdtjZ1rxPNqbkIzEeldNonw4m1mwt7y41YrbyqGMcKc/TNcVo+k3OoXf2eyhaWT1HRfrXvnhrTW0XQrezdizoPmPvWkVYzqSdi/o2lW2kafHZWibIkXAz1q/wAKKrCfnA60pckVdzAZczfKa5rVmWSEgjsc1s3LckVh3+TGwHcUmUjznxHa4t5ZFHCDJB9K8suDHcZkQEI5OMdQa9e8UfLpl2FByYsCvJbCxuLq3m8hDI0A3yIPvY7kfSinsKpuLpJdp4okJ3GQACvTbXakKr0xXF+G7PEv2p1+Y8L9PWuyiByF/GlPcqCaQuqXM1ppb3UOA8ZBGR71hjxbfdwhrodUTzNIuI/+mbH8hXl6XmQDk9KzVOMt0a+0cep2a+Lbv+KFCPaph4tf+K3H4GuKF3g043Z6ih4eD6Fe3fc7YeLY/wCK3YfQ1Iviq1YcxOK4YXPfNPFycdal4aA1XZ3S+JrBupdfwqdNd09+k+PqK8/+0ZoMwxzip+qxH7dnow1Gzf7twp/GniaJvuyofxrzgTA9KkW4I6OwPsaTwq7j9sei59CD9KM1wMeoXCH5ZnH1arcWu3sZ/wBaGH+0Kh4aXRle2R2JNMY1z8PiUk4lhH4GtGDVbW5GFfa3oah0pLdFKaZbJpMgUxm7/wAqYX4rWK0MpPUfv5p+4VV3808PVWJuWAwprOKj31GXosFyTIphPNM30m7nNFh3Ju1NzzTS/FN380rDuTEinDlKrs9Tw/NHQkJ7FN4/maub1VcT4rrSvzmuW1oYnrWG5hLYzV4FLSClrQhEco+WqBHNaMv3KoHqapCY88ggZpvf8KVj1AOTjvSbhuOB0K84rQVxQTkcECmkgDIyfWot+AN3Wm78qf8ACgVycH3AOe9bng7V00Txfpl+7KI0nCufZuK5sN83WlJJQgE5p2Fc+m9SsoYrx2zuDtvX6GpLMYGNvFUNCv49d8HaPqhJLiERS/768Gtm0US5IGBWdrM2jLQjkY7sYpyyHOM1YniAA5FVtqg5J6UjeNjLuP8AWvkd6pupbir94wL7lqoFK5Zj1pGyRGUOAFJH0pN1yv3D+tTRlWUkdRUMjkN1oBq5It1coclqvW+pMFy461mbi4xupI0k6EqV9qDN22Zs/blJ4IPtU0U6P1x+dYpiCtjn86eiktw+PagLI3EnhzhmX86Q3ECnnkegrJBCdTz7VIvzc9aLhyo0hcxj/VrzS/bXAI8tT+OazvucipUm5Abb+dANItpdSP0wtP8AObu5NVSN3K8N/Om73U4YcetBNyWSUnJNVmlJYAU8uDwTmoGXa3XigZLvHQkZqOQjHI/GiPa5OO3emuSOgDUA2VpZSuQMkHofSmxwuwyxUD3qSVHYb1jOO/FVLw3DADZhV9DUsEyK+WADAfew6cVmSRqml3u3JYQyfqpq2MsvrUaYWXa/+rcbWHseKnqaLVWPEkb92v0FG+pb+3NlqN1a/wDPGVkH0B4qrk102PNvrYl3UbqjzxTSxosFyYSYr0z4H3Ozxjfw5H77T2wPXa4NeWZruvhFdrbfErTQTgTpNB+aZH8qLaCufTS81IKijPHNSiszQeOlI1FI54oAq3BwKxLtvmNa9wxwawrlsuaTKiQs23VdPPosv/stddYNlPrXGTt/xMrM+iSH9VrrNNk+QZPGOaURSNJmABJ6AVSaTzWz27UXM4c7UbK9yO9RqwHFROV9EXCNlcefWkDZoPNRu20YFQWOkYCqMs4qR5MjHeq5VeSxzQBG03HWsq7kc/cPNaU0kajHArGur62tcs3NJlIzb7S57uImV8Ke1cXdWFvBeFSwOD3rc1nxmFjaKFOegOaxLHSbvWX+1XDlIScgdzTSLckNVWuZBDZxGRz6DgVsQ+Cpfs6XWoSkguoMaeldNomlw2tqgijA9z1ravos6U2f4XTn8atR0MZT6EWmafZ6YFjsoFjB7gc1t7mzzTYLVUYZHQAU+YgA464rRGTdxsDbi59DirJ6fhVayH7lj6tVmT5I2b0FAjOuOprKuyAjnP8ADWnK25M+tYV7Jww9AaTKRyWuKrWsrt91YyT+FeYeH7iSLVRcxDAPDrnAZT2r0DxZdi30C8fOCU2D3JrzzSI8x4LYLdPpRHYcviNOaddK1RzC4eF2yYm4P4ehrodO1G1unBSUK+PuPwcVzepaUstg0iOxeMZwea58/abdEkJYRn7r55U+9HLcOax6xMAwMZ6MpH5147OrQXEsJ6o7L+Rr0Xw3qcmoWIaX/WRHY3PX3rifE1uLbxHdqv3XYOPxqqas7E1NVczg+O9KHqIKT0BqRY3/ALjflWtjK5IHNPEhNMW3nPSN/wAqmSzum4WB/wAqVhpsA9LuPrU6aZeE58hz+FSDR789LdvxpFXKwc08Se9XF0DUWOfKx+NTL4b1AjGxR9aNB3M8SletPEua1E8L356lPyqdfClwfvSqPpSdiuYxvO4weKetwR0PNbi+Ejn5p6cPCcWfnnJ/GloHMypZa1JF8kpLJ6+lbsdxHPGHjcMv1qkvhmyT70jH8asw6RZW/KO30BqHBFe0ZIXGeo/OgSL/AHh+dP8As9qPU0bLZeiZqeQPaDTMg6tTfNjbo2aeTAOkQ/Gk81R0jA/Cn7MPaEXnr23flS+ef7jn6Cneceyj8qTzpPSjkQvaMb5sh4ETY96eCc8io2kkxmki3s24ngUOCSHGo2yfrVy1HyVTyB3q7a/6usTZjGHz1y+t/wCurq2HzmuX1wYmqobmU9jGHSlHWmilB5rUyQS/cqhjmrszAJVLvVIGISQOn3geMVExOeR6U5ieuegIHNQvyfxrVEMD0pM8UlGaCRff1pQabRQB638GtbeRr/w3KQ0bIbm3z1DD7wFeraW3mLJEy4x0r5j8OazJ4e8RWWqxEgwSguB3QnDD8q+m45l+2R3MJBgmVZIyO4apkjSLJLnhtuOlU5fuHitS4i3NvHORxVGWM4INQzpgzFnJzntVaQMUzmrcynzStRtsjwGOeKR0oiiIjhII5NMKlhnFKTu4Ud6mX7uMUDZWMZEZI60qHatTlMZ560iRrVWM20RrIc896cST0odRninRoW4BAI70WIvYFY7celSo/bNSpacAlic1Zt7GOR8EH8TSsS5lQOCetG0OeBk+1bsGm26HPlgketWljjj+6qj6CiwucwYhPjBhbA9qnFvczL8sZUf7Q4rWfjnP5U6OF37kfjTsLmMZNInVjvlXB6AdqtHSkZRucmrzpIvUULk8d+woFzFFbCGI5WPtSSRqq/LgAdQK19imPGMg96ga3i5BGc/pQLnMSXecgHAqqsZV1LjAb1HFdF9mhDq+MlRgVBewGa2KoADkEUmhqaOOvoltJTGOjHcOKy5JSC3FdDqlsZ4QxXEsXVe5rAkAYcDrxWbRtCR5b4tsxaa/I6klLpROue2eo/OsLNdh49gbdp9wPuqHiJ/HIH61xldEXdHFWXLNodmkzTaKZmLmt3wXe/2f430O6PRL6Mfmdv8AWsGpbac2t1BcDrFKkgH0YGmI+0Qu12X+6SKlFQQuJUWX/noA498gH+tTgVizYdTHPFPxTWXPegDOumwDWFMcyda37u1kk5UZrDns54pctG2D04qWVEoSbpdbtYEBLNAxGPdgK2rqRzqUekW0u2OJPNumXqx7L9Kt6ZpP2V5NQnXFx5JRAf4Fzmsbw4xlutQuHOZHkAJPXFRUfKrF01d37G+oCqABgDtUgOaiJJp6cdTWZoyQ57VFI2BzTnlCjOcVzer+JILMMGkAb0piSNGe8VCe2K5/UPEMUJIWQZrj9V8UXd9L5druO47VC9Sfartj4E1i8Cz6jOtuh5Kbsuf8Kai2DkkSXXiQkHMgH41ivNqesz+TZxO4PG7HArubbwdpNvGv7oyuOrOcmtq2tYLWPbDGiAD+EVagkQ5nEWXgeGyQXF+3nz9cHoDWusKpHsUAL2wK1r45T61n44oYJm1pkINlGQKk1EbdNnXPI2n/AMeFTaaMabGfrUOpgmynP+yP5iq6Ebs15CEXPc1nSyjcQTn2FWrlm2Ie4GRTIpbS0s3kldAQCZHb+VVYkijvYoIlVuPrVS/1uBY9quuSfWuN1rWY7q5c26sYweCTjNYxvH/uChgd1NrcIiXDL781gXepGZ3KsOeOBWEbqU9Ao/Cm/aJv735ClYdyrruky6zAsLykIDkgDrWanhFVEOJXVok2gj65rZM0pP3zSGRz1ZvzoWgFZdAQRspkY7gQeajPheyNsYHUFT6mre8+ppDJ70ANstEtNPQrEFAY5Jz1plzothcz+dMqFyAM4p5k96YZKYDBoumIf9Wn5U8WGnp0iT/vmm+ZxTS9GorImENmnSEflS/6Ov3YRVcuaTfRZgWfNUdIxR5/ooqrvNG407AWftD+gH4Uhnk9f0qDcaN5osBL5sh/ipMyHqx/Oo95pd5osA4hv79NKn+9SZNHNFhCbKXYtFGaLBcTYvpSbBTs0ZoAbtHpTSB6U4mm5pgNIFJQTSZoEB54A61IseflH40kfyqZD9BVqxj8+dVHfrWNSXQ1grak9lpJuHBJwAa07y2S3hwFxgV0mnaYghUqBkU++0/zEIKA/hWRfNqefbsv1rmNdP77mup13Gn3WPug9K4XWb0yy/eBxVwjqTOWhXyKTvVMTMeKf5jY61tYy5h8zfLVbNK7E96i5zVJBcTACc+nrUZPJp8gPtWz4W8OP4m1GW388QRQQGaWTGTjOMAVZG5g0V2h8E2rNtjvpwc4y0Ypw+HFyzkJqMe3tmM5qeeJq8PUXQ4nNFd/B8LbmfATUNzH0hOB+tXV+D1yBmTU1HsEH+NHPEl0Zrc80/wr3z4U+IF1jwodNlO69007RuPJiPQ1xzfCF+2txj6x5/rXQ+BfA114Z8WQX39rQTwurQyxqpBYEcfkaOeL0uNU5LU9atf3sG0jkVTuYyGK4q5psZjlcO+ecYqPUcq+O9JmkHrY5+8jCDco5rKcF5M81uXALAj1rN27HIx06VJ0RkRBcH0o3Y4zT3znOKakRcliKEXcY78ULzjmnSsqKQBzUCBnII6VRDJwmW60yX5WBzj0peVNIEMrDPQUEGtYFZkxn5lHNalnbbwzngdsVztvdC2uOV+U8Gt+ynw2w7uehHSgzeheNs6YIORTWgY9TVpHzFjPSoXbHvQRzMYqqBgjJpQ2G4qEyHdxTl3daQm7lo/3s9aZuXIYAZHWowTtpAeKAHK+GYZ+XqKax9O9RnpxThyB7UAHJ4NIwGOaVm5NRu1AFHUo0e0ZyvzqRyPSuIu123DoBjnP1Hau+YBgQRkHgiud1TStrl0GcD5Ce/salo1pyOE1zw/Prtn9itnRZ2lV4954yM5FcXfeA/EliCXsGkA6mM5r0+WU20iTKPmRg/0xXW/2tbSAMP4gGpKbih1Yczuj5jntbi1bbcwSwt6OhFRdq+mLmHTNSjMdzBFKh7OoNcTr/wAMdLvFabSW+yzdcZyhq1UTOd0mjxymtyp+hra1jwvq2hsftdsTEP8AlrH8y1ikgggc5Fap3MmfZOgTG48P6XNnO+zhYH6oK1QeK5fwFcrd+AfD8qnP+gRoT7qNp/UV0EkrswigXcx9Kye5qtiZ5UQfOwFU5NSjBwg3fTmrC2C43TsJD6E/KP8AGn+RvXCMqgf3VwKQzPS5urqTy4Y23erAgCtG3tpkO64lWT0AHSrVtEsUWBznqfWnN96mkK5DMvmQSqT1QiuF8OsIr25jPc5rvGA2EE9Rg15zPv0rX2VgR83X1FYVujOijs0daWwahluFQZzVf7QHj3A5rE1bUDHGwBrK9i0rjtb8SQ2sDKDl8cc15bqOoSXtw0jsQM9KuapO88rEnvWRt5LHkDk1pFCZ6H4A0FI0/ti7QFzkQKw6D1ruJrgtHj1qlpAH9i2QUYUQLjH0p8nCAE81tYwbHiT5QtI0mFb6U6MAKKq3kgQEDvQxIrXLZUVXP3amlHyDPcVH/BUMtHQ2BP8AZkYA7E1DqWRptx/uj+YqzYLjTYvpUOqD/iW3Pso/mKroT1FvLpRbRtn+DNcbqUslwojLnZnJFbGoXW62jQN1XmsGd+Caq5JlzoAarlBU8py5qI0hkZUU0gVIaYaAGEVGRUhpppgRmm4p5phoAaaYaeaYaAGmkpaQ0xDaKKKACim5ozTAdRSZpMmgB9LTMmigB9LTM0UCHGim5ozQA6mmjNNzQAGkNITSZoAQ06KN55kijGXdtopma7DwRo/ntJqc3Cx8Qgjqe9Jgh/8Awj9h9lijeDc6jDuHIOadb6JbWkokhEhP+02RW3cxp9pkKZCk9D603aAuBUuKZafQmgvpIEwI4yPc1L/aqsMPADn0aqJAAyBTccVDSKSKOuaVaazEUZShPfHSvPdU+Ht+HzYvHMPRm2mvTsDBBprqCOuaFoPlTPFJ/B3iC3+9pkjj1jINRSeFvEEaqW0i5w3TAzXtrDAxUBLbup/Oq9oxeyR4VLpmpQyeXLp90jehiNW7bQryQgtbTge8Tf4V7O8sq/ddgfY0+K9kA/eSufxo9oL2R8+P2+ldH4E1WPS/EypK223vIzbOx6KTgqT+IH51zj9enSoz9ce/pW5gnZ3PX7/Md0fl2sDtcehFbFu+6JW6AisfTLpPEGhw6gGBm2CK4HdZV4yfrVywvFKvbYw0Zrnas7HqQnzxudNo9yUgmjBw4II+lEshZjuJ61ladcMt8FBzvG01r3SFW3dCRzUNmU1aRFuAPAq3pzE6jbDP/LQZNUDwKu6dMEkU/wASsDUrcUtjtoogLpmzjdzUepReaMp1XrTw4GH9Oad/rNw7EV12OVOzOYuNxbC1C1q5ww/GtN4GFwy44BqQxAJ0qToTMnyMIS1RNhUwKuSttz/KqDku33aDVFYgFtpGTUygDjGOKkFvjljTzEoGBTIkVmAJpUwinFTPFhRRtCr060CKEvJx13cYre05hvgjBywHNYm7a/I71s6dKtvcq/8ACww3FCIkbkeS7AU51xnilhZZWyoOPcUy6Y78ChmJXXBJqXPGBUKDDGlLc9aQD8kUg+6aj3c9aAeaBj84FGcNTegNMbOQKAJScmoz+P5U49KYfrQAY46VXu4/NtXGDwNwx7VZHShhxSsCdmcHqSIZF+UDevI75rNa9ktlWM9FGK6TXLIB3kAwR8ykdx3rj9T0681JoorN/wB4GIKZ+9UtXOynUUdWi2NXAHuasxaqAv3iPxrEHg/xEqg7U/FqH0PxBb5DWm/HdTmk4Fe3py3R1EWpQzQtFOiSowwVbvWW3hXwrdkiTTo4+c5U4rBeTULU4msZ19SFNJb6k8txFbKzq00ixgEddxA/rQk09CHClJXR7T4R0xNH8LWdha7jCC5h3HJCMxI/ma6aKJLaPaoy56n1qG2hW3G0fdhQRr+AxTpJB0FaHHoPZt7YHPrS8E7R0Hao1O0/QU7digC2h+UU1+tMhfIIolNMRC8hz6jNc/4o0v7ZbC4h5mhGTj+IVvAAdagmcM5RRgDvUySkrFRk4u6OCs9QKx7HPIqjqcokB5rd1vR/NZ7uzAiYdUY8MfauWngvQdr2sp9dq7hXHKEos61JNXRiy2ZmkOBxUlponnjy+rSMB9BWi8dwsKiG0nLO20HyzgfpXX6NpK2PlRz4e6kXcwx9xa1gmZzdjWt4VtLOKBTwkYA/KqrtvkQe1T3MmNx9qr2y75VPtW5gWz8qZI7Vj3T7p1X1Nad3IFG32rJQb50P+1SY0PuG5UfhUZYbPSpJlzchfTNVm5VvpUMpHX2WDZRgHOM1S1Y40u4/2lx+tW9MUf2fbrn+Gs3XpgkLRA9RirsRfU5uZyw6+1Z90+BirkjY/Csu4fc9AIrNzTKeaaaAGGmGnmmmgZGaaacaYaBDTTDTzTD1pgNNMNONNNADKQ049aYetMQhNJQabQAtJSUmaAHUU2jNMB9GaZmigB+aXNR5ozQIkzRTM0hNADiaQmm5pM0ALmkpuaaWoAmijM8qR5wCfmPoK9osrG2ttJgt7cq0QjG0jo3HWvLNHhWFPtEqbi/TPpXdeHNZhlkGnsQoPMJ9/Ss3LWxpyO1ye5ViCsmN69/WqpPHpWxdReagZR869R6isuRNvTPHrVCIyPlqEb88jipN3rSHmlYq5Gx5xSnoKccf3aUEbaVh3IXHFQle+andht6VCc4NKwXGFMioGj5qbBFIR3qbDTZ89tkk5puKcee1IeK6jkOg8G66dG1pI5STY3ZEU6/U4DfUV6Xe2K6deKy5OThm9c14kete2aVeHxF4Etrpz/pESbJCOu5OP5YrOotLnRh58srEkb+W4I4IORXUP+/s1l9RmuOt5jJCruDvxhh6V1miS+dYmJjyh/Q1gzrqrS5XIp8T+XKpFDKELL6VGQc1NiL3Oy0+98yJVb7y8GtiE/THbiuP0+chkYDqMGuttJMphuCK6YS5lc5JqzIb+DDecowD19qzJZQnU8mtqeZXVo+uRXKzFlmZHPINDNYO6ILqXDnHemxE5yVqyLfeMkVFIwj4B4oN4sR29aA6AjnNVHlLvgdKUfdzmmEkTySDdUUkoZeKhKs5qZYMUGdrFOQncDjJ9K1IrlgoYLtx2NZ0gEcgye9W+JPmDjjsKAWp0tre+fb+Zjbxio3kDt3qlpsxZTE7ZA6VfyqjG2gxkrMaCaRjnigkkjApSnGTSEMpwGO3NAxnAqUYoARVAOWqJuX3Gp3IIxULYwRQAZBWm0IecHtSmgBQDmmvnPtTgCaVhwM5oAytVhL2u4DO3qPUHrXHMZbG9jlTG+Jgw9x/+qvQWHXI46Vx+sWvlmQBTlDke6mkzSD6C3OtXUjEhgqk8AVR/tK4SQuJWOeoNVgxKgZ6CmFGcEjt61k9ztUI22J5dUuH6ycHqCKLCW2udVsvPt4i4uYyHC4IO4VkyyqpI3ilsX36rZKHC5uI+c9PmFNEyirHu8j7YnB+8SSfzqssm45NOuW5f6kVWR+1annlzzOtJvqvvpd2aALcM2HxnrVg896zC+Bx1qxFc+YMZ6UAWCBVeUBQSakMgHeq7uZHxQBl3NpJeuQSQg6YrMtENtLJ8znnA+aupmnt7G2LSsBkVmRX9jNHIfIzGoJ3YpMDOk1jy4HRrh48/KoABwaktA0WGkkaSRgSzt1PpWWiW91fefGhEKEnB7mr5m53e1IYl1KWYgGrFqdhB9BVHl2Bq2pwjfSgCC5lLMfrUcMezYT1zmlCF2x71O6YZQOwFAIryj/SSfaqsnAYexq9ImJC3tVCc9QOp4pNFJnW2BCadA3+xXM6xceZdEdlrfmmW20mL1Cf0rj5ZDJIXPUnNUiCtO21OazHOTmrd1JlsCqZNIY00ynGmE0DEamU4mmZoAa1MNOY0w0ANPSmGnGmGgBppppTxTCaYhDTaCaYTTAGNMoJpvagBc0ZphPFJmgQ/NG6mZpM0wJN1Jmo91G6gRJmjNR7qN1AEmaN1RFqNwoESFqYTxTN9ML0APLVLaxG5uFTsPmP0qoXwMmt7SrZktTKR88n6ClJ2RUVzM17cIbdcDGOAPapktXHlzQNiRG3KR6iqEbGPocexq5HfmNAAB6dayujfU7bS786hbM+3bMhxJGfX1HtTbm0bYZM471ylnq5s76O6GcLw4/vL3r0Aqk8ccqEFGUMvpgiqTM5KzOXaPDbh36ilAwOat31v9nl2j7rDIqoG7VVgQzneQaX8KQnnNNLUhjW5qF81Y69RUboaQFcNzUbsQcipClRsO1A7nz9SHnml6U01ucoV6T8KNRXzbzSZD8rDzlB78Yb+hrzatfwvqR0jxJY3e4hBIEk91bg0NXVhxdnc9Vmt2tdZliwfKcFkPY1qaLP5F6QTgSDb+NV/Ecj/YLOeIE7WYEgdqr25aMRyn73DCuZrU9OL54HSXS4nPHXmoGq7dASQRXCnKsB+tVduAM/pUGMdieykIJTuORXaQfNbo3qvNcKjeXIrfga7LRpfNtAp5wcVrSfQyqrqTrDvkwOKqX2mhm84Lk55rXRAkmfWnzoTAwHpWrM4uzOekXZHjHOKw5lZpCCDXQTfd245rOli2tnHWpOuBnRW5JIxVhYVUYPapxgCq00ygmmOSYhKJ0qOWbA4PWq8shOcU1Y2eDeTSuS0QSuCeTmn6f/AKyUk9eAKrMhMnPQGrMEbyKfLAHOc00SbOnsPtRVea12zWDDGdyFflY/eOa3Y87AM5460Gc9w5z1p/8AARRt4zTl6UEEQUg08CkbinL976UAKwwPwqoJ4nleFZUMiDJQMMj6iqKeJdPvZ1isZkmbzJImy23Y6dQRXFyTW2o+HZPFcj/2frEDuoniJ2kq2FRh3BApMuEVLc9DO5SMDOTUy9M4rj7/AFHUtf8ABxk0z9ze3UKlDGduCRzg9uQRWfodprWq6DcDWJNRgmvIYo5EWTYVaN8F1PZiAKdiGmnY9AMiKrMXQKv3mLAAfWkMiFsA5/GuN8SaFf6r4XvdLg2+e4XbI7AeYVP8RHcgD8aseFdP1Gy0Swj1DAvI49sg3Z9sH8hQI6hiuKwtahLKJlZuBtZfUVqkuetZ+qbxYSlTg4pFJ6nGFfKmkh3ZweD7Ul85jtgFOMDtTrtSt/CWXqMH3xVfVZQIMDrtrKS1O2m7o5m6m2sxZqpx6iIbiOVWO6ORXH4MDUd7JmM5qfw/YRajqECyAkK+4+4FWktyalRp2R9HmbzozIOjAMPxGahDVieHtZTULZrYnFxAuGX+8B0I/CtVJMjOe1UcbVmWQ1KXAHWqxlxUEk/BoEWJrgAdaptetE+5WxVCe7APU1mXF7lsA0AdSmptIuchvXHUUj6wkS5HJrjUupo3Z42KseCamFxPNt3BR6nFJgatxePez+Zct8g6KKpXOoO5a3hcxw9wveq9zMYxtJ+Yj9KqqfU5qblGtBOERVXgCrAl3d6yUbmrMbmi4WNSMirI+59azonq7E+SKYieCLqTVjyc84pidKtrgL1piM67UIPeszymd+BzWldZecrTlg2jNKw7lbV7k/Z4Yuh2gVgu2ELVZvphLdNg/KpwKzrqTAwKp7CRTlbLGojTiec0wmpKGmmGnE1GTQAlNJoJppNACE0wmlJphNACE0wmlJpjGgBpNMY0pqMmmIQmmE0pNNJpgITTSaCaaTzTACaTNNJpu6gQ8mmlqaTTS3NAh+6k3VHupN1AEu6k31EXpC3FMRKWppeoi9ML0ASl6aXqEvTHkwCSeOtAjQ0+1k1G/jtoxn+Jz6CuwMfkx7VzgDFUvCVmLaze5lAEs4zz2XtWrc4AINQ/eNYpxRm7lY/MM+gqVYY2XJBFVJCVkz0we1WROhxvyMDrSUUPmZHKpTP92u98G3/2rQlgZsyWj+Wc/wB08rXn9zcqseQSe1XPCmtHT9eTzTi3uB5MntzwfzotYTd0eharEzhJQO+0+1YLuyybcZINdVLjlZVyFzkDvXMXcZUrJjGST+FNBFjM0Y4zmoVbJxmpQ3FDGx4/WmufWkJJoz680gIHIAyRUO7IqxKARVc/KOKQz59zTaWkrc5gFIfrS0hpiPdvCOorqngGK5n2tNEjwvn+8vf64xVCC8NxFHtH3eCKxvhReGSz1nTMbjhZ0U9DkbT/AErXtbZ7HUXhlG0P0HoawqKzO/Cu8bHX6GxvLCSBvvR9AfQ0jfIduOQcVX0K48vUfLHR1IrQvIWSbd2bvWbHL3Z2KmC5A711fh6XKsnGeprli4QHBFaGh3n2e+BJ+VutEHaRE1eJ25OHqTOV+oxUeNxyO9OVj09K6DmMa5URylSO9ZlzJxitjVch1PtWFMwwSak7KburlOWYKvWqRzK+SeKfKGlfaOlTrAEjzTNZbFcjauKeHxBtFRucvgVNDGApLHGPWpMpMq7V79RVyzmj8vaAOuKzZbiNLh9zgLiqdrqJF4qQqzAnnjiqRJ1Vu6LdgvwvvW3G8eAVII9jXITmebAd1iX61d06BQozcO349aBTinqdBJOnQGmq5boD9ahDdMKBUiCR+FBP0oMRxDdyAKZJIkf/AC0Jb2qX7JI33sDNONjCq/OSxoA5GLw5a2Wv3ur2bBbi4nEwDplUO3DAD3qnqPgy8uWuU0rUpLK2vH3XVts3Rse5HpXeiOFACEH408SoPQelA4zcdjmNE0S+0mz/ALNZ/tFrFzazEYdVPVSPY9DWulnJwGbvzVqa6O7A9KqtcEnNIG3J3Jzbog60LHGvIAqv5rN2o3nOKCSy+wdcVTn8qRCrAFe4NJI5NRE0DOV1q0WCdmXhcBgPUVy+qzHYT7V2eutESqueShBrhNYBS3U9c96mSOinLoc1fP8AuvrW34OIj+2XJ/5ZQnH1Nc9fP8igitvRSYfD1zLjAmcIvvjk0+hMn75Zv9futDk028tGIuFm84qD95B1U+xGa9ds9Rt72zhu7Zw1vcIJYyD2Pb8DkfhXz/4jl3akq7siONVAHbjNd18OLy9XT7ix2GS1gUSK39xm6oP51VrIwu22ekyXIAPNZtzfnpmqs13kdaz3lLnrSAlkuGY9TUYyxyaaoz1qZOhwOnUk8CkBIkQ/iOKW5uY7OL1kb7in+ZqhcaokJ2wYlkPG7+Ffp61UTfLIXclmPVj3pNjSLiO8nzudzHqalWoVGABUyg0iiZTzViPmqyoSatRLQK5ajJBq/EapRrVpOBTEXY3FWBNx1rO34FBm29+1AFlSGuifak1O6WC3IB+bGBVJbsIxYmsq/vTcyZz8opoTId3BJrPnk3MasyuVj/nWe7ZJNDGgJqMmgmmE0hik1GTQWphNAATTCaCaYTQApNRk0E0wmgQpNRk0E0wmgAJphNBNRsaYATTSaQmmE0wFJphNIWphamApamlqaTzTS1Ah5ambqZupu6mSPLc0m6mFqbvoAeWppbioy1NL0APL0wyVEz1EZKaRLZM0lWtIs21PU44cHy1+eQ9sVlPLhSfSu18OnT9L0gST3sS3E/zSc5KjsKUrpaFQV3qb6MYzhcADgCidwwJ74rLuPE2jQrmKWWZ/9lDisW58Xsf+Pe0A/wB85rOMJm0pwNmSOR2JHABqCXcOTu6cVzsnifU3JIaNATkgJUZ8R6kRh51IPbyxWns31MXNG80jMcE8VYspITIFcHk9RXLDxBIDiRUI744q5aapbTEfvPLY+ppco1JHuekXYvdMiIfc0Y2yE9apamuFwe3Fcf4K1Z7bWltpZR9nugUJJ6MOhrt9VhMixqi7nLYNTYadjnFfEmDnrVkH3qK5iaGVs9jgcU1JRimy73LQppJFMWZTxmkMi4PNIALZqvIcA09pRjgVWlZsc9KkEeCf4UlLSHrW5zBSGiigDoPBOr/2N4nt5WbEM37mT6Hp+ten+KJv9IW6hBGFDf414efSvYvC9yviHwVA9yd91Zu0Lnuyjpn8Kmorq5vh58si/pV2/mQXaHgMD/iK7i/QvBuUe9cFARaQyQj+FuB6V2ulXov7CNiQWUbWHuKx3OqurWkZwQucnpViBfKkVh2NEsJhnZR06io3kx0rMW6O6sLsTWqEnkVbB/en3rjtHvnJCH7p4PtXVRTDK7jzjFdMXdHLJWZBq3+pU1zs57Vua1OiWRbcMg8VgWzNcknYeO5FB0UvhIkQL1qCedVBUZ/Cr0lvgkySYx0AqlPIin93GCfU0G25lg3MlwRHGdp7mp5YJVX9/c4BH3VqYbs7j+VRzW7zDJOKDN7GdKkMcZZVzgfxVWhM7srgbUz0FbMNjFsw53eoqyI4I49oCgCkRdFe0tWvEAQk4HOa1bXS1jlQhj9DWWL9LKVSh2gnBrVOo/OGXHNUCbZ0sFrEI13de9TGWCEECsezvnnTFStGzNzQYtWZae8yCFWq0s7tjmmsqquWb8qqmbLcdBSETySMRjNNLkD1qBpT2ppc7hzxSAexYjcTURlAbFI8meOarEsH3UAX4X6mhpgrZxmoYCfKJ4qIMWagCZ5znkYpjPxxTJ+ozTFOWoAr6gvm2UnH3RmuA1+M/YbhVGTCQw/3a9GYKysp6EEGuL1ZI47zDDIdfLkX26fypM0g7Hml9J0x+FdWsQjtLDTwOI4w7/U8muaks2/t6KwbqsoBJ7qOc/lW9cXhjivrsY+VNq/jxTfRDb1bOQ1G5N1qU8oA+Zzgfyr3/wAEaRa6foFk0eGLxrKx/vOR1/DpXzzDl7tGIzk5Nd/4Z8c3mgLHazos1mpwNzYZB6Z9KcjGCbTZ6zqegrdl57YqkpPKHhWP9DWA2kX8cm17WRcdz0rp9A16x1618y0lBdR88RPzL/8AWrTnh3xHHPFIDgrmF7WPLAF8dO1YczXV1xK7eXn7i8AV2+oWBcHisuPSWLdKTKVjAiszkDHSr8dsQea3o9MVR0qUWSg421IXMZbbJ6VYS29q1lswO1Si1x2oAy0tj6VOlsa0VtualEAHamIoLFtp+MVbKLUDsooAru5HNVZZjzVLUtdsrHKtJvl/55xnJ/8ArVh/btS1R8Rp5EJP8PUj60Aa1zcjds35Y+lVt3I5681VhVY2bDhmHBIOaeknBfP0qlsLqLcy84qmX4pssu5iaiL8VJRKXphaoy9N3UAPJppNMLc0wtQA8tTSaZuppagBSaYTSFqYTTAUmoy1IWphNACk0wmkLUwmmApNMJ5pCaYTzTEKxphNITTCaAFJ5ppNNJphNMQ4mmE8U3NNJoEOLcUwtTS1Rl6BEheomk4pjPULPzTSEPZ+ajL0wv71BJKADzTE2WE/ezY7LyTTjelm2pz2zVBrlRD5YJyeWx3qJbhk+7gVaehJr7vly7VG1zGBxWYZ5G6tTC5NPmAvPd5qBpWbqag3Ubh60rgP4znNAbacg0zI9aM0AbOna1NaOAXbbnj1U+or6E0G8GpaFY37SCR5YRkj16V8xBua9U+EuvsPtOiTSErjz7cH8mFZyRUZM9D1S13bpi2MnAWsB2w4Wt2/V7z7jFPLB4PSuUu0dH3CTJzj5alGyZf3qoyWxURd5W+UFV/vHvVWBwx+YfN6mrbzKkf3smkyhxIjxlsmonlyKrNOWBpN+FyetSB4n2oopK2OYWkopDTAWu2+G2q/ZtXm013AW7GY9x43gdPxH8q4mnxTPbTxzxkh4mDqR6g5otcadnc9a1L7TDfuhQ4B2uK6rwkWS5aIn5ZU3AehFVLkw6jZ22pRYKXUIY+xxmn6HdCC8tmbAXOwn61zbOx6Xx07nR6oACjDjnFZUrKQB+taequDat69q5Jri5uGMcKtweuKmS1MYPQ6XTLiOGbYD1ORmuziKzQqykHI5rzWx0u881JpJeUO7Br0iyaM2aBSMsK0pbEVV1Ir+xjuIg2PmX9azF3KmxRj6Cul8tUhLMeMc1jzTQ7/AJK0KpN2sZ0luWHzVTa3VT61qSuGWs6aQDKjvQblOdgqkDtUHmMY+W61JNGzZ96YlsSmO4pGcimt0yykc4pC00u4DIAq4ljtbpzVxINv8PBFBinqYF1YPJEN2Tk9fSugsNPEdmjSNnjiiRR5RU46VHY3LeTJBI33OlNbFdTXsT5Y+UYUGrMkxJ4Nc0bmU3ShGbYfQ1v26ZjBLZ9aQprUR9zDrUGPSrTADIqDGaRmQnOCKTB2ZzT+54pDG0nAyBQMiCsRVdz8+AasyYUFB+dVCCDzQBdhbMJFNC4HvTISQnrQ5IGcUxDblxxz2pIWG0k+lQXD80sL/IeKQEnmDJrB8Q2qypvQYk27uOpIrV3kGqOqOyxQvsZsPj5R2xQNbnCX1kgvxqobB+zmJ8jv2P5VkavJ5GhhOhmfP1FdQxjk82IofLLFSrCuJ8UOyXkVr0WJBj6GhLUJu0TKs+ZyfQVZu3PkEcc1BZDAdvXipWt7m+u4rO0hkmuJeEiRck//AFqrqC0pnS+C4b4LDdWM0kU0crFWQ87R/Me1e6aNrct1bL9vh8qU8eYv3XP07VzHgzwY2k6PAl8M3O3540b5V9if8K7iG2RVCHZtxjb2pPcnoWJLeOTqBz3qH7DH7Cn7GhXMZyv90np9Kie4+XI/KkBILKOqzvapcPDkb065qGS9lUEhgAOpJ4FYF3qFu1w7q5kkPUr0oA6J5rdeOD9Kha7iB6VzcVwJztkzz6GrUNhZ+YGll+X0L0gNgXSMeBVG/wBfsrFDvkG7Gdi8safNY6IY8thcDrljXPXtnpaqwtI3Lnvg/wBaLBcWXxPc3dqJ7GBTG67lZ+eK5e91XV7xzFNcuqk42RjaP0rY8K28mmQ3MMyrNbMSY4wcFD3/AANRy2cz3jSwwKqk/KuC1AFSx02K3t2u7oYUchT/ABGqrSX+sGXEht7NOAkfG76mt26s7m9tAk21QvoNoH51nLbzWh8v7TmMfwq4P8qaQmxqqlnaJDGMU6SbbEAD2rPmufMucZ4Xikkn3cZpyBEpfNIWqtv96N/vUlE5f3pu+oN/vTd9AE5eml6gL8U3fRYZOWppaot9NL0ASFqYWpm6mFqAHlqYTTC1MLUwHk0wtTC1MLUxDy1MZuaaWzTCaYDiwphNNLU0tQIUtTS1NLVGWoEOLYphbimlqjZ6BXHFqjZqYW96ieQCmiWPZutQPJz1pjygd6qSTc8GmK5O83vVSSQtwDTSxJ60lMQop1NAp1MQUUUYoAWjGaMUtACYopaSgYVf0jUJdL1S1vYSQ8LhuvUdxVCnLQCZ9BrqAvYo3HEcyBie2CKybo28TskMZCqcbietcjomuTnRoYc5CLtBzzVu51YC2DSfe7VjY1TNdrpEbr1pGm3JkGufS/E2DmrkdwNvWhl3uX0lJyTT3l461QFzggZ4qYShqkZ5NSUtJWxzhRRSUwClpKKBHqPw41X7fpsujTOd9sN0WT1Q/wCB/Q1tI4Es0PdWyB6V5l4Mvxp/i7T5nbbG0nlP9GGP8K7zxNLPp+oNNFGQx4IA4rKpHW524aelmegaXJFfWSyTt8yjawz+tUtQ1aw0qQiNM5/ujNecadd6zqM7C3neH1Ar0zQ9IhXSVuLrE1wQclhWbQ3HlfMihBrF9fYMNsyoe5rcsbqZAsU2VBPBB6VFGVQYUAfSrFqoknwRnIop/EE1dHVIfNjGXJGOaw7lPKu2UcL1H0q5aNKimNicfwmqepwuw8xScjrWzIpuzsyFrlcYzVKWQ7s4pvBHOQagmSQg7T+dB0osb94+lKpO7is5biSIlWWhrxkHAxQJo2lZaWRwq81iRX0jN3rQE+6PJHNIyaGzv8uRVGKLzrsSM21Dx9adcmRxxkCo0BEXLYINCCxpmJYmQqPl9a07W5VvkCnnv2rGN7F5Gx2xkdc02wv3jn8tTuUnvTJa0OkZfSolj5qTzBtzTDNjnFIyGbCCSeBUM9wQoVOhpXlLOR1FQSFmYYAGKBkeDtJJqCQkn8Kmk5yAabbQmWTJPyg0ASwbvK6c0/7NNKORtB70yW7EB2IMkU15p5UU79oPvQIbc28cSAs4zSwmBUOXHSs29PKq0m78aSFlUcc0AWndO3TNVbzDWjkDcVGR60ySUYNMWbgc0Ajl74+XciUElZueR3ri/GCf6VaTD+OMqT9DXXatMXYFVwvmMBzXL+Jt1zYWu37/AJ20fiMU1uE9iv4d0SfVwAHENup/eTHn8AO5r1fQ4dH8N2+bK2VZiPnnb5pH/H+griNHdLe2SCM7Uj449fX8a2vML8Bs1LC+lje1DxdebStqFRR0OMn8q2tMttYFjHPe38n2iX5/KAACjsPrXP8Ah/TVvb9ZZV3Qw/OwP8R7Cu7LAAyP9cmgRnyDUo1aWS/dIYxubaASBVKXxRYW0RZ74yn0dQP5Vm+I/GcVqklrbDfIwKnB6V5rI8lw+XJNaRhfcm52WreNIbr93FG0qj3IX8fWsRteu3OUSONe2BWYkRxUhjwOa1UEibl3+270c7wfwqWPxZeW46qMewzWJLMIwaw7+5dmIU4pNILs7eb4hXCKVkR3XuC3FV1+JS42fZ1iPqRmvOmeUnlj+dJk/wAVRyoXMz0628aNO3y3kSg/wiPH606XVr26DO15IFY/8sXIrzFcZyrEGur8OeKpdNljgvIYZLZmALkfdHrUuI0zcZ1FuTNczur9S75ot2itLJ5EbO7oa7e9PhxtLE8UtvNuXO0MDXm2sX0WfKhwqdQB2oSGx8U/zFs85qXzsnrWRFPxyetTed70mNPQ0vN96PM96oCX3p4kqRlzfSGTFVfMoMlMLlgyUm+q+8UnmD1oGWN9JuqDfmjfSGTFqYXqMvUbSqOp/WgCUtTC1V3uok+9Io/Gq76nbL1kB+hppCui9u96aWrKfW7ZehJqs+up/ChNOwnJG2WphbmuffXJG+6mKhfVrluhAp8rJ50dIzAVE0yjqw/Ouaa+uG6yGommkbq7U+UXOdI93EvVxVdr+EfxVgbiepNH50couY2H1OMdKgfUwegNZ1AXJp2FcttqDtwBUTXErd8VGBjpThzTsIMs3U0oHtSgUuKAExRinYoxQAmKXFGKWgAooooAKKKKAEoopKAClBpKSgDo9DZ5LCby2AkibIFSyTm4cKzZxyTWdoU4hlnUnhl4qaRsyMAMZOeKhrU0T0LkM2wEZ6VoQXG4YzWFkqangkcNnNJjTN5JeQTV+JwRWEu5sfNjNatmm0/MxPFQzRHm5pDS0lamAlFFFMAooooANxX5lOGByMeor3qyh/t6ztZZVV45LdJA3r8vP614LXqXw58Wwraw6PdnElvuELf3kPOPwqZK6LpuzNyKKGw1F1A2grxxXQabrUO37FIQCeFrG8TwPcRpcWa/vFHO3uPWsTRWlubsibKSR81geg2qkTvGVoZGV+nUGpracRTK2evH0qOaU3dpDNHywG1/rUMdsx5c4qU7My6HaWIWXHcYqe4t0ABC9/0rntK1QWziNzwehroLa7W6Vs9RXQnfUwldMy7ixjMxAIAqjJZohPzE1pzNiYjHU0xlGOlB1J6HN3UJEnAqBrGWUfexn2rfmSPGdozUOwlfSgq+hmeSsYVAvSrQQ+X92pjGgOTSNOoG0UjNmZcblHIrJuZJBux9a3bhFkBNZM9ox5U0iTIDTzzxgnC55rrIbJYYUYHnisi0tiJsFQcV0Fw6raDkDFULqX4ZAYgCyk+1OLYHHNUdOhwN7/xVelZUwcDA7mkZtake35skHJpku1EJwMmonvIsE+cPwrPutUhX92PmNAuVlxFDKc0+KXyomVFAPcmsI6xKuQgwvc4rKvNXmdwN5TNK4+Vm9NcYdmZsDvSi5jkt/lbLfXpXHtcOQSZSc+9O+3/Z4SVc7mHQ0w5Ub5kEknBGBT/PjQ4Jrlra+eI7/MwDyc1HNq8e75rgcn+HNA7I35L9cncMYJ/KmLqVv5gVhhT/ABe9cxNqcJGfMkP4VUfVo1GVWRvYCgXumnfBZUnVSGYNuXFc3q6E6V5ifehlWQitM6sj42wsMjB3VCQlzG8TfckUqaZLs9iHQ7tJ5CmRyOlb8T+U+0nODXA6VvtdcWMnDKWRvwrurb95dRBv4iAaTEekeGZdLhhS3utQtkuSN7Q78N+NYfjTxWqytY2Dnjhmz0rj9euV/tW5AIwT29KxWm3E981pCHUhsnLmRixJJPUmpolqrGcmr0Y4rYknRcCmysNtJuxUMr9aAM26bJIrIuFJ5rYmXcTWfMg5zUsDLYUwqTViQAE1CXK1IiMow6CgO69T+dK0rVCzFqQF6PU5oE2K5C+maab5pGyzdaobaXB7UAbMVzwOatrOD3rnt8ijg0faZ6Vh3OnE6gckU8XUY6uBXK+dcHq+PxpP3p6yH86Vh3OpN9CP4xUZ1OBf4s1zgPHJppkUUrBzHQNrEQ6Amom1odkrC3sx4H50vPdiafKLmZrNrUn8KioJNauMdqzXkC1EST1p8qFdlx9Vu3/5aYqBrqd/vSMfxqGinYLscXY9WJ/Gm0UUCCiiloAPwpPwpaKACiiigAoANFPAoAQLSiloAoAMU7HtRinUAJ3p1FFAwoopaACkoooEFLSUUAFJS0hoASiikoAKKKSgCW3lMcwI78VeFxh19+KzU5cVPmpZSNcKHjB7mpo9qnbVCwnMkwQ9Ac1sJAGnqWWi1bxZwT2q/G+OMUxIwoAFPKZ5FSy0ec9qbRRWhiFFFFMBKKKKACnxTPBIk0LskkbAqw6gjoaKKaEeteGvEj32gtcSx4eCQRvjufUex9K3JI4UvLd402mWLex+tFFc8zuwu5vaGFCzoM9MilJJ6miis5Fz+JklvEsm45xitnSGZbkLu4YYoorensYzNK8iQTL1/Kq0gUY60UUy4/CZ9wQM1B5ny/Siig16FWZ9z/WmxqG6miikSyUhQMVm3EwEpjxxRRSZBmLO6agQDwRWncyD7Nk5J60UVSBble31mcQbfQ8cUXF5NcJh5Gwe1FFIrlRDnFuzAnpVBZV3ZIJYd6KKAZmXuqvG7IAcVnfaizh2yc+tFFBiNMrvG3OB7VQdTPMoZ2wPSiigTLvloISFz+NUSuDketFFAmJOu8801IxnmiimIJY1UnFRCYrwO1FFAjH1U+Tq0FwnBkGSPfpXTw3TxWscvVtvB9KKKZJmS3DSuWY5JNMVvmoorYgtw9qvI1FFMB+dwqJ1FFFMCq4HIqlOoxRRSYGXMME1TfrRRUCGGm0UUAGKKKKQCZxS5yKKKQDOfU0nHqaKKBhke9MLqD93miigQhkY96aWb1oopgNFLRRQIKKKKACloooAKKKKACiiigApcUUUAPApaKKAACnY5oooAXvS0UUAFFFFAwooooAKKKKACiiigQlJRRQAhpM0UUAJQTxRRQA5PWn5NFFIpGhowDXjE9lrpbVAZzRRWcty4micLQSKKKk0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6" descr="data:image/jpeg;base64,/9j/4AAQSkZJRgABAQEAYABgAAD/2wBDAAgGBgcGBQgHBwcJCQgKDBQNDAsLDBkSEw8UHRofHh0aHBwgJC4nICIsIxwcKDcpLDAxNDQ0Hyc5PTgyPC4zNDL/2wBDAQkJCQwLDBgNDRgyIRwhMjIyMjIyMjIyMjIyMjIyMjIyMjIyMjIyMjIyMjIyMjIyMjIyMjIyMjIyMjIyMjIyMjL/wAARCAIWAyA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zYLTwvFKBTwKwOgaFp4WnBaeBSAbtp22nAU4CkMbspwT/ADin4pwFAxgTinBMU8CngUAMC/5xUqr/AJxQBTwMUgFA/wA4p4H+cUgBp4BoGKB/nFO/L8qQA07FIA/L8qOvp+VLilAoAbjjt+VRSLkVYxTGXigQzSrs2l6EY/Kx4r0K0mE0AIxnHpXms0ZzuHBHSui0PWgAI3YBhxyayrQvqbUZ20Ya6pN7H/velGrzGHSmIPQelXtSCTsJAM1m61iTRpgOy1EXqjWWlzzItvlZz3NMk6nFA4yBTTXoHmgvWpg3y4qEdafHy+KAHFeOlQkV01j4cnvIN5yoIz0rI1PTZdPn2ucj1pKcW7IbhJK7M/FFOoPWmSPjBJ4q4qYGTVaBgp5qy0vA44pMaJoraSZgsSE571sWvheeVNz5rV8OtabF3bScV0kt5b28LFSOBXNUqyvZHZToxtdnm2p6c+nEehrR0HQjeMs0q8dcEU69mOs6iI41+QNya7bS7Rba3UBQMClOq1HzCnSTnfoJDplvbxAbQMD0rA1yZFzGjcngVtavqIt4iMjOK5GJJL+68xicZ71lTi3qzapJJWRZ0m0OQ5Hf0rpY1woH9KrWluI4wMdKuAVsznF/z0o/D9KWlwaAD8P0o/D9KKWkAn4fpS/h+lLRQAn4fpS/h+lFFAB+H6Ufh+lFFAB+H6U5M7xx+lNqSMfOKHsNGzpvLr0/KuhB/d9vyrn9NGHFdCo/d1K2G9ylJy3QflTefT9KldeaTbXM9zdbEfPp+lSKD6fpShakVaQCAHHQflTe/b8qmxTduTSuMRc+35VIufb8qAtSKPapYxQPYflTsD0H5U8D2pcUgI9o9B+VKFHoPyqUKKcEFICEr7D8qYw57flVkqMVEyigCID6flS7fp+VPCinbRTAgK/T8qjKfT8qtFRTCtAysV+n5U0r9PyqcpTSlAFcj6flUE0e7HA/KrhjphSgDFubIuwx+PFVZrHEfH8q6Bo8iq9xGBExxzTuBxl5p5ZwdoIz0xWxp8RRVUqBx6VMEEj4wKvrblAMDrTcroSRBeoRAcY5HpXm/iFpVn2KDyfSvSLttq4PSuaubFbu+5QGrpy5Xcmauji002a4thiMn14rOl0toblFdeCelet2ekhYCAg49qx7/RhJdKxAAB9K1jX1IdI5zTrSWJG+XAPfFSWyGe7KMuQvfFdgmmD7N90Dj0qpFpohlLqvXrUOpctQsWNPt1WAdvwq1IqldqqPrio4SVG0/lV1Y92OKxbLObv7PdcKcDirNpbBU4UflVzUlEf8OTS2PKdKq+grakRtFK9Bn6U5INg7flV4oKaUFK4yoR9PypnPt+VWnQVARzQMhbj0/KoifpUzVA1NCGlj7U3cfb8qCaTIqgPOwKcBSCnjpXonnCingZpAKeKQwxTwKQCngUDFC04CgCngUAIFp4FIKdikMUCnYpMU8UAKBTwKQU4CgBQKdikAp4FSAmKdijFOoAbikIp+KMUAV5I8iqEiNFKsicMpzWsVzUEseRVC2Nyxulns1bI6c1m6zci2jdG/1cinms+C4kspCRkoeorP1m+aeLC5K+h7VmqfvGzq+6c22AzY5GTTduadjB5qRVyK6ziGxJk1bs4k+3xB/uk1DHgNU2OQw6g5FJjWjPWtNjjFiAgHSuQ8TaLdXUpeMZA9qXRfEgt40jmb5l4ya6y3vItRhyoBz6Vwvmpyud941I2PGZonhkMcilWHY1HXV+MbJYp1lVMEnmuW2n0rthLmVzhnHllYEOGq4NrJiqgTNSbHA45pskswTyW7ZjkIx2zWpBPf6nIIgTt6GptB8PNfbXlHymu6sNGt7BM7VGK56lSMTppUpS16FTRNDS0iDEfN3NXtQvY7OE8gcU3UNWhtYyAwBHvXJXNzNqc2Odma51Fzd2dTkoKyGTzS6lcnk7c1uWFmsSD5RxUdjYLEg+WtZVAFb7aHO23qwVeKfRilAoAKWjFLSAKKKWgBKWilxTASjFLiigBMUuKKWkAhHFSRD5xTMU+L7woewG5pw+da3x/q6wtPHzrW6B+7pLYbKrnmm5okzuppzXLLc6I7DxUitUQyacAakdibdSZ5poBNGDmkBKMVKuMVCtTL0pNgPBqVeaiAp6k1IE6qKdtApisaUvV6E6gwFRMop27PakJ9qkaGBRT9opueaXIpDDbTStOzRmgCIpzSbKlNNzQAwoKjMdTE0wmgCu0fNVbmLMZq+etVbkEpxTGY8MBEta6RfIAapRqQ9aKt8tIZjapAxHydazLS2l+15Ymt66kXfjNVYHTzzg076CL8MRERz6VmywhpOR3rZjOYjissufOx71KYycw4t8Y7VTNvkEAda1m4t8mqayLup3GZH2YrN071rRoPLHHaq00i+celXojui4ouBz+ruBJj3qXTUBjzT9RsvPfOOhqxYw+WgBFO+guoMlN2D0q26jNRlRSuBRkWqzLzWi6iqbqKpAVGFQMKtvioWAqkIqMKZ0qwyg0zYKYjzoU8U0U8V6RwDhTxTRTxSGOAp4FNFPFADhTgKSnCkMUDmnAc0lOFACgU8UgpwFACgU8UlKKQDhThSCnUhi0opB1p1AAKdigU6gLDNtIVqSlxQFinJFk9KoXFiHz8tbW3NMMQp3E0cjcaYQeBVI20kfau1e2B7VVk09W7VamQ4HIYKnmpFet6XSQegqnJpLjoDVcyJ5WUCwOCK7fwnqMDRbDw46iuOfTpV6A0kKXVpN5kZYH2qZxUlYuEnGVztfFUdvcxJgjO6s46BBJp7YA3bcg1z93c31yBuJ65q7Hq139mEbKcgYzWag0rJlucZNtow3jMUrIcZU4pySAMAfWrP2OeZy5B5NWItHkc8g1tzKxhyts6vRtWt7e2UZAwKW/8QvLlIMsfasi10YrjJNa9tpqR9vxrncI3udSqS5bGZHaz3km6YnB7Vt2lisSjAFWY4FUYxU6qBTJBFA7U8CgCnCgYYpaKWkAlLRS0xiUtFLQAlLRRQAUUtGKACjFLjinUgG4p8Q+am4qSMfMKHsBtad99a3wP3dYOmj51roFH7upWwPcqMvzUbakbrS1zS3OhbDAtO2Yp4qTFSxkYTikKc1OOlBAqRkQWpFFOAFOA5pAOA4pwWk7UAmkA/FJtOaeOalVatRuZuVivsNL5ZxVjZTwnFVyC5yi0ZFLs4q28dN2cdKlwGplXaaNpqwVpNnFLlHzEG00xkNWdtNYcUmhqRU2mmMCDVzYMVBItSUrEGKayZFTgcUhHNFxlU24BzikK9qtkVHt5pAYV/byMxK5Fc/F9rjvsclc13rwq68iqn9npv3ACmmFiK2Zvs/zelZasWvSM9DW/JCI4Tj0rlzJt1PaO55ppAb82Ta8elZEIm8z5ga6G3QSQjNL9iXOcVNxnOzWrs+4Zq/ApSIA1fe3Xd06VG8WB0p3ArEAnpRtwOBT1XmnFTSuBWNRN1q2Y81XkUg0wIH6VUk61cdflqow+aqTCxVfjtUJ+lWpFquetUhWIGpvanODmmUxHnNPFNFOFekeePFPFMWpBQMcKeKaKeKAHCnUlOApDFpwpBThQAop4pBTh0pAOpwpop4pMBRThSU4UDCnUClFACil70CloGLS0g6U6gApNtOpaAsM20bM9qlAoxQFiHyh6U0wAirWKXbRcLFE2qEcqKZ9gQ/w1pbaXZRcVjL/s6M/w/pThp0f90flWnspwSi7CxnpYIP4asrbKOgqyFp4WlcdiJYgO1SBacBTqQxMU6lVM08REtigBlOFPeIpTMYoAWlpKWgApaKWmMSilooAKKKdQA2nUUoHNIAxS4pwFOAoAbinxr81MnmitYGmuJUhiT7zOcYrkdQ8eRI7Jp9sxUDiWX5d30HpRZsV0elaeUR13MBWtPqNlZwbrm6jhXpmQ7Qa8IfxrrBU4meNcf8sgFGf5msd7281eVY7m4lkXOfmbcQfWqUGS5o98bxT4dVsNrVmD6eZV2DVdMulUwahbSBuRiQc188xWUqTeTPsIzxk9R61ekimtdsgzHgYUqeMVlKh5msat+h9CgAjKkYPQ9qk28V4TpfinVbRhLbuFxwdpOG+o6V6DoXxEtL4rFfL5EucEnofpWEqUomsZxZ223im4NPjkimRXjYMpGQRT8CsixqipAOKBjFOGKQrjSKaAam205Vp2FzCKKlApVFPrVKxlKQzvT1pDSimiWONNPSnUhpiIjSgcU/AoFKxVyFqiY4qy/SoGFZyRcWMBzUclTdqawFZstMrAc0E1KevFNK1JaIz0qPndUxWkC80DA9KVBUirkU4Lg00hNkcse9Me1Yz6SpufMVeR3roQKeI19KpJkcyRn28XlpzUpNWGiFQyLUuNilK5WbGaikxg1OV5qCQVJZWA+ankVIkfNOdOOKAIdvFVpUy1WcY61XkzTArunWqbJhjV5ulUpmIOaaArS9KpnrU8z5NU2bmrQhXqM/0pC2aQ1QjzqnrTRTxXpHnjxThTRTxQA9aeKYBUgFAC08U2nCkMcBThSDrTwKAFp1JThSAVRUg6U0U4UgFpaBSigYo604Ug604UDCnCkpwFABTu1JTqACnUlLSAUU4CkFPFAABS0UtAC4oxRTqAFApcUU4UAAFKKAKcBQMFFSiImmoKsIcUmA6GLAqaCP8Ae/jT48HipokxJQmDJmtFcdO1Zt3AIxwOlbfASqNzHvzVMSMbrRVtkVBg1VcjdxUlC0UzdTgaAHUUUooAUUY5oFOxQAY5p4FAFPC0AIBUVzdQ2VuZ52IUdAOrGppJEgieWRgqIu4k1wOrarLqdywUFIc4A9B/jTSuxNkWqapPrdwScLbRHKID8o9z6mqH2YSIxwBH3dun4etWofKEe1k6YAX2+tXJXDxAAIqgfdY81otDJs5eSKGBZAq789yTU1jPbW8BlZYy6/daM8g/40+6Uox+6M/7Of51kzgbjkv9AKtEMnvNQlmIbzC65yCOCPqKWDV5Gg8iR94ByjHqP/rVlltrHGfxqWDbK4VwOeAfShpAm0bFpdyNHKCMDrgetH2oq4DdjmlhdYJ5I/L+/wDxmsy7l2yk46H1pctylKx6V4V8Yy6fMIpJJJIWI4PPFeq6fqlvqNqLi2kDIeo7r9a+ZrPVPKIHINeheFtfmtlt5YnyE4nXOd6+v4VxVqLWqOulUUtD2ISHOKlRqpWzpcQpLC26NxuXB7VbVfeuU2LKnIqQVCh4qTNWjORJmgvTcimsaq5NhWkpBL71C1R5NZuTuaKKsXhLx1oMvvVMM1LuJp87F7NE5loE1VyD60hBwKXMx8iJzL71GZCTUJPPWnZHWpcmUopDvMpryGm55pp5HFTcdhvnHdTvMphSmEGkMmMvvSCTnNQAGnhTRcCysnFOEnrUCg04Zp3E0WBJxxUglGKrrmkJx3quZk8qZaaQGq8jiozIaiY+9JyuNRsK781WeUA0StVYn5qkstJIO9OeVduM1UU0jN70ASFge9QyNUbMfWoXkpgPb61RuOc1KznGc1UmfJpoRUfO41Vk61Zbk1Wl61ogGDrSsMjrUYNKWqhHn4pwpop4r0TzxwqQUwU8UAPFSCmCnigY4U4UgpwpAOHWnCminikAop9NFOFADhTx1pop1IYtOHWm04UDHDrS0gpaAHYpwptOFACjpS0DpS0ALSjrSClpAOFOFNApwFADqUdKQU6gAp1JS0ALTx0pmaeDxQAopwpopwoGLkg1PGCRUIHNTeaFFICxECDV1OOazBcinrec4zUjNhZRjBpG2kVmG6A5DUq3W7vVX0EF3FuGe/asxgUPNbIIcZNZt9tXOKVyitup4aqof3p4amBaBp4NQK2akU0CJRTxTAalWgByin9KFFMnlWGCWVukaFjQBz/iW5MrpZK5AHzynsBXE6hqAhYx2pIPRn7VNresNI7LEMvM25gOSR2A9qm0jQBGEvtSGSclYiK0iktWZSd3ZFfSoZLg+a8U0uOS3QCtYsrBiluB23N/nrV/a90yIi7Ih91QP8/n0rG1fVBanyLX5nxy/wDhRe7BRKl/OkON5EX/AKEa5+e4WRjsDH3JrUs9JutRmZ3ZiSck10lj4RRhllyf9rvQ6iiUqcpHCR2ssx4U81saVosjXKCSLIPQ9q9BtvDEUeN0KgegrUTTIokCrGMD2zWUq/Y0jhzzq9t40uRGMBo+Mc81zmoWcplLLg89OleranoMFyBLtKyjuDXGalazW26OU7lHQsoNaU6iZnUpOJxZRlPzA/hWppF9JZXKyIzYzyp71FN8jfdUj1QkYqa3eCRgSQxXnAGGFaS1RnDRnvHgjWhf28lucAx4KjPT/wCtXaYGa8Q8H6iLHVrSWF9ySnypCOxJ4yK9sLYNeZONnY9BPQlFOzUIagye9QKxMKQmovMpPMouFiQimEYpPMphlFJlIeaAaiMopBKBSGWCaRm+WofNB70hkG2gRDPKVpqzHHWmz/NSpEcVLKQGU5pY5DSmPNIqEGkMnU5obpTVPWkY8UwEGM1N2qAHmpAeKQEoNOqEPilEgoETZ4qJ2pwbIqJzQAZ4qItT88c1E1AyOZuKq7stUkx61WX71AFhTk0MOtKgpxHBoAqPxUD9KsyCq8gwKYFZjxiq8o71O1RSLTQFUiqk3U1fIqlN941aEVgODTGJFS9jUTCrEcKKeKaKeK9E88eKeKYKkFADxTxTRTxSGKKeKbTqAHCnDrTVp4pAOpwpop4oGKKcKSlFIBwFKKQU4UDHClFJSigBRThSUo6UAOHSlpB0p1ABTh0pKdikAopwpBS0ALS0lLQA7NFFFMB1OFNpwoAeKUEA0zJxUsEJc81IDt3oKNhftVxbUDtTiiovSgDP8kjtTHicLkVohQ/SnGH5TkUBcxY0mZvapl3o2Oa0IowKaUHmmkO5D9qdBVO4n8wc1qSWwZKy5INrEUWGtSqoJNWoYGkBPTFOt4wTzWgECpwKHsNIzyrRtg1IpqGeQiSiN80dALiVYWqqGrSUwJSQq5JwK5Txjq62tgtujHdKckeuK2NT1FbSJ8EblXlmOAnuff0ArzHVtRbUtReYE+Svyx5GM+pxVRWpMmaug2I5vrhAz/wZHT/E+groBAQxe6J81+iE52/73p/uisXStYQCO2tkO4Kfm7n6eg96vy3Kxfu84Ocvjsf8fWnLcmOw/VdQS0iMcCjzpRgs3JA9/wDCuStoXu7k7cnccknvVu9mM8ghiGXJJkb+ldH4b0Ys6uV71DfKi4x5mdB4e0JEtlYrhj1rqYrBEQYAqzptkI4VGKuvGAKyavub37GYYAO1QSxcHitF1waqzD5TUtDTMi4UYPFcnrkAdCRjIrsLkcVz2oR7t2aUXZltXR5bqVsYpN0Z2n+dZ6Pls8LIO3Q/hXbappokhcgVxE8eHI/iU13QlzI8+pBxZ0Ok3Z35R2S4HOD3xXvHh3Wf7T0mGRyPNC4Ye9fONhMdw7sPzP416j4G1Mq7xbsjbuGP1rlxENbnTQldWZ6r5lNL1ThuRIg5yfX1qTzK5WbFgNml3VXEtL5lIZIXOKhMhzSlsjimGgB2+ml+aTPFNOM0rAP8ygy8U3AqOTgUDJd+481ajYbazlbmrcbfLUMETEjNANRFqA3FIY8nHSms1IWqMtTAeDT91QA0FqAJS9R7yD1pu6kPNAFmOU4p7NmqinFPMlIBzvgVAZaSSSqxbmmBJI2ahVsNzSknFVpGKnNUo3E2acbjFKzDms+O4yMVK0vy9abiLmCSQVA7A1HJJzUZepsO4GmSGmmSo3YmqSGBwaoT8NVouaqTHOTTQivng1EzU8moX4FWhHFCpBUVPBxXonnky1IKksoRMea0hYL6UAZgp46VqfYF9BSjT1x0pDMwU6tL7AKX+zx6UAZyinitAaePSl/s+kBQFOFXhYe1L9goAp0tXPsB7VWnTyTikMQU4U1elO70DFp1JSigBRTh0pBThQACnUlLQAvenjrTO9PHWkA4UtNpe1ADqWm5pRQA6l70lOpiFpR0pKUUAOFXbV1GM1SFOVip4pAazSqBVK5uflIWqksrsOtQ5J6mgZctLghvmq612mzjrWMTgVCkrGcAnvQVbQ6qzg8yLdjrVG4Pk3JBrb04Ysh9K5rV5tt4Rmm1oSi012oTFZs0u9simwzKxwSKnfygMgVDTNFZDLdXZuK04RtQgjJrOS7jj70jX4Y/KcUW0KvqN1ILvDAbT6VVjfiluZTIuScmq6MaNkS3qaUb1aWVURpHPyIpZvoOazo3qpr94lnosrM+3zSIz9D1o3EYOq3khs2nZsXV3kg/884z6f7WK5WRTNNHFGucnhB1PpUt3qMt1ICc5ACpGP4VqbTXWylNxIoZxyF9T2FbK6Ri2mzehtk0W1S3jIbULrq5GNo9qzLi7Vpvs8DbhHw7erd/w/rVW61J4LeW9lkLXdwSiZ9O5A7AdBVbQUaclmBYnoFFFtLsL62R0eiaabm5A5POTXq2i6SsUY45FcPougavOgZbpbOM9AgyT9Sa07rSfENhbEwaq82f4dwzWD1ep0ptLQ9IRhCuDUUkoJ4rytfEHia0mCO9w0fcSJk/nXTaD4im1C4MFzEySgZB7GlLQcdTpJGqnNJxipLhyi5rntV1dbOFpG5A9Kz3LSsrsuXD5rKuYyxJxXIah44uBgWoUD1IzVFPG2sSNhLeOUeyGtFRla5LrR2OjuoxtINeca6gttSJXhWrrv8AhIJZ1/021aANwHHK59/SuQ8SMXlV8g+hHIrWkmnZmNaScboggIzkdB3rtPClyYrzGTvbb3/hPBx7ggGuEtpdjBsZXow9R3rrNGtZMfaI5F/cON/PWMn71OslbUVBu+h7Fpl550aE8clWHYEcH/GtQtXKW0v2XXo4R/qr1TIo/uuBz+YrqyvJx0rgasdb3BWp+6oR1p1ICZTxTWNRhsU0tSAl3cU0nmo88U3PNAyxvqOQ0zdTWakAq9auR/dqirc1aRsLUsaJGNMElNZuKg3UhlnfmkJqENxQW4poRODSOajD+9DtmnYADc07NRA807uakZJmkJ4qMGgtxQA1zxUJanueKrk0xEm7iqV3MFBqdnwKzLwlhWkNCWNjvsNjNXkuCy9a5vy5PM71rWqvsGaqVhRTLTtnmms3FDggYqMms7Fjd/zVIDkVB/FUininYCOTiqkhqzKapSdaaQDMZFRSjAqdelRS4xg1aJZw1KelJSnpXeeeamkHmtwVh6QOTW6tJjQ8U/tTBSmRV6mkA+nCq5uUXvVefUFUcUXGaOR6inrislXllTeAcVLBNIDg1PMh8rNUY9KcBUEcgPU1PxTExcVhas2JAB61u1gat/rR9aAGp92nimR/dFSCgoWlFNpwoAcKUUgpwoAWlpKWgB1OFNpwpALS0CigBaWkpaBC06kpcUxjqUUgpaAHCigUUgGtUdPcUzFAEbn5arxsPtC/WppumKrQxs90gAzzQiuh6Bp3NiPpXK6ymbtq6zT4mWxGR2rl9XH+mGqexMdzCywcAEjmtgWO63z5hyBms9k3Soo/iOK7SLS4hZ4zztrGpK1janHc4WRWDYzSorDkmrdzFiRsdjikEfy9KoTIWyVpi5qZlwKYooJJYyciuI8Xao93qcdhAdywE5xz83/1hXavKLeCSc9IkaT8hmvLLW4H2xLmZNwHzOM43t1/maumtbkVHpYlhQIjdcZw0hPJPpTTIMktwqjJx2H+Jpju8zhNwjHJzjge+Ks7FS4iiVcxR/6wt/ET/F+FamRjXM0l0zTScBRtVR/Co7Cuu8FwMyllTdgVzV3F5MlwnUA5FekfDbTPtGns2OC3U1NWVolUo3mdZZTTRhFO7k4wq5NdFJZ3MljvS0XgZLSS4/lmsTU/D126B7GRoZAPveYRn29K5C/0nX7zdFd3+oquCQsbAqOe/IrGKXU6JN9DUu5riK82ukG3OMRy5P611ei2gZfMaP5umWHNebWPg+R5VW5kmMY4K7vmP5dK9f0W1Nnp0UG0qqDCqzbiB9aTSGnIZqMGy23d68p8QXhed4uozjB6V6/qQ3WjewzXjWsWzTTzbGKtk7SBnBqYr3in8IaXoIvVLqHYDnKwkirUqJYAou0HuCu0/kazYLzxFp1qotdRkd9xJZyNrL2GCOtU77xPq08QXUrW2kcDqODj8OK35W9jDnS3Rcnv45C0bqORgg9DXIeIIkRRsGF6gDpV+0uTdXJHksncKWzVbxJFshjzTirMU3zRZh25wo9xXdeCL1I9ShimXdHIDCwPTB6frXBxjES+9a+lXTW94jAkZx07EdDVVY3iZUZcsj2bWMpqGkXqKSsN6kMgH+0jV2Trgke9cdczi60S/mX74hivEHqyAZ/ka6mwulvNNt51OQ8Yye/HH+Fee9j0epJikqTFRtUgNpCM0uRRkUrAIRxTDTywqMsKQCE4ppNMd8UxWzSKJlPNWAflqsvWrAPy0mAxnpu6mv1ptKwEgPNKx4qIGnE1VgDdzxT95qKkzQBODzS5qEGgvSsBLmkzxUYbims1FgFduKrk08nioWPNMAkPFVJFz1qdjULUICuYlznFWoQAtV2NSI2BVWESv0quxp7vxURORRYBmfmqVSKhP3qN2KdgCWqjCpnbNQ96YDR0qGU1P61BJVIlnEUp6UlKeldxwGto9bZIUcmsTSeFJpbq+JkKLSeg0XbrUBGvy1UinkmG5jgVEieZy3NRXEvlDavFZt30NFEmkuNpwWpBIjDPBrGlZ5JMgmpQHC5yadkNRZ0tpdJs21cRk9M1yscrpzuNbWlyNO2Cc1nKPUvVF1pSknBq/DMGUZNVJ7Vi2adHEyqKcZaESi7mgCKwdV/14+ta0bkcGsnVP9cp960Wuxm1YbH90VJUafdqSgoWlpKWgBwpwpopwoAdS0lLSAXFOApKcKAFFLSU4UDACnBeOtApw6UAFLSUtABS0lKKBDhRQKKBjWpB0p5pMUgK8opLEYvVFPfnNT6QiNqK7+lJ7Fnb2wxZD6VyerJ/pZrtURBZ/L6VyGprm7qk7xM2rSMJkKzI2MgMK7pbiL7IPkP3a5oWRcqcd625fNSyYcfdrCstUb03ozmplDsxUcZNNxhaWM5J+tSMvFaLYmRUYZqIDmrDDio8c0ySnqqb9GvVLBQYGyT9K8wtVE9zBb7tu9gC3vivS/EMU0nhvUFgBMnlcAdSO9ed23lNoEjpGBPa3scgfuykYx+eK1p7GVTctNYL9turVGBMYGfYkdPzqayENzIAxxKkYjcerL3/ABB/SqltqDw6290D80spbnkdafqF3Gl+9zbqEZpFLKOg4IJrQzuVbtfMEgYETR5SQfToa9g+FuB4djbHJY14/LN5lwsi8vjayn+Jf8a9e+F5UeHUQHLRyMDWNf4ToofEekqiTJgjFUrmwtjndGp+oq7FIqrjiqd7dpGpORWF9De2oWtpbQtuSNQfXFX1wF+tc7aai15e+THyq/eIroN6IBzx9KSY2mQX2Ps5Hsa8r1RBFeNnu1eo39xEsJORjHWvMdakjuJpVjbJAPT1p31BbFq201Lq2JRmjJHOOh+oqnL4RRmyBbjnr5WD/OpfDeoiWLy3bkV0LuNh5pczRajGRysuhwWEe47SwHYYrhPFOFhX1316NqrOyN83Ary/xVNumijz3LGtqLbkYV0lBmMP9UtTxNtK+oNRiI+RF79amhjLAkDoeDXSzhiey+GLpJ7G1LsPIli8hy3Y9v5mt/wszw6cbSQ5eElCT6qSv8sVyfw/aK7057R13CLcJAe4PIrs7a3itLkRwbseWzNk5JJYZJrzZ6No9OLurmqZBUTS5qFic8VGTUIbJxIMUGRfWq2eKryuVBpMC60w6VCZeazmnPrSiQ4yadgLUkvNLG4yKotJk9adFJz1qCuhphxVhGyKz0bJFW46GBI1Rk4Bp5qFzgUgI9/NShsiqvVqmXpVCJCcU0vTWNRM1FgJw9NL1EGpN3NAE4bigvUQbimluaQEpbioGalLfLUBbmmA8nioXapGPy1A1OwDSaevSozTgcCmAjtzUWac55plUkIQnmjNMP3qDTsAhNMNGcmkpWAaehqvIasHoarSYqkScZSnpSClrtOE0bE4gaoLdTJcsW9ataam+IihY/JuDkcE1M9io7luGNQCT1rJ1HIfgVsx7S3ByKr6lbp5JNYp6mxjW4UjJ61cVUdaoLkfKKtRMV6mqaNYyJzb4GRWrocWHPHes0SgpitrQeWP1qJbFStY25I9wxTfLCrjFaACEc1FIik4FZbGVzKnAQ5FYl7JvkA9DW5eYAwK52cHzufWt6V7GUy0nQU8daYn3aeK0JHUopo608UDHCnCminCgYtO7Ugp1IA704daSnDrQIWlFJSigY4U6minUALRRRQIKUUUUAOFLSCloGJQT8tBqN2OKQ0RnnNTabuW+Rl6g1GgyKlspfIvVf0pPYfU76GVzafMB0rldUH+lZrprW48206DpXOasMXFVH4SH8Rbs0DRx5FWb4j7NIoX+GqtpJ5cSmrEkhdGywIIqKqvY0pPc5eOBlJ471KwwDmtAxqScVDLB1qrAzLeo6lmG0kVGKQkSIM8HkHg+4ryuKylii160HWAhyvoA3WvVkrhPEKHTdf1SSMbY7+0yPc5Gf5VcH0JmupyESyG4+bnNTOjPEz/AHinDetW7dIlMU8i8N0z254/nWmLCK30W6mmdRIwG0Z7Z61tc50jl0kw3OcDpXqXwuv2kS6tSfmX5x9K8qIG8DJCbuDXa/DCdofGIt+0sD5A9qisrwNaErTPcDcbY8k9BXM61qrqRGoJZjgKByTW+0O9QD3PNcxc6na6V4rmub2CSSG0hDIEXO0n+LHr/jXEtTvR1Xh3THsrPzJRmdxl/b2p2raULmRbg3l1CI+dkMhUMfWsm2+IGn3aBrSN7hc7R5SliD6EdqbJ4suboJ9n0y5YTZVMxHLHvWnLYFGTdzN1zWmkh+zwSSySKuGzHyTXCwNdrPJ5shO88gjpXXXPiO5sml26Q2UyHJjPy+9cvda/8zs1oqlhu/1ZHHrTimEoJdRI5zp16kozsPBrqV1JZIg2eo61wy65Z3pMTKA56AHOa2rXcmlRnJ6lQfUA0Tj3IjK2xLqN6CCM15rrcnn6oQOQoxXWX023czHgVxjOJZ5JT95m4rajG2pzYmV1Yv2+35VboBV23WJmwoG0HJrJRyw9Oxq2pkWILGCVLckDmtGYxR3vw/uA1/eKoILR8du9eiwDM7NnoMZ/HpXlfgVturxMxK7xIhGPpivV7NCqle55J9TXBWXvHdTfukhqM1MyGoth9ayRbG1G8QZTzSk4NBf5c0xXKUkQQZNVJ7gRqTmjUb0RISTXH6lr+AVU81pGDZMppbm9JqSBsbhT4tRTcPmFcA+pTO24mhdVnXnNafVzP26PVrW7ViOa1YmBHFeY6Pr+6UIzc13unXYlUHPWsKkHFm0ZqS0NXtUEnSpwcjNQSVmUQKOal6LTF608/dqkIaTUL1KRUZFMBoPFGeaXFNxg0gHg4FNJ5pc8U3tQA1jUOfmqVqYV5pgDNxUWeakYUzbzQA00dqXFGMCmkFyFutHanMOaaelUhXIz1prU8imkZpiuRZwaTdSlTmmgHvSBsRjxVWQ8VZYcVUm4WmhHIilPSkpT0rtOI2dI+5V+e3DgsOtUdJ+5WrSY0YyO1tP83Aq5NtuYcKc5Hapbi0EuSOtVkheA89KhxRcZGPLayRyHAzzThHJt+7W0TETkgUxvLPRc1NzTmsjIUP3U10ehAbeTioUijK8rilD/AGX7lTLXQfNc6VpcdDUbTYUk1jR3jOMs1K1w8p2jOKjkdxXRadvOkNZF8oWdRW1bxbUyaxtQ/wCPkfWt4qyMpO7FWn0xafTGKOtPFMHWnigBwpwpop4pALTqSloAWnUlLQAtKKBSigYop1JTqACiiigQtKKbThQAopaQUtAxDUMlTGoGOWpDQ9B8tNjGbhR708NgUxDtmDUC6nbacuLTg54rH1UE3FbGlNutfwqnqEIM2TV9CepTI/0Yc84qnHdspZSamuXKIVWslS3mc0mawWhs277jU8hUIcjNUrdwBV1VDxE0yWYV4QZeBUAbirF+uy4IqquKhjRFPfRwDBYdcYCk5/KuV8U6ib2GBTbSKUPDmMqMfjXVXF35RWCKIS3D8Kv8I92rnvEbxRwbGPn3CtuuHI7ngADtTjuKWxzdpLbRPH9qG5RyFxnNWtc1iPUIo4lbyYYxwoUfMfp2rnpZGWQ8ncO9QAPJIEwck+tb26mDl0JGjE1yIozuAGMAZwe/5V03gU/ZvFdpclxtBMR565FQ28NlZaTIxGZ2X53/AIv91frWFp1/LaagtzG2BuHyeozmk/ei7BG0JJs+lhMAoPes2K183X/teM/LtYEcGq2h6pDqumw3MTZDqMj0PcVuW0ID7hXBqmegmrFa10u00XVpLmxRYPtbZkU/cZscZ9Oauaff3Ol/Z7XU4eYkfNyq8Ox9AO1S3ESzQtHIDg9COormdVu7+3XY0zTRqMJxyK1Uu5SjCejNLVPEWnTWl7BBBdSy7zkfZmw528ANivL/ABBe6leLPLLYx2KyxJGF3hmXb1/Ot5tau4oGijRyzNk5GK528+0Xs+65bdt5WMfdFUmr3CVOnFWTuU9G0aBEX5R5rdWI6Cuh1SaKKKO3hwEjXAxVOHMAyOCKzdRvRCjvIw4pO8mY3UUY2vXmyLaDlm4Fc8hw64A/Glu7pru5MjfdzgD0qeGMPdiPOCxAX69q64x5UcM5c0rlm3jlKFlB2hsNgdPrUqxOFVyXDE/MO/51u2EAhVWIWKYfLkAYceh/wNXxa2F0m1CYpT94AZBP0rKc+U3p0+YXw1M0E1pJuDKrkscc4bivVbOboxbPFebaZYPDIYjGjBjtUgdq7jTnYQIjHkLkH1H/ANauKtJN6HXCLSszedxVd5QBxUbTZUexqpNNjPNZRGxZZuetQyTYjqo02W60yWX92ea1SIbOe8Q3jLGwBxXEM5d8k10fiGUkGuT8zmu2krI46rbZYJqIyVG0tQmTmtbGVy5FOY5VdeoNekeGr4ywpk815crHIr0HwqrLCpNc2IXunTh3qeixSZjBqKRuTUUT4jxmmSSVwrU7owciZGp+6qIlw3WrEb5poUocpK1Npd1NzzTIEao6cxphoAQmgnimk0lABQaSkY0WC4d6TvTc0tMLi0xjT6jamhXGk1H1NPYHFRHOaYgagUNQKYDGXmk20M3NKTxQBA9VZsbKmkbBqlcSYWmhNnK0p6UCiuw5Db0gfJWsBWBp96kC4atFdVhpAaGKguiFj5wKi/tOE/8A66rXl9FJFgAn8aLAVJZCT8hzmtKwtg6hnzWXZmHf82a3Iry3jUKDU2Hcla1H8NV5LFm6irAv4P71D6hCo+/TsFyKKxKjpirsNsqcmqX9qRf36euqQ/3xRYLmn/CfpXPX/wDx9D61onU4v+eg6Vk3EyzXAK880ATin5pgp1IocKeKZmnCgB4p4pgpw9KBjxTqaBTqQDqWkpQKAFFOFNFOFADh0pw6U2nDpQAUUUnFACilzTc0tDEOzRmm5paAuIx4qE9afI2BUG+gaZKOeKligy4PvVdWwa0rVgcUITOp0pAtuPpVXUT+8q1ZZ8jgdqoX+fMP0q+hK3Mi6mUE5qmWQnIpmo7iTis9HdV5NS2bxZqRT4bGa1rNy8J+tc5bsWfrXQ6af3TA+tCYpGXqmVuOfSs3zSqsR1A4rU1v/j4z7ViBgWOTxUsSK73C6dp3nq++4mGfMPY+v4CuZd3vLOS9bcthCSVBHzTt/eP41o65burwoWIti2Mj+EHtVnWoYzoPkQIAm9Dgf3M8mqTSJauecyuXIPIYnJHalWdYRyOv5/nVy6szGyrjDc8+uKrXFqdquR8rHGR0rdNHO00V5bt5WADMFU5Az0PrTodvnBiM9yMYq9BpIkQMXGPantps0EbsqROB0bHJp3VibPdnSeEtel0Wder27n95H6+4969p0y+gvrdLiBw0bjgg/wA6+eLGbsxwwPftXceHNXuNPn3QtlH+/Geje/1rlqw6nXSnpY9kEYYVUudNgkXdIDVPTtet7uFSJNrDqrcGn32oqUxv/I1idC1M270WyYExxHd6k5rnbzSooAW/WukOpRRQn5wfxrkNa1hcMWfbGPU0JNsptJamLfzLCGJYBV5J9q8/1TUmv5yFJEKkhR61f1rVH1HzFiyLdG5PQtWBnn2rtpQstTz61S7shRwelX2K7sk7flBDDqCKogfOo9TV1DmUqec8Y9a0ZijalvJJbRJWf5m+/wBsN6/iKhg1B4pACSKpwyeVbmJ87T69RUO4BsdR61m4pmsZNbHoGg6wwcAsCuOc9veu2sblbm2V4uHVsAemeo+leMWN09vcIUPB6D19q9K8IXXnxblJ5JTGK4K9PlVz0KVTn0OvDB9rKfvDkHsRVW4B5qQBhIHXnP3hUjqGGRzXOppGjjcxWDA1HKW8s1ptBzUbQcHitFVRHs2cDrcEsucKTXLPZ3AY/Ia9Zn09JOq1TbRYz/BW0cUloYywzep5cbW4/wCebU37Lcf3DXqB0SP+5UZ0OP8AuVf1xE/VGef6dp801yuUIGa9L0W3FtAuagi01Lb5topz3yxqVVhUubrOyKUFRV2bkuoxQdWFUJtcgGcOv51wWtahctMwWQge1YvmzOfmlY/jVxw9hrGcuyPSj4gi8zhxUy+J7dODKorzSNmUY3E/jUcgJOSTV/V4kTxcpdD1MeKYD/y1X86ePE1uf+WifnXkuCP4j+dJ8+eHb86X1dEfWH2PYo9bhm4DL+dXI7lZRwa8ctp54zkSNXe+HJpZIlLsTWdSjyq5pTq8zsdTupN1MzSisDYdmmk0tITQITPNGab3paYDxTTSqaaxpiEbpUB61Ix4qPPNMANJSmm5oAjbrSjpTXPNGcCgZVm4JrMvCQhNacvJrPvI2aMgCqiZyOcFLSU4V1nMRPGW6E/hTBA+eGb86tgcU8CgVioIZP77fnS+RL/fP51dC04LRcLFERTDpIadtnH/AC0NXQg9KQrz0oHYqqtx/wA9DTytwRgtmriqMdKeFHpSuFjO8qbGM0CKUVpbR6UoUelFwsUFSYnpV22iIIJ61KEHpUqjFDY0iQU8UwGnZqRjqeKjB5pwNAyQGnr1qIMKRpgmKTGWxmnAn0psDiRc1PgVlqMYMntUqqfQUmRT1PvRqMNnsKd5ftS5pwPvU+8Gg3Z7Ubfanj60uPen7w7IjK+1RsVHanXEohQsT0rmbnxFEkrJuGQacOZsTaSOhzzTsiucj8RxOdoxWrb3glXNbNMzvcv0ZqMNkU8UARy9KgxzU0zYWoI33UhoniQE81qWsYGKyVbBqRLxkkC+9CGzv7BR9nB9qx9ZkVH4q5pc5a0H0rH1t/nJNUyFuYUsnnTEVDcQFYsgU62+e4JrUljBh6dqg0TMOzchua6nRW8xJBjoa5sKElNbvh+Q5lA6bqa3KlsV/EQ2TR/7tc3uO8/Wuj8St++iyQBtNclPM0blRHI74yERCWNJ7krYfdyxiFkb94T1XGQfasffc209v5cpktJEZEDD/wAdP0NXYYL66umURrBIufkdS0iDHUJ/F+HNY13bXGiqguZo7i0my6SxH0PXHUH1Bq4rQmT6k/iWKNo4Ly3j8tZF3bT/AAt/EPpVDTTHPF5ckYkjbI2jqP8A69aRkF34bkjcBpIrgbWPeNh0/AismC2+yQR3AZWjcnIJxgg4/OqjtYmW9y5Laxm0drdvNjj++AMMo9SPasGSaSL5d7FRyBnjFaV7LLHKLm2dg2fvqetZk1xHc8SIIpgMEqOD+HarSM2ys0oJyQFPrWlpuuG1kUTAmPPJ9PesiViW2kdKjV9j9MjPI9abjdakqTTPVbTUEkhjIfcjD5WHcU65nlVCUnkHp82a4/w1ebZLi1DEwqQ6Z/hz1FdNIwZCOa5pR5XY6oSurmPe6vfRkhbhvyrAvLme4y08rSE+p4rUv1zIaxbv5eK1gkZTbKyttjmBHDLjrVMjirDAkYHSk8s9e1bbGDBQD5bD15qRW/0kj1PWktly2wjqcg0FStyy+/pRcCzcowuNmcZ5xUMuYzg9KuPGbgb15kjwMeqHv+FJqAjEoVDu2Dn61JVisjEDIzleV+tev+E7E2WlwBwPMb52+p5/rXlWmRp9viaX/Vqylvzr2TTx9wg8+g6VxYyT5bHdg47s2FOWwOCaFbg8Y56UDA28e5oH3mPr0rzEdwHFVp5RGpJ6VYNUrwBoyKqKuyZOw2C4WbpVjA9Kp2UBB6VdPHXiiSswjqhCB6UwqPSnUlSUZ+pSCG2Y+1cA15K1w5OcZruNY5hx61ijS1a1aTHUV24eahG7OWvBzdkcpev5jE1RB+ard4PLmdD2NUR96vRWp570diyvIpGpqnihyaYhppu7BppJpo60AXYOSB616L4ei2WqHHavPtPTzLlF969N01PKtlHtXPiHpY6KC1uaGadUWaXdxXIdTH5ozUe6l3UxD6KYHpc0AOFMJ5p+eKjPWmIQ9Kj71KelMA5pgBphp7VGx4oQFaRsNTQ2RUcrfMaE6UmND8Zpjxbh0p4NOqeZjscQKeKjWpBXoHCPHSpBTBTxQA8U+mCn0hjh0pppw6UhoAetPqGMkGpwaQxRSikp1ADqcKYOlOHSgB9G6m0UCH7qdmo6XNAEimpBB5pAIqBSSwrWt0+UGpbsNak0FoiRipfIX3pFJHenbm9ai5Vhv2dPenCBV9aXc1KC2e1F0FmHlLijyh60uW9aPmougsxRGvrTvKX1NMy9G56NBWYy5tEniKk15z4l0dLWVpIyQDXpe58Vy3iq0M9sx9KuEkmS4uxwumpmcZNdxZOqRge1cfp0JWQk9jXS274wKuQonQRPkVODxWfbvwKuhuKkoZdH5KrQGpbo/LVWBqALgalCZkB96hzVuAbmH1pFI7DSR/oY+lYniFwrkZrZ09tlr+Fc3rhkuLtY41Z3Y4VFGS30quhC3KNm6ISxxx1q61w8y7YY5JCegRCf6V0Xhvwv9gxd38cctxjKRMNyxe/ua6q5RvsbPGTkdhxS5R81meaw+HdXum3/AGYxKe8zBf0rX0nRZrRtjToTI+CUU5H512MYVowRnpUT2ipMJs4+YHJ7U+UHNsyf7MtibqSSJJJID8sj4OCPUdK569f7Prs9v9mM6zBJ0IUJuQ8dT1weMV1unW7zTXNxcf6tnJjjPcf3j/h2rm/FeDrli6nBhGMj+6eopNWQR1YmuWCXiQRPBHEGjOyQPmSJsj5lx3/GvIvGolg1trK4kEswQFpcBd5IyDge3869onmjl1ezjbHyQsWPqPWvEfHkiP4zmKHKLtAqo7kz2KVjO8dlJCwKllyAfY9Kt6cY7k3Fqyja4EiknGD0NZl/ceVcpsH3EAOfWpbWTFxv3OuBkFeoB6/WrsSn0ILhJrWdos71J5Cng/8A16qXB8wKwI4HAPU1rXGnvM0wW4jL/eTAwHXsR6GsSZSjFZFKt2z2qkyGiEkE7WFMKHsakJ34B6joajGS3WrIN/SVFonqzHLVvrdbo88muUspWIKnnHp1rbtZlI71zzWp1QelguXJJYIwrDuCZJjnIHU5reuSFiZq56UM7cDvxVRImNVA2cdKXauBn1wQByakVQg2t6cUsQAVmOMmtDMhhUx3ETEYAP3fart1amK8DdiAf8/lVIn96vvwK25pYpreNgFLQnZJn370mNamXZv5DhuOCRn0JpxUGSSRwSeoFX7/AE2SGFJ4BlZflYD+97+xqnbsGQow+eMHbnrSKsNtbd7iVo43w2CR7kV6N4N10X8RtpztuYR8wP8AEPUVwGjn/T7cY5VDz+prWubafT1Gs6c+2e1mxKB/EpGR+ma568VNcrOmhJw1R62p3HAOc0sjiJc+lZmm6rBfadBqEH+qlQHH909xUN9rcIRhuAPrXnwoybszrnVSV0XZNRjUHjmqP20XEwRT1rm5dQedyIyzZ9KvaTBctcBzCxFdkaKijjnWbO+0/SlEAcvyRmqt4FSTy8jirEN9JDaBTA2cetcxf384umdo3xUToJ7Dp1mnqaLuF6EUm7IrDbVSxGQVFX7e9SUYBrknScTshUUitrBxF+NRWbh7LHtTNcmCQE57VgWWrCNCpauinScqehlOooVNTI1+PyL1j61jBua1tbuRcSbgc81j4r0KafKrnBUacnYmD0paoB1pxFWZgzUKwzTWpYxzQM6Dw9AZbsMR0NejQrtiUe1cd4XgwgauxB4rhru8rHbRjaJJSGkzxTC3NYmo7NLmozThQBIvWnE0zNGaYiQHimFuaTdTc0ASbvlpq9abmjNAD3NV3bipWNVZW4NNAVJW+enoflqu7fPUyH5aJAiTNSKahzzUims2WcUtSCoxTxXpHnkg6VIKjHSnigCQU+mCnUhjxRSCloEJ0qVDkVCx4p0RNIZOKdTRSigY6lHSm0tAh2aM02imA/NGabRQApbFH9oOjBQGpjHirdjDG7jdj8aT2AsQzSOmSGqcPJ6NVxBAgxkVJmE/xVkWUPMk9GpfMk9DV/8Ac/3hS/uf7woAz/Nk96UTSe9aG2H1FLsh9RQFzOMz470edJ71o+XF6ik8qL+8KYrlDz5Peud8Q6kUj2Gux8mL2rivGMCLHuWnBa6ik9Dm7S4Hmn3rchc4BrmLLmWuiibgCtZImLNq2k6VoK+RWTY/PIFrp7ewVlBPepKuY90/y1Xt2rq20iJ05UGq/wDZUcfRRQK5kou6rUHyuPrU0luEHyiqg84TZ2HApFJ2Z2FhlrcADLHgD1re0zRorNjcuoa5fq5/hHoKzvC0Pno0zj5Y/lHua6nAqkS9yu6YH8qsRKGtmBGexFMlX5c0+2bZIFPRximIpQrsTb6U98TP5OMoP9Yf5LS3OYJmVer/AHaI9saKuenJPqfWgCK4Plwt2PTiuLvh9o1RWYZVYyTzjiu1uxuj3LgkjpXFXSxQXMks7ARrwS5woHvUyKicvrHiqzs79YIGkupfJMOyGM7kBII5rzfxXdSXmvSTm3FscLtjLbiAB3NdvqHiHRpr25kgU3EyK3zwJlByMc155eXp1S7kmddu44UD+GqgiJu6sUySCWc7i5+bnNWrd8XCoGO8jPFLaW011OtsiRs2cfMvQ/41atLba812yjZFJ5eD3wOa0bJSLUcsL2rAbkkXlQR+Y/Osy5KzxkEfMOntWnBiR1YbFDqQeffiqM8IYB1GH7r61KY3sYzblbIOcelN/jJHQ1PcqEmKjgHtTIoS7gfyFaGVtS1aqytGRwScVsw5LY6c9a9C8H/BubVtOh1HVbtrWJxvjhjXLFfUntW+3w98LWUpQ3DsV/vyjNZyVzeLSPIbmNnXaOp96hS3FsNzqp9M817IfCfhVeXkQgdjIKa+g+DF+8IGA7GSkkDaZ4bOVeQuzKSe4qJplCEDk5r3YaV4KjAItLZgehJ4p5TwhbRFxYWgUd9gqrkux8/qxMm/IOOgqxaXAS4YPzDKu189vf6ivSfEln4f1W0drGGKKVehjGK838kxWczyKeTsUY6nPNNO5LVjovtbxW4jYhlwCw7j0ceo9ajv4rC/+eNvIkZBlgcjP+FZ+m3az2v2GdyrId0EvdD/AJ7U+WMmLdxHLGdrHGAfeoaNIsktbWS11WN5B95cFlbhuMZrrYYk8q/ifBjkt1JH+0AQK4qC9uLJ1JAeIHO0849xXVX2qWp0pbiIhfMh3H/eDVhVhJ2OinKKQeDZtvh+/tCTiGY7eelQyIXc5Y49CaPCsZXQ7mU9ZpC2KiebbLjNXb3mYt6JG1pUESspJFdzpEMTYwRmuE03MpGOcGvRvDtplAW4pkGpJbIIvw9K5bU4o/m+YV29zbAQ8HtXDauNsjLUsaOW1BURSQcGq+l3YEu3dkVHqsm3IPrUVhbAYYNzUuN4s1jK0kWvEdwDZkjniuGF1gda9Dm037XbbW54rlNQ8MyREmPIqcPUhFcpWIpyk+ZGFJLuPWl6rUc9pPbth0PFWII96Zrsvc47NbkQ6UvNEg2MQaARQAhp0K75QvqaaSKvaPAZ7wcdKUnZXKirux3OhQeTarx2rYDVXtYxFbqAccVIGGeorzW7u56SVlYsAnFJmmBhjrQGGeooAkpQaYW96AaAJM80ZqMnmkL8UxD91GeKi3ZNPB4oAdmjNMzSE0DJCaqTNwanJ4qnO3WmiGVWb56nRvlqkzfPVhG+WiY4k4bmpUNVVPNToazZZxwqRajFPWvRPPJRTxUYqQUAPBp9Rin0DHjpRSCgmkAhNOjPNR9RT4xhqQFgU4U0UtAC0tFFABRRRTAXNJRSE0CEJ4pFmkQ/IaRulNQ/PSewLVj/ALRdk8Gnia79alDDHanBvpXO5am/Ihiy3dPEt1S7qQufWjmYciHia5p4nuKg8w+9NMre9HMx8iLf2i4oF1OKomdwOpqI3D56mi7DkRqtfTKhNcfr+oPcNsJ4rYkuX8siuW1Jy8uTWlLVmdRWRFYj95+NbsZxWJY/eraj5reRlE1tNbE612tm3yLXE6eP3612dpxGpqRmmG4qCU09TxUExpMEZ9zKEPPaqv26ENyaW/b5STWBI5mmWGPlpGCD8TipLWx7X4dg8jQrXjDSL5h/Hp+lawFRxxCGJIh0jUIPwAH9KlUc1oQIQGBBqBj5bD25BqbOJmU9+lNuFG0/SgCK/wAPCLn04X6etVomEoqxERNaSQnnZxj2NUYT5c+z0NIC48P7ggZBA7V5f4s1uy0SKb7eUmuHJKROc/Q4r1ogCMn2zXgnxOsYpvFF9NPHu8qwikQZ6Ek/0osrgrnn1/rk16rRQRiCEknag6j3qvbWzNCx2kdzgdKsaTZrdO5IJjKlSPxGK0F2rHcR8BVbAHt2/lVtpaIlRb1Za8O3UNrdtdSqBJAhl4/jwDis37UU0WCwUfvbtvPuH6lVLZA/HrWu9hCmjreSTLFI+URD1Yf4Vl3EF0byMQ2uMxLEmBuHyjHXpnr+FJMpqw1XCKVznDLkjjYAOB+NVriQK7qPvMxZSOfpU09nKIfKLYQnzDtOdxHPJp0UHntFKwJjK7Tx930NNWJaZlSP5zeYQSsi5OezDirGloFmjPHMq9T0rag0mPaWbKhXOCF3L9Kdd29rDNGyPEGLDgKCDz+lHNcFG256r4r8V38Hh+1s7G6MSyRhWZeDgDoK8tkmmeQs8sjMe5Y10utIZLKzIBxsrC+ynNCYNO5VLPj/AFj/APfRphLD+I/nVl4GHaq0iMvUVV0Jogdd06ytNJgfw54rT/tnFgbXygQeMmstmpm6jcm7NCyfLOvTIqpeG2DLbhw/kj5iO7nk/lRAx+YjqKw/MIuGy2BuJY+tHUdx10NjK64yecDtU9vekMFk5DjHPQ024iaTbMRtRhhV9Ks6Rod1qEhwpS3z87uPlH/16Ha2oRvfQhkjKNmNgy55AOavadZT6lJDaMxSFSS7H88U6+sobe58iA5CDknq1W/D822/dT8uMEc9fWs29NDRLXU627gii05GhHlRRjYcdh6muauoJIZwkqlSyhlJ6MD3Brr323FjIjgbXjJIP0rL06A634Lj3fNdWTsIT3Kj+GsouzuazXMrFnw2ilwPU9a9P0WEjaBXk/h+RknTtzXrPh+56Z71ozBGrfq8UBPoK881STfOxPevQtaulFm3rivMdQkJkJB61EiluYmpWfndKXT7B1xkU95SXANado3FZydoM3ivfRbhj8uMCkkgSTOQKmz8opDXnXZ3mJfaHDOp+QHPtXM3WiNaEmNTXoBNVrmBJIySBW9KvKLsY1KMZo8pvYyp5GDVENiup1+1VWJAxXM+Sc16kJcyueZOPLKwwvXRaEph/eEVjWVoZrpVPSuxa0W1sgwGOKmo1saUk78wtxroiO3dUtrqjTc81yk4eSc8HrW1YKUiHWsvZJHR7Vs2n1LbUY1b3rLnY5qqWNJwQ+c3/wC2OcZrTtLwTLnIriCxz1NaNheMkiru4NS6fYfOdhuz0pKit23RA1LWVihB1qQHio+M0u6gB2aCabRmgBGqnOeDVxjVKY8GnHcTKJ+/U6n5arsfmzUqniiSCJMp5qdDVRTzVlDWbLOTFPWoxT1r0DgJRTxUYp4oAkFOpgpwpDHg0mM0Zpc0AGMU7OKbmlzmgCdW4p1QhsU8NmkBLRTc0ZoAdSUnNJk0wHUhpN1ITTEIeeKmjtieahU/OK1IMbRWVRlwRALU09bU1bGPanjHqKwNrsrC2p32XParQI9RTsj1FILsqi09qPsg9Ku7hjqKTcPUUWHzMoGzHpTfsQ9K0CR6imsygZJFMLme1ipUgqK5jXLFYskACuhvdYjtyRkVy+pX/wBsbrkVtSi73MqktLFC0AVq14TWKrbG4NXba6G4Amt2Yo6Ww/1qmuvtP9WK43T5FZ1INdjZkGMc9qkovKflqvKTVobdv/16rzbccNSYJGNqCs6EKMmsjw3A8/jDS7aRCN10p6dhz/Sty4uIoTlyMVo+EJba88U24j2s0MbyEj2GP60kN7HpvX5vXmnCmjpTu1WQMuFJUSL1XrTWZZIuPSpMkfTvVSYG3bcuTE3X2oGR2reVqBVvuuCDUV7EYrrd70Tv91x16g1Yu8XNrHMP4l5+opAWm/eW4x/EAD7V438VLffqmoOAR/oUGMdx5gFewae/mWijup5rzP4iW3n67eRDoNNRifpIDQxxWp5l4etlEDTFAUchTj155qXVdLa1F1IuOI1cN2cdPzrR0mza1txbvkB3Zh+HT+daV7AI4ZbW4QsjrlQQMMD1/pU31LtpYxtH0STWpZI5HK28VsHC55Jzjj0/qKdEqtobaLcJtvYZcq/Zo+qn6dvyqz4OjcXFzbLN9nvLc/I45Dr1wfatDX7CeK+SUQrG6JlSnKuueR7YJ4+tF9QS0OXa/awBtbq0SSyuckRkYMbZ5Kn+lVrJobW9by5CIXG4A9h6/lW3dWQ1rTNsfy3CoXAI6nPI/GuY8lzCxwySxHlc88dRVrVGb0Ni4vTaM5ZAkZOeD8v1Hp9OlZMkkdxLG0fUOCCDz1qUTfarVW4DqMcdPpjtVK0sLu61SK3sreWedmB8uMZ79c9Kqwtz1ZrA3dpbDaThBT08OgrlhXY6V4fuVsYFkTY4QZB6itldBiQbpDuI9awbdzoikeX3Ph5EhZvQZ4FcfqNnOuWW3l2DvsNe+SwW8SnEajHtUKiyMJEiJz7UKbQ5QTPmuU4J/Kot1df8QrG0t9eEtmqqJFJdVGBmuOYYrojJNXOSpHldizAcpJz0GayGjYEuO/X2rc0uMyyuMZGOa07vwuZLAvbsFkxkK3Gfb/ChySYKLaOTWUGVWl5VBgDtW3p+qy+WsFsBG7nb83O0dz6VgBWRmjlQq6n5lYYINWYJTDFJ5ZCySHBc/wAIokrhF6mlevGZysBYxRscO3JdvUmk0lUNwySA7EAzjvzmormRYrS3ESlYuSpf70hzyx9OeAKls7iG2Vp5WAYPlwf4h7VNtC76nV6nejT9CldCMOMKvervg6JrbSIYipEjP5h9hXJ2v2jxHqUXystpGcqvqR3Nd3YYt3K8DPAJNZy0VjWOruVZBBY+J5o+kbsHUY6ZFehaTdwLEpGK838RRJLqEczcOYxzn0rPTUrm1GEuHwPepU1sJ03uj1fWdRhNuwz29a4a4uoXkxkfnXNzateXOVediPrVXa27O5vzok0KMJG7dPHvXawq9ZyqR94Vy4AJyWbP1qaO68lxhjiolZxsbRTUrnag5ApCay7LUYniBZ6tfbYf74rgcHc7FJFnNVrmYKh5prX0IH3hWTqOoJsIVq0pUnKWpFWooo5/W7gO55+lYsYzzU19KZZTzxVdCR3r1kklY8qTbdy5ZsI7kN2ro55xNa4zXKIxq5FdlU2nNRKKbuXCTSsSrsSTmtO3uYwoGBXOzykvkVNaszHqaVikzVublS2ABTRkrnbxTrexWQB2OanlEUaEbqiWhotTNklUNgjFPtNrzrioblA33TmixLJMtUloS3ZncWn+qUVYzVS0b9yOas7uOorme50IUmjNRNIq9WFM+1w5xvH50rMLpFoUhPNRm6hC53j86gbUIAfvinyMXMiyx4qnL3pH1CD+8PzqnLqMJ6N+tVGEhSkhrfeqRTxVI3kROc/rUgu4sfeolFhGSLanmrUZrOW6hJ+9VlLmH+/WTiy1JHOCnio6eK7jiJBTi20ZNMWoronySR1oEPN9GtRNqcYPUVzkvnszcN1qMRTHna1VYnmOl/tVfUUf2sv94VzvlS/3DQEkHVaLBzHR/wBqr60f2ov94Vzm/aOaTzqLD5jpP7UHZqP7Vx/FXNienfaOODRyhzHSDV+PvUn9sAH71c19oNJ59HKHMdKdZH940n9s+9c2ZqTzzRyhzHSf2wfWg6ucda5wXBppuCafKLmOjGsYbOanXxFsGM1yRlY0nmMaTgmNTsdf/wAJR70v/CUVx240u40vZRH7VnY/8JQfU0//AISdsdTXGBzTvNbGOaXskHtGdiPE7n1p3/CSye9ccs7LUn2kkUeyQ/aM6s+JXzjJoOvySIRzXI+e2c0NelaPZoPaG1PM1zIWY1GErI/tE+ppft7epp8rFzRZqMgzQigNmsz7c/emm+YdzT5WHNE6aG+MAG3tWlD4oliAGK4f7e3qaVb5ie9JwYc6PQl8WybeRSHxS79q4UXTEcU4XL+ppcrHzI6m61Z7pcHiuy+EVuDr+p3H3vLtFQH/AHnryX7Y3qa9d+B7mb+3pSOhgT/0M0KNgcrnr3enim04UCGvUR5VlYZU9RU8ozGcVVB3DFAGfcRfZzgnMLH5T/d9qnscyW88J7HelTSJlSrDIPUGs0ynTruOUnNvuwT6A8UijR05whkXselcfrNodS1TxFdn7kFr9mT3YDn9TXTzs9rdEREbm+6x6D3qOSxjh0O8VAf3ikhm6kAHk+5JP50PYcdHc8zk0910u2uwuWjRWIHf1H861JdHXW9ESONts4+a3c9N390+xrasbQ3OgxF1G4xruA7dQf8APvTfD0RRJLc5+RunpUJFyZ5jYOdO8S2xlhaMszQyg9jjBB+nH516DfRC4svtKDeIV2yr6oRhh+HBH0qn8QfDJmtTq1kuJoyHkUDqR3qbQbsTWETgAiTGR3U45Bo6h0OQ1jTZrKY3FqcrGBIGxxjoQR/WsTVZbeQtLKptrlQCV7P9D34r0TWLFbVSD0VW8v0A67f8DXC+J9mn6bKhgWSN2HkORygHUGqiTLa5ieGtIn1jVzpts+2SVgzNjIVe/NfRXhbwlpvhqy8qziwzcvIeWc+vt9K4X4PeHwmmza1Kp3XPyw5H8A7/AJ16He6stkuHNTOepUI6G0ZERcDjFZd/q9vApLuBj1rj9T8YNzFbgl65DUL65uCXuJTz2zUc19jRQUdWdBrPjBfMZbfn3rm38U3QYnbkHtXPXmoJHkDtWY+qj1qlTT3B1rbF7VpptUuTNL+ArHltiO1TjVF74oF/FK2ApP0rVe6rGEved2afg3T3u9SnCE7oo96j1Pp+NJq9/Ja3VxbkM1qr/dH3oj3K+3tW74MVrM312Ldixi/dgjGT6Vy+q22oN819DIk0RbEpXhweevc0m02HK4oybpobxx57gPxsuBzn2PrVMwtveKXKA8lgMqAO+adcx+Ud6/ccZI7fWmh2kgMOSc8j3FaGb1Jbu6+1TM6AiOIBEU9AAMD8e9T2EEE1qJZN0nlSYdT2UiqdoC12VwNrH5gehq2itpt0WTLwnh4/ahiW52cEY06JZIFCwnhsDse9blmkcy7GHzdc1zmkXCXcKq0vmRx/d9x2zW5akwFk54OEPtXPK9zpRjeKZmS6hKkgBSo/A1zhupDwWOK6zW9MN8luI8gKzd+eaxW8NSjoxpc8FuNxk9jM+0EdDThdyY+9Vt/DtwP4j+VQtoV0Bwxp88GLlmuhXN7IG+9SfbJG/iqcaDcnqTStodwvenzQFyzI1v5lGFkpw1G4/wCelJ/Y91np+lL/AGRdY/8ArUXgNc446hOR9+oHvZWUgtmkOm3a9qb9guRzsppx6EtSe5Acuc9acFFPNrcJyYzUbJL/AHDVXuS1YnVAaCmKhXzR/ATQzSf3G/KlqGg8x5pyfuznNQiR/wC6fyo8x+4P5UwujTTUHRMc/hUD3DyetUvNPvSib3NKw7lkFsUqSmNs1XF0B1zUb3IPQ0JBdHQxa35aBcnpUn9v8dTXL/aKDcDFLkQ/aG5ca1K4IQ1QOoXW7NZ/nilNx6VSViW0y++pXRXGarNd3ROc1WNxz1pv2ketUkyNCwbq5P8AEaTzp/7zVW+089aQ3Ge9PUWhZ+0Sj+I0v2ucdHNVhMtO89cU7sWhZ+23AGd9N/ta4U/6yqE03y4FRRnPWmhNnYCng1GKcKgu5IDRwQQaQUooAj+yxHnFOFrFj7tSA0ZouBGbeL+7VeWKIdqssaqzHNCYjLuYQQSBVB05rYdMqapSx1aJZR20YqYrTSKYiPFGKfil20CIsGlxT8UYoGMxRin7aMUANxRin4oxQIZijbUm2l20AR4oxUm2l20DIsUAVLto20hDAueKZPBgZIqwi/OKnuU/ddKLlWujJji3NgVejs/UUlqmZK2o4RgcUpSHGJkyWuF6VVaDmt64QAdKz3UdxSUhuKM/yvagJg1d2AnpTJECjpTuKxEpp2aZ3pwpiFr2n4ErjTtdb1uIQPwRv8a8Wr2/4Fr/AMSLWG9byMflHQ9gW56v2pwpMU4VmaDs8YquU2t7VPTWGaAIJR0NUrmBZ42UjPGMVbc9VPaqczmNg47daQDLRTPpUZfLS27GJie4HT9MVdlIl0pwP7u2obJQL24UHMc0SyAe4OD+hFTwIUma3YfKxzQBl6VbrDDNagHEc7Dn0PSq1tafZtYmjxhWAwa3EgEWoScfLIoz9adLbJ5iykqCBjOaLDbI7q0Wa0liYfK6lM46ZHWvLdJD6b4iubC4UqQ+U9MjgY+oxXrzPH5eM54PSuL8R6bDNqEN5DxKxCliD8pH3T+gqZrqVCXRhq9skunyOyAqUJx6HHFcePDJ8UXtjpjqwggkMlzLnqu3G36kn8MV20l1He2sEeHR3YZUofvDrXQaTpsOmW2EA3k5Zu7Gk3YaXQbDa2+jWEVpbII4IUCIo7AVyGv3ZupSicV2N/FJN9wVzMvhq7uZi27bzWMrs3p2T1PP5b+1sZ5UmbEgGRnvXN6r4gjkJCGvT9Z+F41soZrh43H8SCrWi/CTQ9MdZp0a6lHeU8VrCyWpFR3eh49pfhrW/Esm61tmWHP+tk4FdbZ/B+Y4a91DB7iNcfzr2Vba3s4hHBGiKOyjFZGpajHbnlh+dN1H0FGmmcVbfCnRoSDKzysO7NWxD4X0jTkxBaRAjoSMmrE/iG3hhLPIB+Ncfq3juGNiI3z9DUXctikktzX1GVLB/kwuewFZWpajHqGmzwbAzCMnpz0rP0hp/Flw0sk/lwKduQcDP1qDXr7TtKE1ppEhmlZNklyDlY/7wB7miNN3uypVY2scFd4yka4KbMGqVt/Gx6Iu4/nVoo0aF2DDzBhd3931FRwW80ko8uIFAeTjhh3zXVHY4mWbKSFpykiAspPzZ7U+7l3Kso4UkhT3wO5rJmjeG4kwrKMnAIrsdB+xXmlyeaAzEbZM9h2ApS01COuhkaPqX2K9XtGxww9M16C0kYijjQk/xbj6V5Zcxhd6jhopNpPqvb8a7jS5ZPsMLuSyOB9VqJrqaQfQ6qz2ySYIBAHFWjEmPuiqtm4aVSpHII4q61eZiPjPRov3CBooz/DURt4/7oqwaYaxRoV/s8fZRQbeM/wipaKq7Ar/AGWLOdooNvFj7tTnpTaLsVisbOE9qjNhEew/KrlNp8zFZGfNpsRHb8qzZtIjJ4xXQkA1G0KmtI1GiJQTMBNGj9akbRkx2raEQWkK1qqzMnSRzraMATjFRHSfpXQvF71AY/et41LmMoamE2kewqB9IP8AdH5V0nlH1oERPeq5yeQ4+bSXHRf0qo2lzdlrt5LYnvTBZMaftBOmcM2nTjotRmxuP7td21ic9BTTYcfdFP2gvZnCGynH8JqJracfwGu9+wHP3R+VB00Hqgpqqg9izz0wTf8APM06OzlcZK/pXenSlP8AyzFVLqxWJPu4pqqmS6TRxT2kgNQujIMd66hoQc8CsK8jxN0rRSMnGxn/ADetHzepqz5eaTyqq5PKyp82acGNSvHjtTdvtTuFmdkKcKjz7ingj1FZGg8U7NM3D1H50b1/vD86Bj80E8UzevqK3fCOhjxHryWjE/Z41Mkzeg7UWDUwWPFV3BNeq3PhjQvOaJLRtqtgEOearP8AD/SrmAvFLPE2eOQaEFjy4jiq0qV6S/wyldyLfUkx2Dpis+8+GOvRRtJE1vMB2DYJqhNHnrJUZWtu70HU7NytxZSx4PJKkj86o/Y5STwv50XFyMo7aNtXvsb+qfnSiwkP8SfnTuHJLsUNtG2tAafJ/eWnDTn/ALwpXDkkZuKQrzWp/Zx7yrQdN5/1y0XH7ORmhaXbWkNPUHBmWj7Amf8AXCjmD2cjN2UuytH7FHnHm0v2KL/nr+lHMHs5GdspdlaItIf+etC2kOceYaLh7ORnbKXZWn9kh/565+lILWH/AJ6UcwezkZ8afOKs3Ef7jNWBbRBgRJmrEdnJqLfZrOKa4l6bIYy5/HHSpb1KUGkYVoMzVvRjgVch+HvidX3f2LeAHn5go/rXQ2fw58RzQJJJDbW6n/nrNlh9QM1MtQirbnF3a96znXNevf8ACqIjEr3mrT5P3vs8AAX/AL6Ncx418CDw1Bb3dndy3VpK/lt5qAMjdunUGhXQ2cOqc02dcLVqONs9DUvlQMfnNO4ctzECk9ATUqW0zdENa2bePhQKel0q9FFVzMFTXVmcunXDfw17b8FIGt9C1ZX6m9U/+Q68n+2Y6V6z8GrjztN1hc/duYz+aH/Ci7CUIpaHp/anCkFOAqSRccUYpQKD0oAqXK4G6suc9fQ9q17j/VkVjTjBpMaJtKf/AEtEbk7GA/StWS1m3JLGm5kPPOMisOyIGtacuSBI7jHsEJrsM/JiqirkydjNmgeQhsYPpURtspyCRWoRURyM4oaC5ViiCL0PFJLF5i4VeB1qyWJFRtIV6DmkxlJLRVkU4+6dwz2NWiu6gAkZPWl+7zWTd2bLRD1hXFLtRfTiqs+pRW0ZLHpXK33idnkKxthfWhzSHGEpHXy3MUYPzCsq61qGPI3iuFvPEUrEqjMx9B3rGnh8R60TFZwtGrfxtUc19DRUrK7Os1bxfZ2cTGS4UH615lrvjyK5lKwEyEHoorprP4PzXbibWNQklbqUXgV0tj8PdC0oZjtULDuwyatKK3Fd7I8RnutX1RvuSKh7Gkj8M31yP3hxnua9n8QafY2tpuSNEI9BXHi6iVD09qPaPohOkt2yr4ctYNCzHcJ50bnJVuQD9OlWtT0bT9Zv45LVTHCozLCOBIe2fQD0HWpbDStS8QP/AMS+AtEDhpW4Uf412th8NfKjVptVlWU4LeXGNp9jk80owk5czHKUVHlPNPFOj2UtissL5uoeCSMYXsoXsKytOtoxHIMKHC5KPwGHrXuX/CE2UIJ88ynv50YOfyrjfGXha5uDZtZS20aQBk3bdpVT29xWpzqx5HfrE8rAoygHpnIqXw4DBqywvIDBKpbcB6c80msafeWc0kdzAVIOQ6nKketY4maA/KzA5z1q1qiXox9zJuvbqUjIaU49+a7/AEiItbwxAZwAW9q4qwtku7qLzGwiHcwPOa9D02NUQOOpHUVE3pYuC6mnbL5c8QX7pOCPStE9B9KzN37+Dryw6VpuRmvOxK947qPwkTLTdtPJphNc5sNopM0m6mAYpMUbqTdQK4hFMpxam7qYXCik3UbqpIQhphpxao2amJjW6VDjmpGNM4rohsYS3EPAoWg0q+tWSD5pBmnd80HFAEZb5utLmmnGabuoGOB5p+eKjzSbqAJd1Ub5NyVazTJV3JRHcmWxz5jw54rC1CPE1dS6fO3Fc/qafvq3i9TnkjNVKd5dTKvFO21dxJFOWMYqtj2q/MOKot1qoslo2GuU7ZNDT5XhR+dUy42gZz9KN44DdzTsXzFwTDsAKDKexH5VRJ9+ppd4XPXGe1Fg5i6JnB7EfSvSfhHcOtxrgIGfsyEH8TXlbSDnk13Pwov9njF7I8pe2rx/iOadgcjvxIZG3nvzV+CbegX+EHpWbOTDI8YHIYrVyxidkGPxrNF2vqa1pJ+8yvGKtTvK8ZAPaqcSrF3q6sgMZxVhYzg64Ky8g9Qeaq/2Nod2+6awtJDnPMYB/Sm3EjLOwHrUQnQffGPcVNy+S5abwz4daQFtIsvp5dQXnhLw3PE27S7ZM9DGSh/Q1YguEIyHyPerAeOXIP55ouTyNHIyfDbR7lt0Nze2wH91w4/Wmp8MNJTmXV798c4CoM11qwEZ2scUm2XI+XIoTCz7nHt8MtKYkpql6i+4Q1Gvwx08kkavehM8DyUz+ea7JvMG4GMkfXFMjL5wQfxouPlOWtvhbpby/vNV1Bk9FjRf1pLj4Y6MXKwanqMZH94I/wDhXZwh1psqFl3jhge1Fw5Tio/hRZGT59dvCvotqoP86sj4Y6HA2JLzVJx1wWRP5A116PNkGknM0h246DimLldzmV8AeGI0w9rdyHHV7xh/ICtLTvB3hVCAuh274PJnd5P5mtAwPIwU5rTtoI4IxkZNJFOKsZVz4U8OzIytoGnBTxlIdh/MGse4+G/hiVcraXUP/XC5bA/76zXYSOpG6RtqjpxVSS9jQfIGf3oBROPi+Fvh5LgSS3WpSwj/AJYtIqg+xYDNdjbm00m0W3021htIAMbIF2/mep+pqs93K4yFAGKrvIzDBJHpgUXH7NdS812r/eLD8aY2qywJsQ7l9OlUHJzkscCo3YMMhs/WlctRiXf7T3KRuZCeuTxXO+NblZvBF7G5+eEq6t64P/16beXEkbHaV9xisy4J1HR761mwVaJ/wIGR/KlzBKmrXR5oLsnrR5kb9V/EVnrJlQQw6DpThKM9auxzcxaeJf4GqBg6npUfmY/ipRcEccEe9MltMd5texfAuTdb6+ncSQN/46wrxskONy9fSvVvgVN/p+uw92hhf8mI/rTE2e2CnimLUgqAHChhxSig9KAKkw4rJugK15jwaxro0mNFe2OPEGl57Cdh/wB8Y/rXYwnMYNcVGceINKP+zOP/ABwV2No2YvoaIikSmmGntUZIUZNUJCNgLkmq332zRJIZGxjApeg4rGUr7GsY2FztqGeb5CBRIxqtKKhlo53VYri5LLG5Gar2PhVpFzK5Oa6JLaPcWY064v0tITsGSOlTZGqm9kVLXw7YWvLquR61f+1WVouIwox6Vymo6zLGrSSNtHXGa4HV/Ft4zsltnGaa8hNdz1e78RQxA/vFH41zGpeNbeDd+9UkDsa8xefVLz5nkbB96qTWkhyZGJPfJqlHuCdtjZ1rxPNqbkIzEeldNonw4m1mwt7y41YrbyqGMcKc/TNcVo+k3OoXf2eyhaWT1HRfrXvnhrTW0XQrezdizoPmPvWkVYzqSdi/o2lW2kafHZWibIkXAz1q/wAKKrCfnA60pckVdzAZczfKa5rVmWSEgjsc1s3LckVh3+TGwHcUmUjznxHa4t5ZFHCDJB9K8suDHcZkQEI5OMdQa9e8UfLpl2FByYsCvJbCxuLq3m8hDI0A3yIPvY7kfSinsKpuLpJdp4okJ3GQACvTbXakKr0xXF+G7PEv2p1+Y8L9PWuyiByF/GlPcqCaQuqXM1ppb3UOA8ZBGR71hjxbfdwhrodUTzNIuI/+mbH8hXl6XmQDk9KzVOMt0a+0cep2a+Lbv+KFCPaph4tf+K3H4GuKF3g043Z6ih4eD6Fe3fc7YeLY/wCK3YfQ1Iviq1YcxOK4YXPfNPFycdal4aA1XZ3S+JrBupdfwqdNd09+k+PqK8/+0ZoMwxzip+qxH7dnow1Gzf7twp/GniaJvuyofxrzgTA9KkW4I6OwPsaTwq7j9sei59CD9KM1wMeoXCH5ZnH1arcWu3sZ/wBaGH+0Kh4aXRle2R2JNMY1z8PiUk4lhH4GtGDVbW5GFfa3oah0pLdFKaZbJpMgUxm7/wAqYX4rWK0MpPUfv5p+4VV3808PVWJuWAwprOKj31GXosFyTIphPNM30m7nNFh3Ju1NzzTS/FN380rDuTEinDlKrs9Tw/NHQkJ7FN4/maub1VcT4rrSvzmuW1oYnrWG5hLYzV4FLSClrQhEco+WqBHNaMv3KoHqapCY88ggZpvf8KVj1AOTjvSbhuOB0K84rQVxQTkcECmkgDIyfWot+AN3Wm78qf8ACgVycH3AOe9bng7V00Txfpl+7KI0nCufZuK5sN83WlJJQgE5p2Fc+m9SsoYrx2zuDtvX6GpLMYGNvFUNCv49d8HaPqhJLiERS/768Gtm0US5IGBWdrM2jLQjkY7sYpyyHOM1YniAA5FVtqg5J6UjeNjLuP8AWvkd6pupbir94wL7lqoFK5Zj1pGyRGUOAFJH0pN1yv3D+tTRlWUkdRUMjkN1oBq5It1coclqvW+pMFy461mbi4xupI0k6EqV9qDN22Zs/blJ4IPtU0U6P1x+dYpiCtjn86eiktw+PagLI3EnhzhmX86Q3ECnnkegrJBCdTz7VIvzc9aLhyo0hcxj/VrzS/bXAI8tT+OazvucipUm5Abb+dANItpdSP0wtP8AObu5NVSN3K8N/Om73U4YcetBNyWSUnJNVmlJYAU8uDwTmoGXa3XigZLvHQkZqOQjHI/GiPa5OO3emuSOgDUA2VpZSuQMkHofSmxwuwyxUD3qSVHYb1jOO/FVLw3DADZhV9DUsEyK+WADAfew6cVmSRqml3u3JYQyfqpq2MsvrUaYWXa/+rcbWHseKnqaLVWPEkb92v0FG+pb+3NlqN1a/wDPGVkH0B4qrk102PNvrYl3UbqjzxTSxosFyYSYr0z4H3Ozxjfw5H77T2wPXa4NeWZruvhFdrbfErTQTgTpNB+aZH8qLaCufTS81IKijPHNSiszQeOlI1FI54oAq3BwKxLtvmNa9wxwawrlsuaTKiQs23VdPPosv/stddYNlPrXGTt/xMrM+iSH9VrrNNk+QZPGOaURSNJmABJ6AVSaTzWz27UXM4c7UbK9yO9RqwHFROV9EXCNlcefWkDZoPNRu20YFQWOkYCqMs4qR5MjHeq5VeSxzQBG03HWsq7kc/cPNaU0kajHArGur62tcs3NJlIzb7S57uImV8Ke1cXdWFvBeFSwOD3rc1nxmFjaKFOegOaxLHSbvWX+1XDlIScgdzTSLckNVWuZBDZxGRz6DgVsQ+Cpfs6XWoSkguoMaeldNomlw2tqgijA9z1ravos6U2f4XTn8atR0MZT6EWmafZ6YFjsoFjB7gc1t7mzzTYLVUYZHQAU+YgA464rRGTdxsDbi59DirJ6fhVayH7lj6tVmT5I2b0FAjOuOprKuyAjnP8ADWnK25M+tYV7Jww9AaTKRyWuKrWsrt91YyT+FeYeH7iSLVRcxDAPDrnAZT2r0DxZdi30C8fOCU2D3JrzzSI8x4LYLdPpRHYcviNOaddK1RzC4eF2yYm4P4ehrodO1G1unBSUK+PuPwcVzepaUstg0iOxeMZwea58/abdEkJYRn7r55U+9HLcOax6xMAwMZ6MpH5147OrQXEsJ6o7L+Rr0Xw3qcmoWIaX/WRHY3PX3rifE1uLbxHdqv3XYOPxqqas7E1NVczg+O9KHqIKT0BqRY3/ALjflWtjK5IHNPEhNMW3nPSN/wAqmSzum4WB/wAqVhpsA9LuPrU6aZeE58hz+FSDR789LdvxpFXKwc08Se9XF0DUWOfKx+NTL4b1AjGxR9aNB3M8SletPEua1E8L356lPyqdfClwfvSqPpSdiuYxvO4weKetwR0PNbi+Ejn5p6cPCcWfnnJ/GloHMypZa1JF8kpLJ6+lbsdxHPGHjcMv1qkvhmyT70jH8asw6RZW/KO30BqHBFe0ZIXGeo/OgSL/AHh+dP8As9qPU0bLZeiZqeQPaDTMg6tTfNjbo2aeTAOkQ/Gk81R0jA/Cn7MPaEXnr23flS+ef7jn6Cneceyj8qTzpPSjkQvaMb5sh4ETY96eCc8io2kkxmki3s24ngUOCSHGo2yfrVy1HyVTyB3q7a/6usTZjGHz1y+t/wCurq2HzmuX1wYmqobmU9jGHSlHWmilB5rUyQS/cqhjmrszAJVLvVIGISQOn3geMVExOeR6U5ieuegIHNQvyfxrVEMD0pM8UlGaCRff1pQabRQB638GtbeRr/w3KQ0bIbm3z1DD7wFeraW3mLJEy4x0r5j8OazJ4e8RWWqxEgwSguB3QnDD8q+m45l+2R3MJBgmVZIyO4apkjSLJLnhtuOlU5fuHitS4i3NvHORxVGWM4INQzpgzFnJzntVaQMUzmrcynzStRtsjwGOeKR0oiiIjhII5NMKlhnFKTu4Ud6mX7uMUDZWMZEZI60qHatTlMZ560iRrVWM20RrIc896cST0odRninRoW4BAI70WIvYFY7celSo/bNSpacAlic1Zt7GOR8EH8TSsS5lQOCetG0OeBk+1bsGm26HPlgketWljjj+6qj6CiwucwYhPjBhbA9qnFvczL8sZUf7Q4rWfjnP5U6OF37kfjTsLmMZNInVjvlXB6AdqtHSkZRucmrzpIvUULk8d+woFzFFbCGI5WPtSSRqq/LgAdQK19imPGMg96ga3i5BGc/pQLnMSXecgHAqqsZV1LjAb1HFdF9mhDq+MlRgVBewGa2KoADkEUmhqaOOvoltJTGOjHcOKy5JSC3FdDqlsZ4QxXEsXVe5rAkAYcDrxWbRtCR5b4tsxaa/I6klLpROue2eo/OsLNdh49gbdp9wPuqHiJ/HIH61xldEXdHFWXLNodmkzTaKZmLmt3wXe/2f430O6PRL6Mfmdv8AWsGpbac2t1BcDrFKkgH0YGmI+0Qu12X+6SKlFQQuJUWX/noA498gH+tTgVizYdTHPFPxTWXPegDOumwDWFMcyda37u1kk5UZrDns54pctG2D04qWVEoSbpdbtYEBLNAxGPdgK2rqRzqUekW0u2OJPNumXqx7L9Kt6ZpP2V5NQnXFx5JRAf4Fzmsbw4xlutQuHOZHkAJPXFRUfKrF01d37G+oCqABgDtUgOaiJJp6cdTWZoyQ57VFI2BzTnlCjOcVzer+JILMMGkAb0piSNGe8VCe2K5/UPEMUJIWQZrj9V8UXd9L5druO47VC9Sfartj4E1i8Cz6jOtuh5Kbsuf8Kai2DkkSXXiQkHMgH41ivNqesz+TZxO4PG7HArubbwdpNvGv7oyuOrOcmtq2tYLWPbDGiAD+EVagkQ5nEWXgeGyQXF+3nz9cHoDWusKpHsUAL2wK1r45T61n44oYJm1pkINlGQKk1EbdNnXPI2n/AMeFTaaMabGfrUOpgmynP+yP5iq6Ebs15CEXPc1nSyjcQTn2FWrlm2Ie4GRTIpbS0s3kldAQCZHb+VVYkijvYoIlVuPrVS/1uBY9quuSfWuN1rWY7q5c26sYweCTjNYxvH/uChgd1NrcIiXDL781gXepGZ3KsOeOBWEbqU9Ao/Cm/aJv735ClYdyrruky6zAsLykIDkgDrWanhFVEOJXVok2gj65rZM0pP3zSGRz1ZvzoWgFZdAQRspkY7gQeajPheyNsYHUFT6mre8+ppDJ70ANstEtNPQrEFAY5Jz1plzothcz+dMqFyAM4p5k96YZKYDBoumIf9Wn5U8WGnp0iT/vmm+ZxTS9GorImENmnSEflS/6Ov3YRVcuaTfRZgWfNUdIxR5/ooqrvNG407AWftD+gH4Uhnk9f0qDcaN5osBL5sh/ipMyHqx/Oo95pd5osA4hv79NKn+9SZNHNFhCbKXYtFGaLBcTYvpSbBTs0ZoAbtHpTSB6U4mm5pgNIFJQTSZoEB54A61IseflH40kfyqZD9BVqxj8+dVHfrWNSXQ1grak9lpJuHBJwAa07y2S3hwFxgV0mnaYghUqBkU++0/zEIKA/hWRfNqefbsv1rmNdP77mup13Gn3WPug9K4XWb0yy/eBxVwjqTOWhXyKTvVMTMeKf5jY61tYy5h8zfLVbNK7E96i5zVJBcTACc+nrUZPJp8gPtWz4W8OP4m1GW388QRQQGaWTGTjOMAVZG5g0V2h8E2rNtjvpwc4y0Ypw+HFyzkJqMe3tmM5qeeJq8PUXQ4nNFd/B8LbmfATUNzH0hOB+tXV+D1yBmTU1HsEH+NHPEl0Zrc80/wr3z4U+IF1jwodNlO69007RuPJiPQ1xzfCF+2txj6x5/rXQ+BfA114Z8WQX39rQTwurQyxqpBYEcfkaOeL0uNU5LU9atf3sG0jkVTuYyGK4q5psZjlcO+ecYqPUcq+O9JmkHrY5+8jCDco5rKcF5M81uXALAj1rN27HIx06VJ0RkRBcH0o3Y4zT3znOKakRcliKEXcY78ULzjmnSsqKQBzUCBnII6VRDJwmW60yX5WBzj0peVNIEMrDPQUEGtYFZkxn5lHNalnbbwzngdsVztvdC2uOV+U8Gt+ynw2w7uehHSgzeheNs6YIORTWgY9TVpHzFjPSoXbHvQRzMYqqBgjJpQ2G4qEyHdxTl3daQm7lo/3s9aZuXIYAZHWowTtpAeKAHK+GYZ+XqKax9O9RnpxThyB7UAHJ4NIwGOaVm5NRu1AFHUo0e0ZyvzqRyPSuIu123DoBjnP1Hau+YBgQRkHgiud1TStrl0GcD5Ce/salo1pyOE1zw/Prtn9itnRZ2lV4954yM5FcXfeA/EliCXsGkA6mM5r0+WU20iTKPmRg/0xXW/2tbSAMP4gGpKbih1Yczuj5jntbi1bbcwSwt6OhFRdq+mLmHTNSjMdzBFKh7OoNcTr/wAMdLvFabSW+yzdcZyhq1UTOd0mjxymtyp+hra1jwvq2hsftdsTEP8AlrH8y1ikgggc5Fap3MmfZOgTG48P6XNnO+zhYH6oK1QeK5fwFcrd+AfD8qnP+gRoT7qNp/UV0EkrswigXcx9Kye5qtiZ5UQfOwFU5NSjBwg3fTmrC2C43TsJD6E/KP8AGn+RvXCMqgf3VwKQzPS5urqTy4Y23erAgCtG3tpkO64lWT0AHSrVtEsUWBznqfWnN96mkK5DMvmQSqT1QiuF8OsIr25jPc5rvGA2EE9Rg15zPv0rX2VgR83X1FYVujOijs0daWwahluFQZzVf7QHj3A5rE1bUDHGwBrK9i0rjtb8SQ2sDKDl8cc15bqOoSXtw0jsQM9KuapO88rEnvWRt5LHkDk1pFCZ6H4A0FI0/ti7QFzkQKw6D1ruJrgtHj1qlpAH9i2QUYUQLjH0p8nCAE81tYwbHiT5QtI0mFb6U6MAKKq3kgQEDvQxIrXLZUVXP3amlHyDPcVH/BUMtHQ2BP8AZkYA7E1DqWRptx/uj+YqzYLjTYvpUOqD/iW3Pso/mKroT1FvLpRbRtn+DNcbqUslwojLnZnJFbGoXW62jQN1XmsGd+Caq5JlzoAarlBU8py5qI0hkZUU0gVIaYaAGEVGRUhpppgRmm4p5phoAaaYaeaYaAGmkpaQ0xDaKKKACim5ozTAdRSZpMmgB9LTMmigB9LTM0UCHGim5ozQA6mmjNNzQAGkNITSZoAQ06KN55kijGXdtopma7DwRo/ntJqc3Cx8Qgjqe9Jgh/8Awj9h9lijeDc6jDuHIOadb6JbWkokhEhP+02RW3cxp9pkKZCk9D603aAuBUuKZafQmgvpIEwI4yPc1L/aqsMPADn0aqJAAyBTccVDSKSKOuaVaazEUZShPfHSvPdU+Ht+HzYvHMPRm2mvTsDBBprqCOuaFoPlTPFJ/B3iC3+9pkjj1jINRSeFvEEaqW0i5w3TAzXtrDAxUBLbup/Oq9oxeyR4VLpmpQyeXLp90jehiNW7bQryQgtbTge8Tf4V7O8sq/ddgfY0+K9kA/eSufxo9oL2R8+P2+ldH4E1WPS/EypK223vIzbOx6KTgqT+IH51zj9enSoz9ce/pW5gnZ3PX7/Md0fl2sDtcehFbFu+6JW6AisfTLpPEGhw6gGBm2CK4HdZV4yfrVywvFKvbYw0Zrnas7HqQnzxudNo9yUgmjBw4II+lEshZjuJ61ladcMt8FBzvG01r3SFW3dCRzUNmU1aRFuAPAq3pzE6jbDP/LQZNUDwKu6dMEkU/wASsDUrcUtjtoogLpmzjdzUepReaMp1XrTw4GH9Oad/rNw7EV12OVOzOYuNxbC1C1q5ww/GtN4GFwy44BqQxAJ0qToTMnyMIS1RNhUwKuSttz/KqDku33aDVFYgFtpGTUygDjGOKkFvjljTzEoGBTIkVmAJpUwinFTPFhRRtCr060CKEvJx13cYre05hvgjBywHNYm7a/I71s6dKtvcq/8ACww3FCIkbkeS7AU51xnilhZZWyoOPcUy6Y78ChmJXXBJqXPGBUKDDGlLc9aQD8kUg+6aj3c9aAeaBj84FGcNTegNMbOQKAJScmoz+P5U49KYfrQAY46VXu4/NtXGDwNwx7VZHShhxSsCdmcHqSIZF+UDevI75rNa9ktlWM9FGK6TXLIB3kAwR8ykdx3rj9T0681JoorN/wB4GIKZ+9UtXOynUUdWi2NXAHuasxaqAv3iPxrEHg/xEqg7U/FqH0PxBb5DWm/HdTmk4Fe3py3R1EWpQzQtFOiSowwVbvWW3hXwrdkiTTo4+c5U4rBeTULU4msZ19SFNJb6k8txFbKzq00ixgEddxA/rQk09CHClJXR7T4R0xNH8LWdha7jCC5h3HJCMxI/ma6aKJLaPaoy56n1qG2hW3G0fdhQRr+AxTpJB0FaHHoPZt7YHPrS8E7R0Hao1O0/QU7digC2h+UU1+tMhfIIolNMRC8hz6jNc/4o0v7ZbC4h5mhGTj+IVvAAdagmcM5RRgDvUySkrFRk4u6OCs9QKx7HPIqjqcokB5rd1vR/NZ7uzAiYdUY8MfauWngvQdr2sp9dq7hXHKEos61JNXRiy2ZmkOBxUlponnjy+rSMB9BWi8dwsKiG0nLO20HyzgfpXX6NpK2PlRz4e6kXcwx9xa1gmZzdjWt4VtLOKBTwkYA/KqrtvkQe1T3MmNx9qr2y75VPtW5gWz8qZI7Vj3T7p1X1Nad3IFG32rJQb50P+1SY0PuG5UfhUZYbPSpJlzchfTNVm5VvpUMpHX2WDZRgHOM1S1Y40u4/2lx+tW9MUf2fbrn+Gs3XpgkLRA9RirsRfU5uZyw6+1Z90+BirkjY/Csu4fc9AIrNzTKeaaaAGGmGnmmmgZGaaacaYaBDTTDTzTD1pgNNMNONNNADKQ049aYetMQhNJQabQAtJSUmaAHUU2jNMB9GaZmigB+aXNR5ozQIkzRTM0hNADiaQmm5pM0ALmkpuaaWoAmijM8qR5wCfmPoK9osrG2ttJgt7cq0QjG0jo3HWvLNHhWFPtEqbi/TPpXdeHNZhlkGnsQoPMJ9/Ss3LWxpyO1ye5ViCsmN69/WqpPHpWxdReagZR869R6isuRNvTPHrVCIyPlqEb88jipN3rSHmlYq5Gx5xSnoKccf3aUEbaVh3IXHFQle+andht6VCc4NKwXGFMioGj5qbBFIR3qbDTZ89tkk5puKcee1IeK6jkOg8G66dG1pI5STY3ZEU6/U4DfUV6Xe2K6deKy5OThm9c14kete2aVeHxF4Etrpz/pESbJCOu5OP5YrOotLnRh58srEkb+W4I4IORXUP+/s1l9RmuOt5jJCruDvxhh6V1miS+dYmJjyh/Q1gzrqrS5XIp8T+XKpFDKELL6VGQc1NiL3Oy0+98yJVb7y8GtiE/THbiuP0+chkYDqMGuttJMphuCK6YS5lc5JqzIb+DDecowD19qzJZQnU8mtqeZXVo+uRXKzFlmZHPINDNYO6ILqXDnHemxE5yVqyLfeMkVFIwj4B4oN4sR29aA6AjnNVHlLvgdKUfdzmmEkTySDdUUkoZeKhKs5qZYMUGdrFOQncDjJ9K1IrlgoYLtx2NZ0gEcgye9W+JPmDjjsKAWp0tre+fb+Zjbxio3kDt3qlpsxZTE7ZA6VfyqjG2gxkrMaCaRjnigkkjApSnGTSEMpwGO3NAxnAqUYoARVAOWqJuX3Gp3IIxULYwRQAZBWm0IecHtSmgBQDmmvnPtTgCaVhwM5oAytVhL2u4DO3qPUHrXHMZbG9jlTG+Jgw9x/+qvQWHXI46Vx+sWvlmQBTlDke6mkzSD6C3OtXUjEhgqk8AVR/tK4SQuJWOeoNVgxKgZ6CmFGcEjt61k9ztUI22J5dUuH6ycHqCKLCW2udVsvPt4i4uYyHC4IO4VkyyqpI3ilsX36rZKHC5uI+c9PmFNEyirHu8j7YnB+8SSfzqssm45NOuW5f6kVWR+1annlzzOtJvqvvpd2aALcM2HxnrVg896zC+Bx1qxFc+YMZ6UAWCBVeUBQSakMgHeq7uZHxQBl3NpJeuQSQg6YrMtENtLJ8znnA+aupmnt7G2LSsBkVmRX9jNHIfIzGoJ3YpMDOk1jy4HRrh48/KoABwaktA0WGkkaSRgSzt1PpWWiW91fefGhEKEnB7mr5m53e1IYl1KWYgGrFqdhB9BVHl2Bq2pwjfSgCC5lLMfrUcMezYT1zmlCF2x71O6YZQOwFAIryj/SSfaqsnAYexq9ImJC3tVCc9QOp4pNFJnW2BCadA3+xXM6xceZdEdlrfmmW20mL1Cf0rj5ZDJIXPUnNUiCtO21OazHOTmrd1JlsCqZNIY00ynGmE0DEamU4mmZoAa1MNOY0w0ANPSmGnGmGgBppppTxTCaYhDTaCaYTTAGNMoJpvagBc0ZphPFJmgQ/NG6mZpM0wJN1Jmo91G6gRJmjNR7qN1AEmaN1RFqNwoESFqYTxTN9ML0APLVLaxG5uFTsPmP0qoXwMmt7SrZktTKR88n6ClJ2RUVzM17cIbdcDGOAPapktXHlzQNiRG3KR6iqEbGPocexq5HfmNAAB6dayujfU7bS786hbM+3bMhxJGfX1HtTbm0bYZM471ylnq5s76O6GcLw4/vL3r0Aqk8ccqEFGUMvpgiqTM5KzOXaPDbh36ilAwOat31v9nl2j7rDIqoG7VVgQzneQaX8KQnnNNLUhjW5qF81Y69RUboaQFcNzUbsQcipClRsO1A7nz9SHnml6U01ucoV6T8KNRXzbzSZD8rDzlB78Yb+hrzatfwvqR0jxJY3e4hBIEk91bg0NXVhxdnc9Vmt2tdZliwfKcFkPY1qaLP5F6QTgSDb+NV/Ecj/YLOeIE7WYEgdqr25aMRyn73DCuZrU9OL54HSXS4nPHXmoGq7dASQRXCnKsB+tVduAM/pUGMdieykIJTuORXaQfNbo3qvNcKjeXIrfga7LRpfNtAp5wcVrSfQyqrqTrDvkwOKqX2mhm84Lk55rXRAkmfWnzoTAwHpWrM4uzOekXZHjHOKw5lZpCCDXQTfd245rOli2tnHWpOuBnRW5JIxVhYVUYPapxgCq00ygmmOSYhKJ0qOWbA4PWq8shOcU1Y2eDeTSuS0QSuCeTmn6f/AKyUk9eAKrMhMnPQGrMEbyKfLAHOc00SbOnsPtRVea12zWDDGdyFflY/eOa3Y87AM5460Gc9w5z1p/8AARRt4zTl6UEEQUg08CkbinL976UAKwwPwqoJ4nleFZUMiDJQMMj6iqKeJdPvZ1isZkmbzJImy23Y6dQRXFyTW2o+HZPFcj/2frEDuoniJ2kq2FRh3BApMuEVLc9DO5SMDOTUy9M4rj7/AFHUtf8ABxk0z9ze3UKlDGduCRzg9uQRWfodprWq6DcDWJNRgmvIYo5EWTYVaN8F1PZiAKdiGmnY9AMiKrMXQKv3mLAAfWkMiFsA5/GuN8SaFf6r4XvdLg2+e4XbI7AeYVP8RHcgD8aseFdP1Gy0Swj1DAvI49sg3Z9sH8hQI6hiuKwtahLKJlZuBtZfUVqkuetZ+qbxYSlTg4pFJ6nGFfKmkh3ZweD7Ul85jtgFOMDtTrtSt/CWXqMH3xVfVZQIMDrtrKS1O2m7o5m6m2sxZqpx6iIbiOVWO6ORXH4MDUd7JmM5qfw/YRajqECyAkK+4+4FWktyalRp2R9HmbzozIOjAMPxGahDVieHtZTULZrYnFxAuGX+8B0I/CtVJMjOe1UcbVmWQ1KXAHWqxlxUEk/BoEWJrgAdaptetE+5WxVCe7APU1mXF7lsA0AdSmptIuchvXHUUj6wkS5HJrjUupo3Z42KseCamFxPNt3BR6nFJgatxePez+Zct8g6KKpXOoO5a3hcxw9wveq9zMYxtJ+Yj9KqqfU5qblGtBOERVXgCrAl3d6yUbmrMbmi4WNSMirI+59azonq7E+SKYieCLqTVjyc84pidKtrgL1piM67UIPeszymd+BzWldZecrTlg2jNKw7lbV7k/Z4Yuh2gVgu2ELVZvphLdNg/KpwKzrqTAwKp7CRTlbLGojTiec0wmpKGmmGnE1GTQAlNJoJppNACE0wmlJphNACE0wmlJpjGgBpNMY0pqMmmIQmmE0pNNJpgITTSaCaaTzTACaTNNJpu6gQ8mmlqaTTS3NAh+6k3VHupN1AEu6k31EXpC3FMRKWppeoi9ML0ASl6aXqEvTHkwCSeOtAjQ0+1k1G/jtoxn+Jz6CuwMfkx7VzgDFUvCVmLaze5lAEs4zz2XtWrc4AINQ/eNYpxRm7lY/MM+gqVYY2XJBFVJCVkz0we1WROhxvyMDrSUUPmZHKpTP92u98G3/2rQlgZsyWj+Wc/wB08rXn9zcqseQSe1XPCmtHT9eTzTi3uB5MntzwfzotYTd0eharEzhJQO+0+1YLuyybcZINdVLjlZVyFzkDvXMXcZUrJjGST+FNBFjM0Y4zmoVbJxmpQ3FDGx4/WmufWkJJoz680gIHIAyRUO7IqxKARVc/KOKQz59zTaWkrc5gFIfrS0hpiPdvCOorqngGK5n2tNEjwvn+8vf64xVCC8NxFHtH3eCKxvhReGSz1nTMbjhZ0U9DkbT/AErXtbZ7HUXhlG0P0HoawqKzO/Cu8bHX6GxvLCSBvvR9AfQ0jfIduOQcVX0K48vUfLHR1IrQvIWSbd2bvWbHL3Z2KmC5A711fh6XKsnGeprli4QHBFaGh3n2e+BJ+VutEHaRE1eJ25OHqTOV+oxUeNxyO9OVj09K6DmMa5URylSO9ZlzJxitjVch1PtWFMwwSak7KburlOWYKvWqRzK+SeKfKGlfaOlTrAEjzTNZbFcjauKeHxBtFRucvgVNDGApLHGPWpMpMq7V79RVyzmj8vaAOuKzZbiNLh9zgLiqdrqJF4qQqzAnnjiqRJ1Vu6LdgvwvvW3G8eAVII9jXITmebAd1iX61d06BQozcO349aBTinqdBJOnQGmq5boD9ahDdMKBUiCR+FBP0oMRxDdyAKZJIkf/AC0Jb2qX7JI33sDNONjCq/OSxoA5GLw5a2Wv3ur2bBbi4nEwDplUO3DAD3qnqPgy8uWuU0rUpLK2vH3XVts3Rse5HpXeiOFACEH408SoPQelA4zcdjmNE0S+0mz/ALNZ/tFrFzazEYdVPVSPY9DWulnJwGbvzVqa6O7A9KqtcEnNIG3J3Jzbog60LHGvIAqv5rN2o3nOKCSy+wdcVTn8qRCrAFe4NJI5NRE0DOV1q0WCdmXhcBgPUVy+qzHYT7V2eutESqueShBrhNYBS3U9c96mSOinLoc1fP8AuvrW34OIj+2XJ/5ZQnH1Nc9fP8igitvRSYfD1zLjAmcIvvjk0+hMn75Zv9futDk028tGIuFm84qD95B1U+xGa9ds9Rt72zhu7Zw1vcIJYyD2Pb8DkfhXz/4jl3akq7siONVAHbjNd18OLy9XT7ix2GS1gUSK39xm6oP51VrIwu22ekyXIAPNZtzfnpmqs13kdaz3lLnrSAlkuGY9TUYyxyaaoz1qZOhwOnUk8CkBIkQ/iOKW5uY7OL1kb7in+ZqhcaokJ2wYlkPG7+Ffp61UTfLIXclmPVj3pNjSLiO8nzudzHqalWoVGABUyg0iiZTzViPmqyoSatRLQK5ajJBq/EapRrVpOBTEXY3FWBNx1rO34FBm29+1AFlSGuifak1O6WC3IB+bGBVJbsIxYmsq/vTcyZz8opoTId3BJrPnk3MasyuVj/nWe7ZJNDGgJqMmgmmE0hik1GTQWphNAATTCaCaYTQApNRk0E0wmgQpNRk0E0wmgAJphNBNRsaYATTSaQmmE0wFJphNIWphamApamlqaTzTS1Ah5ambqZupu6mSPLc0m6mFqbvoAeWppbioy1NL0APL0wyVEz1EZKaRLZM0lWtIs21PU44cHy1+eQ9sVlPLhSfSu18OnT9L0gST3sS3E/zSc5KjsKUrpaFQV3qb6MYzhcADgCidwwJ74rLuPE2jQrmKWWZ/9lDisW58Xsf+Pe0A/wB85rOMJm0pwNmSOR2JHABqCXcOTu6cVzsnifU3JIaNATkgJUZ8R6kRh51IPbyxWns31MXNG80jMcE8VYspITIFcHk9RXLDxBIDiRUI744q5aapbTEfvPLY+ppco1JHuekXYvdMiIfc0Y2yE9apamuFwe3Fcf4K1Z7bWltpZR9nugUJJ6MOhrt9VhMixqi7nLYNTYadjnFfEmDnrVkH3qK5iaGVs9jgcU1JRimy73LQppJFMWZTxmkMi4PNIALZqvIcA09pRjgVWlZsc9KkEeCf4UlLSHrW5zBSGiigDoPBOr/2N4nt5WbEM37mT6Hp+ten+KJv9IW6hBGFDf414efSvYvC9yviHwVA9yd91Zu0Lnuyjpn8Kmorq5vh58si/pV2/mQXaHgMD/iK7i/QvBuUe9cFARaQyQj+FuB6V2ulXov7CNiQWUbWHuKx3OqurWkZwQucnpViBfKkVh2NEsJhnZR06io3kx0rMW6O6sLsTWqEnkVbB/en3rjtHvnJCH7p4PtXVRTDK7jzjFdMXdHLJWZBq3+pU1zs57Vua1OiWRbcMg8VgWzNcknYeO5FB0UvhIkQL1qCedVBUZ/Cr0lvgkySYx0AqlPIin93GCfU0G25lg3MlwRHGdp7mp5YJVX9/c4BH3VqYbs7j+VRzW7zDJOKDN7GdKkMcZZVzgfxVWhM7srgbUz0FbMNjFsw53eoqyI4I49oCgCkRdFe0tWvEAQk4HOa1bXS1jlQhj9DWWL9LKVSh2gnBrVOo/OGXHNUCbZ0sFrEI13de9TGWCEECsezvnnTFStGzNzQYtWZae8yCFWq0s7tjmmsqquWb8qqmbLcdBSETySMRjNNLkD1qBpT2ppc7hzxSAexYjcTURlAbFI8meOarEsH3UAX4X6mhpgrZxmoYCfKJ4qIMWagCZ5znkYpjPxxTJ+ozTFOWoAr6gvm2UnH3RmuA1+M/YbhVGTCQw/3a9GYKysp6EEGuL1ZI47zDDIdfLkX26fypM0g7Hml9J0x+FdWsQjtLDTwOI4w7/U8muaks2/t6KwbqsoBJ7qOc/lW9cXhjivrsY+VNq/jxTfRDb1bOQ1G5N1qU8oA+Zzgfyr3/wAEaRa6foFk0eGLxrKx/vOR1/DpXzzDl7tGIzk5Nd/4Z8c3mgLHazos1mpwNzYZB6Z9KcjGCbTZ6zqegrdl57YqkpPKHhWP9DWA2kX8cm17WRcdz0rp9A16x1618y0lBdR88RPzL/8AWrTnh3xHHPFIDgrmF7WPLAF8dO1YczXV1xK7eXn7i8AV2+oWBcHisuPSWLdKTKVjAiszkDHSr8dsQea3o9MVR0qUWSg421IXMZbbJ6VYS29q1lswO1Si1x2oAy0tj6VOlsa0VtualEAHamIoLFtp+MVbKLUDsooAru5HNVZZjzVLUtdsrHKtJvl/55xnJ/8ArVh/btS1R8Rp5EJP8PUj60Aa1zcjds35Y+lVt3I5681VhVY2bDhmHBIOaeknBfP0qlsLqLcy84qmX4pssu5iaiL8VJRKXphaoy9N3UAPJppNMLc0wtQA8tTSaZuppagBSaYTSFqYTTAUmoy1IWphNACk0wmkLUwmmApNMJ5pCaYTzTEKxphNITTCaAFJ5ppNNJphNMQ4mmE8U3NNJoEOLcUwtTS1Rl6BEheomk4pjPULPzTSEPZ+ajL0wv71BJKADzTE2WE/ezY7LyTTjelm2pz2zVBrlRD5YJyeWx3qJbhk+7gVaehJr7vly7VG1zGBxWYZ5G6tTC5NPmAvPd5qBpWbqag3Ubh60rgP4znNAbacg0zI9aM0AbOna1NaOAXbbnj1U+or6E0G8GpaFY37SCR5YRkj16V8xBua9U+EuvsPtOiTSErjz7cH8mFZyRUZM9D1S13bpi2MnAWsB2w4Wt2/V7z7jFPLB4PSuUu0dH3CTJzj5alGyZf3qoyWxURd5W+UFV/vHvVWBwx+YfN6mrbzKkf3smkyhxIjxlsmonlyKrNOWBpN+FyetSB4n2oopK2OYWkopDTAWu2+G2q/ZtXm013AW7GY9x43gdPxH8q4mnxTPbTxzxkh4mDqR6g5otcadnc9a1L7TDfuhQ4B2uK6rwkWS5aIn5ZU3AehFVLkw6jZ22pRYKXUIY+xxmn6HdCC8tmbAXOwn61zbOx6Xx07nR6oACjDjnFZUrKQB+taequDat69q5Jri5uGMcKtweuKmS1MYPQ6XTLiOGbYD1ORmuziKzQqykHI5rzWx0u881JpJeUO7Br0iyaM2aBSMsK0pbEVV1Ir+xjuIg2PmX9azF3KmxRj6Cul8tUhLMeMc1jzTQ7/AJK0KpN2sZ0luWHzVTa3VT61qSuGWs6aQDKjvQblOdgqkDtUHmMY+W61JNGzZ96YlsSmO4pGcimt0yykc4pC00u4DIAq4ljtbpzVxINv8PBFBinqYF1YPJEN2Tk9fSugsNPEdmjSNnjiiRR5RU46VHY3LeTJBI33OlNbFdTXsT5Y+UYUGrMkxJ4Nc0bmU3ShGbYfQ1v26ZjBLZ9aQprUR9zDrUGPSrTADIqDGaRmQnOCKTB2ZzT+54pDG0nAyBQMiCsRVdz8+AasyYUFB+dVCCDzQBdhbMJFNC4HvTISQnrQ5IGcUxDblxxz2pIWG0k+lQXD80sL/IeKQEnmDJrB8Q2qypvQYk27uOpIrV3kGqOqOyxQvsZsPj5R2xQNbnCX1kgvxqobB+zmJ8jv2P5VkavJ5GhhOhmfP1FdQxjk82IofLLFSrCuJ8UOyXkVr0WJBj6GhLUJu0TKs+ZyfQVZu3PkEcc1BZDAdvXipWt7m+u4rO0hkmuJeEiRck//AFqrqC0pnS+C4b4LDdWM0kU0crFWQ87R/Me1e6aNrct1bL9vh8qU8eYv3XP07VzHgzwY2k6PAl8M3O3540b5V9if8K7iG2RVCHZtxjb2pPcnoWJLeOTqBz3qH7DH7Cn7GhXMZyv90np9Kie4+XI/KkBILKOqzvapcPDkb065qGS9lUEhgAOpJ4FYF3qFu1w7q5kkPUr0oA6J5rdeOD9Kha7iB6VzcVwJztkzz6GrUNhZ+YGll+X0L0gNgXSMeBVG/wBfsrFDvkG7Gdi8safNY6IY8thcDrljXPXtnpaqwtI3Lnvg/wBaLBcWXxPc3dqJ7GBTG67lZ+eK5e91XV7xzFNcuqk42RjaP0rY8K28mmQ3MMyrNbMSY4wcFD3/AANRy2cz3jSwwKqk/KuC1AFSx02K3t2u7oYUchT/ABGqrSX+sGXEht7NOAkfG76mt26s7m9tAk21QvoNoH51nLbzWh8v7TmMfwq4P8qaQmxqqlnaJDGMU6SbbEAD2rPmufMucZ4Xikkn3cZpyBEpfNIWqtv96N/vUlE5f3pu+oN/vTd9AE5eml6gL8U3fRYZOWppaot9NL0ASFqYWpm6mFqAHlqYTTC1MLUwHk0wtTC1MLUxDy1MZuaaWzTCaYDiwphNNLU0tQIUtTS1NLVGWoEOLYphbimlqjZ6BXHFqjZqYW96ieQCmiWPZutQPJz1pjygd6qSTc8GmK5O83vVSSQtwDTSxJ60lMQop1NAp1MQUUUYoAWjGaMUtACYopaSgYVf0jUJdL1S1vYSQ8LhuvUdxVCnLQCZ9BrqAvYo3HEcyBie2CKybo28TskMZCqcbietcjomuTnRoYc5CLtBzzVu51YC2DSfe7VjY1TNdrpEbr1pGm3JkGufS/E2DmrkdwNvWhl3uX0lJyTT3l461QFzggZ4qYShqkZ5NSUtJWxzhRRSUwClpKKBHqPw41X7fpsujTOd9sN0WT1Q/wCB/Q1tI4Es0PdWyB6V5l4Mvxp/i7T5nbbG0nlP9GGP8K7zxNLPp+oNNFGQx4IA4rKpHW524aelmegaXJFfWSyTt8yjawz+tUtQ1aw0qQiNM5/ujNecadd6zqM7C3neH1Ar0zQ9IhXSVuLrE1wQclhWbQ3HlfMihBrF9fYMNsyoe5rcsbqZAsU2VBPBB6VFGVQYUAfSrFqoknwRnIop/EE1dHVIfNjGXJGOaw7lPKu2UcL1H0q5aNKimNicfwmqepwuw8xScjrWzIpuzsyFrlcYzVKWQ7s4pvBHOQagmSQg7T+dB0osb94+lKpO7is5biSIlWWhrxkHAxQJo2lZaWRwq81iRX0jN3rQE+6PJHNIyaGzv8uRVGKLzrsSM21Dx9adcmRxxkCo0BEXLYINCCxpmJYmQqPl9a07W5VvkCnnv2rGN7F5Gx2xkdc02wv3jn8tTuUnvTJa0OkZfSolj5qTzBtzTDNjnFIyGbCCSeBUM9wQoVOhpXlLOR1FQSFmYYAGKBkeDtJJqCQkn8Kmk5yAabbQmWTJPyg0ASwbvK6c0/7NNKORtB70yW7EB2IMkU15p5UU79oPvQIbc28cSAs4zSwmBUOXHSs29PKq0m78aSFlUcc0AWndO3TNVbzDWjkDcVGR60ySUYNMWbgc0Ajl74+XciUElZueR3ri/GCf6VaTD+OMqT9DXXatMXYFVwvmMBzXL+Jt1zYWu37/AJ20fiMU1uE9iv4d0SfVwAHENup/eTHn8AO5r1fQ4dH8N2+bK2VZiPnnb5pH/H+griNHdLe2SCM7Uj449fX8a2vML8Bs1LC+lje1DxdebStqFRR0OMn8q2tMttYFjHPe38n2iX5/KAACjsPrXP8Ah/TVvb9ZZV3Qw/OwP8R7Cu7LAAyP9cmgRnyDUo1aWS/dIYxubaASBVKXxRYW0RZ74yn0dQP5Vm+I/GcVqklrbDfIwKnB6V5rI8lw+XJNaRhfcm52WreNIbr93FG0qj3IX8fWsRteu3OUSONe2BWYkRxUhjwOa1UEibl3+270c7wfwqWPxZeW46qMewzWJLMIwaw7+5dmIU4pNILs7eb4hXCKVkR3XuC3FV1+JS42fZ1iPqRmvOmeUnlj+dJk/wAVRyoXMz0628aNO3y3kSg/wiPH606XVr26DO15IFY/8sXIrzFcZyrEGur8OeKpdNljgvIYZLZmALkfdHrUuI0zcZ1FuTNczur9S75ot2itLJ5EbO7oa7e9PhxtLE8UtvNuXO0MDXm2sX0WfKhwqdQB2oSGx8U/zFs85qXzsnrWRFPxyetTed70mNPQ0vN96PM96oCX3p4kqRlzfSGTFVfMoMlMLlgyUm+q+8UnmD1oGWN9JuqDfmjfSGTFqYXqMvUbSqOp/WgCUtTC1V3uok+9Io/Gq76nbL1kB+hppCui9u96aWrKfW7ZehJqs+up/ChNOwnJG2WphbmuffXJG+6mKhfVrluhAp8rJ50dIzAVE0yjqw/Ouaa+uG6yGommkbq7U+UXOdI93EvVxVdr+EfxVgbiepNH50couY2H1OMdKgfUwegNZ1AXJp2FcttqDtwBUTXErd8VGBjpThzTsIMs3U0oHtSgUuKAExRinYoxQAmKXFGKWgAooooAKKKKAEoopKAClBpKSgDo9DZ5LCby2AkibIFSyTm4cKzZxyTWdoU4hlnUnhl4qaRsyMAMZOeKhrU0T0LkM2wEZ6VoQXG4YzWFkqangkcNnNJjTN5JeQTV+JwRWEu5sfNjNatmm0/MxPFQzRHm5pDS0lamAlFFFMAooooANxX5lOGByMeor3qyh/t6ztZZVV45LdJA3r8vP614LXqXw58Wwraw6PdnElvuELf3kPOPwqZK6LpuzNyKKGw1F1A2grxxXQabrUO37FIQCeFrG8TwPcRpcWa/vFHO3uPWsTRWlubsibKSR81geg2qkTvGVoZGV+nUGpracRTK2evH0qOaU3dpDNHywG1/rUMdsx5c4qU7My6HaWIWXHcYqe4t0ABC9/0rntK1QWziNzwehroLa7W6Vs9RXQnfUwldMy7ixjMxAIAqjJZohPzE1pzNiYjHU0xlGOlB1J6HN3UJEnAqBrGWUfexn2rfmSPGdozUOwlfSgq+hmeSsYVAvSrQQ+X92pjGgOTSNOoG0UjNmZcblHIrJuZJBux9a3bhFkBNZM9ox5U0iTIDTzzxgnC55rrIbJYYUYHnisi0tiJsFQcV0Fw6raDkDFULqX4ZAYgCyk+1OLYHHNUdOhwN7/xVelZUwcDA7mkZtake35skHJpku1EJwMmonvIsE+cPwrPutUhX92PmNAuVlxFDKc0+KXyomVFAPcmsI6xKuQgwvc4rKvNXmdwN5TNK4+Vm9NcYdmZsDvSi5jkt/lbLfXpXHtcOQSZSc+9O+3/Z4SVc7mHQ0w5Ub5kEknBGBT/PjQ4Jrlra+eI7/MwDyc1HNq8e75rgcn+HNA7I35L9cncMYJ/KmLqVv5gVhhT/ABe9cxNqcJGfMkP4VUfVo1GVWRvYCgXumnfBZUnVSGYNuXFc3q6E6V5ifehlWQitM6sj42wsMjB3VCQlzG8TfckUqaZLs9iHQ7tJ5CmRyOlb8T+U+0nODXA6VvtdcWMnDKWRvwrurb95dRBv4iAaTEekeGZdLhhS3utQtkuSN7Q78N+NYfjTxWqytY2Dnjhmz0rj9euV/tW5AIwT29KxWm3E981pCHUhsnLmRixJJPUmpolqrGcmr0Y4rYknRcCmysNtJuxUMr9aAM26bJIrIuFJ5rYmXcTWfMg5zUsDLYUwqTViQAE1CXK1IiMow6CgO69T+dK0rVCzFqQF6PU5oE2K5C+maab5pGyzdaobaXB7UAbMVzwOatrOD3rnt8ijg0faZ6Vh3OnE6gckU8XUY6uBXK+dcHq+PxpP3p6yH86Vh3OpN9CP4xUZ1OBf4s1zgPHJppkUUrBzHQNrEQ6Amom1odkrC3sx4H50vPdiafKLmZrNrUn8KioJNauMdqzXkC1EST1p8qFdlx9Vu3/5aYqBrqd/vSMfxqGinYLscXY9WJ/Gm0UUCCiiloAPwpPwpaKACiiigAoANFPAoAQLSiloAoAMU7HtRinUAJ3p1FFAwoopaACkoooEFLSUUAFJS0hoASiikoAKKKSgCW3lMcwI78VeFxh19+KzU5cVPmpZSNcKHjB7mpo9qnbVCwnMkwQ9Ac1sJAGnqWWi1bxZwT2q/G+OMUxIwoAFPKZ5FSy0ec9qbRRWhiFFFFMBKKKKACnxTPBIk0LskkbAqw6gjoaKKaEeteGvEj32gtcSx4eCQRvjufUex9K3JI4UvLd402mWLex+tFFc8zuwu5vaGFCzoM9MilJJ6miis5Fz+JklvEsm45xitnSGZbkLu4YYoorensYzNK8iQTL1/Kq0gUY60UUy4/CZ9wQM1B5ny/Siig16FWZ9z/WmxqG6miikSyUhQMVm3EwEpjxxRRSZBmLO6agQDwRWncyD7Nk5J60UVSBble31mcQbfQ8cUXF5NcJh5Gwe1FFIrlRDnFuzAnpVBZV3ZIJYd6KKAZmXuqvG7IAcVnfaizh2yc+tFFBiNMrvG3OB7VQdTPMoZ2wPSiigTLvloISFz+NUSuDketFFAmJOu8801IxnmiimIJY1UnFRCYrwO1FFAjH1U+Tq0FwnBkGSPfpXTw3TxWscvVtvB9KKKZJmS3DSuWY5JNMVvmoorYgtw9qvI1FFMB+dwqJ1FFFMCq4HIqlOoxRRSYGXMME1TfrRRUCGGm0UUAGKKKKQCZxS5yKKKQDOfU0nHqaKKBhke9MLqD93miigQhkY96aWb1oopgNFLRRQIKKKKACloooAKKKKACiiigApcUUUAPApaKKAACnY5oooAXvS0UUAFFFFAwooooAKKKKACiiigQlJRRQAhpM0UUAJQTxRRQA5PWn5NFFIpGhowDXjE9lrpbVAZzRRWcty4micLQSKKKk0P//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364828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598714" y="3206447"/>
            <a:ext cx="10515600" cy="2933020"/>
          </a:xfrm>
        </p:spPr>
        <p:txBody>
          <a:bodyPr>
            <a:normAutofit/>
          </a:bodyPr>
          <a:lstStyle/>
          <a:p>
            <a:pPr marL="0" indent="0" algn="ctr">
              <a:buNone/>
            </a:pPr>
            <a:r>
              <a:rPr lang="en-GB" sz="5400" b="1" i="1" dirty="0">
                <a:solidFill>
                  <a:schemeClr val="accent6">
                    <a:lumMod val="50000"/>
                  </a:schemeClr>
                </a:solidFill>
              </a:rPr>
              <a:t>Questions?</a:t>
            </a:r>
          </a:p>
        </p:txBody>
      </p:sp>
      <p:grpSp>
        <p:nvGrpSpPr>
          <p:cNvPr id="4" name="Group 3"/>
          <p:cNvGrpSpPr/>
          <p:nvPr/>
        </p:nvGrpSpPr>
        <p:grpSpPr>
          <a:xfrm>
            <a:off x="-157983" y="-46723"/>
            <a:ext cx="12507965" cy="2159726"/>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Tree>
    <p:extLst>
      <p:ext uri="{BB962C8B-B14F-4D97-AF65-F5344CB8AC3E}">
        <p14:creationId xmlns:p14="http://schemas.microsoft.com/office/powerpoint/2010/main" val="65355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06D35-A307-3A63-9B93-A716B518CC17}"/>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A8947D6C-BBC2-91A8-B586-04C570AC3FCA}"/>
              </a:ext>
            </a:extLst>
          </p:cNvPr>
          <p:cNvGrpSpPr/>
          <p:nvPr/>
        </p:nvGrpSpPr>
        <p:grpSpPr>
          <a:xfrm>
            <a:off x="-157983" y="0"/>
            <a:ext cx="12507965" cy="2235200"/>
            <a:chOff x="-108520" y="0"/>
            <a:chExt cx="9361040" cy="1752207"/>
          </a:xfrm>
        </p:grpSpPr>
        <p:pic>
          <p:nvPicPr>
            <p:cNvPr id="8" name="Picture 7" descr="WSS Bamboo MAIN.jpg">
              <a:extLst>
                <a:ext uri="{FF2B5EF4-FFF2-40B4-BE49-F238E27FC236}">
                  <a16:creationId xmlns:a16="http://schemas.microsoft.com/office/drawing/2014/main" id="{A630A2F9-B787-F97A-6624-CB5885A105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9" name="Picture 8" descr="UOW keyline and logo - green.pdf">
              <a:extLst>
                <a:ext uri="{FF2B5EF4-FFF2-40B4-BE49-F238E27FC236}">
                  <a16:creationId xmlns:a16="http://schemas.microsoft.com/office/drawing/2014/main" id="{9A2093A9-7373-F70B-A34B-1B10CADD4C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2" name="Title 1">
            <a:extLst>
              <a:ext uri="{FF2B5EF4-FFF2-40B4-BE49-F238E27FC236}">
                <a16:creationId xmlns:a16="http://schemas.microsoft.com/office/drawing/2014/main" id="{0D041359-D1AF-5D89-85FD-2EF6C7851BEC}"/>
              </a:ext>
            </a:extLst>
          </p:cNvPr>
          <p:cNvSpPr>
            <a:spLocks noGrp="1"/>
          </p:cNvSpPr>
          <p:nvPr>
            <p:ph type="title"/>
          </p:nvPr>
        </p:nvSpPr>
        <p:spPr>
          <a:xfrm>
            <a:off x="819150" y="719666"/>
            <a:ext cx="2527164" cy="3919854"/>
          </a:xfrm>
        </p:spPr>
        <p:txBody>
          <a:bodyPr/>
          <a:lstStyle/>
          <a:p>
            <a:r>
              <a:rPr lang="en-GB" b="1" dirty="0">
                <a:solidFill>
                  <a:schemeClr val="accent6">
                    <a:lumMod val="50000"/>
                  </a:schemeClr>
                </a:solidFill>
                <a:latin typeface="+mn-lt"/>
              </a:rPr>
              <a:t>Challenges for PGR students</a:t>
            </a:r>
          </a:p>
        </p:txBody>
      </p:sp>
      <p:graphicFrame>
        <p:nvGraphicFramePr>
          <p:cNvPr id="3" name="Diagram 2">
            <a:extLst>
              <a:ext uri="{FF2B5EF4-FFF2-40B4-BE49-F238E27FC236}">
                <a16:creationId xmlns:a16="http://schemas.microsoft.com/office/drawing/2014/main" id="{89D2FF85-ADE8-D167-6F12-C5888F06E3A5}"/>
              </a:ext>
            </a:extLst>
          </p:cNvPr>
          <p:cNvGraphicFramePr/>
          <p:nvPr>
            <p:extLst>
              <p:ext uri="{D42A27DB-BD31-4B8C-83A1-F6EECF244321}">
                <p14:modId xmlns:p14="http://schemas.microsoft.com/office/powerpoint/2010/main" val="1117535140"/>
              </p:ext>
            </p:extLst>
          </p:nvPr>
        </p:nvGraphicFramePr>
        <p:xfrm>
          <a:off x="2348752" y="719666"/>
          <a:ext cx="9024097"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78074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511A2F9-CE4A-4B55-80F3-4D41A19D5332}"/>
              </a:ext>
            </a:extLst>
          </p:cNvPr>
          <p:cNvGrpSpPr/>
          <p:nvPr/>
        </p:nvGrpSpPr>
        <p:grpSpPr>
          <a:xfrm>
            <a:off x="-157595" y="0"/>
            <a:ext cx="12507965" cy="2235199"/>
            <a:chOff x="-168801" y="0"/>
            <a:chExt cx="9361040" cy="1752207"/>
          </a:xfrm>
        </p:grpSpPr>
        <p:pic>
          <p:nvPicPr>
            <p:cNvPr id="13" name="Picture 12">
              <a:extLst>
                <a:ext uri="{FF2B5EF4-FFF2-40B4-BE49-F238E27FC236}">
                  <a16:creationId xmlns:a16="http://schemas.microsoft.com/office/drawing/2014/main" id="{E66A60FA-0BE6-4D22-8245-CE81CF7942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60281" y="0"/>
              <a:ext cx="9144000" cy="1187703"/>
            </a:xfrm>
            <a:prstGeom prst="rect">
              <a:avLst/>
            </a:prstGeom>
          </p:spPr>
        </p:pic>
        <p:pic>
          <p:nvPicPr>
            <p:cNvPr id="14" name="Picture 13" descr="UOW keyline and logo - green.pdf">
              <a:extLst>
                <a:ext uri="{FF2B5EF4-FFF2-40B4-BE49-F238E27FC236}">
                  <a16:creationId xmlns:a16="http://schemas.microsoft.com/office/drawing/2014/main" id="{54361D08-DEFE-491E-BCDF-99F4F4B835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801" y="304231"/>
              <a:ext cx="9361040" cy="1447976"/>
            </a:xfrm>
            <a:prstGeom prst="rect">
              <a:avLst/>
            </a:prstGeom>
          </p:spPr>
        </p:pic>
      </p:grpSp>
      <p:pic>
        <p:nvPicPr>
          <p:cNvPr id="4" name="Picture 4" descr="A close up of a logo&#10;&#10;Description generated with very high confidence">
            <a:extLst>
              <a:ext uri="{FF2B5EF4-FFF2-40B4-BE49-F238E27FC236}">
                <a16:creationId xmlns:a16="http://schemas.microsoft.com/office/drawing/2014/main" id="{6D2F799E-A975-4E7B-8458-1E8E39B9800F}"/>
              </a:ext>
            </a:extLst>
          </p:cNvPr>
          <p:cNvPicPr>
            <a:picLocks noChangeAspect="1"/>
          </p:cNvPicPr>
          <p:nvPr/>
        </p:nvPicPr>
        <p:blipFill>
          <a:blip r:embed="rId5"/>
          <a:stretch>
            <a:fillRect/>
          </a:stretch>
        </p:blipFill>
        <p:spPr>
          <a:xfrm>
            <a:off x="2751365" y="1195742"/>
            <a:ext cx="6373905" cy="4277620"/>
          </a:xfrm>
          <a:prstGeom prst="rect">
            <a:avLst/>
          </a:prstGeom>
        </p:spPr>
      </p:pic>
      <p:sp>
        <p:nvSpPr>
          <p:cNvPr id="10" name="TextBox 9">
            <a:extLst>
              <a:ext uri="{FF2B5EF4-FFF2-40B4-BE49-F238E27FC236}">
                <a16:creationId xmlns:a16="http://schemas.microsoft.com/office/drawing/2014/main" id="{FDA1FE37-6EAE-4FC6-A83B-5E4862D9EEBD}"/>
              </a:ext>
            </a:extLst>
          </p:cNvPr>
          <p:cNvSpPr txBox="1"/>
          <p:nvPr/>
        </p:nvSpPr>
        <p:spPr>
          <a:xfrm>
            <a:off x="3053124" y="554211"/>
            <a:ext cx="649717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600" b="1">
                <a:solidFill>
                  <a:srgbClr val="375623"/>
                </a:solidFill>
              </a:rPr>
              <a:t>A balance that works for </a:t>
            </a:r>
            <a:r>
              <a:rPr lang="en-GB" sz="3600" b="1" i="1" u="sng">
                <a:solidFill>
                  <a:srgbClr val="375623"/>
                </a:solidFill>
              </a:rPr>
              <a:t>you</a:t>
            </a:r>
            <a:endParaRPr lang="en-US" sz="2000" i="1" u="sng">
              <a:cs typeface="Calibri"/>
            </a:endParaRPr>
          </a:p>
        </p:txBody>
      </p:sp>
      <p:sp>
        <p:nvSpPr>
          <p:cNvPr id="3" name="TextBox 2">
            <a:extLst>
              <a:ext uri="{FF2B5EF4-FFF2-40B4-BE49-F238E27FC236}">
                <a16:creationId xmlns:a16="http://schemas.microsoft.com/office/drawing/2014/main" id="{669E04BB-9D79-4E91-BFFA-71074AC89683}"/>
              </a:ext>
            </a:extLst>
          </p:cNvPr>
          <p:cNvSpPr txBox="1"/>
          <p:nvPr/>
        </p:nvSpPr>
        <p:spPr>
          <a:xfrm>
            <a:off x="3139167" y="4772025"/>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a:t>Psychology Tools, 2020</a:t>
            </a:r>
          </a:p>
        </p:txBody>
      </p:sp>
      <p:sp>
        <p:nvSpPr>
          <p:cNvPr id="12" name="TextBox 1">
            <a:extLst>
              <a:ext uri="{FF2B5EF4-FFF2-40B4-BE49-F238E27FC236}">
                <a16:creationId xmlns:a16="http://schemas.microsoft.com/office/drawing/2014/main" id="{63E95F97-AEAE-4062-B4D6-D87D03C31D68}"/>
              </a:ext>
            </a:extLst>
          </p:cNvPr>
          <p:cNvSpPr txBox="1"/>
          <p:nvPr/>
        </p:nvSpPr>
        <p:spPr>
          <a:xfrm>
            <a:off x="784525" y="2442684"/>
            <a:ext cx="2114318" cy="1569660"/>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i="1" dirty="0">
                <a:solidFill>
                  <a:srgbClr val="4F6128"/>
                </a:solidFill>
                <a:cs typeface="Calibri"/>
              </a:rPr>
              <a:t>Plan some activities each day that bring you joy.</a:t>
            </a:r>
          </a:p>
        </p:txBody>
      </p:sp>
      <p:sp>
        <p:nvSpPr>
          <p:cNvPr id="7" name="TextBox 6">
            <a:extLst>
              <a:ext uri="{FF2B5EF4-FFF2-40B4-BE49-F238E27FC236}">
                <a16:creationId xmlns:a16="http://schemas.microsoft.com/office/drawing/2014/main" id="{642B2507-8FA7-4858-BEA0-D26221ABC990}"/>
              </a:ext>
            </a:extLst>
          </p:cNvPr>
          <p:cNvSpPr txBox="1"/>
          <p:nvPr/>
        </p:nvSpPr>
        <p:spPr>
          <a:xfrm>
            <a:off x="8430465" y="2442684"/>
            <a:ext cx="2500240" cy="1938992"/>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dirty="0">
                <a:solidFill>
                  <a:srgbClr val="4F6128"/>
                </a:solidFill>
              </a:rPr>
              <a:t>Achieving something every day gives us a sense of accomplishment</a:t>
            </a:r>
            <a:endParaRPr lang="en-US" sz="2400" i="1" dirty="0">
              <a:solidFill>
                <a:srgbClr val="4F6128"/>
              </a:solidFill>
              <a:cs typeface="Calibri"/>
            </a:endParaRPr>
          </a:p>
        </p:txBody>
      </p:sp>
      <p:sp>
        <p:nvSpPr>
          <p:cNvPr id="8" name="TextBox 7">
            <a:extLst>
              <a:ext uri="{FF2B5EF4-FFF2-40B4-BE49-F238E27FC236}">
                <a16:creationId xmlns:a16="http://schemas.microsoft.com/office/drawing/2014/main" id="{63D028AD-7148-4CC5-9EA1-971DAD39A2EC}"/>
              </a:ext>
            </a:extLst>
          </p:cNvPr>
          <p:cNvSpPr txBox="1"/>
          <p:nvPr/>
        </p:nvSpPr>
        <p:spPr>
          <a:xfrm>
            <a:off x="4724400" y="5518690"/>
            <a:ext cx="2743200" cy="1200329"/>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dirty="0">
                <a:solidFill>
                  <a:srgbClr val="4F6128"/>
                </a:solidFill>
                <a:cs typeface="Calibri"/>
              </a:rPr>
              <a:t>Humans are social beings! Stay connected each day</a:t>
            </a:r>
          </a:p>
        </p:txBody>
      </p:sp>
    </p:spTree>
    <p:extLst>
      <p:ext uri="{BB962C8B-B14F-4D97-AF65-F5344CB8AC3E}">
        <p14:creationId xmlns:p14="http://schemas.microsoft.com/office/powerpoint/2010/main" val="156830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15964" y="16160"/>
            <a:ext cx="12627708" cy="1672046"/>
            <a:chOff x="-108520" y="0"/>
            <a:chExt cx="9361040" cy="1752207"/>
          </a:xfrm>
        </p:grpSpPr>
        <p:pic>
          <p:nvPicPr>
            <p:cNvPr id="6" name="Picture 5"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7" name="Picture 6"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8" name="Rectangle 7"/>
          <p:cNvSpPr/>
          <p:nvPr/>
        </p:nvSpPr>
        <p:spPr>
          <a:xfrm>
            <a:off x="370604" y="1745660"/>
            <a:ext cx="10836378" cy="4293483"/>
          </a:xfrm>
          <a:prstGeom prst="rect">
            <a:avLst/>
          </a:prstGeom>
        </p:spPr>
        <p:txBody>
          <a:bodyPr wrap="square">
            <a:spAutoFit/>
          </a:bodyPr>
          <a:lstStyle/>
          <a:p>
            <a:pPr marL="342900" indent="-342900">
              <a:lnSpc>
                <a:spcPct val="150000"/>
              </a:lnSpc>
              <a:buFont typeface="Wingdings" panose="05000000000000000000" pitchFamily="2" charset="2"/>
              <a:buChar char="Ø"/>
            </a:pPr>
            <a:r>
              <a:rPr lang="en-GB" sz="2000" dirty="0">
                <a:solidFill>
                  <a:schemeClr val="accent6">
                    <a:lumMod val="50000"/>
                  </a:schemeClr>
                </a:solidFill>
              </a:rPr>
              <a:t>Keeping a good routine can also help to maintain and build motivation.</a:t>
            </a:r>
          </a:p>
          <a:p>
            <a:pPr marL="285750" indent="-285750">
              <a:lnSpc>
                <a:spcPct val="150000"/>
              </a:lnSpc>
              <a:buFont typeface="Wingdings" panose="05000000000000000000" pitchFamily="2" charset="2"/>
              <a:buChar char="Ø"/>
            </a:pPr>
            <a:endParaRPr lang="en-GB" dirty="0">
              <a:solidFill>
                <a:schemeClr val="accent6">
                  <a:lumMod val="50000"/>
                </a:schemeClr>
              </a:solidFill>
            </a:endParaRPr>
          </a:p>
          <a:p>
            <a:pPr marL="285750" indent="-285750">
              <a:lnSpc>
                <a:spcPct val="150000"/>
              </a:lnSpc>
              <a:buFont typeface="Wingdings" panose="05000000000000000000" pitchFamily="2" charset="2"/>
              <a:buChar char="Ø"/>
            </a:pPr>
            <a:r>
              <a:rPr lang="en-GB" dirty="0">
                <a:solidFill>
                  <a:schemeClr val="accent6">
                    <a:lumMod val="50000"/>
                  </a:schemeClr>
                </a:solidFill>
              </a:rPr>
              <a:t>Schedule your time, so you know what you are doing and when. </a:t>
            </a:r>
          </a:p>
          <a:p>
            <a:pPr marL="285750" indent="-285750">
              <a:lnSpc>
                <a:spcPct val="150000"/>
              </a:lnSpc>
              <a:buFont typeface="Wingdings" panose="05000000000000000000" pitchFamily="2" charset="2"/>
              <a:buChar char="Ø"/>
            </a:pPr>
            <a:endParaRPr lang="en-GB" dirty="0">
              <a:solidFill>
                <a:schemeClr val="accent6">
                  <a:lumMod val="50000"/>
                </a:schemeClr>
              </a:solidFill>
            </a:endParaRPr>
          </a:p>
          <a:p>
            <a:pPr marL="285750" indent="-285750">
              <a:lnSpc>
                <a:spcPct val="150000"/>
              </a:lnSpc>
              <a:buFont typeface="Wingdings" panose="05000000000000000000" pitchFamily="2" charset="2"/>
              <a:buChar char="Ø"/>
            </a:pPr>
            <a:r>
              <a:rPr lang="en-GB" dirty="0">
                <a:solidFill>
                  <a:schemeClr val="accent6">
                    <a:lumMod val="50000"/>
                  </a:schemeClr>
                </a:solidFill>
              </a:rPr>
              <a:t>Plan activities that are enjoyable as well as work tasks, make sure you are setting aside time for connection and relaxation. </a:t>
            </a:r>
            <a:br>
              <a:rPr lang="en-GB" dirty="0">
                <a:solidFill>
                  <a:schemeClr val="accent6">
                    <a:lumMod val="50000"/>
                  </a:schemeClr>
                </a:solidFill>
              </a:rPr>
            </a:br>
            <a:endParaRPr lang="en-GB" dirty="0">
              <a:solidFill>
                <a:schemeClr val="accent6">
                  <a:lumMod val="50000"/>
                </a:schemeClr>
              </a:solidFill>
            </a:endParaRPr>
          </a:p>
          <a:p>
            <a:pPr marL="285750" indent="-285750">
              <a:lnSpc>
                <a:spcPct val="150000"/>
              </a:lnSpc>
              <a:buFont typeface="Wingdings" panose="05000000000000000000" pitchFamily="2" charset="2"/>
              <a:buChar char="Ø"/>
            </a:pPr>
            <a:r>
              <a:rPr lang="en-GB" dirty="0">
                <a:solidFill>
                  <a:schemeClr val="accent6">
                    <a:lumMod val="50000"/>
                  </a:schemeClr>
                </a:solidFill>
              </a:rPr>
              <a:t>Try as much as you can to separate your work and home environments where possible. </a:t>
            </a:r>
          </a:p>
          <a:p>
            <a:pPr marL="285750" indent="-285750">
              <a:lnSpc>
                <a:spcPct val="150000"/>
              </a:lnSpc>
              <a:buFont typeface="Wingdings" panose="05000000000000000000" pitchFamily="2" charset="2"/>
              <a:buChar char="Ø"/>
            </a:pPr>
            <a:endParaRPr lang="en-GB" dirty="0">
              <a:solidFill>
                <a:schemeClr val="accent6">
                  <a:lumMod val="50000"/>
                </a:schemeClr>
              </a:solidFill>
            </a:endParaRPr>
          </a:p>
          <a:p>
            <a:pPr marL="285750" indent="-285750">
              <a:lnSpc>
                <a:spcPct val="150000"/>
              </a:lnSpc>
              <a:buFont typeface="Wingdings" panose="05000000000000000000" pitchFamily="2" charset="2"/>
              <a:buChar char="Ø"/>
            </a:pPr>
            <a:r>
              <a:rPr lang="en-GB" dirty="0">
                <a:solidFill>
                  <a:schemeClr val="accent6">
                    <a:lumMod val="50000"/>
                  </a:schemeClr>
                </a:solidFill>
              </a:rPr>
              <a:t>Set start and end times for yourself, have clear boundaries when working from home. </a:t>
            </a:r>
          </a:p>
        </p:txBody>
      </p:sp>
      <p:sp>
        <p:nvSpPr>
          <p:cNvPr id="9" name="TextBox 8"/>
          <p:cNvSpPr txBox="1"/>
          <p:nvPr/>
        </p:nvSpPr>
        <p:spPr>
          <a:xfrm>
            <a:off x="1502543" y="641346"/>
            <a:ext cx="8572500" cy="769441"/>
          </a:xfrm>
          <a:prstGeom prst="rect">
            <a:avLst/>
          </a:prstGeom>
          <a:noFill/>
        </p:spPr>
        <p:txBody>
          <a:bodyPr wrap="square" rtlCol="0">
            <a:spAutoFit/>
          </a:bodyPr>
          <a:lstStyle/>
          <a:p>
            <a:pPr algn="ctr"/>
            <a:r>
              <a:rPr lang="en-GB" sz="4400" b="1" dirty="0">
                <a:solidFill>
                  <a:schemeClr val="accent6">
                    <a:lumMod val="50000"/>
                  </a:schemeClr>
                </a:solidFill>
              </a:rPr>
              <a:t>Routine</a:t>
            </a:r>
          </a:p>
        </p:txBody>
      </p:sp>
    </p:spTree>
    <p:extLst>
      <p:ext uri="{BB962C8B-B14F-4D97-AF65-F5344CB8AC3E}">
        <p14:creationId xmlns:p14="http://schemas.microsoft.com/office/powerpoint/2010/main" val="1439770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pSp>
        <p:nvGrpSpPr>
          <p:cNvPr id="4" name="Group 3"/>
          <p:cNvGrpSpPr/>
          <p:nvPr/>
        </p:nvGrpSpPr>
        <p:grpSpPr>
          <a:xfrm>
            <a:off x="-157983" y="0"/>
            <a:ext cx="12507965" cy="2235200"/>
            <a:chOff x="-108520" y="0"/>
            <a:chExt cx="9361040" cy="1752207"/>
          </a:xfrm>
        </p:grpSpPr>
        <p:pic>
          <p:nvPicPr>
            <p:cNvPr id="5" name="Picture 4"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TextBox 6"/>
          <p:cNvSpPr txBox="1"/>
          <p:nvPr/>
        </p:nvSpPr>
        <p:spPr>
          <a:xfrm>
            <a:off x="378831" y="633186"/>
            <a:ext cx="8737372" cy="769441"/>
          </a:xfrm>
          <a:prstGeom prst="rect">
            <a:avLst/>
          </a:prstGeom>
          <a:noFill/>
        </p:spPr>
        <p:txBody>
          <a:bodyPr wrap="square" rtlCol="0">
            <a:spAutoFit/>
          </a:bodyPr>
          <a:lstStyle/>
          <a:p>
            <a:pPr lvl="1"/>
            <a:r>
              <a:rPr lang="en-GB" sz="4400" b="1" dirty="0">
                <a:solidFill>
                  <a:schemeClr val="accent6">
                    <a:lumMod val="75000"/>
                  </a:schemeClr>
                </a:solidFill>
                <a:latin typeface="+mj-lt"/>
              </a:rPr>
              <a:t>Schedule your time </a:t>
            </a:r>
          </a:p>
        </p:txBody>
      </p:sp>
      <p:sp>
        <p:nvSpPr>
          <p:cNvPr id="9" name="Rectangle 2"/>
          <p:cNvSpPr>
            <a:spLocks noChangeArrowheads="1"/>
          </p:cNvSpPr>
          <p:nvPr/>
        </p:nvSpPr>
        <p:spPr bwMode="auto">
          <a:xfrm>
            <a:off x="2717800" y="18256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16079845"/>
              </p:ext>
            </p:extLst>
          </p:nvPr>
        </p:nvGraphicFramePr>
        <p:xfrm>
          <a:off x="525797" y="1524548"/>
          <a:ext cx="8214851" cy="4538295"/>
        </p:xfrm>
        <a:graphic>
          <a:graphicData uri="http://schemas.openxmlformats.org/drawingml/2006/table">
            <a:tbl>
              <a:tblPr firstRow="1" bandRow="1">
                <a:tableStyleId>{5940675A-B579-460E-94D1-54222C63F5DA}</a:tableStyleId>
              </a:tblPr>
              <a:tblGrid>
                <a:gridCol w="1303730">
                  <a:extLst>
                    <a:ext uri="{9D8B030D-6E8A-4147-A177-3AD203B41FA5}">
                      <a16:colId xmlns:a16="http://schemas.microsoft.com/office/drawing/2014/main" val="2617170421"/>
                    </a:ext>
                  </a:extLst>
                </a:gridCol>
                <a:gridCol w="987303">
                  <a:extLst>
                    <a:ext uri="{9D8B030D-6E8A-4147-A177-3AD203B41FA5}">
                      <a16:colId xmlns:a16="http://schemas.microsoft.com/office/drawing/2014/main" val="4189917995"/>
                    </a:ext>
                  </a:extLst>
                </a:gridCol>
                <a:gridCol w="987303">
                  <a:extLst>
                    <a:ext uri="{9D8B030D-6E8A-4147-A177-3AD203B41FA5}">
                      <a16:colId xmlns:a16="http://schemas.microsoft.com/office/drawing/2014/main" val="3370207303"/>
                    </a:ext>
                  </a:extLst>
                </a:gridCol>
                <a:gridCol w="987303">
                  <a:extLst>
                    <a:ext uri="{9D8B030D-6E8A-4147-A177-3AD203B41FA5}">
                      <a16:colId xmlns:a16="http://schemas.microsoft.com/office/drawing/2014/main" val="2570064185"/>
                    </a:ext>
                  </a:extLst>
                </a:gridCol>
                <a:gridCol w="987303">
                  <a:extLst>
                    <a:ext uri="{9D8B030D-6E8A-4147-A177-3AD203B41FA5}">
                      <a16:colId xmlns:a16="http://schemas.microsoft.com/office/drawing/2014/main" val="627445108"/>
                    </a:ext>
                  </a:extLst>
                </a:gridCol>
                <a:gridCol w="987303">
                  <a:extLst>
                    <a:ext uri="{9D8B030D-6E8A-4147-A177-3AD203B41FA5}">
                      <a16:colId xmlns:a16="http://schemas.microsoft.com/office/drawing/2014/main" val="2764569418"/>
                    </a:ext>
                  </a:extLst>
                </a:gridCol>
                <a:gridCol w="987303">
                  <a:extLst>
                    <a:ext uri="{9D8B030D-6E8A-4147-A177-3AD203B41FA5}">
                      <a16:colId xmlns:a16="http://schemas.microsoft.com/office/drawing/2014/main" val="3843241132"/>
                    </a:ext>
                  </a:extLst>
                </a:gridCol>
                <a:gridCol w="987303">
                  <a:extLst>
                    <a:ext uri="{9D8B030D-6E8A-4147-A177-3AD203B41FA5}">
                      <a16:colId xmlns:a16="http://schemas.microsoft.com/office/drawing/2014/main" val="330107531"/>
                    </a:ext>
                  </a:extLst>
                </a:gridCol>
              </a:tblGrid>
              <a:tr h="504255">
                <a:tc>
                  <a:txBody>
                    <a:bodyPr/>
                    <a:lstStyle/>
                    <a:p>
                      <a:endParaRPr lang="en-GB" dirty="0"/>
                    </a:p>
                  </a:txBody>
                  <a:tcPr/>
                </a:tc>
                <a:tc>
                  <a:txBody>
                    <a:bodyPr/>
                    <a:lstStyle/>
                    <a:p>
                      <a:r>
                        <a:rPr lang="en-GB" sz="2400" dirty="0"/>
                        <a:t>Mon</a:t>
                      </a:r>
                    </a:p>
                  </a:txBody>
                  <a:tcPr>
                    <a:solidFill>
                      <a:schemeClr val="accent6">
                        <a:lumMod val="40000"/>
                        <a:lumOff val="60000"/>
                      </a:schemeClr>
                    </a:solidFill>
                  </a:tcPr>
                </a:tc>
                <a:tc>
                  <a:txBody>
                    <a:bodyPr/>
                    <a:lstStyle/>
                    <a:p>
                      <a:r>
                        <a:rPr lang="en-GB" sz="2400" dirty="0"/>
                        <a:t>Tues</a:t>
                      </a:r>
                    </a:p>
                  </a:txBody>
                  <a:tcPr>
                    <a:solidFill>
                      <a:schemeClr val="accent6">
                        <a:lumMod val="40000"/>
                        <a:lumOff val="60000"/>
                      </a:schemeClr>
                    </a:solidFill>
                  </a:tcPr>
                </a:tc>
                <a:tc>
                  <a:txBody>
                    <a:bodyPr/>
                    <a:lstStyle/>
                    <a:p>
                      <a:r>
                        <a:rPr lang="en-GB" sz="2400" dirty="0"/>
                        <a:t>Weds</a:t>
                      </a:r>
                    </a:p>
                  </a:txBody>
                  <a:tcPr>
                    <a:solidFill>
                      <a:schemeClr val="accent6">
                        <a:lumMod val="40000"/>
                        <a:lumOff val="60000"/>
                      </a:schemeClr>
                    </a:solidFill>
                  </a:tcPr>
                </a:tc>
                <a:tc>
                  <a:txBody>
                    <a:bodyPr/>
                    <a:lstStyle/>
                    <a:p>
                      <a:r>
                        <a:rPr lang="en-GB" sz="2400" dirty="0"/>
                        <a:t>Thurs</a:t>
                      </a:r>
                    </a:p>
                  </a:txBody>
                  <a:tcPr>
                    <a:solidFill>
                      <a:schemeClr val="accent6">
                        <a:lumMod val="40000"/>
                        <a:lumOff val="60000"/>
                      </a:schemeClr>
                    </a:solidFill>
                  </a:tcPr>
                </a:tc>
                <a:tc>
                  <a:txBody>
                    <a:bodyPr/>
                    <a:lstStyle/>
                    <a:p>
                      <a:r>
                        <a:rPr lang="en-GB" sz="2400" dirty="0"/>
                        <a:t>Fri</a:t>
                      </a:r>
                    </a:p>
                  </a:txBody>
                  <a:tcPr>
                    <a:solidFill>
                      <a:schemeClr val="accent6">
                        <a:lumMod val="40000"/>
                        <a:lumOff val="60000"/>
                      </a:schemeClr>
                    </a:solidFill>
                  </a:tcPr>
                </a:tc>
                <a:tc>
                  <a:txBody>
                    <a:bodyPr/>
                    <a:lstStyle/>
                    <a:p>
                      <a:r>
                        <a:rPr lang="en-GB" sz="2400" dirty="0"/>
                        <a:t>Sat</a:t>
                      </a:r>
                    </a:p>
                  </a:txBody>
                  <a:tcPr>
                    <a:solidFill>
                      <a:schemeClr val="accent6">
                        <a:lumMod val="40000"/>
                        <a:lumOff val="60000"/>
                      </a:schemeClr>
                    </a:solidFill>
                  </a:tcPr>
                </a:tc>
                <a:tc>
                  <a:txBody>
                    <a:bodyPr/>
                    <a:lstStyle/>
                    <a:p>
                      <a:r>
                        <a:rPr lang="en-GB" sz="2400" dirty="0"/>
                        <a:t>Sun </a:t>
                      </a:r>
                    </a:p>
                  </a:txBody>
                  <a:tcPr>
                    <a:solidFill>
                      <a:schemeClr val="accent6">
                        <a:lumMod val="40000"/>
                        <a:lumOff val="60000"/>
                      </a:schemeClr>
                    </a:solidFill>
                  </a:tcPr>
                </a:tc>
                <a:extLst>
                  <a:ext uri="{0D108BD9-81ED-4DB2-BD59-A6C34878D82A}">
                    <a16:rowId xmlns:a16="http://schemas.microsoft.com/office/drawing/2014/main" val="1445144294"/>
                  </a:ext>
                </a:extLst>
              </a:tr>
              <a:tr h="504255">
                <a:tc>
                  <a:txBody>
                    <a:bodyPr/>
                    <a:lstStyle/>
                    <a:p>
                      <a:endParaRPr lang="en-GB" dirty="0"/>
                    </a:p>
                  </a:txBody>
                  <a:tcPr>
                    <a:solidFill>
                      <a:schemeClr val="accent6">
                        <a:lumMod val="40000"/>
                        <a:lumOff val="60000"/>
                      </a:schemeClr>
                    </a:solidFill>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sz="2400"/>
                    </a:p>
                  </a:txBody>
                  <a:tcPr/>
                </a:tc>
                <a:tc>
                  <a:txBody>
                    <a:bodyPr/>
                    <a:lstStyle/>
                    <a:p>
                      <a:endParaRPr lang="en-GB" sz="2400"/>
                    </a:p>
                  </a:txBody>
                  <a:tcPr/>
                </a:tc>
                <a:tc>
                  <a:txBody>
                    <a:bodyPr/>
                    <a:lstStyle/>
                    <a:p>
                      <a:endParaRPr lang="en-GB" sz="2400" dirty="0"/>
                    </a:p>
                  </a:txBody>
                  <a:tcPr/>
                </a:tc>
                <a:extLst>
                  <a:ext uri="{0D108BD9-81ED-4DB2-BD59-A6C34878D82A}">
                    <a16:rowId xmlns:a16="http://schemas.microsoft.com/office/drawing/2014/main" val="1685241173"/>
                  </a:ext>
                </a:extLst>
              </a:tr>
              <a:tr h="504255">
                <a:tc rowSpan="2">
                  <a:txBody>
                    <a:bodyPr/>
                    <a:lstStyle/>
                    <a:p>
                      <a:endParaRPr lang="en-GB"/>
                    </a:p>
                    <a:p>
                      <a:r>
                        <a:rPr lang="en-GB"/>
                        <a:t>Morning</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513823151"/>
                  </a:ext>
                </a:extLst>
              </a:tr>
              <a:tr h="504255">
                <a:tc vMerge="1">
                  <a:txBody>
                    <a:bodyPr/>
                    <a:lstStyle/>
                    <a:p>
                      <a:endParaRPr lang="en-GB"/>
                    </a:p>
                  </a:txBody>
                  <a:tcPr>
                    <a:solidFill>
                      <a:schemeClr val="accent6">
                        <a:lumMod val="40000"/>
                        <a:lumOff val="60000"/>
                      </a:schemeClr>
                    </a:solidFill>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680202183"/>
                  </a:ext>
                </a:extLst>
              </a:tr>
              <a:tr h="504255">
                <a:tc rowSpan="2">
                  <a:txBody>
                    <a:bodyPr/>
                    <a:lstStyle/>
                    <a:p>
                      <a:endParaRPr lang="en-GB"/>
                    </a:p>
                    <a:p>
                      <a:r>
                        <a:rPr lang="en-GB"/>
                        <a:t>Afternoon</a:t>
                      </a:r>
                    </a:p>
                  </a:txBody>
                  <a:tcPr>
                    <a:solidFill>
                      <a:schemeClr val="accent6">
                        <a:lumMod val="40000"/>
                        <a:lumOff val="60000"/>
                      </a:schemeClr>
                    </a:solidFill>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616688442"/>
                  </a:ext>
                </a:extLst>
              </a:tr>
              <a:tr h="504255">
                <a:tc vMerge="1">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589231997"/>
                  </a:ext>
                </a:extLst>
              </a:tr>
              <a:tr h="504255">
                <a:tc rowSpan="2">
                  <a:txBody>
                    <a:bodyPr/>
                    <a:lstStyle/>
                    <a:p>
                      <a:endParaRPr lang="en-GB"/>
                    </a:p>
                    <a:p>
                      <a:r>
                        <a:rPr lang="en-GB"/>
                        <a:t>Evening</a:t>
                      </a:r>
                    </a:p>
                  </a:txBody>
                  <a:tcPr>
                    <a:solidFill>
                      <a:schemeClr val="accent6">
                        <a:lumMod val="40000"/>
                        <a:lumOff val="60000"/>
                      </a:schemeClr>
                    </a:solidFill>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632421487"/>
                  </a:ext>
                </a:extLst>
              </a:tr>
              <a:tr h="504255">
                <a:tc vMerge="1">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526411782"/>
                  </a:ext>
                </a:extLst>
              </a:tr>
              <a:tr h="504255">
                <a:tc>
                  <a:txBody>
                    <a:bodyPr/>
                    <a:lstStyle/>
                    <a:p>
                      <a:r>
                        <a:rPr lang="en-GB">
                          <a:solidFill>
                            <a:schemeClr val="accent6">
                              <a:lumMod val="50000"/>
                            </a:schemeClr>
                          </a:solidFill>
                        </a:rPr>
                        <a:t>Comments</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627675299"/>
                  </a:ext>
                </a:extLst>
              </a:tr>
            </a:tbl>
          </a:graphicData>
        </a:graphic>
      </p:graphicFrame>
      <p:sp>
        <p:nvSpPr>
          <p:cNvPr id="12" name="Rectangle 11"/>
          <p:cNvSpPr/>
          <p:nvPr/>
        </p:nvSpPr>
        <p:spPr>
          <a:xfrm>
            <a:off x="8943951" y="1880216"/>
            <a:ext cx="3202728" cy="4431983"/>
          </a:xfrm>
          <a:prstGeom prst="rect">
            <a:avLst/>
          </a:prstGeom>
        </p:spPr>
        <p:txBody>
          <a:bodyPr wrap="square">
            <a:spAutoFit/>
          </a:bodyPr>
          <a:lstStyle/>
          <a:p>
            <a:r>
              <a:rPr lang="en-GB" sz="2400" b="1" dirty="0">
                <a:solidFill>
                  <a:schemeClr val="accent6">
                    <a:lumMod val="50000"/>
                  </a:schemeClr>
                </a:solidFill>
              </a:rPr>
              <a:t>What would you put in </a:t>
            </a:r>
            <a:r>
              <a:rPr lang="en-GB" sz="2400" b="1" i="1" dirty="0">
                <a:solidFill>
                  <a:schemeClr val="accent6">
                    <a:lumMod val="50000"/>
                  </a:schemeClr>
                </a:solidFill>
              </a:rPr>
              <a:t>your</a:t>
            </a:r>
            <a:r>
              <a:rPr lang="en-GB" sz="2400" b="1" dirty="0">
                <a:solidFill>
                  <a:schemeClr val="accent6">
                    <a:lumMod val="50000"/>
                  </a:schemeClr>
                </a:solidFill>
              </a:rPr>
              <a:t> schedule?</a:t>
            </a:r>
          </a:p>
          <a:p>
            <a:endParaRPr lang="en-GB" dirty="0">
              <a:solidFill>
                <a:schemeClr val="accent6">
                  <a:lumMod val="50000"/>
                </a:schemeClr>
              </a:solidFill>
            </a:endParaRPr>
          </a:p>
          <a:p>
            <a:pPr marL="285750" indent="-285750">
              <a:buFont typeface="Arial" panose="020B0604020202020204" pitchFamily="34" charset="0"/>
              <a:buChar char="•"/>
            </a:pPr>
            <a:r>
              <a:rPr lang="en-GB" dirty="0">
                <a:solidFill>
                  <a:schemeClr val="accent6">
                    <a:lumMod val="50000"/>
                  </a:schemeClr>
                </a:solidFill>
              </a:rPr>
              <a:t>Exercise</a:t>
            </a:r>
          </a:p>
          <a:p>
            <a:pPr marL="285750" indent="-285750">
              <a:buFont typeface="Arial" panose="020B0604020202020204" pitchFamily="34" charset="0"/>
              <a:buChar char="•"/>
            </a:pPr>
            <a:r>
              <a:rPr lang="en-GB" dirty="0">
                <a:solidFill>
                  <a:schemeClr val="accent6">
                    <a:lumMod val="50000"/>
                  </a:schemeClr>
                </a:solidFill>
              </a:rPr>
              <a:t>Meal prep &amp; Dinnertime</a:t>
            </a:r>
          </a:p>
          <a:p>
            <a:pPr marL="285750" indent="-285750">
              <a:buFont typeface="Arial" panose="020B0604020202020204" pitchFamily="34" charset="0"/>
              <a:buChar char="•"/>
            </a:pPr>
            <a:r>
              <a:rPr lang="en-GB" dirty="0">
                <a:solidFill>
                  <a:schemeClr val="accent6">
                    <a:lumMod val="50000"/>
                  </a:schemeClr>
                </a:solidFill>
              </a:rPr>
              <a:t>Family activities</a:t>
            </a:r>
          </a:p>
          <a:p>
            <a:pPr marL="285750" indent="-285750">
              <a:buFont typeface="Arial" panose="020B0604020202020204" pitchFamily="34" charset="0"/>
              <a:buChar char="•"/>
            </a:pPr>
            <a:r>
              <a:rPr lang="en-GB" dirty="0">
                <a:solidFill>
                  <a:schemeClr val="accent6">
                    <a:lumMod val="50000"/>
                  </a:schemeClr>
                </a:solidFill>
              </a:rPr>
              <a:t>Work</a:t>
            </a:r>
          </a:p>
          <a:p>
            <a:pPr marL="285750" indent="-285750">
              <a:buFont typeface="Arial" panose="020B0604020202020204" pitchFamily="34" charset="0"/>
              <a:buChar char="•"/>
            </a:pPr>
            <a:r>
              <a:rPr lang="en-GB" dirty="0">
                <a:solidFill>
                  <a:schemeClr val="accent6">
                    <a:lumMod val="50000"/>
                  </a:schemeClr>
                </a:solidFill>
              </a:rPr>
              <a:t>Housework</a:t>
            </a:r>
          </a:p>
          <a:p>
            <a:pPr marL="285750" indent="-285750">
              <a:buFont typeface="Arial" panose="020B0604020202020204" pitchFamily="34" charset="0"/>
              <a:buChar char="•"/>
            </a:pPr>
            <a:r>
              <a:rPr lang="en-GB" dirty="0">
                <a:solidFill>
                  <a:schemeClr val="accent6">
                    <a:lumMod val="50000"/>
                  </a:schemeClr>
                </a:solidFill>
              </a:rPr>
              <a:t>Life Admin</a:t>
            </a:r>
          </a:p>
          <a:p>
            <a:pPr marL="285750" indent="-285750">
              <a:buFont typeface="Arial" panose="020B0604020202020204" pitchFamily="34" charset="0"/>
              <a:buChar char="•"/>
            </a:pPr>
            <a:r>
              <a:rPr lang="en-GB" dirty="0">
                <a:solidFill>
                  <a:schemeClr val="accent6">
                    <a:lumMod val="50000"/>
                  </a:schemeClr>
                </a:solidFill>
              </a:rPr>
              <a:t>Keeping in touch with family/friends</a:t>
            </a:r>
          </a:p>
          <a:p>
            <a:pPr marL="285750" indent="-285750">
              <a:buFont typeface="Arial" panose="020B0604020202020204" pitchFamily="34" charset="0"/>
              <a:buChar char="•"/>
            </a:pPr>
            <a:r>
              <a:rPr lang="en-GB" dirty="0">
                <a:solidFill>
                  <a:schemeClr val="accent6">
                    <a:lumMod val="50000"/>
                  </a:schemeClr>
                </a:solidFill>
              </a:rPr>
              <a:t>Relaxation </a:t>
            </a:r>
          </a:p>
          <a:p>
            <a:pPr marL="285750" indent="-285750">
              <a:buFont typeface="Arial" panose="020B0604020202020204" pitchFamily="34" charset="0"/>
              <a:buChar char="•"/>
            </a:pPr>
            <a:r>
              <a:rPr lang="en-GB" dirty="0">
                <a:solidFill>
                  <a:schemeClr val="accent6">
                    <a:lumMod val="50000"/>
                  </a:schemeClr>
                </a:solidFill>
              </a:rPr>
              <a:t>Hobbies</a:t>
            </a:r>
          </a:p>
          <a:p>
            <a:pPr marL="285750" indent="-285750">
              <a:buFont typeface="Arial" panose="020B0604020202020204" pitchFamily="34" charset="0"/>
              <a:buChar char="•"/>
            </a:pPr>
            <a:r>
              <a:rPr lang="en-GB" b="1" dirty="0">
                <a:solidFill>
                  <a:schemeClr val="accent6">
                    <a:lumMod val="50000"/>
                  </a:schemeClr>
                </a:solidFill>
              </a:rPr>
              <a:t>What else is important to you?</a:t>
            </a:r>
          </a:p>
        </p:txBody>
      </p:sp>
    </p:spTree>
    <p:extLst>
      <p:ext uri="{BB962C8B-B14F-4D97-AF65-F5344CB8AC3E}">
        <p14:creationId xmlns:p14="http://schemas.microsoft.com/office/powerpoint/2010/main" val="955936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EB3A6-34A0-8892-5D0A-1B4A348C0DD7}"/>
            </a:ext>
          </a:extLst>
        </p:cNvPr>
        <p:cNvGrpSpPr/>
        <p:nvPr/>
      </p:nvGrpSpPr>
      <p:grpSpPr>
        <a:xfrm>
          <a:off x="0" y="0"/>
          <a:ext cx="0" cy="0"/>
          <a:chOff x="0" y="0"/>
          <a:chExt cx="0" cy="0"/>
        </a:xfrm>
      </p:grpSpPr>
      <p:pic>
        <p:nvPicPr>
          <p:cNvPr id="5" name="Picture 4" descr="A picture containing sitting, food, table, bird&#10;&#10;Description automatically generated">
            <a:extLst>
              <a:ext uri="{FF2B5EF4-FFF2-40B4-BE49-F238E27FC236}">
                <a16:creationId xmlns:a16="http://schemas.microsoft.com/office/drawing/2014/main" id="{14BC2624-EFDE-DEF9-0FE2-5BF99D75DA82}"/>
              </a:ext>
            </a:extLst>
          </p:cNvPr>
          <p:cNvPicPr>
            <a:picLocks noChangeAspect="1"/>
          </p:cNvPicPr>
          <p:nvPr/>
        </p:nvPicPr>
        <p:blipFill>
          <a:blip r:embed="rId3"/>
          <a:stretch>
            <a:fillRect/>
          </a:stretch>
        </p:blipFill>
        <p:spPr>
          <a:xfrm>
            <a:off x="-165100" y="0"/>
            <a:ext cx="12522200" cy="2443554"/>
          </a:xfrm>
          <a:prstGeom prst="rect">
            <a:avLst/>
          </a:prstGeom>
        </p:spPr>
      </p:pic>
      <p:pic>
        <p:nvPicPr>
          <p:cNvPr id="7" name="Graphic 6" descr="Chat">
            <a:extLst>
              <a:ext uri="{FF2B5EF4-FFF2-40B4-BE49-F238E27FC236}">
                <a16:creationId xmlns:a16="http://schemas.microsoft.com/office/drawing/2014/main" id="{4F32C182-4A2C-D46B-F77A-C29E8BB2187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29417" y="640977"/>
            <a:ext cx="2864222" cy="2528047"/>
          </a:xfrm>
          <a:prstGeom prst="rect">
            <a:avLst/>
          </a:prstGeom>
        </p:spPr>
      </p:pic>
      <p:pic>
        <p:nvPicPr>
          <p:cNvPr id="9" name="Graphic 7" descr="Thought">
            <a:extLst>
              <a:ext uri="{FF2B5EF4-FFF2-40B4-BE49-F238E27FC236}">
                <a16:creationId xmlns:a16="http://schemas.microsoft.com/office/drawing/2014/main" id="{5A77CF00-83C8-192B-9CE9-01D69D57451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798361" y="4507006"/>
            <a:ext cx="2326338" cy="2270310"/>
          </a:xfrm>
          <a:prstGeom prst="rect">
            <a:avLst/>
          </a:prstGeom>
        </p:spPr>
      </p:pic>
      <p:sp>
        <p:nvSpPr>
          <p:cNvPr id="10" name="TextBox 9">
            <a:extLst>
              <a:ext uri="{FF2B5EF4-FFF2-40B4-BE49-F238E27FC236}">
                <a16:creationId xmlns:a16="http://schemas.microsoft.com/office/drawing/2014/main" id="{A315F51C-16A3-4121-1353-D12CBF2FA943}"/>
              </a:ext>
            </a:extLst>
          </p:cNvPr>
          <p:cNvSpPr txBox="1"/>
          <p:nvPr/>
        </p:nvSpPr>
        <p:spPr>
          <a:xfrm>
            <a:off x="227384" y="3084531"/>
            <a:ext cx="1080022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dirty="0"/>
              <a:t>Work Life Balance Exercise</a:t>
            </a:r>
          </a:p>
          <a:p>
            <a:pPr algn="ctr"/>
            <a:endParaRPr lang="en-GB" dirty="0"/>
          </a:p>
          <a:p>
            <a:pPr algn="ctr"/>
            <a:r>
              <a:rPr lang="en-GB" dirty="0"/>
              <a:t>Fill in the weekly plan</a:t>
            </a:r>
          </a:p>
        </p:txBody>
      </p:sp>
    </p:spTree>
    <p:extLst>
      <p:ext uri="{BB962C8B-B14F-4D97-AF65-F5344CB8AC3E}">
        <p14:creationId xmlns:p14="http://schemas.microsoft.com/office/powerpoint/2010/main" val="1498974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25E4B-499B-1143-3E21-6B8876F4B0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A9BEBD-7221-E6D5-9287-EE2A422A61BF}"/>
              </a:ext>
            </a:extLst>
          </p:cNvPr>
          <p:cNvSpPr>
            <a:spLocks noGrp="1"/>
          </p:cNvSpPr>
          <p:nvPr>
            <p:ph type="title"/>
          </p:nvPr>
        </p:nvSpPr>
        <p:spPr/>
        <p:txBody>
          <a:bodyPr/>
          <a:lstStyle/>
          <a:p>
            <a:endParaRPr lang="en-GB"/>
          </a:p>
        </p:txBody>
      </p:sp>
      <p:grpSp>
        <p:nvGrpSpPr>
          <p:cNvPr id="4" name="Group 3">
            <a:extLst>
              <a:ext uri="{FF2B5EF4-FFF2-40B4-BE49-F238E27FC236}">
                <a16:creationId xmlns:a16="http://schemas.microsoft.com/office/drawing/2014/main" id="{72D484E0-3252-2134-66A9-E3EA59A25395}"/>
              </a:ext>
            </a:extLst>
          </p:cNvPr>
          <p:cNvGrpSpPr/>
          <p:nvPr/>
        </p:nvGrpSpPr>
        <p:grpSpPr>
          <a:xfrm>
            <a:off x="-157983" y="0"/>
            <a:ext cx="12507965" cy="2235200"/>
            <a:chOff x="-108520" y="0"/>
            <a:chExt cx="9361040" cy="1752207"/>
          </a:xfrm>
        </p:grpSpPr>
        <p:pic>
          <p:nvPicPr>
            <p:cNvPr id="5" name="Picture 4" descr="WSS Bamboo MAIN.jpg">
              <a:extLst>
                <a:ext uri="{FF2B5EF4-FFF2-40B4-BE49-F238E27FC236}">
                  <a16:creationId xmlns:a16="http://schemas.microsoft.com/office/drawing/2014/main" id="{ACAE6CD2-DF93-C269-022D-116EF75189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6" name="Picture 5" descr="UOW keyline and logo - green.pdf">
              <a:extLst>
                <a:ext uri="{FF2B5EF4-FFF2-40B4-BE49-F238E27FC236}">
                  <a16:creationId xmlns:a16="http://schemas.microsoft.com/office/drawing/2014/main" id="{D5014F7D-AA28-AFEC-A26C-C25992AE96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sp>
        <p:nvSpPr>
          <p:cNvPr id="7" name="TextBox 6">
            <a:extLst>
              <a:ext uri="{FF2B5EF4-FFF2-40B4-BE49-F238E27FC236}">
                <a16:creationId xmlns:a16="http://schemas.microsoft.com/office/drawing/2014/main" id="{A5F93075-5165-5098-6BC2-6B664D3A59FA}"/>
              </a:ext>
            </a:extLst>
          </p:cNvPr>
          <p:cNvSpPr txBox="1"/>
          <p:nvPr/>
        </p:nvSpPr>
        <p:spPr>
          <a:xfrm>
            <a:off x="378831" y="757545"/>
            <a:ext cx="8737372" cy="584775"/>
          </a:xfrm>
          <a:prstGeom prst="rect">
            <a:avLst/>
          </a:prstGeom>
          <a:noFill/>
        </p:spPr>
        <p:txBody>
          <a:bodyPr wrap="square" rtlCol="0">
            <a:spAutoFit/>
          </a:bodyPr>
          <a:lstStyle/>
          <a:p>
            <a:r>
              <a:rPr lang="en-GB" sz="3200" b="1" i="1" dirty="0">
                <a:solidFill>
                  <a:schemeClr val="accent6">
                    <a:lumMod val="50000"/>
                  </a:schemeClr>
                </a:solidFill>
              </a:rPr>
              <a:t>Structure your day</a:t>
            </a:r>
          </a:p>
        </p:txBody>
      </p:sp>
      <p:sp>
        <p:nvSpPr>
          <p:cNvPr id="9" name="Rectangle 2">
            <a:extLst>
              <a:ext uri="{FF2B5EF4-FFF2-40B4-BE49-F238E27FC236}">
                <a16:creationId xmlns:a16="http://schemas.microsoft.com/office/drawing/2014/main" id="{FE0075FD-01C1-F567-13ED-076BE25BF1AA}"/>
              </a:ext>
            </a:extLst>
          </p:cNvPr>
          <p:cNvSpPr>
            <a:spLocks noChangeArrowheads="1"/>
          </p:cNvSpPr>
          <p:nvPr/>
        </p:nvSpPr>
        <p:spPr bwMode="auto">
          <a:xfrm>
            <a:off x="2717800" y="18256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1" name="Content Placeholder 10">
            <a:extLst>
              <a:ext uri="{FF2B5EF4-FFF2-40B4-BE49-F238E27FC236}">
                <a16:creationId xmlns:a16="http://schemas.microsoft.com/office/drawing/2014/main" id="{0410F672-44A5-69CB-4DD3-7519005686B6}"/>
              </a:ext>
            </a:extLst>
          </p:cNvPr>
          <p:cNvGraphicFramePr>
            <a:graphicFrameLocks noGrp="1"/>
          </p:cNvGraphicFramePr>
          <p:nvPr>
            <p:ph idx="1"/>
          </p:nvPr>
        </p:nvGraphicFramePr>
        <p:xfrm>
          <a:off x="455547" y="1733250"/>
          <a:ext cx="8219994" cy="4485305"/>
        </p:xfrm>
        <a:graphic>
          <a:graphicData uri="http://schemas.openxmlformats.org/drawingml/2006/table">
            <a:tbl>
              <a:tblPr firstRow="1" bandRow="1">
                <a:tableStyleId>{5940675A-B579-460E-94D1-54222C63F5DA}</a:tableStyleId>
              </a:tblPr>
              <a:tblGrid>
                <a:gridCol w="1200725">
                  <a:extLst>
                    <a:ext uri="{9D8B030D-6E8A-4147-A177-3AD203B41FA5}">
                      <a16:colId xmlns:a16="http://schemas.microsoft.com/office/drawing/2014/main" val="2617170421"/>
                    </a:ext>
                  </a:extLst>
                </a:gridCol>
                <a:gridCol w="1091743">
                  <a:extLst>
                    <a:ext uri="{9D8B030D-6E8A-4147-A177-3AD203B41FA5}">
                      <a16:colId xmlns:a16="http://schemas.microsoft.com/office/drawing/2014/main" val="4189917995"/>
                    </a:ext>
                  </a:extLst>
                </a:gridCol>
                <a:gridCol w="987921">
                  <a:extLst>
                    <a:ext uri="{9D8B030D-6E8A-4147-A177-3AD203B41FA5}">
                      <a16:colId xmlns:a16="http://schemas.microsoft.com/office/drawing/2014/main" val="3370207303"/>
                    </a:ext>
                  </a:extLst>
                </a:gridCol>
                <a:gridCol w="987921">
                  <a:extLst>
                    <a:ext uri="{9D8B030D-6E8A-4147-A177-3AD203B41FA5}">
                      <a16:colId xmlns:a16="http://schemas.microsoft.com/office/drawing/2014/main" val="2570064185"/>
                    </a:ext>
                  </a:extLst>
                </a:gridCol>
                <a:gridCol w="987921">
                  <a:extLst>
                    <a:ext uri="{9D8B030D-6E8A-4147-A177-3AD203B41FA5}">
                      <a16:colId xmlns:a16="http://schemas.microsoft.com/office/drawing/2014/main" val="627445108"/>
                    </a:ext>
                  </a:extLst>
                </a:gridCol>
                <a:gridCol w="987921">
                  <a:extLst>
                    <a:ext uri="{9D8B030D-6E8A-4147-A177-3AD203B41FA5}">
                      <a16:colId xmlns:a16="http://schemas.microsoft.com/office/drawing/2014/main" val="2764569418"/>
                    </a:ext>
                  </a:extLst>
                </a:gridCol>
                <a:gridCol w="987921">
                  <a:extLst>
                    <a:ext uri="{9D8B030D-6E8A-4147-A177-3AD203B41FA5}">
                      <a16:colId xmlns:a16="http://schemas.microsoft.com/office/drawing/2014/main" val="3843241132"/>
                    </a:ext>
                  </a:extLst>
                </a:gridCol>
                <a:gridCol w="987921">
                  <a:extLst>
                    <a:ext uri="{9D8B030D-6E8A-4147-A177-3AD203B41FA5}">
                      <a16:colId xmlns:a16="http://schemas.microsoft.com/office/drawing/2014/main" val="330107531"/>
                    </a:ext>
                  </a:extLst>
                </a:gridCol>
              </a:tblGrid>
              <a:tr h="462878">
                <a:tc>
                  <a:txBody>
                    <a:bodyPr/>
                    <a:lstStyle/>
                    <a:p>
                      <a:endParaRPr lang="en-GB" dirty="0"/>
                    </a:p>
                  </a:txBody>
                  <a:tcPr/>
                </a:tc>
                <a:tc>
                  <a:txBody>
                    <a:bodyPr/>
                    <a:lstStyle/>
                    <a:p>
                      <a:r>
                        <a:rPr lang="en-GB" sz="2400" dirty="0"/>
                        <a:t>Mon</a:t>
                      </a:r>
                    </a:p>
                  </a:txBody>
                  <a:tcPr>
                    <a:solidFill>
                      <a:schemeClr val="accent6">
                        <a:lumMod val="40000"/>
                        <a:lumOff val="60000"/>
                      </a:schemeClr>
                    </a:solidFill>
                  </a:tcPr>
                </a:tc>
                <a:tc>
                  <a:txBody>
                    <a:bodyPr/>
                    <a:lstStyle/>
                    <a:p>
                      <a:r>
                        <a:rPr lang="en-GB" sz="2400" dirty="0"/>
                        <a:t>Tues</a:t>
                      </a:r>
                    </a:p>
                  </a:txBody>
                  <a:tcPr>
                    <a:solidFill>
                      <a:schemeClr val="accent6">
                        <a:lumMod val="40000"/>
                        <a:lumOff val="60000"/>
                      </a:schemeClr>
                    </a:solidFill>
                  </a:tcPr>
                </a:tc>
                <a:tc>
                  <a:txBody>
                    <a:bodyPr/>
                    <a:lstStyle/>
                    <a:p>
                      <a:r>
                        <a:rPr lang="en-GB" sz="2400" dirty="0"/>
                        <a:t>Weds</a:t>
                      </a:r>
                    </a:p>
                  </a:txBody>
                  <a:tcPr>
                    <a:solidFill>
                      <a:schemeClr val="accent6">
                        <a:lumMod val="40000"/>
                        <a:lumOff val="60000"/>
                      </a:schemeClr>
                    </a:solidFill>
                  </a:tcPr>
                </a:tc>
                <a:tc>
                  <a:txBody>
                    <a:bodyPr/>
                    <a:lstStyle/>
                    <a:p>
                      <a:r>
                        <a:rPr lang="en-GB" sz="2400" dirty="0"/>
                        <a:t>Thurs</a:t>
                      </a:r>
                    </a:p>
                  </a:txBody>
                  <a:tcPr>
                    <a:solidFill>
                      <a:schemeClr val="accent6">
                        <a:lumMod val="40000"/>
                        <a:lumOff val="60000"/>
                      </a:schemeClr>
                    </a:solidFill>
                  </a:tcPr>
                </a:tc>
                <a:tc>
                  <a:txBody>
                    <a:bodyPr/>
                    <a:lstStyle/>
                    <a:p>
                      <a:r>
                        <a:rPr lang="en-GB" sz="2400" dirty="0"/>
                        <a:t>Fri</a:t>
                      </a:r>
                    </a:p>
                  </a:txBody>
                  <a:tcPr>
                    <a:solidFill>
                      <a:schemeClr val="accent6">
                        <a:lumMod val="40000"/>
                        <a:lumOff val="60000"/>
                      </a:schemeClr>
                    </a:solidFill>
                  </a:tcPr>
                </a:tc>
                <a:tc>
                  <a:txBody>
                    <a:bodyPr/>
                    <a:lstStyle/>
                    <a:p>
                      <a:r>
                        <a:rPr lang="en-GB" sz="2400" dirty="0"/>
                        <a:t>Sat</a:t>
                      </a:r>
                    </a:p>
                  </a:txBody>
                  <a:tcPr>
                    <a:solidFill>
                      <a:schemeClr val="accent6">
                        <a:lumMod val="40000"/>
                        <a:lumOff val="60000"/>
                      </a:schemeClr>
                    </a:solidFill>
                  </a:tcPr>
                </a:tc>
                <a:tc>
                  <a:txBody>
                    <a:bodyPr/>
                    <a:lstStyle/>
                    <a:p>
                      <a:r>
                        <a:rPr lang="en-GB" sz="2400" dirty="0"/>
                        <a:t>Sun </a:t>
                      </a:r>
                    </a:p>
                  </a:txBody>
                  <a:tcPr>
                    <a:solidFill>
                      <a:schemeClr val="accent6">
                        <a:lumMod val="40000"/>
                        <a:lumOff val="60000"/>
                      </a:schemeClr>
                    </a:solidFill>
                  </a:tcPr>
                </a:tc>
                <a:extLst>
                  <a:ext uri="{0D108BD9-81ED-4DB2-BD59-A6C34878D82A}">
                    <a16:rowId xmlns:a16="http://schemas.microsoft.com/office/drawing/2014/main" val="1445144294"/>
                  </a:ext>
                </a:extLst>
              </a:tr>
              <a:tr h="332946">
                <a:tc rowSpan="2">
                  <a:txBody>
                    <a:bodyPr/>
                    <a:lstStyle/>
                    <a:p>
                      <a:endParaRPr lang="en-GB" dirty="0"/>
                    </a:p>
                    <a:p>
                      <a:r>
                        <a:rPr lang="en-GB" dirty="0"/>
                        <a:t>Morning</a:t>
                      </a:r>
                    </a:p>
                  </a:txBody>
                  <a:tcPr>
                    <a:solidFill>
                      <a:schemeClr val="accent6">
                        <a:lumMod val="40000"/>
                        <a:lumOff val="60000"/>
                      </a:schemeClr>
                    </a:solidFill>
                  </a:tcPr>
                </a:tc>
                <a:tc>
                  <a:txBody>
                    <a:bodyPr/>
                    <a:lstStyle/>
                    <a:p>
                      <a:endParaRPr lang="en-GB" dirty="0">
                        <a:solidFill>
                          <a:srgbClr val="7030A0"/>
                        </a:solidFill>
                      </a:endParaRPr>
                    </a:p>
                  </a:txBody>
                  <a:tcPr/>
                </a:tc>
                <a:tc>
                  <a:txBody>
                    <a:bodyPr/>
                    <a:lstStyle/>
                    <a:p>
                      <a:endParaRPr lang="en-GB" dirty="0">
                        <a:solidFill>
                          <a:srgbClr val="FF0000"/>
                        </a:solidFill>
                      </a:endParaRPr>
                    </a:p>
                  </a:txBody>
                  <a:tcPr/>
                </a:tc>
                <a:tc>
                  <a:txBody>
                    <a:bodyPr/>
                    <a:lstStyle/>
                    <a:p>
                      <a:endParaRPr lang="en-GB" dirty="0"/>
                    </a:p>
                  </a:txBody>
                  <a:tcPr/>
                </a:tc>
                <a:tc>
                  <a:txBody>
                    <a:bodyPr/>
                    <a:lstStyle/>
                    <a:p>
                      <a:endParaRPr lang="en-GB" dirty="0">
                        <a:solidFill>
                          <a:srgbClr val="FF0000"/>
                        </a:solidFill>
                      </a:endParaRPr>
                    </a:p>
                  </a:txBody>
                  <a:tcPr/>
                </a:tc>
                <a:tc>
                  <a:txBody>
                    <a:bodyPr/>
                    <a:lstStyle/>
                    <a:p>
                      <a:endParaRPr lang="en-GB" dirty="0"/>
                    </a:p>
                  </a:txBody>
                  <a:tcPr/>
                </a:tc>
                <a:tc>
                  <a:txBody>
                    <a:bodyPr/>
                    <a:lstStyle/>
                    <a:p>
                      <a:endParaRPr lang="en-GB" dirty="0">
                        <a:solidFill>
                          <a:srgbClr val="00B0F0"/>
                        </a:solidFill>
                      </a:endParaRPr>
                    </a:p>
                  </a:txBody>
                  <a:tcPr/>
                </a:tc>
                <a:tc>
                  <a:txBody>
                    <a:bodyPr/>
                    <a:lstStyle/>
                    <a:p>
                      <a:endParaRPr lang="en-GB" dirty="0">
                        <a:solidFill>
                          <a:srgbClr val="FF0000"/>
                        </a:solidFill>
                      </a:endParaRPr>
                    </a:p>
                  </a:txBody>
                  <a:tcPr/>
                </a:tc>
                <a:extLst>
                  <a:ext uri="{0D108BD9-81ED-4DB2-BD59-A6C34878D82A}">
                    <a16:rowId xmlns:a16="http://schemas.microsoft.com/office/drawing/2014/main" val="1685241173"/>
                  </a:ext>
                </a:extLst>
              </a:tr>
              <a:tr h="332946">
                <a:tc vMerge="1">
                  <a:txBody>
                    <a:bodyPr/>
                    <a:lstStyle/>
                    <a:p>
                      <a:endParaRPr lang="en-GB" dirty="0"/>
                    </a:p>
                  </a:txBody>
                  <a:tcPr/>
                </a:tc>
                <a:tc>
                  <a:txBody>
                    <a:bodyPr/>
                    <a:lstStyle/>
                    <a:p>
                      <a:endParaRPr lang="en-GB" dirty="0">
                        <a:solidFill>
                          <a:srgbClr val="7030A0"/>
                        </a:solidFill>
                      </a:endParaRPr>
                    </a:p>
                  </a:txBody>
                  <a:tcPr/>
                </a:tc>
                <a:tc>
                  <a:txBody>
                    <a:bodyPr/>
                    <a:lstStyle/>
                    <a:p>
                      <a:r>
                        <a:rPr lang="en-GB" dirty="0"/>
                        <a:t>Gym</a:t>
                      </a:r>
                    </a:p>
                  </a:txBody>
                  <a:tcPr/>
                </a:tc>
                <a:tc>
                  <a:txBody>
                    <a:bodyPr/>
                    <a:lstStyle/>
                    <a:p>
                      <a:endParaRPr lang="en-GB" dirty="0"/>
                    </a:p>
                  </a:txBody>
                  <a:tcPr/>
                </a:tc>
                <a:tc>
                  <a:txBody>
                    <a:bodyPr/>
                    <a:lstStyle/>
                    <a:p>
                      <a:endParaRPr lang="en-GB" dirty="0"/>
                    </a:p>
                  </a:txBody>
                  <a:tcPr/>
                </a:tc>
                <a:tc>
                  <a:txBody>
                    <a:bodyPr/>
                    <a:lstStyle/>
                    <a:p>
                      <a:r>
                        <a:rPr lang="en-GB" dirty="0">
                          <a:solidFill>
                            <a:srgbClr val="7030A0"/>
                          </a:solidFill>
                        </a:rPr>
                        <a:t>Gym</a:t>
                      </a:r>
                    </a:p>
                    <a:p>
                      <a:endParaRPr lang="en-GB" dirty="0">
                        <a:solidFill>
                          <a:srgbClr val="7030A0"/>
                        </a:solidFill>
                      </a:endParaRP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513823151"/>
                  </a:ext>
                </a:extLst>
              </a:tr>
              <a:tr h="332946">
                <a:tc rowSpan="2">
                  <a:txBody>
                    <a:bodyPr/>
                    <a:lstStyle/>
                    <a:p>
                      <a:endParaRPr lang="en-GB" dirty="0"/>
                    </a:p>
                    <a:p>
                      <a:r>
                        <a:rPr lang="en-GB" dirty="0"/>
                        <a:t>Afternoon</a:t>
                      </a:r>
                    </a:p>
                  </a:txBody>
                  <a:tcPr>
                    <a:solidFill>
                      <a:schemeClr val="accent6">
                        <a:lumMod val="40000"/>
                        <a:lumOff val="60000"/>
                      </a:schemeClr>
                    </a:solidFill>
                  </a:tcPr>
                </a:tc>
                <a:tc>
                  <a:txBody>
                    <a:bodyPr/>
                    <a:lstStyle/>
                    <a:p>
                      <a:r>
                        <a:rPr lang="en-GB" dirty="0"/>
                        <a:t>work</a:t>
                      </a:r>
                    </a:p>
                  </a:txBody>
                  <a:tcPr/>
                </a:tc>
                <a:tc>
                  <a:txBody>
                    <a:bodyPr/>
                    <a:lstStyle/>
                    <a:p>
                      <a:r>
                        <a:rPr lang="en-GB" dirty="0">
                          <a:solidFill>
                            <a:srgbClr val="7030A0"/>
                          </a:solidFill>
                        </a:rPr>
                        <a:t>work</a:t>
                      </a:r>
                    </a:p>
                  </a:txBody>
                  <a:tcPr/>
                </a:tc>
                <a:tc>
                  <a:txBody>
                    <a:bodyPr/>
                    <a:lstStyle/>
                    <a:p>
                      <a:r>
                        <a:rPr lang="en-GB" dirty="0"/>
                        <a:t>work</a:t>
                      </a:r>
                    </a:p>
                  </a:txBody>
                  <a:tcPr/>
                </a:tc>
                <a:tc>
                  <a:txBody>
                    <a:bodyPr/>
                    <a:lstStyle/>
                    <a:p>
                      <a:r>
                        <a:rPr lang="en-GB" dirty="0">
                          <a:solidFill>
                            <a:srgbClr val="7030A0"/>
                          </a:solidFill>
                        </a:rPr>
                        <a:t>work</a:t>
                      </a:r>
                    </a:p>
                  </a:txBody>
                  <a:tcPr/>
                </a:tc>
                <a:tc>
                  <a:txBody>
                    <a:bodyPr/>
                    <a:lstStyle/>
                    <a:p>
                      <a:r>
                        <a:rPr lang="en-GB" dirty="0">
                          <a:solidFill>
                            <a:schemeClr val="tx1"/>
                          </a:solidFill>
                        </a:rPr>
                        <a:t>work</a:t>
                      </a:r>
                    </a:p>
                  </a:txBody>
                  <a:tcPr/>
                </a:tc>
                <a:tc>
                  <a:txBody>
                    <a:bodyPr/>
                    <a:lstStyle/>
                    <a:p>
                      <a:r>
                        <a:rPr lang="en-GB" dirty="0"/>
                        <a:t>work</a:t>
                      </a:r>
                    </a:p>
                  </a:txBody>
                  <a:tcPr/>
                </a:tc>
                <a:tc>
                  <a:txBody>
                    <a:bodyPr/>
                    <a:lstStyle/>
                    <a:p>
                      <a:endParaRPr lang="en-GB" dirty="0"/>
                    </a:p>
                  </a:txBody>
                  <a:tcPr/>
                </a:tc>
                <a:extLst>
                  <a:ext uri="{0D108BD9-81ED-4DB2-BD59-A6C34878D82A}">
                    <a16:rowId xmlns:a16="http://schemas.microsoft.com/office/drawing/2014/main" val="2616688442"/>
                  </a:ext>
                </a:extLst>
              </a:tr>
              <a:tr h="332946">
                <a:tc vMerge="1">
                  <a:txBody>
                    <a:bodyPr/>
                    <a:lstStyle/>
                    <a:p>
                      <a:endParaRPr lang="en-GB" dirty="0"/>
                    </a:p>
                  </a:txBody>
                  <a:tcPr/>
                </a:tc>
                <a:tc>
                  <a:txBody>
                    <a:bodyPr/>
                    <a:lstStyle/>
                    <a:p>
                      <a:endParaRPr lang="en-GB" dirty="0"/>
                    </a:p>
                  </a:txBody>
                  <a:tcPr/>
                </a:tc>
                <a:tc>
                  <a:txBody>
                    <a:bodyPr/>
                    <a:lstStyle/>
                    <a:p>
                      <a:endParaRPr lang="en-GB" dirty="0">
                        <a:solidFill>
                          <a:srgbClr val="7030A0"/>
                        </a:solidFill>
                      </a:endParaRPr>
                    </a:p>
                  </a:txBody>
                  <a:tcPr/>
                </a:tc>
                <a:tc>
                  <a:txBody>
                    <a:bodyPr/>
                    <a:lstStyle/>
                    <a:p>
                      <a:endParaRPr lang="en-GB" dirty="0">
                        <a:solidFill>
                          <a:srgbClr val="7030A0"/>
                        </a:solidFill>
                      </a:endParaRPr>
                    </a:p>
                  </a:txBody>
                  <a:tcPr/>
                </a:tc>
                <a:tc>
                  <a:txBody>
                    <a:bodyPr/>
                    <a:lstStyle/>
                    <a:p>
                      <a:r>
                        <a:rPr lang="en-GB" dirty="0">
                          <a:solidFill>
                            <a:srgbClr val="7030A0"/>
                          </a:solidFill>
                        </a:rPr>
                        <a:t>Supervisor meeting</a:t>
                      </a:r>
                    </a:p>
                  </a:txBody>
                  <a:tcPr/>
                </a:tc>
                <a:tc>
                  <a:txBody>
                    <a:bodyPr/>
                    <a:lstStyle/>
                    <a:p>
                      <a:endParaRPr lang="en-GB" dirty="0">
                        <a:solidFill>
                          <a:srgbClr val="7030A0"/>
                        </a:solidFill>
                      </a:endParaRPr>
                    </a:p>
                  </a:txBody>
                  <a:tcPr/>
                </a:tc>
                <a:tc>
                  <a:txBody>
                    <a:bodyPr/>
                    <a:lstStyle/>
                    <a:p>
                      <a:endParaRPr lang="en-GB"/>
                    </a:p>
                  </a:txBody>
                  <a:tcPr/>
                </a:tc>
                <a:tc>
                  <a:txBody>
                    <a:bodyPr/>
                    <a:lstStyle/>
                    <a:p>
                      <a:r>
                        <a:rPr lang="en-GB" dirty="0"/>
                        <a:t>Phone mum</a:t>
                      </a:r>
                    </a:p>
                  </a:txBody>
                  <a:tcPr/>
                </a:tc>
                <a:extLst>
                  <a:ext uri="{0D108BD9-81ED-4DB2-BD59-A6C34878D82A}">
                    <a16:rowId xmlns:a16="http://schemas.microsoft.com/office/drawing/2014/main" val="3589231997"/>
                  </a:ext>
                </a:extLst>
              </a:tr>
              <a:tr h="332946">
                <a:tc rowSpan="2">
                  <a:txBody>
                    <a:bodyPr/>
                    <a:lstStyle/>
                    <a:p>
                      <a:endParaRPr lang="en-GB" dirty="0"/>
                    </a:p>
                    <a:p>
                      <a:r>
                        <a:rPr lang="en-GB" dirty="0"/>
                        <a:t>Evening</a:t>
                      </a:r>
                    </a:p>
                  </a:txBody>
                  <a:tcPr>
                    <a:solidFill>
                      <a:schemeClr val="accent6">
                        <a:lumMod val="40000"/>
                        <a:lumOff val="60000"/>
                      </a:schemeClr>
                    </a:solidFill>
                  </a:tcPr>
                </a:tc>
                <a:tc>
                  <a:txBody>
                    <a:bodyPr/>
                    <a:lstStyle/>
                    <a:p>
                      <a:r>
                        <a:rPr lang="en-GB" dirty="0"/>
                        <a:t>Food shopping</a:t>
                      </a:r>
                    </a:p>
                  </a:txBody>
                  <a:tcPr/>
                </a:tc>
                <a:tc>
                  <a:txBody>
                    <a:bodyPr/>
                    <a:lstStyle/>
                    <a:p>
                      <a:r>
                        <a:rPr lang="en-GB" dirty="0"/>
                        <a:t>laundry</a:t>
                      </a:r>
                    </a:p>
                  </a:txBody>
                  <a:tcPr/>
                </a:tc>
                <a:tc>
                  <a:txBody>
                    <a:bodyPr/>
                    <a:lstStyle/>
                    <a:p>
                      <a:endParaRPr lang="en-GB" dirty="0">
                        <a:solidFill>
                          <a:srgbClr val="00B0F0"/>
                        </a:solidFill>
                      </a:endParaRP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632421487"/>
                  </a:ext>
                </a:extLst>
              </a:tr>
              <a:tr h="332946">
                <a:tc vMerge="1">
                  <a:txBody>
                    <a:bodyPr/>
                    <a:lstStyle/>
                    <a:p>
                      <a:endParaRPr lang="en-GB" dirty="0"/>
                    </a:p>
                  </a:txBody>
                  <a:tcPr/>
                </a:tc>
                <a:tc>
                  <a:txBody>
                    <a:bodyPr/>
                    <a:lstStyle/>
                    <a:p>
                      <a:endParaRPr lang="en-GB" dirty="0"/>
                    </a:p>
                  </a:txBody>
                  <a:tcPr/>
                </a:tc>
                <a:tc>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B0F0"/>
                        </a:solidFill>
                      </a:endParaRPr>
                    </a:p>
                  </a:txBody>
                  <a:tcPr/>
                </a:tc>
                <a:tc>
                  <a:txBody>
                    <a:bodyPr/>
                    <a:lstStyle/>
                    <a:p>
                      <a:endParaRPr lang="en-GB"/>
                    </a:p>
                  </a:txBody>
                  <a:tcPr/>
                </a:tc>
                <a:tc>
                  <a:txBody>
                    <a:bodyPr/>
                    <a:lstStyle/>
                    <a:p>
                      <a:r>
                        <a:rPr lang="en-GB" dirty="0"/>
                        <a:t>Meet friends</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526411782"/>
                  </a:ext>
                </a:extLst>
              </a:tr>
              <a:tr h="456267">
                <a:tc>
                  <a:txBody>
                    <a:bodyPr/>
                    <a:lstStyle/>
                    <a:p>
                      <a:r>
                        <a:rPr lang="en-GB" dirty="0">
                          <a:solidFill>
                            <a:schemeClr val="accent6">
                              <a:lumMod val="50000"/>
                            </a:schemeClr>
                          </a:solidFill>
                        </a:rPr>
                        <a:t>Comments</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sz="1400" dirty="0"/>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627675299"/>
                  </a:ext>
                </a:extLst>
              </a:tr>
            </a:tbl>
          </a:graphicData>
        </a:graphic>
      </p:graphicFrame>
      <p:sp>
        <p:nvSpPr>
          <p:cNvPr id="12" name="Rectangle 11">
            <a:extLst>
              <a:ext uri="{FF2B5EF4-FFF2-40B4-BE49-F238E27FC236}">
                <a16:creationId xmlns:a16="http://schemas.microsoft.com/office/drawing/2014/main" id="{E832D911-0110-02F3-3741-7AE6206DFF6C}"/>
              </a:ext>
            </a:extLst>
          </p:cNvPr>
          <p:cNvSpPr/>
          <p:nvPr/>
        </p:nvSpPr>
        <p:spPr>
          <a:xfrm>
            <a:off x="8989272" y="2417762"/>
            <a:ext cx="3202728" cy="4154984"/>
          </a:xfrm>
          <a:prstGeom prst="rect">
            <a:avLst/>
          </a:prstGeom>
        </p:spPr>
        <p:txBody>
          <a:bodyPr wrap="square">
            <a:spAutoFit/>
          </a:bodyPr>
          <a:lstStyle/>
          <a:p>
            <a:r>
              <a:rPr lang="en-GB" sz="2400" b="1" dirty="0">
                <a:solidFill>
                  <a:schemeClr val="accent6">
                    <a:lumMod val="50000"/>
                  </a:schemeClr>
                </a:solidFill>
              </a:rPr>
              <a:t>What needs to go in </a:t>
            </a:r>
            <a:r>
              <a:rPr lang="en-GB" sz="2400" b="1" i="1" dirty="0">
                <a:solidFill>
                  <a:schemeClr val="accent6">
                    <a:lumMod val="50000"/>
                  </a:schemeClr>
                </a:solidFill>
              </a:rPr>
              <a:t>your</a:t>
            </a:r>
            <a:r>
              <a:rPr lang="en-GB" sz="2400" b="1" dirty="0">
                <a:solidFill>
                  <a:schemeClr val="accent6">
                    <a:lumMod val="50000"/>
                  </a:schemeClr>
                </a:solidFill>
              </a:rPr>
              <a:t> schedule?</a:t>
            </a:r>
          </a:p>
          <a:p>
            <a:endParaRPr lang="en-GB" dirty="0">
              <a:solidFill>
                <a:schemeClr val="accent6">
                  <a:lumMod val="50000"/>
                </a:schemeClr>
              </a:solidFill>
            </a:endParaRPr>
          </a:p>
          <a:p>
            <a:pPr marL="285750" indent="-285750">
              <a:buFont typeface="Arial" panose="020B0604020202020204" pitchFamily="34" charset="0"/>
              <a:buChar char="•"/>
            </a:pPr>
            <a:r>
              <a:rPr lang="en-GB" dirty="0">
                <a:solidFill>
                  <a:schemeClr val="accent6">
                    <a:lumMod val="50000"/>
                  </a:schemeClr>
                </a:solidFill>
              </a:rPr>
              <a:t>Work</a:t>
            </a:r>
          </a:p>
          <a:p>
            <a:pPr marL="285750" indent="-285750">
              <a:buFont typeface="Arial" panose="020B0604020202020204" pitchFamily="34" charset="0"/>
              <a:buChar char="•"/>
            </a:pPr>
            <a:r>
              <a:rPr lang="en-GB" dirty="0">
                <a:solidFill>
                  <a:schemeClr val="accent6">
                    <a:lumMod val="50000"/>
                  </a:schemeClr>
                </a:solidFill>
              </a:rPr>
              <a:t>Exercise</a:t>
            </a:r>
          </a:p>
          <a:p>
            <a:pPr marL="285750" indent="-285750">
              <a:buFont typeface="Arial" panose="020B0604020202020204" pitchFamily="34" charset="0"/>
              <a:buChar char="•"/>
            </a:pPr>
            <a:r>
              <a:rPr lang="en-GB" dirty="0">
                <a:solidFill>
                  <a:schemeClr val="accent6">
                    <a:lumMod val="50000"/>
                  </a:schemeClr>
                </a:solidFill>
              </a:rPr>
              <a:t>Meal prep &amp; Dinnertime</a:t>
            </a:r>
          </a:p>
          <a:p>
            <a:pPr marL="285750" indent="-285750">
              <a:buFont typeface="Arial" panose="020B0604020202020204" pitchFamily="34" charset="0"/>
              <a:buChar char="•"/>
            </a:pPr>
            <a:r>
              <a:rPr lang="en-GB" dirty="0">
                <a:solidFill>
                  <a:schemeClr val="accent6">
                    <a:lumMod val="50000"/>
                  </a:schemeClr>
                </a:solidFill>
              </a:rPr>
              <a:t>Family activities</a:t>
            </a:r>
          </a:p>
          <a:p>
            <a:pPr marL="285750" indent="-285750">
              <a:buFont typeface="Arial" panose="020B0604020202020204" pitchFamily="34" charset="0"/>
              <a:buChar char="•"/>
            </a:pPr>
            <a:r>
              <a:rPr lang="en-GB" dirty="0">
                <a:solidFill>
                  <a:schemeClr val="accent6">
                    <a:lumMod val="50000"/>
                  </a:schemeClr>
                </a:solidFill>
              </a:rPr>
              <a:t>Housework</a:t>
            </a:r>
          </a:p>
          <a:p>
            <a:pPr marL="285750" indent="-285750">
              <a:buFont typeface="Arial" panose="020B0604020202020204" pitchFamily="34" charset="0"/>
              <a:buChar char="•"/>
            </a:pPr>
            <a:r>
              <a:rPr lang="en-GB" dirty="0">
                <a:solidFill>
                  <a:schemeClr val="accent6">
                    <a:lumMod val="50000"/>
                  </a:schemeClr>
                </a:solidFill>
              </a:rPr>
              <a:t>Life Admin</a:t>
            </a:r>
          </a:p>
          <a:p>
            <a:pPr marL="285750" indent="-285750">
              <a:buFont typeface="Arial" panose="020B0604020202020204" pitchFamily="34" charset="0"/>
              <a:buChar char="•"/>
            </a:pPr>
            <a:r>
              <a:rPr lang="en-GB" dirty="0">
                <a:solidFill>
                  <a:schemeClr val="accent6">
                    <a:lumMod val="50000"/>
                  </a:schemeClr>
                </a:solidFill>
              </a:rPr>
              <a:t>Keeping in touch with family/friends</a:t>
            </a:r>
          </a:p>
          <a:p>
            <a:pPr marL="285750" indent="-285750">
              <a:buFont typeface="Arial" panose="020B0604020202020204" pitchFamily="34" charset="0"/>
              <a:buChar char="•"/>
            </a:pPr>
            <a:r>
              <a:rPr lang="en-GB" dirty="0">
                <a:solidFill>
                  <a:schemeClr val="accent6">
                    <a:lumMod val="50000"/>
                  </a:schemeClr>
                </a:solidFill>
              </a:rPr>
              <a:t>Relaxation</a:t>
            </a:r>
          </a:p>
          <a:p>
            <a:pPr marL="285750" indent="-285750">
              <a:buFont typeface="Arial" panose="020B0604020202020204" pitchFamily="34" charset="0"/>
              <a:buChar char="•"/>
            </a:pPr>
            <a:r>
              <a:rPr lang="en-GB" dirty="0">
                <a:solidFill>
                  <a:schemeClr val="accent6">
                    <a:lumMod val="50000"/>
                  </a:schemeClr>
                </a:solidFill>
              </a:rPr>
              <a:t>What else is important to you?</a:t>
            </a:r>
          </a:p>
        </p:txBody>
      </p:sp>
    </p:spTree>
    <p:extLst>
      <p:ext uri="{BB962C8B-B14F-4D97-AF65-F5344CB8AC3E}">
        <p14:creationId xmlns:p14="http://schemas.microsoft.com/office/powerpoint/2010/main" val="4022798496"/>
      </p:ext>
    </p:extLst>
  </p:cSld>
  <p:clrMapOvr>
    <a:masterClrMapping/>
  </p:clrMapOvr>
  <mc:AlternateContent xmlns:mc="http://schemas.openxmlformats.org/markup-compatibility/2006" xmlns:p14="http://schemas.microsoft.com/office/powerpoint/2010/main">
    <mc:Choice Requires="p14">
      <p:transition spd="slow" p14:dur="2000" advTm="50186"/>
    </mc:Choice>
    <mc:Fallback xmlns="">
      <p:transition spd="slow" advTm="501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64681" y="-60586"/>
            <a:ext cx="12507965" cy="2235200"/>
            <a:chOff x="-108520" y="0"/>
            <a:chExt cx="9361040" cy="1752207"/>
          </a:xfrm>
        </p:grpSpPr>
        <p:pic>
          <p:nvPicPr>
            <p:cNvPr id="48" name="Picture 47" descr="WSS Bamboo MAIN.jpg"/>
            <p:cNvPicPr>
              <a:picLocks noChangeAspect="1"/>
            </p:cNvPicPr>
            <p:nvPr/>
          </p:nvPicPr>
          <p:blipFill rotWithShape="1">
            <a:blip r:embed="rId3" cstate="print">
              <a:extLst>
                <a:ext uri="{28A0092B-C50C-407E-A947-70E740481C1C}">
                  <a14:useLocalDpi xmlns:a14="http://schemas.microsoft.com/office/drawing/2010/main" val="0"/>
                </a:ext>
              </a:extLst>
            </a:blip>
            <a:srcRect b="64541"/>
            <a:stretch/>
          </p:blipFill>
          <p:spPr>
            <a:xfrm>
              <a:off x="0" y="0"/>
              <a:ext cx="9144000" cy="1187703"/>
            </a:xfrm>
            <a:prstGeom prst="rect">
              <a:avLst/>
            </a:prstGeom>
          </p:spPr>
        </p:pic>
        <p:pic>
          <p:nvPicPr>
            <p:cNvPr id="49" name="Picture 48" descr="UOW keyline and logo - gree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304231"/>
              <a:ext cx="9361040" cy="1447976"/>
            </a:xfrm>
            <a:prstGeom prst="rect">
              <a:avLst/>
            </a:prstGeom>
          </p:spPr>
        </p:pic>
      </p:grpSp>
      <p:cxnSp>
        <p:nvCxnSpPr>
          <p:cNvPr id="5" name="Straight Connector 4"/>
          <p:cNvCxnSpPr/>
          <p:nvPr/>
        </p:nvCxnSpPr>
        <p:spPr>
          <a:xfrm>
            <a:off x="2746327" y="1989018"/>
            <a:ext cx="0" cy="3057444"/>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endCxn id="12" idx="4"/>
          </p:cNvCxnSpPr>
          <p:nvPr/>
        </p:nvCxnSpPr>
        <p:spPr>
          <a:xfrm flipV="1">
            <a:off x="2709430" y="5027626"/>
            <a:ext cx="7312442" cy="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394240" y="5860592"/>
            <a:ext cx="139012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Demands</a:t>
            </a:r>
          </a:p>
        </p:txBody>
      </p:sp>
      <p:cxnSp>
        <p:nvCxnSpPr>
          <p:cNvPr id="19" name="Straight Connector 18"/>
          <p:cNvCxnSpPr/>
          <p:nvPr/>
        </p:nvCxnSpPr>
        <p:spPr>
          <a:xfrm>
            <a:off x="4163135" y="4457890"/>
            <a:ext cx="4670" cy="588572"/>
          </a:xfrm>
          <a:prstGeom prst="line">
            <a:avLst/>
          </a:prstGeom>
          <a:ln w="12700">
            <a:solidFill>
              <a:schemeClr val="accent6">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81688" y="3005607"/>
            <a:ext cx="8585" cy="2040855"/>
          </a:xfrm>
          <a:prstGeom prst="line">
            <a:avLst/>
          </a:prstGeom>
          <a:ln w="12700">
            <a:solidFill>
              <a:schemeClr val="accent6">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310289" y="2186828"/>
            <a:ext cx="55358" cy="2859631"/>
          </a:xfrm>
          <a:prstGeom prst="line">
            <a:avLst/>
          </a:prstGeom>
          <a:ln w="12700">
            <a:solidFill>
              <a:schemeClr val="accent6">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388116" y="3723990"/>
            <a:ext cx="7945" cy="1322471"/>
          </a:xfrm>
          <a:prstGeom prst="line">
            <a:avLst/>
          </a:prstGeom>
          <a:ln w="12700">
            <a:solidFill>
              <a:schemeClr val="accent6">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077522" y="5466987"/>
            <a:ext cx="568489"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Low</a:t>
            </a:r>
            <a:endParaRPr kumimoji="0" lang="en-GB" sz="24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endParaRPr>
          </a:p>
        </p:txBody>
      </p:sp>
      <p:sp>
        <p:nvSpPr>
          <p:cNvPr id="31" name="TextBox 30"/>
          <p:cNvSpPr txBox="1"/>
          <p:nvPr/>
        </p:nvSpPr>
        <p:spPr>
          <a:xfrm>
            <a:off x="4449126" y="5491259"/>
            <a:ext cx="1114664"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Moderate</a:t>
            </a:r>
          </a:p>
        </p:txBody>
      </p:sp>
      <p:sp>
        <p:nvSpPr>
          <p:cNvPr id="32" name="TextBox 31"/>
          <p:cNvSpPr txBox="1"/>
          <p:nvPr/>
        </p:nvSpPr>
        <p:spPr>
          <a:xfrm>
            <a:off x="5947727" y="5491259"/>
            <a:ext cx="612668"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High</a:t>
            </a:r>
            <a:endParaRPr kumimoji="0" lang="en-GB" sz="24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endParaRPr>
          </a:p>
        </p:txBody>
      </p:sp>
      <p:sp>
        <p:nvSpPr>
          <p:cNvPr id="33" name="TextBox 32"/>
          <p:cNvSpPr txBox="1"/>
          <p:nvPr/>
        </p:nvSpPr>
        <p:spPr>
          <a:xfrm>
            <a:off x="7085907" y="5491259"/>
            <a:ext cx="1086451"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Very High</a:t>
            </a:r>
            <a:endParaRPr kumimoji="0" lang="en-GB" sz="24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endParaRPr>
          </a:p>
        </p:txBody>
      </p:sp>
      <p:sp>
        <p:nvSpPr>
          <p:cNvPr id="35" name="TextBox 34"/>
          <p:cNvSpPr txBox="1"/>
          <p:nvPr/>
        </p:nvSpPr>
        <p:spPr>
          <a:xfrm rot="16200000">
            <a:off x="1392011" y="3311486"/>
            <a:ext cx="1826141"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Performance</a:t>
            </a:r>
          </a:p>
        </p:txBody>
      </p:sp>
      <p:sp>
        <p:nvSpPr>
          <p:cNvPr id="36" name="TextBox 35"/>
          <p:cNvSpPr txBox="1"/>
          <p:nvPr/>
        </p:nvSpPr>
        <p:spPr>
          <a:xfrm>
            <a:off x="2049492" y="2002165"/>
            <a:ext cx="612668"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High</a:t>
            </a:r>
            <a:endParaRPr kumimoji="0" lang="en-GB" sz="24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endParaRPr>
          </a:p>
        </p:txBody>
      </p:sp>
      <p:sp>
        <p:nvSpPr>
          <p:cNvPr id="37" name="TextBox 36"/>
          <p:cNvSpPr txBox="1"/>
          <p:nvPr/>
        </p:nvSpPr>
        <p:spPr>
          <a:xfrm>
            <a:off x="2075298" y="4831334"/>
            <a:ext cx="568489"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rPr>
              <a:t>Low</a:t>
            </a:r>
            <a:endParaRPr kumimoji="0" lang="en-GB" sz="2400" b="0" i="0" u="none" strike="noStrike" kern="1200" cap="none" spc="0" normalizeH="0" baseline="0" noProof="0" dirty="0">
              <a:ln>
                <a:noFill/>
              </a:ln>
              <a:solidFill>
                <a:srgbClr val="70AD47">
                  <a:lumMod val="60000"/>
                  <a:lumOff val="40000"/>
                </a:srgbClr>
              </a:solidFill>
              <a:effectLst/>
              <a:uLnTx/>
              <a:uFillTx/>
              <a:latin typeface="Calibri" panose="020F0502020204030204"/>
              <a:ea typeface="+mn-ea"/>
              <a:cs typeface="+mn-cs"/>
            </a:endParaRPr>
          </a:p>
        </p:txBody>
      </p:sp>
      <p:sp>
        <p:nvSpPr>
          <p:cNvPr id="38" name="TextBox 37"/>
          <p:cNvSpPr txBox="1"/>
          <p:nvPr/>
        </p:nvSpPr>
        <p:spPr>
          <a:xfrm>
            <a:off x="5330596" y="4682726"/>
            <a:ext cx="865173"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92D050"/>
                </a:solidFill>
                <a:effectLst/>
                <a:uLnTx/>
                <a:uFillTx/>
                <a:latin typeface="Calibri" panose="020F0502020204030204"/>
                <a:ea typeface="+mn-ea"/>
                <a:cs typeface="+mn-cs"/>
              </a:rPr>
              <a:t>Stretch</a:t>
            </a:r>
          </a:p>
        </p:txBody>
      </p:sp>
      <p:sp>
        <p:nvSpPr>
          <p:cNvPr id="39" name="TextBox 38"/>
          <p:cNvSpPr txBox="1"/>
          <p:nvPr/>
        </p:nvSpPr>
        <p:spPr>
          <a:xfrm>
            <a:off x="6510131" y="4677130"/>
            <a:ext cx="743858"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FF9933"/>
                </a:solidFill>
                <a:effectLst/>
                <a:uLnTx/>
                <a:uFillTx/>
                <a:latin typeface="Calibri" panose="020F0502020204030204"/>
                <a:ea typeface="+mn-ea"/>
                <a:cs typeface="+mn-cs"/>
              </a:rPr>
              <a:t>Strain</a:t>
            </a:r>
          </a:p>
        </p:txBody>
      </p:sp>
      <p:sp>
        <p:nvSpPr>
          <p:cNvPr id="40" name="TextBox 39"/>
          <p:cNvSpPr txBox="1"/>
          <p:nvPr/>
        </p:nvSpPr>
        <p:spPr>
          <a:xfrm>
            <a:off x="7391534" y="4677130"/>
            <a:ext cx="1133131"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C00000"/>
                </a:solidFill>
                <a:effectLst/>
                <a:uLnTx/>
                <a:uFillTx/>
                <a:latin typeface="Calibri" panose="020F0502020204030204"/>
                <a:ea typeface="+mn-ea"/>
                <a:cs typeface="+mn-cs"/>
              </a:rPr>
              <a:t>Burnt Out</a:t>
            </a:r>
          </a:p>
        </p:txBody>
      </p:sp>
      <p:sp>
        <p:nvSpPr>
          <p:cNvPr id="41" name="TextBox 40"/>
          <p:cNvSpPr txBox="1"/>
          <p:nvPr/>
        </p:nvSpPr>
        <p:spPr>
          <a:xfrm>
            <a:off x="4196129" y="4677131"/>
            <a:ext cx="971804"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00CCFF"/>
                </a:solidFill>
                <a:effectLst/>
                <a:uLnTx/>
                <a:uFillTx/>
                <a:latin typeface="Calibri" panose="020F0502020204030204"/>
                <a:ea typeface="+mn-ea"/>
                <a:cs typeface="+mn-cs"/>
              </a:rPr>
              <a:t>Comfort</a:t>
            </a:r>
          </a:p>
        </p:txBody>
      </p:sp>
      <p:sp>
        <p:nvSpPr>
          <p:cNvPr id="42" name="TextBox 41"/>
          <p:cNvSpPr txBox="1"/>
          <p:nvPr/>
        </p:nvSpPr>
        <p:spPr>
          <a:xfrm>
            <a:off x="3565166" y="4677130"/>
            <a:ext cx="597087" cy="3694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Rest</a:t>
            </a:r>
          </a:p>
        </p:txBody>
      </p:sp>
      <p:sp>
        <p:nvSpPr>
          <p:cNvPr id="23" name="Title 1"/>
          <p:cNvSpPr txBox="1">
            <a:spLocks/>
          </p:cNvSpPr>
          <p:nvPr/>
        </p:nvSpPr>
        <p:spPr>
          <a:xfrm>
            <a:off x="1055198" y="844039"/>
            <a:ext cx="7902519" cy="891469"/>
          </a:xfrm>
          <a:prstGeom prst="rect">
            <a:avLst/>
          </a:prstGeom>
        </p:spPr>
        <p:txBody>
          <a:bodyPr vert="horz" lIns="91440" tIns="45721" rIns="91440" bIns="45721"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1" algn="ctr"/>
            <a:r>
              <a:rPr lang="en-GB" sz="2800" b="1" i="1" dirty="0">
                <a:solidFill>
                  <a:schemeClr val="accent6">
                    <a:lumMod val="50000"/>
                  </a:schemeClr>
                </a:solidFill>
              </a:rPr>
              <a:t>Managing Stress – Acknowledge Your Resources and Demands</a:t>
            </a:r>
          </a:p>
        </p:txBody>
      </p:sp>
      <p:sp>
        <p:nvSpPr>
          <p:cNvPr id="25" name="Rectangle 24"/>
          <p:cNvSpPr/>
          <p:nvPr/>
        </p:nvSpPr>
        <p:spPr>
          <a:xfrm>
            <a:off x="2744401" y="5052057"/>
            <a:ext cx="1421478" cy="238724"/>
          </a:xfrm>
          <a:prstGeom prst="rect">
            <a:avLst/>
          </a:prstGeom>
          <a:solidFill>
            <a:srgbClr val="2E75B6"/>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Rectangle 42"/>
          <p:cNvSpPr/>
          <p:nvPr/>
        </p:nvSpPr>
        <p:spPr>
          <a:xfrm>
            <a:off x="4178041" y="5045280"/>
            <a:ext cx="1040425" cy="235149"/>
          </a:xfrm>
          <a:prstGeom prst="rect">
            <a:avLst/>
          </a:prstGeom>
          <a:solidFill>
            <a:srgbClr val="00CCFF"/>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Rectangle 43"/>
          <p:cNvSpPr/>
          <p:nvPr/>
        </p:nvSpPr>
        <p:spPr>
          <a:xfrm>
            <a:off x="5216329" y="5041705"/>
            <a:ext cx="1149318" cy="238724"/>
          </a:xfrm>
          <a:prstGeom prst="rect">
            <a:avLst/>
          </a:prstGeom>
          <a:solidFill>
            <a:srgbClr val="92D050"/>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p:cNvSpPr/>
          <p:nvPr/>
        </p:nvSpPr>
        <p:spPr>
          <a:xfrm>
            <a:off x="6375883" y="5044906"/>
            <a:ext cx="1020178" cy="238724"/>
          </a:xfrm>
          <a:prstGeom prst="rect">
            <a:avLst/>
          </a:prstGeom>
          <a:solidFill>
            <a:srgbClr val="FF9933"/>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Rectangle 45"/>
          <p:cNvSpPr/>
          <p:nvPr/>
        </p:nvSpPr>
        <p:spPr>
          <a:xfrm>
            <a:off x="7401894" y="5052057"/>
            <a:ext cx="2206560" cy="231573"/>
          </a:xfrm>
          <a:prstGeom prst="rect">
            <a:avLst/>
          </a:prstGeom>
          <a:solidFill>
            <a:srgbClr val="C00000"/>
          </a:solidFill>
          <a:ln>
            <a:solidFill>
              <a:srgbClr val="76717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AutoShape 16" descr="Image result for tired cat cartoon"/>
          <p:cNvSpPr>
            <a:spLocks noChangeAspect="1" noChangeArrowheads="1"/>
          </p:cNvSpPr>
          <p:nvPr/>
        </p:nvSpPr>
        <p:spPr bwMode="auto">
          <a:xfrm>
            <a:off x="253111" y="5647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AutoShape 30" descr="Image result for cat sleep cartoon"/>
          <p:cNvSpPr>
            <a:spLocks noChangeAspect="1" noChangeArrowheads="1"/>
          </p:cNvSpPr>
          <p:nvPr/>
        </p:nvSpPr>
        <p:spPr bwMode="auto">
          <a:xfrm>
            <a:off x="405511" y="20887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11"/>
          <p:cNvSpPr/>
          <p:nvPr/>
        </p:nvSpPr>
        <p:spPr>
          <a:xfrm>
            <a:off x="2709424" y="2067943"/>
            <a:ext cx="7312446" cy="2959682"/>
          </a:xfrm>
          <a:custGeom>
            <a:avLst/>
            <a:gdLst>
              <a:gd name="connsiteX0" fmla="*/ 0 w 6359236"/>
              <a:gd name="connsiteY0" fmla="*/ 2951371 h 2959683"/>
              <a:gd name="connsiteX1" fmla="*/ 1363287 w 6359236"/>
              <a:gd name="connsiteY1" fmla="*/ 2244789 h 2959683"/>
              <a:gd name="connsiteX2" fmla="*/ 2901142 w 6359236"/>
              <a:gd name="connsiteY2" fmla="*/ 352 h 2959683"/>
              <a:gd name="connsiteX3" fmla="*/ 4572000 w 6359236"/>
              <a:gd name="connsiteY3" fmla="*/ 2419356 h 2959683"/>
              <a:gd name="connsiteX4" fmla="*/ 6359236 w 6359236"/>
              <a:gd name="connsiteY4" fmla="*/ 2959683 h 2959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59236" h="2959683">
                <a:moveTo>
                  <a:pt x="0" y="2951371"/>
                </a:moveTo>
                <a:cubicBezTo>
                  <a:pt x="439881" y="2843998"/>
                  <a:pt x="879763" y="2736625"/>
                  <a:pt x="1363287" y="2244789"/>
                </a:cubicBezTo>
                <a:cubicBezTo>
                  <a:pt x="1846811" y="1752953"/>
                  <a:pt x="2366357" y="-28742"/>
                  <a:pt x="2901142" y="352"/>
                </a:cubicBezTo>
                <a:cubicBezTo>
                  <a:pt x="3435927" y="29446"/>
                  <a:pt x="3995651" y="1926134"/>
                  <a:pt x="4572000" y="2419356"/>
                </a:cubicBezTo>
                <a:cubicBezTo>
                  <a:pt x="5148349" y="2912578"/>
                  <a:pt x="5753792" y="2936130"/>
                  <a:pt x="6359236" y="2959683"/>
                </a:cubicBezTo>
              </a:path>
            </a:pathLst>
          </a:cu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08064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b0b7ee45-9c73-49ff-8b8e-73628c45865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10308</TotalTime>
  <Words>5537</Words>
  <Application>Microsoft Office PowerPoint</Application>
  <PresentationFormat>Widescreen</PresentationFormat>
  <Paragraphs>567</Paragraphs>
  <Slides>27</Slides>
  <Notes>27</Notes>
  <HiddenSlides>2</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Calibri Light</vt:lpstr>
      <vt:lpstr>Proxima Nova Regular</vt:lpstr>
      <vt:lpstr>Proxima Nova Semi Bold</vt:lpstr>
      <vt:lpstr>Times New Roman</vt:lpstr>
      <vt:lpstr>Wingdings</vt:lpstr>
      <vt:lpstr>Office Theme</vt:lpstr>
      <vt:lpstr>Looking After Your Wellbeing: PGR History </vt:lpstr>
      <vt:lpstr>PowerPoint Presentation</vt:lpstr>
      <vt:lpstr>Challenges for PGR students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Stay Active</vt:lpstr>
      <vt:lpstr>Sources of Support</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Sherwin, Linda</dc:creator>
  <cp:lastModifiedBy>Kümin, Beat</cp:lastModifiedBy>
  <cp:revision>166</cp:revision>
  <cp:lastPrinted>2023-03-09T16:45:37Z</cp:lastPrinted>
  <dcterms:created xsi:type="dcterms:W3CDTF">2020-06-02T11:34:46Z</dcterms:created>
  <dcterms:modified xsi:type="dcterms:W3CDTF">2026-01-15T18:15:07Z</dcterms:modified>
</cp:coreProperties>
</file>