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21386800" cy="30279975"/>
  <p:notesSz cx="6858000" cy="9144000"/>
  <p:defaultText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C76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5500" autoAdjust="0"/>
  </p:normalViewPr>
  <p:slideViewPr>
    <p:cSldViewPr>
      <p:cViewPr>
        <p:scale>
          <a:sx n="35" d="100"/>
          <a:sy n="35" d="100"/>
        </p:scale>
        <p:origin x="-792" y="3396"/>
      </p:cViewPr>
      <p:guideLst>
        <p:guide orient="horz" pos="9537"/>
        <p:guide pos="673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8A3C5F-9FF9-4D26-B456-89B41DFB3DBA}" type="datetimeFigureOut">
              <a:rPr lang="en-US" smtClean="0"/>
              <a:pPr/>
              <a:t>10/13/2009</a:t>
            </a:fld>
            <a:endParaRPr lang="en-GB"/>
          </a:p>
        </p:txBody>
      </p:sp>
      <p:sp>
        <p:nvSpPr>
          <p:cNvPr id="4" name="Slide Image Placeholder 3"/>
          <p:cNvSpPr>
            <a:spLocks noGrp="1" noRot="1" noChangeAspect="1"/>
          </p:cNvSpPr>
          <p:nvPr>
            <p:ph type="sldImg" idx="2"/>
          </p:nvPr>
        </p:nvSpPr>
        <p:spPr>
          <a:xfrm>
            <a:off x="2217738" y="685800"/>
            <a:ext cx="2422525"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1B1977-3EE0-46F5-A8B4-646A9E8A8E0C}"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B1B1977-3EE0-46F5-A8B4-646A9E8A8E0C}"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4010" y="9406420"/>
            <a:ext cx="18178780" cy="6490569"/>
          </a:xfrm>
        </p:spPr>
        <p:txBody>
          <a:bodyPr/>
          <a:lstStyle/>
          <a:p>
            <a:r>
              <a:rPr lang="en-US" smtClean="0"/>
              <a:t>Click to edit Master title style</a:t>
            </a:r>
            <a:endParaRPr lang="en-GB"/>
          </a:p>
        </p:txBody>
      </p:sp>
      <p:sp>
        <p:nvSpPr>
          <p:cNvPr id="3" name="Subtitle 2"/>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ECE1172-A6C6-4245-AEA2-0FD75F799F03}" type="datetimeFigureOut">
              <a:rPr lang="en-US" smtClean="0"/>
              <a:pPr/>
              <a:t>10/13/2009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7DD25E-CD58-498A-B9C3-A72C66893A5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ECE1172-A6C6-4245-AEA2-0FD75F799F03}" type="datetimeFigureOut">
              <a:rPr lang="en-US" smtClean="0"/>
              <a:pPr/>
              <a:t>10/13/2009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7DD25E-CD58-498A-B9C3-A72C66893A5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05430" y="1212605"/>
            <a:ext cx="4812030" cy="2583610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069340" y="1212605"/>
            <a:ext cx="14079643" cy="2583610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ECE1172-A6C6-4245-AEA2-0FD75F799F03}" type="datetimeFigureOut">
              <a:rPr lang="en-US" smtClean="0"/>
              <a:pPr/>
              <a:t>10/13/2009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7DD25E-CD58-498A-B9C3-A72C66893A5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ECE1172-A6C6-4245-AEA2-0FD75F799F03}" type="datetimeFigureOut">
              <a:rPr lang="en-US" smtClean="0"/>
              <a:pPr/>
              <a:t>10/13/2009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7DD25E-CD58-498A-B9C3-A72C66893A5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410" y="19457690"/>
            <a:ext cx="18178780" cy="6013939"/>
          </a:xfrm>
        </p:spPr>
        <p:txBody>
          <a:bodyPr anchor="t"/>
          <a:lstStyle>
            <a:lvl1pPr algn="l">
              <a:defRPr sz="12900" b="1" cap="all"/>
            </a:lvl1pPr>
          </a:lstStyle>
          <a:p>
            <a:r>
              <a:rPr lang="en-US" smtClean="0"/>
              <a:t>Click to edit Master title style</a:t>
            </a:r>
            <a:endParaRPr lang="en-GB"/>
          </a:p>
        </p:txBody>
      </p:sp>
      <p:sp>
        <p:nvSpPr>
          <p:cNvPr id="3" name="Text Placeholder 2"/>
          <p:cNvSpPr>
            <a:spLocks noGrp="1"/>
          </p:cNvSpPr>
          <p:nvPr>
            <p:ph type="body" idx="1"/>
          </p:nvPr>
        </p:nvSpPr>
        <p:spPr>
          <a:xfrm>
            <a:off x="1689410" y="12833948"/>
            <a:ext cx="18178780" cy="6623742"/>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CE1172-A6C6-4245-AEA2-0FD75F799F03}" type="datetimeFigureOut">
              <a:rPr lang="en-US" smtClean="0"/>
              <a:pPr/>
              <a:t>10/13/2009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7DD25E-CD58-498A-B9C3-A72C66893A5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069340" y="7065330"/>
            <a:ext cx="9445837" cy="19983384"/>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0871623" y="7065330"/>
            <a:ext cx="9445837" cy="19983384"/>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ECE1172-A6C6-4245-AEA2-0FD75F799F03}" type="datetimeFigureOut">
              <a:rPr lang="en-US" smtClean="0"/>
              <a:pPr/>
              <a:t>10/13/2009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67DD25E-CD58-498A-B9C3-A72C66893A5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069340" y="6777950"/>
            <a:ext cx="9449551"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4" name="Content Placeholder 3"/>
          <p:cNvSpPr>
            <a:spLocks noGrp="1"/>
          </p:cNvSpPr>
          <p:nvPr>
            <p:ph sz="half" idx="2"/>
          </p:nvPr>
        </p:nvSpPr>
        <p:spPr>
          <a:xfrm>
            <a:off x="1069340" y="9602677"/>
            <a:ext cx="9449551"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0864198" y="6777950"/>
            <a:ext cx="9453263"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6" name="Content Placeholder 5"/>
          <p:cNvSpPr>
            <a:spLocks noGrp="1"/>
          </p:cNvSpPr>
          <p:nvPr>
            <p:ph sz="quarter" idx="4"/>
          </p:nvPr>
        </p:nvSpPr>
        <p:spPr>
          <a:xfrm>
            <a:off x="10864198" y="9602677"/>
            <a:ext cx="9453263"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ECE1172-A6C6-4245-AEA2-0FD75F799F03}" type="datetimeFigureOut">
              <a:rPr lang="en-US" smtClean="0"/>
              <a:pPr/>
              <a:t>10/13/2009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67DD25E-CD58-498A-B9C3-A72C66893A5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ECE1172-A6C6-4245-AEA2-0FD75F799F03}" type="datetimeFigureOut">
              <a:rPr lang="en-US" smtClean="0"/>
              <a:pPr/>
              <a:t>10/13/2009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67DD25E-CD58-498A-B9C3-A72C66893A5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CE1172-A6C6-4245-AEA2-0FD75F799F03}" type="datetimeFigureOut">
              <a:rPr lang="en-US" smtClean="0"/>
              <a:pPr/>
              <a:t>10/13/2009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67DD25E-CD58-498A-B9C3-A72C66893A5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41" y="1205591"/>
            <a:ext cx="7036110" cy="5130774"/>
          </a:xfrm>
        </p:spPr>
        <p:txBody>
          <a:bodyPr anchor="b"/>
          <a:lstStyle>
            <a:lvl1pPr algn="l">
              <a:defRPr sz="6500" b="1"/>
            </a:lvl1pPr>
          </a:lstStyle>
          <a:p>
            <a:r>
              <a:rPr lang="en-US" smtClean="0"/>
              <a:t>Click to edit Master title style</a:t>
            </a:r>
            <a:endParaRPr lang="en-GB"/>
          </a:p>
        </p:txBody>
      </p:sp>
      <p:sp>
        <p:nvSpPr>
          <p:cNvPr id="3" name="Content Placeholder 2"/>
          <p:cNvSpPr>
            <a:spLocks noGrp="1"/>
          </p:cNvSpPr>
          <p:nvPr>
            <p:ph idx="1"/>
          </p:nvPr>
        </p:nvSpPr>
        <p:spPr>
          <a:xfrm>
            <a:off x="8361645" y="1205594"/>
            <a:ext cx="11955815" cy="25843120"/>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069341" y="6336367"/>
            <a:ext cx="7036110" cy="20712346"/>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CE1172-A6C6-4245-AEA2-0FD75F799F03}" type="datetimeFigureOut">
              <a:rPr lang="en-US" smtClean="0"/>
              <a:pPr/>
              <a:t>10/13/2009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67DD25E-CD58-498A-B9C3-A72C66893A5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962" y="21195982"/>
            <a:ext cx="12832080" cy="2502306"/>
          </a:xfrm>
        </p:spPr>
        <p:txBody>
          <a:bodyPr anchor="b"/>
          <a:lstStyle>
            <a:lvl1pPr algn="l">
              <a:defRPr sz="6500" b="1"/>
            </a:lvl1pPr>
          </a:lstStyle>
          <a:p>
            <a:r>
              <a:rPr lang="en-US" smtClean="0"/>
              <a:t>Click to edit Master title style</a:t>
            </a:r>
            <a:endParaRPr lang="en-GB"/>
          </a:p>
        </p:txBody>
      </p:sp>
      <p:sp>
        <p:nvSpPr>
          <p:cNvPr id="3" name="Picture Placeholder 2"/>
          <p:cNvSpPr>
            <a:spLocks noGrp="1"/>
          </p:cNvSpPr>
          <p:nvPr>
            <p:ph type="pic" idx="1"/>
          </p:nvPr>
        </p:nvSpPr>
        <p:spPr>
          <a:xfrm>
            <a:off x="4191962" y="2705572"/>
            <a:ext cx="12832080" cy="18167985"/>
          </a:xfrm>
        </p:spPr>
        <p:txBody>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endParaRPr lang="en-GB"/>
          </a:p>
        </p:txBody>
      </p:sp>
      <p:sp>
        <p:nvSpPr>
          <p:cNvPr id="4" name="Text Placeholder 3"/>
          <p:cNvSpPr>
            <a:spLocks noGrp="1"/>
          </p:cNvSpPr>
          <p:nvPr>
            <p:ph type="body" sz="half" idx="2"/>
          </p:nvPr>
        </p:nvSpPr>
        <p:spPr>
          <a:xfrm>
            <a:off x="4191962" y="23698288"/>
            <a:ext cx="12832080" cy="3553689"/>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CE1172-A6C6-4245-AEA2-0FD75F799F03}" type="datetimeFigureOut">
              <a:rPr lang="en-US" smtClean="0"/>
              <a:pPr/>
              <a:t>10/13/2009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67DD25E-CD58-498A-B9C3-A72C66893A5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340" y="1212603"/>
            <a:ext cx="19248120" cy="5046663"/>
          </a:xfrm>
          <a:prstGeom prst="rect">
            <a:avLst/>
          </a:prstGeom>
        </p:spPr>
        <p:txBody>
          <a:bodyPr vert="horz" lIns="295232" tIns="147616" rIns="295232" bIns="147616"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069340" y="7065330"/>
            <a:ext cx="19248120" cy="19983384"/>
          </a:xfrm>
          <a:prstGeom prst="rect">
            <a:avLst/>
          </a:prstGeom>
        </p:spPr>
        <p:txBody>
          <a:bodyPr vert="horz" lIns="295232" tIns="147616" rIns="295232" bIns="14761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069340" y="28065053"/>
            <a:ext cx="4990253" cy="1612128"/>
          </a:xfrm>
          <a:prstGeom prst="rect">
            <a:avLst/>
          </a:prstGeom>
        </p:spPr>
        <p:txBody>
          <a:bodyPr vert="horz" lIns="295232" tIns="147616" rIns="295232" bIns="147616" rtlCol="0" anchor="ctr"/>
          <a:lstStyle>
            <a:lvl1pPr algn="l">
              <a:defRPr sz="3900">
                <a:solidFill>
                  <a:schemeClr val="tx1">
                    <a:tint val="75000"/>
                  </a:schemeClr>
                </a:solidFill>
              </a:defRPr>
            </a:lvl1pPr>
          </a:lstStyle>
          <a:p>
            <a:fld id="{7ECE1172-A6C6-4245-AEA2-0FD75F799F03}" type="datetimeFigureOut">
              <a:rPr lang="en-US" smtClean="0"/>
              <a:pPr/>
              <a:t>10/13/2009</a:t>
            </a:fld>
            <a:endParaRPr lang="en-GB"/>
          </a:p>
        </p:txBody>
      </p:sp>
      <p:sp>
        <p:nvSpPr>
          <p:cNvPr id="5" name="Footer Placeholder 4"/>
          <p:cNvSpPr>
            <a:spLocks noGrp="1"/>
          </p:cNvSpPr>
          <p:nvPr>
            <p:ph type="ftr" sz="quarter" idx="3"/>
          </p:nvPr>
        </p:nvSpPr>
        <p:spPr>
          <a:xfrm>
            <a:off x="7307157" y="28065053"/>
            <a:ext cx="6772487" cy="1612128"/>
          </a:xfrm>
          <a:prstGeom prst="rect">
            <a:avLst/>
          </a:prstGeom>
        </p:spPr>
        <p:txBody>
          <a:bodyPr vert="horz" lIns="295232" tIns="147616" rIns="295232" bIns="147616" rtlCol="0" anchor="ctr"/>
          <a:lstStyle>
            <a:lvl1pPr algn="ctr">
              <a:defRPr sz="3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5327207" y="28065053"/>
            <a:ext cx="4990253" cy="1612128"/>
          </a:xfrm>
          <a:prstGeom prst="rect">
            <a:avLst/>
          </a:prstGeom>
        </p:spPr>
        <p:txBody>
          <a:bodyPr vert="horz" lIns="295232" tIns="147616" rIns="295232" bIns="147616" rtlCol="0" anchor="ctr"/>
          <a:lstStyle>
            <a:lvl1pPr algn="r">
              <a:defRPr sz="3900">
                <a:solidFill>
                  <a:schemeClr val="tx1">
                    <a:tint val="75000"/>
                  </a:schemeClr>
                </a:solidFill>
              </a:defRPr>
            </a:lvl1pPr>
          </a:lstStyle>
          <a:p>
            <a:fld id="{F67DD25E-CD58-498A-B9C3-A72C66893A5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23" rtl="0" eaLnBrk="1" latinLnBrk="0" hangingPunct="1">
        <a:spcBef>
          <a:spcPct val="0"/>
        </a:spcBef>
        <a:buNone/>
        <a:defRPr sz="14200" kern="1200">
          <a:solidFill>
            <a:schemeClr val="tx1"/>
          </a:solidFill>
          <a:latin typeface="+mj-lt"/>
          <a:ea typeface="+mj-ea"/>
          <a:cs typeface="+mj-cs"/>
        </a:defRPr>
      </a:lvl1pPr>
    </p:titleStyle>
    <p:bodyStyle>
      <a:lvl1pPr marL="1107121" indent="-1107121" algn="l" defTabSz="2952323"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98763" indent="-922601" algn="l" defTabSz="2952323"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90404" indent="-738081" algn="l" defTabSz="2952323"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66566"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4pPr>
      <a:lvl5pPr marL="6642727"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alpha val="25000"/>
              </a:schemeClr>
            </a:gs>
            <a:gs pos="39999">
              <a:schemeClr val="tx2">
                <a:lumMod val="40000"/>
                <a:lumOff val="60000"/>
              </a:schemeClr>
            </a:gs>
            <a:gs pos="70000">
              <a:schemeClr val="tx2">
                <a:lumMod val="20000"/>
                <a:lumOff val="80000"/>
              </a:schemeClr>
            </a:gs>
            <a:gs pos="100000">
              <a:schemeClr val="bg1"/>
            </a:gs>
          </a:gsLst>
          <a:lin ang="16200000" scaled="1"/>
        </a:gradFill>
        <a:effectLst/>
      </p:bgPr>
    </p:bg>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srcRect/>
          <a:stretch>
            <a:fillRect/>
          </a:stretch>
        </p:blipFill>
        <p:spPr bwMode="auto">
          <a:xfrm>
            <a:off x="6192806" y="15497177"/>
            <a:ext cx="4143404" cy="252746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2" name="Rounded Rectangle 11"/>
          <p:cNvSpPr/>
          <p:nvPr/>
        </p:nvSpPr>
        <p:spPr>
          <a:xfrm>
            <a:off x="763518" y="6567427"/>
            <a:ext cx="19645450" cy="4786346"/>
          </a:xfrm>
          <a:prstGeom prst="round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0" y="352321"/>
            <a:ext cx="21386800" cy="5693866"/>
          </a:xfrm>
          <a:prstGeom prst="rect">
            <a:avLst/>
          </a:prstGeom>
          <a:noFill/>
          <a:ln w="0">
            <a:noFill/>
          </a:ln>
          <a:effectLst>
            <a:glow rad="228600">
              <a:schemeClr val="accent5">
                <a:satMod val="175000"/>
                <a:alpha val="40000"/>
              </a:schemeClr>
            </a:glow>
          </a:effectLst>
        </p:spPr>
        <p:txBody>
          <a:bodyPr wrap="square" rtlCol="0">
            <a:spAutoFit/>
          </a:bodyPr>
          <a:lstStyle/>
          <a:p>
            <a:pPr algn="ctr"/>
            <a:r>
              <a:rPr lang="en-GB" sz="11000" b="1" dirty="0" smtClean="0">
                <a:solidFill>
                  <a:srgbClr val="002060"/>
                </a:solidFill>
                <a:latin typeface="Arial Rounded MT Bold" pitchFamily="34" charset="0"/>
              </a:rPr>
              <a:t>Student Health at the University of Warwick</a:t>
            </a:r>
            <a:endParaRPr lang="en-GB" sz="3200" b="1" dirty="0" smtClean="0">
              <a:solidFill>
                <a:srgbClr val="002060"/>
              </a:solidFill>
              <a:latin typeface="Arial Rounded MT Bold" pitchFamily="34" charset="0"/>
            </a:endParaRPr>
          </a:p>
          <a:p>
            <a:pPr algn="ctr"/>
            <a:r>
              <a:rPr lang="en-GB" sz="4800" dirty="0" smtClean="0">
                <a:solidFill>
                  <a:srgbClr val="002060"/>
                </a:solidFill>
                <a:latin typeface="Arial Rounded MT Bold" pitchFamily="34" charset="0"/>
              </a:rPr>
              <a:t>Researcher: Monica Callus</a:t>
            </a:r>
          </a:p>
          <a:p>
            <a:pPr algn="ctr"/>
            <a:r>
              <a:rPr lang="en-GB" sz="4800" dirty="0" smtClean="0">
                <a:solidFill>
                  <a:srgbClr val="002060"/>
                </a:solidFill>
                <a:latin typeface="Arial Rounded MT Bold" pitchFamily="34" charset="0"/>
              </a:rPr>
              <a:t>Supervisor: Mathew Thomson</a:t>
            </a:r>
          </a:p>
          <a:p>
            <a:pPr algn="ctr"/>
            <a:r>
              <a:rPr lang="en-GB" sz="4800" dirty="0" smtClean="0">
                <a:solidFill>
                  <a:srgbClr val="002060"/>
                </a:solidFill>
                <a:latin typeface="Arial Rounded MT Bold" pitchFamily="34" charset="0"/>
              </a:rPr>
              <a:t>Contact: m.callus@warwick.ac.uk</a:t>
            </a:r>
            <a:endParaRPr lang="en-GB" sz="4800" dirty="0">
              <a:solidFill>
                <a:srgbClr val="002060"/>
              </a:solidFill>
              <a:latin typeface="Arial Rounded MT Bold" pitchFamily="34" charset="0"/>
            </a:endParaRPr>
          </a:p>
        </p:txBody>
      </p:sp>
      <p:sp>
        <p:nvSpPr>
          <p:cNvPr id="7" name="TextBox 6"/>
          <p:cNvSpPr txBox="1"/>
          <p:nvPr/>
        </p:nvSpPr>
        <p:spPr>
          <a:xfrm>
            <a:off x="1477898" y="6495990"/>
            <a:ext cx="18788194" cy="4924425"/>
          </a:xfrm>
          <a:prstGeom prst="rect">
            <a:avLst/>
          </a:prstGeom>
          <a:noFill/>
        </p:spPr>
        <p:txBody>
          <a:bodyPr wrap="square" rtlCol="0">
            <a:spAutoFit/>
          </a:bodyPr>
          <a:lstStyle/>
          <a:p>
            <a:r>
              <a:rPr lang="en-GB" sz="4400" b="1" dirty="0" smtClean="0">
                <a:solidFill>
                  <a:srgbClr val="002060"/>
                </a:solidFill>
                <a:latin typeface="Arial Rounded MT Bold" pitchFamily="34" charset="0"/>
              </a:rPr>
              <a:t>Abstract:</a:t>
            </a:r>
          </a:p>
          <a:p>
            <a:r>
              <a:rPr lang="en-GB" sz="2900" dirty="0" smtClean="0">
                <a:solidFill>
                  <a:srgbClr val="002060"/>
                </a:solidFill>
                <a:latin typeface="Arial Rounded MT Bold" pitchFamily="34" charset="0"/>
              </a:rPr>
              <a:t>This project aimed to investigate the history of student health at </a:t>
            </a:r>
            <a:r>
              <a:rPr lang="en-GB" sz="2900" dirty="0" smtClean="0">
                <a:solidFill>
                  <a:srgbClr val="002060"/>
                </a:solidFill>
                <a:latin typeface="Arial Rounded MT Bold" pitchFamily="34" charset="0"/>
              </a:rPr>
              <a:t>the University of </a:t>
            </a:r>
            <a:r>
              <a:rPr lang="en-GB" sz="2900" dirty="0" smtClean="0">
                <a:solidFill>
                  <a:srgbClr val="002060"/>
                </a:solidFill>
                <a:latin typeface="Arial Rounded MT Bold" pitchFamily="34" charset="0"/>
              </a:rPr>
              <a:t>Warwick </a:t>
            </a:r>
            <a:r>
              <a:rPr lang="en-GB" sz="2900" dirty="0" smtClean="0">
                <a:solidFill>
                  <a:srgbClr val="002060"/>
                </a:solidFill>
                <a:latin typeface="Arial Rounded MT Bold" pitchFamily="34" charset="0"/>
              </a:rPr>
              <a:t>as </a:t>
            </a:r>
            <a:r>
              <a:rPr lang="en-GB" sz="2900" dirty="0" smtClean="0">
                <a:solidFill>
                  <a:srgbClr val="002060"/>
                </a:solidFill>
                <a:latin typeface="Arial Rounded MT Bold" pitchFamily="34" charset="0"/>
              </a:rPr>
              <a:t>presented by student publications. Newspapers such as </a:t>
            </a:r>
            <a:r>
              <a:rPr lang="en-GB" sz="2900" i="1" dirty="0" smtClean="0">
                <a:solidFill>
                  <a:srgbClr val="002060"/>
                </a:solidFill>
                <a:latin typeface="Arial Rounded MT Bold" pitchFamily="34" charset="0"/>
              </a:rPr>
              <a:t>The Boar </a:t>
            </a:r>
            <a:r>
              <a:rPr lang="en-GB" sz="2900" dirty="0" smtClean="0">
                <a:solidFill>
                  <a:srgbClr val="002060"/>
                </a:solidFill>
                <a:latin typeface="Arial Rounded MT Bold" pitchFamily="34" charset="0"/>
              </a:rPr>
              <a:t> were focused on primarily because of its longevity (it has not been out of print since its beginning in 1973), but other journals were researched like </a:t>
            </a:r>
            <a:r>
              <a:rPr lang="en-GB" sz="2900" i="1" dirty="0" smtClean="0">
                <a:solidFill>
                  <a:srgbClr val="002060"/>
                </a:solidFill>
                <a:latin typeface="Arial Rounded MT Bold" pitchFamily="34" charset="0"/>
              </a:rPr>
              <a:t>The Giblet  </a:t>
            </a:r>
            <a:r>
              <a:rPr lang="en-GB" sz="2900" dirty="0" smtClean="0">
                <a:solidFill>
                  <a:srgbClr val="002060"/>
                </a:solidFill>
                <a:latin typeface="Arial Rounded MT Bold" pitchFamily="34" charset="0"/>
              </a:rPr>
              <a:t>(1960s) and the </a:t>
            </a:r>
            <a:r>
              <a:rPr lang="en-GB" sz="2900" i="1" dirty="0" smtClean="0">
                <a:solidFill>
                  <a:srgbClr val="002060"/>
                </a:solidFill>
                <a:latin typeface="Arial Rounded MT Bold" pitchFamily="34" charset="0"/>
              </a:rPr>
              <a:t>Mercury </a:t>
            </a:r>
            <a:r>
              <a:rPr lang="en-GB" sz="2900" dirty="0" smtClean="0">
                <a:solidFill>
                  <a:srgbClr val="002060"/>
                </a:solidFill>
                <a:latin typeface="Arial Rounded MT Bold" pitchFamily="34" charset="0"/>
              </a:rPr>
              <a:t>(1980s). The findings of this project would support the idea that the student attitude towards health aligned to  a contemporary national outlook. Also, it has been found that there was a change in the way healthcare was being reported by the students themselves, which would suggest that there was a development of attitudes across the period. A total of fifteen years’ worth of publications were analysed, selected at random in a cross-section, from the first days of Warwick, right up to the present. </a:t>
            </a:r>
            <a:endParaRPr lang="en-GB" sz="2900" dirty="0">
              <a:solidFill>
                <a:srgbClr val="002060"/>
              </a:solidFill>
              <a:latin typeface="Arial Rounded MT Bold" pitchFamily="34" charset="0"/>
            </a:endParaRPr>
          </a:p>
        </p:txBody>
      </p:sp>
      <p:sp>
        <p:nvSpPr>
          <p:cNvPr id="29" name="L-Shape 28"/>
          <p:cNvSpPr/>
          <p:nvPr/>
        </p:nvSpPr>
        <p:spPr>
          <a:xfrm>
            <a:off x="834956" y="15282863"/>
            <a:ext cx="9715568" cy="6643734"/>
          </a:xfrm>
          <a:prstGeom prst="corner">
            <a:avLst>
              <a:gd name="adj1" fmla="val 54121"/>
              <a:gd name="adj2" fmla="val 76442"/>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L-Shape 31"/>
          <p:cNvSpPr/>
          <p:nvPr/>
        </p:nvSpPr>
        <p:spPr>
          <a:xfrm>
            <a:off x="692080" y="22355225"/>
            <a:ext cx="9715568" cy="7429552"/>
          </a:xfrm>
          <a:prstGeom prst="corner">
            <a:avLst>
              <a:gd name="adj1" fmla="val 67468"/>
              <a:gd name="adj2" fmla="val 40863"/>
            </a:avLst>
          </a:prstGeom>
          <a:solidFill>
            <a:schemeClr val="bg1">
              <a:alpha val="0"/>
            </a:schemeClr>
          </a:solidFill>
          <a:ln w="38100">
            <a:solidFill>
              <a:schemeClr val="accent1">
                <a:shade val="50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p:cNvSpPr/>
          <p:nvPr/>
        </p:nvSpPr>
        <p:spPr>
          <a:xfrm>
            <a:off x="763518" y="11710963"/>
            <a:ext cx="9787006" cy="3214710"/>
          </a:xfrm>
          <a:prstGeom prst="rect">
            <a:avLst/>
          </a:prstGeom>
          <a:solidFill>
            <a:schemeClr val="bg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L-Shape 34"/>
          <p:cNvSpPr/>
          <p:nvPr/>
        </p:nvSpPr>
        <p:spPr>
          <a:xfrm>
            <a:off x="11122028" y="19783457"/>
            <a:ext cx="9286940" cy="8215370"/>
          </a:xfrm>
          <a:prstGeom prst="corner">
            <a:avLst>
              <a:gd name="adj1" fmla="val 51451"/>
              <a:gd name="adj2" fmla="val 4919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L-Shape 35"/>
          <p:cNvSpPr/>
          <p:nvPr/>
        </p:nvSpPr>
        <p:spPr>
          <a:xfrm>
            <a:off x="11193466" y="11568087"/>
            <a:ext cx="9286940" cy="7786742"/>
          </a:xfrm>
          <a:prstGeom prst="corner">
            <a:avLst>
              <a:gd name="adj1" fmla="val 62394"/>
              <a:gd name="adj2" fmla="val 61087"/>
            </a:avLst>
          </a:prstGeom>
          <a:noFill/>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977832" y="11782401"/>
            <a:ext cx="9572692" cy="3016210"/>
          </a:xfrm>
          <a:prstGeom prst="rect">
            <a:avLst/>
          </a:prstGeom>
          <a:solidFill>
            <a:schemeClr val="bg1">
              <a:alpha val="0"/>
            </a:schemeClr>
          </a:solidFill>
        </p:spPr>
        <p:txBody>
          <a:bodyPr wrap="square" rtlCol="0">
            <a:spAutoFit/>
          </a:bodyPr>
          <a:lstStyle/>
          <a:p>
            <a:r>
              <a:rPr lang="en-GB" sz="4400" b="1" dirty="0" smtClean="0">
                <a:solidFill>
                  <a:schemeClr val="tx2">
                    <a:lumMod val="75000"/>
                  </a:schemeClr>
                </a:solidFill>
                <a:latin typeface="Arial Rounded MT Bold" pitchFamily="34" charset="0"/>
              </a:rPr>
              <a:t>1960s</a:t>
            </a:r>
          </a:p>
          <a:p>
            <a:r>
              <a:rPr lang="en-GB" sz="2900" i="1" dirty="0" smtClean="0">
                <a:solidFill>
                  <a:schemeClr val="tx2">
                    <a:lumMod val="75000"/>
                  </a:schemeClr>
                </a:solidFill>
                <a:latin typeface="Arial Rounded MT Bold" pitchFamily="34" charset="0"/>
              </a:rPr>
              <a:t>The Giblet, </a:t>
            </a:r>
            <a:r>
              <a:rPr lang="en-GB" sz="2900" dirty="0" smtClean="0">
                <a:solidFill>
                  <a:schemeClr val="tx2">
                    <a:lumMod val="75000"/>
                  </a:schemeClr>
                </a:solidFill>
                <a:latin typeface="Arial Rounded MT Bold" pitchFamily="34" charset="0"/>
              </a:rPr>
              <a:t>a precursor to </a:t>
            </a:r>
            <a:r>
              <a:rPr lang="en-GB" sz="2900" i="1" dirty="0" smtClean="0">
                <a:solidFill>
                  <a:schemeClr val="tx2">
                    <a:lumMod val="75000"/>
                  </a:schemeClr>
                </a:solidFill>
                <a:latin typeface="Arial Rounded MT Bold" pitchFamily="34" charset="0"/>
              </a:rPr>
              <a:t>The</a:t>
            </a:r>
            <a:r>
              <a:rPr lang="en-GB" sz="2900" dirty="0" smtClean="0">
                <a:solidFill>
                  <a:schemeClr val="tx2">
                    <a:lumMod val="75000"/>
                  </a:schemeClr>
                </a:solidFill>
                <a:latin typeface="Arial Rounded MT Bold" pitchFamily="34" charset="0"/>
              </a:rPr>
              <a:t> </a:t>
            </a:r>
            <a:r>
              <a:rPr lang="en-GB" sz="2900" i="1" dirty="0" smtClean="0">
                <a:solidFill>
                  <a:schemeClr val="tx2">
                    <a:lumMod val="75000"/>
                  </a:schemeClr>
                </a:solidFill>
                <a:latin typeface="Arial Rounded MT Bold" pitchFamily="34" charset="0"/>
              </a:rPr>
              <a:t>Boar</a:t>
            </a:r>
            <a:r>
              <a:rPr lang="en-GB" sz="2900" dirty="0" smtClean="0">
                <a:solidFill>
                  <a:schemeClr val="tx2">
                    <a:lumMod val="75000"/>
                  </a:schemeClr>
                </a:solidFill>
                <a:latin typeface="Arial Rounded MT Bold" pitchFamily="34" charset="0"/>
              </a:rPr>
              <a:t>,  had few articles relating to health. The only instances regarded the politics of health as far as it concerned current affairs, the prime example being a series of articles regarding the legalisation of abortion</a:t>
            </a:r>
            <a:r>
              <a:rPr lang="en-GB" sz="3000" dirty="0" smtClean="0">
                <a:solidFill>
                  <a:schemeClr val="tx2">
                    <a:lumMod val="75000"/>
                  </a:schemeClr>
                </a:solidFill>
                <a:latin typeface="Arial Rounded MT Bold" pitchFamily="34" charset="0"/>
              </a:rPr>
              <a:t>.</a:t>
            </a:r>
            <a:endParaRPr lang="en-GB" sz="3000" i="1" dirty="0">
              <a:solidFill>
                <a:schemeClr val="tx2">
                  <a:lumMod val="75000"/>
                </a:schemeClr>
              </a:solidFill>
              <a:latin typeface="Arial Rounded MT Bold" pitchFamily="34" charset="0"/>
            </a:endParaRPr>
          </a:p>
        </p:txBody>
      </p:sp>
      <p:sp>
        <p:nvSpPr>
          <p:cNvPr id="17" name="TextBox 16"/>
          <p:cNvSpPr txBox="1"/>
          <p:nvPr/>
        </p:nvSpPr>
        <p:spPr>
          <a:xfrm>
            <a:off x="906394" y="15425739"/>
            <a:ext cx="5072098" cy="3000821"/>
          </a:xfrm>
          <a:prstGeom prst="rect">
            <a:avLst/>
          </a:prstGeom>
          <a:noFill/>
        </p:spPr>
        <p:txBody>
          <a:bodyPr wrap="square" rtlCol="0">
            <a:spAutoFit/>
          </a:bodyPr>
          <a:lstStyle/>
          <a:p>
            <a:r>
              <a:rPr lang="en-GB" sz="4400" b="1" dirty="0" smtClean="0">
                <a:solidFill>
                  <a:schemeClr val="tx2">
                    <a:lumMod val="75000"/>
                  </a:schemeClr>
                </a:solidFill>
                <a:latin typeface="Arial Rounded MT Bold" pitchFamily="34" charset="0"/>
              </a:rPr>
              <a:t>1970s</a:t>
            </a:r>
          </a:p>
          <a:p>
            <a:r>
              <a:rPr lang="en-GB" sz="2900" dirty="0" smtClean="0">
                <a:solidFill>
                  <a:schemeClr val="tx2">
                    <a:lumMod val="75000"/>
                  </a:schemeClr>
                </a:solidFill>
                <a:latin typeface="Arial Rounded MT Bold" pitchFamily="34" charset="0"/>
              </a:rPr>
              <a:t>The articles still act as a political barometer, but healthcare provisions on campus become a primary focus of the writers.</a:t>
            </a:r>
            <a:endParaRPr lang="en-GB" sz="2900" dirty="0">
              <a:solidFill>
                <a:schemeClr val="tx2">
                  <a:lumMod val="75000"/>
                </a:schemeClr>
              </a:solidFill>
              <a:latin typeface="Arial Rounded MT Bold" pitchFamily="34" charset="0"/>
            </a:endParaRPr>
          </a:p>
        </p:txBody>
      </p:sp>
      <p:sp>
        <p:nvSpPr>
          <p:cNvPr id="19" name="TextBox 18"/>
          <p:cNvSpPr txBox="1"/>
          <p:nvPr/>
        </p:nvSpPr>
        <p:spPr>
          <a:xfrm>
            <a:off x="906394" y="18354697"/>
            <a:ext cx="9215502" cy="3662541"/>
          </a:xfrm>
          <a:prstGeom prst="rect">
            <a:avLst/>
          </a:prstGeom>
          <a:noFill/>
        </p:spPr>
        <p:txBody>
          <a:bodyPr wrap="square" rtlCol="0">
            <a:spAutoFit/>
          </a:bodyPr>
          <a:lstStyle/>
          <a:p>
            <a:r>
              <a:rPr lang="en-GB" sz="2900" dirty="0" smtClean="0">
                <a:solidFill>
                  <a:schemeClr val="tx2">
                    <a:lumMod val="75000"/>
                  </a:schemeClr>
                </a:solidFill>
                <a:latin typeface="Arial Rounded MT Bold" pitchFamily="34" charset="0"/>
              </a:rPr>
              <a:t>This is a continued pattern throughout. In particular, some articles are critical of the efficiency of the medical centre; both in terms of the capabilities of the after-hours service, and with regard to individual practitioners. In this way, </a:t>
            </a:r>
            <a:r>
              <a:rPr lang="en-GB" sz="2900" i="1" dirty="0" smtClean="0">
                <a:solidFill>
                  <a:schemeClr val="tx2">
                    <a:lumMod val="75000"/>
                  </a:schemeClr>
                </a:solidFill>
                <a:latin typeface="Arial Rounded MT Bold" pitchFamily="34" charset="0"/>
              </a:rPr>
              <a:t>The</a:t>
            </a:r>
            <a:r>
              <a:rPr lang="en-GB" sz="2900" dirty="0" smtClean="0">
                <a:solidFill>
                  <a:schemeClr val="tx2">
                    <a:lumMod val="75000"/>
                  </a:schemeClr>
                </a:solidFill>
                <a:latin typeface="Arial Rounded MT Bold" pitchFamily="34" charset="0"/>
              </a:rPr>
              <a:t> </a:t>
            </a:r>
            <a:r>
              <a:rPr lang="en-GB" sz="2900" i="1" dirty="0" smtClean="0">
                <a:solidFill>
                  <a:schemeClr val="tx2">
                    <a:lumMod val="75000"/>
                  </a:schemeClr>
                </a:solidFill>
                <a:latin typeface="Arial Rounded MT Bold" pitchFamily="34" charset="0"/>
              </a:rPr>
              <a:t>Boar </a:t>
            </a:r>
            <a:r>
              <a:rPr lang="en-GB" sz="2900" dirty="0" smtClean="0">
                <a:solidFill>
                  <a:schemeClr val="tx2">
                    <a:lumMod val="75000"/>
                  </a:schemeClr>
                </a:solidFill>
                <a:latin typeface="Arial Rounded MT Bold" pitchFamily="34" charset="0"/>
              </a:rPr>
              <a:t>acts as a mouthpiece for dissatisfied students rather than just  for promotion of political ideals that concerned health.</a:t>
            </a:r>
            <a:endParaRPr lang="en-GB" sz="2900" dirty="0">
              <a:solidFill>
                <a:schemeClr val="tx2">
                  <a:lumMod val="75000"/>
                </a:schemeClr>
              </a:solidFill>
              <a:latin typeface="Arial Rounded MT Bold" pitchFamily="34" charset="0"/>
            </a:endParaRPr>
          </a:p>
        </p:txBody>
      </p:sp>
      <p:sp>
        <p:nvSpPr>
          <p:cNvPr id="20" name="TextBox 19"/>
          <p:cNvSpPr txBox="1"/>
          <p:nvPr/>
        </p:nvSpPr>
        <p:spPr>
          <a:xfrm>
            <a:off x="7550128" y="22355225"/>
            <a:ext cx="2928958" cy="2554545"/>
          </a:xfrm>
          <a:prstGeom prst="rect">
            <a:avLst/>
          </a:prstGeom>
          <a:noFill/>
        </p:spPr>
        <p:txBody>
          <a:bodyPr wrap="square" rtlCol="0">
            <a:spAutoFit/>
          </a:bodyPr>
          <a:lstStyle/>
          <a:p>
            <a:r>
              <a:rPr lang="en-GB" sz="4400" b="1" dirty="0" smtClean="0">
                <a:solidFill>
                  <a:schemeClr val="tx2">
                    <a:lumMod val="75000"/>
                  </a:schemeClr>
                </a:solidFill>
                <a:latin typeface="Arial Rounded MT Bold" pitchFamily="34" charset="0"/>
              </a:rPr>
              <a:t>1980s</a:t>
            </a:r>
          </a:p>
          <a:p>
            <a:r>
              <a:rPr lang="en-GB" sz="2900" dirty="0" smtClean="0">
                <a:solidFill>
                  <a:schemeClr val="tx2">
                    <a:lumMod val="75000"/>
                  </a:schemeClr>
                </a:solidFill>
                <a:latin typeface="Arial Rounded MT Bold" pitchFamily="34" charset="0"/>
              </a:rPr>
              <a:t>The national publicity that AIDS was now receiving was </a:t>
            </a:r>
          </a:p>
        </p:txBody>
      </p:sp>
      <p:sp>
        <p:nvSpPr>
          <p:cNvPr id="21" name="TextBox 20"/>
          <p:cNvSpPr txBox="1"/>
          <p:nvPr/>
        </p:nvSpPr>
        <p:spPr>
          <a:xfrm>
            <a:off x="15765498" y="11496649"/>
            <a:ext cx="4572032" cy="3000821"/>
          </a:xfrm>
          <a:prstGeom prst="rect">
            <a:avLst/>
          </a:prstGeom>
          <a:noFill/>
        </p:spPr>
        <p:txBody>
          <a:bodyPr wrap="square" rtlCol="0">
            <a:spAutoFit/>
          </a:bodyPr>
          <a:lstStyle/>
          <a:p>
            <a:r>
              <a:rPr lang="en-GB" sz="4400" b="1" dirty="0" smtClean="0">
                <a:solidFill>
                  <a:schemeClr val="tx2">
                    <a:lumMod val="75000"/>
                  </a:schemeClr>
                </a:solidFill>
                <a:latin typeface="Arial Rounded MT Bold" pitchFamily="34" charset="0"/>
              </a:rPr>
              <a:t>1990s</a:t>
            </a:r>
          </a:p>
          <a:p>
            <a:r>
              <a:rPr lang="en-GB" sz="2900" dirty="0" smtClean="0">
                <a:solidFill>
                  <a:schemeClr val="tx2">
                    <a:lumMod val="75000"/>
                  </a:schemeClr>
                </a:solidFill>
                <a:latin typeface="Arial Rounded MT Bold" pitchFamily="34" charset="0"/>
              </a:rPr>
              <a:t>Adverts for student-run counselling service </a:t>
            </a:r>
            <a:r>
              <a:rPr lang="en-GB" sz="2900" i="1" dirty="0" smtClean="0">
                <a:solidFill>
                  <a:schemeClr val="tx2">
                    <a:lumMod val="75000"/>
                  </a:schemeClr>
                </a:solidFill>
                <a:latin typeface="Arial Rounded MT Bold" pitchFamily="34" charset="0"/>
              </a:rPr>
              <a:t>Nightline </a:t>
            </a:r>
            <a:r>
              <a:rPr lang="en-GB" sz="2900" dirty="0" smtClean="0">
                <a:solidFill>
                  <a:schemeClr val="tx2">
                    <a:lumMod val="75000"/>
                  </a:schemeClr>
                </a:solidFill>
                <a:latin typeface="Arial Rounded MT Bold" pitchFamily="34" charset="0"/>
              </a:rPr>
              <a:t>existed in the very first editions of the Warwick newspapers, </a:t>
            </a:r>
            <a:endParaRPr lang="en-GB" sz="2900" b="1" dirty="0">
              <a:solidFill>
                <a:schemeClr val="tx2">
                  <a:lumMod val="75000"/>
                </a:schemeClr>
              </a:solidFill>
              <a:latin typeface="Arial Rounded MT Bold" pitchFamily="34" charset="0"/>
            </a:endParaRPr>
          </a:p>
        </p:txBody>
      </p:sp>
      <p:sp>
        <p:nvSpPr>
          <p:cNvPr id="22" name="TextBox 21"/>
          <p:cNvSpPr txBox="1"/>
          <p:nvPr/>
        </p:nvSpPr>
        <p:spPr>
          <a:xfrm>
            <a:off x="11264904" y="19926333"/>
            <a:ext cx="3786214" cy="3893374"/>
          </a:xfrm>
          <a:prstGeom prst="rect">
            <a:avLst/>
          </a:prstGeom>
          <a:noFill/>
        </p:spPr>
        <p:txBody>
          <a:bodyPr wrap="square" rtlCol="0">
            <a:spAutoFit/>
          </a:bodyPr>
          <a:lstStyle/>
          <a:p>
            <a:r>
              <a:rPr lang="en-GB" sz="4400" b="1" dirty="0" smtClean="0">
                <a:solidFill>
                  <a:schemeClr val="tx2">
                    <a:lumMod val="75000"/>
                  </a:schemeClr>
                </a:solidFill>
                <a:latin typeface="Arial Rounded MT Bold" pitchFamily="34" charset="0"/>
              </a:rPr>
              <a:t>2000s</a:t>
            </a:r>
          </a:p>
          <a:p>
            <a:r>
              <a:rPr lang="en-GB" sz="2900" dirty="0" smtClean="0">
                <a:solidFill>
                  <a:schemeClr val="tx2">
                    <a:lumMod val="75000"/>
                  </a:schemeClr>
                </a:solidFill>
                <a:latin typeface="Arial Rounded MT Bold" pitchFamily="34" charset="0"/>
              </a:rPr>
              <a:t>With the articles of the 2000s, there seems to be a continuation of themes that occurred in the nineties, with</a:t>
            </a:r>
          </a:p>
        </p:txBody>
      </p:sp>
      <p:pic>
        <p:nvPicPr>
          <p:cNvPr id="1036" name="Picture 12"/>
          <p:cNvPicPr>
            <a:picLocks noChangeAspect="1" noChangeArrowheads="1"/>
          </p:cNvPicPr>
          <p:nvPr/>
        </p:nvPicPr>
        <p:blipFill>
          <a:blip r:embed="rId4"/>
          <a:srcRect/>
          <a:stretch>
            <a:fillRect/>
          </a:stretch>
        </p:blipFill>
        <p:spPr bwMode="auto">
          <a:xfrm>
            <a:off x="834956" y="22569539"/>
            <a:ext cx="6196037" cy="185738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43" name="TextBox 42"/>
          <p:cNvSpPr txBox="1"/>
          <p:nvPr/>
        </p:nvSpPr>
        <p:spPr>
          <a:xfrm>
            <a:off x="763518" y="24855555"/>
            <a:ext cx="9644130" cy="5001369"/>
          </a:xfrm>
          <a:prstGeom prst="rect">
            <a:avLst/>
          </a:prstGeom>
          <a:noFill/>
        </p:spPr>
        <p:txBody>
          <a:bodyPr wrap="square" rtlCol="0">
            <a:spAutoFit/>
          </a:bodyPr>
          <a:lstStyle/>
          <a:p>
            <a:r>
              <a:rPr lang="en-GB" sz="2900" dirty="0" smtClean="0">
                <a:solidFill>
                  <a:schemeClr val="tx2">
                    <a:lumMod val="75000"/>
                  </a:schemeClr>
                </a:solidFill>
                <a:latin typeface="Arial Rounded MT Bold" pitchFamily="34" charset="0"/>
              </a:rPr>
              <a:t>reflected in the large quantity of articles regarding safe sex and sexually transmitted infections. The style of the writing continued to move away from being merely political, and adopted the approach of peer-to-peer education. As well as this, </a:t>
            </a:r>
            <a:r>
              <a:rPr lang="en-GB" sz="2900" i="1" dirty="0" smtClean="0">
                <a:solidFill>
                  <a:schemeClr val="tx2">
                    <a:lumMod val="75000"/>
                  </a:schemeClr>
                </a:solidFill>
                <a:latin typeface="Arial Rounded MT Bold" pitchFamily="34" charset="0"/>
              </a:rPr>
              <a:t>The Boar </a:t>
            </a:r>
            <a:r>
              <a:rPr lang="en-GB" sz="2900" dirty="0" smtClean="0">
                <a:solidFill>
                  <a:schemeClr val="tx2">
                    <a:lumMod val="75000"/>
                  </a:schemeClr>
                </a:solidFill>
                <a:latin typeface="Arial Rounded MT Bold" pitchFamily="34" charset="0"/>
              </a:rPr>
              <a:t>acted as an advertisement for health related events which it had not before, such as the AIDS Awareness Week of December, 1987. This informal spread of information regarding health is particularly interesting, as it suggests that this might have been an alternative to institutionalised healthcare.</a:t>
            </a:r>
            <a:endParaRPr lang="en-GB" sz="2900" dirty="0">
              <a:solidFill>
                <a:schemeClr val="tx2">
                  <a:lumMod val="75000"/>
                </a:schemeClr>
              </a:solidFill>
              <a:latin typeface="Arial Rounded MT Bold" pitchFamily="34" charset="0"/>
            </a:endParaRPr>
          </a:p>
        </p:txBody>
      </p:sp>
      <p:sp>
        <p:nvSpPr>
          <p:cNvPr id="44" name="TextBox 43"/>
          <p:cNvSpPr txBox="1"/>
          <p:nvPr/>
        </p:nvSpPr>
        <p:spPr>
          <a:xfrm>
            <a:off x="11336342" y="14568483"/>
            <a:ext cx="8643998" cy="4555093"/>
          </a:xfrm>
          <a:prstGeom prst="rect">
            <a:avLst/>
          </a:prstGeom>
          <a:noFill/>
        </p:spPr>
        <p:txBody>
          <a:bodyPr wrap="square" rtlCol="0">
            <a:spAutoFit/>
          </a:bodyPr>
          <a:lstStyle/>
          <a:p>
            <a:r>
              <a:rPr lang="en-GB" sz="2900" dirty="0" smtClean="0">
                <a:solidFill>
                  <a:schemeClr val="tx2">
                    <a:lumMod val="75000"/>
                  </a:schemeClr>
                </a:solidFill>
                <a:latin typeface="Arial Rounded MT Bold" pitchFamily="34" charset="0"/>
              </a:rPr>
              <a:t>but from the 1990s, counselling was discussed more openly, in particularly in relation to topics that had not been mentioned before, such as eating disorders. These were current interest stories, but they also provided information on seeking help. Advisory articles outweigh the number of those that just regard the politics of national health issues, and for the first time, personal experience articles appear with regard to health. </a:t>
            </a:r>
            <a:endParaRPr lang="en-GB" sz="2900" dirty="0">
              <a:solidFill>
                <a:schemeClr val="tx2">
                  <a:lumMod val="75000"/>
                </a:schemeClr>
              </a:solidFill>
              <a:latin typeface="Arial Rounded MT Bold" pitchFamily="34" charset="0"/>
            </a:endParaRPr>
          </a:p>
        </p:txBody>
      </p:sp>
      <p:pic>
        <p:nvPicPr>
          <p:cNvPr id="1026" name="Picture 2"/>
          <p:cNvPicPr>
            <a:picLocks noChangeAspect="1" noChangeArrowheads="1"/>
          </p:cNvPicPr>
          <p:nvPr/>
        </p:nvPicPr>
        <p:blipFill>
          <a:blip r:embed="rId5"/>
          <a:srcRect/>
          <a:stretch>
            <a:fillRect/>
          </a:stretch>
        </p:blipFill>
        <p:spPr bwMode="auto">
          <a:xfrm>
            <a:off x="11336342" y="11782401"/>
            <a:ext cx="4000528" cy="245426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30" name="TextBox 29"/>
          <p:cNvSpPr txBox="1"/>
          <p:nvPr/>
        </p:nvSpPr>
        <p:spPr>
          <a:xfrm>
            <a:off x="11193466" y="23783985"/>
            <a:ext cx="9072626" cy="4108817"/>
          </a:xfrm>
          <a:prstGeom prst="rect">
            <a:avLst/>
          </a:prstGeom>
          <a:noFill/>
        </p:spPr>
        <p:txBody>
          <a:bodyPr wrap="square" rtlCol="0">
            <a:spAutoFit/>
          </a:bodyPr>
          <a:lstStyle/>
          <a:p>
            <a:r>
              <a:rPr lang="en-GB" sz="2900" dirty="0" smtClean="0">
                <a:solidFill>
                  <a:schemeClr val="tx2">
                    <a:lumMod val="75000"/>
                  </a:schemeClr>
                </a:solidFill>
                <a:latin typeface="Arial Rounded MT Bold" pitchFamily="34" charset="0"/>
              </a:rPr>
              <a:t>particular emphasis on behavioural health - the dangers of drinking and smoking are regular topics. However, healthy lifestyles is a new subject matter; the current debates surrounding obesity are explored as an example of national crises, and it is in these articles that there is a merging between the politicisation of health as evident in the sixties, and the advisory nature of editorials written in later decades.</a:t>
            </a:r>
            <a:endParaRPr lang="en-GB" sz="2900" dirty="0">
              <a:solidFill>
                <a:schemeClr val="tx2">
                  <a:lumMod val="75000"/>
                </a:schemeClr>
              </a:solidFill>
              <a:latin typeface="Arial Rounded MT Bold" pitchFamily="34" charset="0"/>
            </a:endParaRPr>
          </a:p>
        </p:txBody>
      </p:sp>
      <p:pic>
        <p:nvPicPr>
          <p:cNvPr id="2" name="Picture 4"/>
          <p:cNvPicPr>
            <a:picLocks noChangeAspect="1" noChangeArrowheads="1"/>
          </p:cNvPicPr>
          <p:nvPr/>
        </p:nvPicPr>
        <p:blipFill>
          <a:blip r:embed="rId6"/>
          <a:srcRect/>
          <a:stretch>
            <a:fillRect/>
          </a:stretch>
        </p:blipFill>
        <p:spPr bwMode="auto">
          <a:xfrm>
            <a:off x="15551184" y="19854895"/>
            <a:ext cx="4714908" cy="35719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030" name="Picture 6"/>
          <p:cNvPicPr>
            <a:picLocks noChangeAspect="1" noChangeArrowheads="1"/>
          </p:cNvPicPr>
          <p:nvPr/>
        </p:nvPicPr>
        <p:blipFill>
          <a:blip r:embed="rId7"/>
          <a:srcRect/>
          <a:stretch>
            <a:fillRect/>
          </a:stretch>
        </p:blipFill>
        <p:spPr bwMode="auto">
          <a:xfrm>
            <a:off x="11336342" y="28213141"/>
            <a:ext cx="9215502" cy="150971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6" name="Rectangle 25"/>
          <p:cNvSpPr/>
          <p:nvPr/>
        </p:nvSpPr>
        <p:spPr>
          <a:xfrm>
            <a:off x="406328" y="352321"/>
            <a:ext cx="20431268" cy="2964677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801</TotalTime>
  <Words>606</Words>
  <Application>Microsoft Office PowerPoint</Application>
  <PresentationFormat>Custom</PresentationFormat>
  <Paragraphs>21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Monica</dc:creator>
  <cp:lastModifiedBy>Monica</cp:lastModifiedBy>
  <cp:revision>69</cp:revision>
  <dcterms:created xsi:type="dcterms:W3CDTF">2009-07-18T11:39:30Z</dcterms:created>
  <dcterms:modified xsi:type="dcterms:W3CDTF">2009-10-13T09:46:08Z</dcterms:modified>
</cp:coreProperties>
</file>