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9" r:id="rId4"/>
    <p:sldId id="258" r:id="rId5"/>
    <p:sldId id="261" r:id="rId6"/>
    <p:sldId id="263" r:id="rId7"/>
    <p:sldId id="262" r:id="rId8"/>
    <p:sldId id="260"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6" d="100"/>
          <a:sy n="116" d="100"/>
        </p:scale>
        <p:origin x="390" y="84"/>
      </p:cViewPr>
      <p:guideLst/>
    </p:cSldViewPr>
  </p:slideViewPr>
  <p:notesTextViewPr>
    <p:cViewPr>
      <p:scale>
        <a:sx n="1" d="1"/>
        <a:sy n="1" d="1"/>
      </p:scale>
      <p:origin x="0" y="0"/>
    </p:cViewPr>
  </p:notesTextViewPr>
  <p:notesViewPr>
    <p:cSldViewPr snapToGrid="0">
      <p:cViewPr varScale="1">
        <p:scale>
          <a:sx n="88" d="100"/>
          <a:sy n="88" d="100"/>
        </p:scale>
        <p:origin x="382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35F956-06D7-497B-ACAF-A2A568B60C34}" type="datetimeFigureOut">
              <a:rPr lang="en-GB" smtClean="0"/>
              <a:t>22/01/2025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254DAC-18FE-48B9-90BD-88214A0346A0}" type="slidenum">
              <a:rPr lang="en-GB" smtClean="0"/>
              <a:t>‹#›</a:t>
            </a:fld>
            <a:endParaRPr lang="en-GB"/>
          </a:p>
        </p:txBody>
      </p:sp>
    </p:spTree>
    <p:extLst>
      <p:ext uri="{BB962C8B-B14F-4D97-AF65-F5344CB8AC3E}">
        <p14:creationId xmlns:p14="http://schemas.microsoft.com/office/powerpoint/2010/main" val="1562311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1</a:t>
            </a:fld>
            <a:endParaRPr lang="en-GB"/>
          </a:p>
        </p:txBody>
      </p:sp>
    </p:spTree>
    <p:extLst>
      <p:ext uri="{BB962C8B-B14F-4D97-AF65-F5344CB8AC3E}">
        <p14:creationId xmlns:p14="http://schemas.microsoft.com/office/powerpoint/2010/main" val="3460653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2</a:t>
            </a:fld>
            <a:endParaRPr lang="en-GB"/>
          </a:p>
        </p:txBody>
      </p:sp>
    </p:spTree>
    <p:extLst>
      <p:ext uri="{BB962C8B-B14F-4D97-AF65-F5344CB8AC3E}">
        <p14:creationId xmlns:p14="http://schemas.microsoft.com/office/powerpoint/2010/main" val="1168751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3</a:t>
            </a:fld>
            <a:endParaRPr lang="en-GB"/>
          </a:p>
        </p:txBody>
      </p:sp>
    </p:spTree>
    <p:extLst>
      <p:ext uri="{BB962C8B-B14F-4D97-AF65-F5344CB8AC3E}">
        <p14:creationId xmlns:p14="http://schemas.microsoft.com/office/powerpoint/2010/main" val="1242476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4</a:t>
            </a:fld>
            <a:endParaRPr lang="en-GB"/>
          </a:p>
        </p:txBody>
      </p:sp>
    </p:spTree>
    <p:extLst>
      <p:ext uri="{BB962C8B-B14F-4D97-AF65-F5344CB8AC3E}">
        <p14:creationId xmlns:p14="http://schemas.microsoft.com/office/powerpoint/2010/main" val="3185124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5</a:t>
            </a:fld>
            <a:endParaRPr lang="en-GB"/>
          </a:p>
        </p:txBody>
      </p:sp>
    </p:spTree>
    <p:extLst>
      <p:ext uri="{BB962C8B-B14F-4D97-AF65-F5344CB8AC3E}">
        <p14:creationId xmlns:p14="http://schemas.microsoft.com/office/powerpoint/2010/main" val="988267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6</a:t>
            </a:fld>
            <a:endParaRPr lang="en-GB"/>
          </a:p>
        </p:txBody>
      </p:sp>
    </p:spTree>
    <p:extLst>
      <p:ext uri="{BB962C8B-B14F-4D97-AF65-F5344CB8AC3E}">
        <p14:creationId xmlns:p14="http://schemas.microsoft.com/office/powerpoint/2010/main" val="370785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7</a:t>
            </a:fld>
            <a:endParaRPr lang="en-GB"/>
          </a:p>
        </p:txBody>
      </p:sp>
    </p:spTree>
    <p:extLst>
      <p:ext uri="{BB962C8B-B14F-4D97-AF65-F5344CB8AC3E}">
        <p14:creationId xmlns:p14="http://schemas.microsoft.com/office/powerpoint/2010/main" val="4133532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8</a:t>
            </a:fld>
            <a:endParaRPr lang="en-GB"/>
          </a:p>
        </p:txBody>
      </p:sp>
    </p:spTree>
    <p:extLst>
      <p:ext uri="{BB962C8B-B14F-4D97-AF65-F5344CB8AC3E}">
        <p14:creationId xmlns:p14="http://schemas.microsoft.com/office/powerpoint/2010/main" val="4105747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D254DAC-18FE-48B9-90BD-88214A0346A0}" type="slidenum">
              <a:rPr lang="en-GB" smtClean="0"/>
              <a:t>9</a:t>
            </a:fld>
            <a:endParaRPr lang="en-GB"/>
          </a:p>
        </p:txBody>
      </p:sp>
    </p:spTree>
    <p:extLst>
      <p:ext uri="{BB962C8B-B14F-4D97-AF65-F5344CB8AC3E}">
        <p14:creationId xmlns:p14="http://schemas.microsoft.com/office/powerpoint/2010/main" val="653654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D249-41B0-4385-7892-D0861A4F0D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90A7BF3-258B-8DB9-7425-A904D259AE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9B4AE40-E60D-D04B-1F65-ACE624B1A385}"/>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91FE676B-B8C4-484F-7B97-032F9068B0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DF7C06-93C0-37E8-C739-9424DD5796DD}"/>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17573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4D562-9F1E-B96A-C027-AE3FF52CBD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BA2500-1618-884F-CDB3-7DC65AA092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974E40-C2A7-D148-6240-4503E4AE50A2}"/>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478A3E4D-03BE-5F3E-7468-8D778296C2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B14EF6-4B11-1A70-0237-ECE1BF4E7785}"/>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61416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2DA55B-5118-C203-E1B0-9E9FE18D98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6B1B45-87DC-FD91-5E4F-1114E2AE06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B74DFD-78B8-4A91-06C5-14F51A1E52D2}"/>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D81E8B33-6DE7-4E96-ADBB-7631AA5A7B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17E139-5A56-27BF-3B7A-22D5AB1A7675}"/>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63726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A8A29-9170-44DD-EB34-99C20ED93C6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00DC86-D273-D499-2C22-8FED936A16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DC637D-5200-F366-0050-D67B53201A30}"/>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16EB2839-BA16-FEBB-FDFA-D9E89A06D1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F94E28-BB5A-ED57-3178-808C5CE62C61}"/>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1037294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82B4C-27B4-DCEC-ABF5-91D50D05835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E9C8D4E-A3D7-39C8-B6E7-AADD684BCD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1244B7-123B-A1D0-0F52-084F33E79A6B}"/>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A656E9D7-8923-7C0D-BD66-0546782AAB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69F7CA-0EEA-3161-66D5-597BBD4F9599}"/>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1393983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E88F5-E5A7-8EFB-19B6-BECEB59C9D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2807BAA-919A-1E64-5E26-EC788F76C2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30CFD86-099F-7886-0D63-67CA4EF0AA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BC4C33C-52AE-0DE4-24BC-220AC7FE991D}"/>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6" name="Footer Placeholder 5">
            <a:extLst>
              <a:ext uri="{FF2B5EF4-FFF2-40B4-BE49-F238E27FC236}">
                <a16:creationId xmlns:a16="http://schemas.microsoft.com/office/drawing/2014/main" id="{7BDDC44F-B1AD-CCE1-87C0-0C63AC20F9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FA576C-C6EA-80B0-71D7-5ABFF814B3D1}"/>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14254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01A64-DCAC-FC12-D634-6DD77C5A82E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F18D52-FF83-C2D5-9594-0BE32EF88A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9C87150-1AA0-2077-D813-532186BBE0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85320D3-22EC-DD12-804B-1B7F18D81F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DC0FE3-2867-3F5D-1A1D-9F9EB75AFB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3F25FD3-6F5D-23B6-0E29-009510D4733A}"/>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8" name="Footer Placeholder 7">
            <a:extLst>
              <a:ext uri="{FF2B5EF4-FFF2-40B4-BE49-F238E27FC236}">
                <a16:creationId xmlns:a16="http://schemas.microsoft.com/office/drawing/2014/main" id="{AD890BB2-3631-1C4D-46CD-508E17087B3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FE3E3A7-9145-8E72-7CB9-C4239450C995}"/>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275582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AF02E-8F6B-B4A6-65F9-67A13FEB146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208C04F-F9F8-7FF9-3535-8BCEC0041F51}"/>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4" name="Footer Placeholder 3">
            <a:extLst>
              <a:ext uri="{FF2B5EF4-FFF2-40B4-BE49-F238E27FC236}">
                <a16:creationId xmlns:a16="http://schemas.microsoft.com/office/drawing/2014/main" id="{0D55C39B-D53C-A9DC-9B41-E04F212BB01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1BA9A08-9E97-A567-973B-646F0FED6442}"/>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2446251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A5F5C9-B2E1-434F-7557-CC7505D9BF0C}"/>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3" name="Footer Placeholder 2">
            <a:extLst>
              <a:ext uri="{FF2B5EF4-FFF2-40B4-BE49-F238E27FC236}">
                <a16:creationId xmlns:a16="http://schemas.microsoft.com/office/drawing/2014/main" id="{44BCDCE4-E3DA-88AB-2379-75CA6CBB70B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386DB1-D313-F1A6-0632-E0AD1BCFB8FA}"/>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844013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D0BF4-C7BD-AE73-20B0-B70DCE263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8EF1003-F3AB-A9F2-1D59-52D481E848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3B9A805-8926-9F11-0D80-3796455604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253CD9-64F5-CFDA-35F5-5C2335F100AA}"/>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6" name="Footer Placeholder 5">
            <a:extLst>
              <a:ext uri="{FF2B5EF4-FFF2-40B4-BE49-F238E27FC236}">
                <a16:creationId xmlns:a16="http://schemas.microsoft.com/office/drawing/2014/main" id="{1136E78C-DEF1-4530-C4C9-5300CB9C77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2668DDC-0C46-CA65-C1BE-1E150D32A9BD}"/>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409526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9D005-9F54-2E7C-C74C-8D54C7C8A1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39BCF5-1317-A4B3-8D4B-2809E6F084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83FD4F-856E-5848-451A-FD12717EE2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FF8D89-F8E9-9F82-5C08-156984CE3F7D}"/>
              </a:ext>
            </a:extLst>
          </p:cNvPr>
          <p:cNvSpPr>
            <a:spLocks noGrp="1"/>
          </p:cNvSpPr>
          <p:nvPr>
            <p:ph type="dt" sz="half" idx="10"/>
          </p:nvPr>
        </p:nvSpPr>
        <p:spPr/>
        <p:txBody>
          <a:bodyPr/>
          <a:lstStyle/>
          <a:p>
            <a:fld id="{A1BD24FC-6C5C-41CD-9854-5D953D272E2B}" type="datetimeFigureOut">
              <a:rPr lang="en-GB" smtClean="0"/>
              <a:t>22/01/2025</a:t>
            </a:fld>
            <a:endParaRPr lang="en-GB"/>
          </a:p>
        </p:txBody>
      </p:sp>
      <p:sp>
        <p:nvSpPr>
          <p:cNvPr id="6" name="Footer Placeholder 5">
            <a:extLst>
              <a:ext uri="{FF2B5EF4-FFF2-40B4-BE49-F238E27FC236}">
                <a16:creationId xmlns:a16="http://schemas.microsoft.com/office/drawing/2014/main" id="{ED052FCB-5EFC-1D2E-A01E-57D765B4C4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BFA5FF-05AC-74A4-EABF-B398C5CBDCE3}"/>
              </a:ext>
            </a:extLst>
          </p:cNvPr>
          <p:cNvSpPr>
            <a:spLocks noGrp="1"/>
          </p:cNvSpPr>
          <p:nvPr>
            <p:ph type="sldNum" sz="quarter" idx="12"/>
          </p:nvPr>
        </p:nvSpPr>
        <p:spPr/>
        <p:txBody>
          <a:bodyPr/>
          <a:lstStyle/>
          <a:p>
            <a:fld id="{380227DC-BA82-4C6A-A057-66D958299F7E}" type="slidenum">
              <a:rPr lang="en-GB" smtClean="0"/>
              <a:t>‹#›</a:t>
            </a:fld>
            <a:endParaRPr lang="en-GB"/>
          </a:p>
        </p:txBody>
      </p:sp>
    </p:spTree>
    <p:extLst>
      <p:ext uri="{BB962C8B-B14F-4D97-AF65-F5344CB8AC3E}">
        <p14:creationId xmlns:p14="http://schemas.microsoft.com/office/powerpoint/2010/main" val="3044602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5FE054-34FD-F5A8-771B-7BF920E199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544DEC-E19A-AAC8-09D1-FD92C48FE5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0AC81F-AAF3-8BEE-4EC9-48C108E70D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BD24FC-6C5C-41CD-9854-5D953D272E2B}" type="datetimeFigureOut">
              <a:rPr lang="en-GB" smtClean="0"/>
              <a:t>22/01/2025</a:t>
            </a:fld>
            <a:endParaRPr lang="en-GB"/>
          </a:p>
        </p:txBody>
      </p:sp>
      <p:sp>
        <p:nvSpPr>
          <p:cNvPr id="5" name="Footer Placeholder 4">
            <a:extLst>
              <a:ext uri="{FF2B5EF4-FFF2-40B4-BE49-F238E27FC236}">
                <a16:creationId xmlns:a16="http://schemas.microsoft.com/office/drawing/2014/main" id="{0D3C1E11-BDC3-D1F5-82EF-BFF69C898A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D2410B-0701-623F-B327-A2176BAF8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227DC-BA82-4C6A-A057-66D958299F7E}" type="slidenum">
              <a:rPr lang="en-GB" smtClean="0"/>
              <a:t>‹#›</a:t>
            </a:fld>
            <a:endParaRPr lang="en-GB"/>
          </a:p>
        </p:txBody>
      </p:sp>
    </p:spTree>
    <p:extLst>
      <p:ext uri="{BB962C8B-B14F-4D97-AF65-F5344CB8AC3E}">
        <p14:creationId xmlns:p14="http://schemas.microsoft.com/office/powerpoint/2010/main" val="3926803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urss.warwick.ac.uk/items/show/82" TargetMode="External"/><Relationship Id="rId5" Type="http://schemas.openxmlformats.org/officeDocument/2006/relationships/hyperlink" Target="https://trailsofsustainableliving.wordpress.com/"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fac/cross_fac/enterprise/develop/funding/lord-rootes-fund/" TargetMode="External"/><Relationship Id="rId7" Type="http://schemas.openxmlformats.org/officeDocument/2006/relationships/hyperlink" Target="https://warwick.ac.uk/fac/arts/history/urss/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info.lse.ac.uk/staff/divisions/Eden-Centre/BCUR-2024" TargetMode="Externa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open.spotify.com/episode/2JUk0XjCIT4SzINTAZsvc0" TargetMode="External"/><Relationship Id="rId5" Type="http://schemas.openxmlformats.org/officeDocument/2006/relationships/hyperlink" Target="https://warwick.ac.uk/fac/arts/history/urss/" TargetMode="External"/><Relationship Id="rId4" Type="http://schemas.openxmlformats.org/officeDocument/2006/relationships/hyperlink" Target="https://urss.warwick.ac.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jose-ricardo.aguilar-gonzalez@warwick.ac.uk"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appingwomenssuffrage.org.u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mailto:tara.morton.1@warwick.ac.uk"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myadvantage.warwick.ac.uk/Form.aspx?id=3120898"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a:extLst>
              <a:ext uri="{FF2B5EF4-FFF2-40B4-BE49-F238E27FC236}">
                <a16:creationId xmlns:a16="http://schemas.microsoft.com/office/drawing/2014/main" id="{6F4C3F48-3912-51FB-3A98-8FAAAB65A2D3}"/>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8671" r="17107"/>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FF3F535-2841-306B-068F-466F36B04214}"/>
              </a:ext>
            </a:extLst>
          </p:cNvPr>
          <p:cNvSpPr>
            <a:spLocks noGrp="1"/>
          </p:cNvSpPr>
          <p:nvPr>
            <p:ph type="ctrTitle"/>
          </p:nvPr>
        </p:nvSpPr>
        <p:spPr>
          <a:xfrm>
            <a:off x="1524000" y="1122362"/>
            <a:ext cx="9144000" cy="2900518"/>
          </a:xfrm>
        </p:spPr>
        <p:txBody>
          <a:bodyPr>
            <a:normAutofit/>
          </a:bodyPr>
          <a:lstStyle/>
          <a:p>
            <a:r>
              <a:rPr lang="en-GB" dirty="0">
                <a:solidFill>
                  <a:srgbClr val="FFFFFF"/>
                </a:solidFill>
              </a:rPr>
              <a:t>URSS Department of History</a:t>
            </a:r>
          </a:p>
        </p:txBody>
      </p:sp>
      <p:sp>
        <p:nvSpPr>
          <p:cNvPr id="3" name="Subtitle 2">
            <a:extLst>
              <a:ext uri="{FF2B5EF4-FFF2-40B4-BE49-F238E27FC236}">
                <a16:creationId xmlns:a16="http://schemas.microsoft.com/office/drawing/2014/main" id="{F1EBB6D2-1460-9AA2-4D45-A54D43EDF519}"/>
              </a:ext>
            </a:extLst>
          </p:cNvPr>
          <p:cNvSpPr>
            <a:spLocks noGrp="1"/>
          </p:cNvSpPr>
          <p:nvPr>
            <p:ph type="subTitle" idx="1"/>
          </p:nvPr>
        </p:nvSpPr>
        <p:spPr>
          <a:xfrm>
            <a:off x="1524000" y="4159404"/>
            <a:ext cx="9144000" cy="1098395"/>
          </a:xfrm>
        </p:spPr>
        <p:txBody>
          <a:bodyPr>
            <a:normAutofit fontScale="92500"/>
          </a:bodyPr>
          <a:lstStyle/>
          <a:p>
            <a:r>
              <a:rPr lang="en-GB" dirty="0">
                <a:solidFill>
                  <a:srgbClr val="FFFFFF"/>
                </a:solidFill>
              </a:rPr>
              <a:t>Dr Rosie Doyle- Student Engagement Coordinator</a:t>
            </a:r>
          </a:p>
          <a:p>
            <a:r>
              <a:rPr lang="en-GB" dirty="0">
                <a:solidFill>
                  <a:srgbClr val="FFFFFF"/>
                </a:solidFill>
              </a:rPr>
              <a:t>Nyssa Addae- Final Year History and Sociology Student and URSS Veteran</a:t>
            </a:r>
          </a:p>
        </p:txBody>
      </p:sp>
    </p:spTree>
    <p:extLst>
      <p:ext uri="{BB962C8B-B14F-4D97-AF65-F5344CB8AC3E}">
        <p14:creationId xmlns:p14="http://schemas.microsoft.com/office/powerpoint/2010/main" val="5723285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Rectangle 1034">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91384C1A-E470-36BC-C427-AFDC864B2E7D}"/>
              </a:ext>
            </a:extLst>
          </p:cNvPr>
          <p:cNvSpPr>
            <a:spLocks noGrp="1"/>
          </p:cNvSpPr>
          <p:nvPr>
            <p:ph type="title"/>
          </p:nvPr>
        </p:nvSpPr>
        <p:spPr>
          <a:xfrm>
            <a:off x="1295400" y="669925"/>
            <a:ext cx="4800600" cy="1325563"/>
          </a:xfrm>
        </p:spPr>
        <p:txBody>
          <a:bodyPr anchor="b">
            <a:normAutofit/>
          </a:bodyPr>
          <a:lstStyle/>
          <a:p>
            <a:r>
              <a:rPr lang="en-GB">
                <a:solidFill>
                  <a:schemeClr val="bg1"/>
                </a:solidFill>
              </a:rPr>
              <a:t>Why do a URSS or EURSS</a:t>
            </a:r>
          </a:p>
        </p:txBody>
      </p:sp>
      <p:cxnSp>
        <p:nvCxnSpPr>
          <p:cNvPr id="1037" name="Straight Connector 1036">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F24F327-B6EB-30D7-75C1-E72308723B9E}"/>
              </a:ext>
            </a:extLst>
          </p:cNvPr>
          <p:cNvSpPr>
            <a:spLocks noGrp="1"/>
          </p:cNvSpPr>
          <p:nvPr>
            <p:ph idx="1"/>
          </p:nvPr>
        </p:nvSpPr>
        <p:spPr>
          <a:xfrm>
            <a:off x="249416" y="2101821"/>
            <a:ext cx="5811520" cy="5034268"/>
          </a:xfrm>
        </p:spPr>
        <p:txBody>
          <a:bodyPr>
            <a:normAutofit/>
          </a:bodyPr>
          <a:lstStyle/>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Insight into research</a:t>
            </a:r>
            <a:endParaRPr lang="en-GB" sz="2400" kern="100" dirty="0">
              <a:solidFill>
                <a:schemeClr val="bg1"/>
              </a:solidFill>
              <a:effectLst/>
              <a:ea typeface="Calibri" panose="020F0502020204030204" pitchFamily="34" charset="0"/>
              <a:cs typeface="Times New Roman" panose="02020603050405020304" pitchFamily="18" charset="0"/>
            </a:endParaRPr>
          </a:p>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Bursary- experience of winning funding for your research (v. important if you are thinking about a research career)</a:t>
            </a:r>
            <a:endParaRPr lang="en-GB" sz="2400" kern="100" dirty="0">
              <a:solidFill>
                <a:schemeClr val="bg1"/>
              </a:solidFill>
              <a:effectLst/>
              <a:ea typeface="Calibri" panose="020F0502020204030204" pitchFamily="34" charset="0"/>
              <a:cs typeface="Times New Roman" panose="02020603050405020304" pitchFamily="18" charset="0"/>
            </a:endParaRPr>
          </a:p>
          <a:p>
            <a:pPr indent="0" fontAlgn="base">
              <a:spcBef>
                <a:spcPts val="0"/>
              </a:spcBef>
            </a:pPr>
            <a:r>
              <a:rPr lang="en-GB" sz="2400" kern="0" dirty="0">
                <a:solidFill>
                  <a:schemeClr val="bg1"/>
                </a:solidFill>
                <a:ea typeface="Times New Roman" panose="02020603050405020304" pitchFamily="18" charset="0"/>
                <a:cs typeface="Times New Roman" panose="02020603050405020304" pitchFamily="18" charset="0"/>
              </a:rPr>
              <a:t>Learn n</a:t>
            </a:r>
            <a:r>
              <a:rPr lang="en-GB" sz="2400" kern="0" dirty="0">
                <a:solidFill>
                  <a:schemeClr val="bg1"/>
                </a:solidFill>
                <a:effectLst/>
                <a:ea typeface="Times New Roman" panose="02020603050405020304" pitchFamily="18" charset="0"/>
                <a:cs typeface="Times New Roman" panose="02020603050405020304" pitchFamily="18" charset="0"/>
              </a:rPr>
              <a:t>ew skills</a:t>
            </a:r>
            <a:endParaRPr lang="en-GB" sz="2400" kern="100" dirty="0">
              <a:solidFill>
                <a:schemeClr val="bg1"/>
              </a:solidFill>
              <a:effectLst/>
              <a:ea typeface="Calibri" panose="020F0502020204030204" pitchFamily="34" charset="0"/>
              <a:cs typeface="Times New Roman" panose="02020603050405020304" pitchFamily="18" charset="0"/>
            </a:endParaRPr>
          </a:p>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Make contacts and enhance future career. Good for career development and personal development. </a:t>
            </a:r>
          </a:p>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Enhance your degree performance. Research shows that students who do URSS/EURSS get better degree qualifications.</a:t>
            </a:r>
            <a:endParaRPr lang="en-GB" sz="2400" kern="100" dirty="0">
              <a:solidFill>
                <a:schemeClr val="bg1"/>
              </a:solidFill>
              <a:effectLst/>
              <a:ea typeface="Calibri" panose="020F0502020204030204" pitchFamily="34" charset="0"/>
              <a:cs typeface="Times New Roman" panose="02020603050405020304" pitchFamily="18" charset="0"/>
            </a:endParaRPr>
          </a:p>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Build self-confidence</a:t>
            </a:r>
            <a:endParaRPr lang="en-GB" sz="2400" kern="100" dirty="0">
              <a:solidFill>
                <a:schemeClr val="bg1"/>
              </a:solidFill>
              <a:effectLst/>
              <a:ea typeface="Calibri" panose="020F0502020204030204" pitchFamily="34" charset="0"/>
              <a:cs typeface="Times New Roman" panose="02020603050405020304" pitchFamily="18" charset="0"/>
            </a:endParaRPr>
          </a:p>
          <a:p>
            <a:pPr indent="0" fontAlgn="base">
              <a:spcBef>
                <a:spcPts val="0"/>
              </a:spcBef>
            </a:pPr>
            <a:r>
              <a:rPr lang="en-GB" sz="2400" kern="0" dirty="0">
                <a:solidFill>
                  <a:schemeClr val="bg1"/>
                </a:solidFill>
                <a:effectLst/>
                <a:ea typeface="Times New Roman" panose="02020603050405020304" pitchFamily="18" charset="0"/>
                <a:cs typeface="Times New Roman" panose="02020603050405020304" pitchFamily="18" charset="0"/>
              </a:rPr>
              <a:t>Get international research experience</a:t>
            </a:r>
            <a:endParaRPr lang="en-GB" sz="2400" kern="100" dirty="0">
              <a:solidFill>
                <a:schemeClr val="bg1"/>
              </a:solidFill>
              <a:effectLst/>
              <a:ea typeface="Calibri" panose="020F0502020204030204" pitchFamily="34" charset="0"/>
              <a:cs typeface="Times New Roman" panose="02020603050405020304" pitchFamily="18" charset="0"/>
            </a:endParaRPr>
          </a:p>
          <a:p>
            <a:endParaRPr lang="en-GB" sz="1700" dirty="0">
              <a:solidFill>
                <a:schemeClr val="bg1"/>
              </a:solidFill>
            </a:endParaRPr>
          </a:p>
        </p:txBody>
      </p:sp>
      <p:pic>
        <p:nvPicPr>
          <p:cNvPr id="7" name="Picture 4">
            <a:extLst>
              <a:ext uri="{FF2B5EF4-FFF2-40B4-BE49-F238E27FC236}">
                <a16:creationId xmlns:a16="http://schemas.microsoft.com/office/drawing/2014/main" id="{47231736-6559-E925-48EC-110E61487B3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45193" y="416439"/>
            <a:ext cx="3588640" cy="2691480"/>
          </a:xfrm>
          <a:prstGeom prst="rect">
            <a:avLst/>
          </a:prstGeom>
          <a:noFill/>
          <a:extLst>
            <a:ext uri="{909E8E84-426E-40DD-AFC4-6F175D3DCCD1}">
              <a14:hiddenFill xmlns:a14="http://schemas.microsoft.com/office/drawing/2010/main">
                <a:solidFill>
                  <a:srgbClr val="FFFFFF"/>
                </a:solidFill>
              </a14:hiddenFill>
            </a:ext>
          </a:extLst>
        </p:spPr>
      </p:pic>
      <p:sp>
        <p:nvSpPr>
          <p:cNvPr id="1039" name="Rectangle 1038">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a:extLst>
              <a:ext uri="{FF2B5EF4-FFF2-40B4-BE49-F238E27FC236}">
                <a16:creationId xmlns:a16="http://schemas.microsoft.com/office/drawing/2014/main" id="{7198A836-D49D-D150-BC61-D893E2F25CA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038661" y="3776793"/>
            <a:ext cx="3588640" cy="2691480"/>
          </a:xfrm>
          <a:prstGeom prst="rect">
            <a:avLst/>
          </a:prstGeom>
          <a:noFill/>
          <a:extLst>
            <a:ext uri="{909E8E84-426E-40DD-AFC4-6F175D3DCCD1}">
              <a14:hiddenFill xmlns:a14="http://schemas.microsoft.com/office/drawing/2010/main">
                <a:solidFill>
                  <a:srgbClr val="FFFFFF"/>
                </a:solidFill>
              </a14:hiddenFill>
            </a:ext>
          </a:extLst>
        </p:spPr>
      </p:pic>
      <p:sp>
        <p:nvSpPr>
          <p:cNvPr id="1041" name="Rectangle 1040">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9D36398-BB1C-F896-6CE1-65EF2540BE11}"/>
              </a:ext>
            </a:extLst>
          </p:cNvPr>
          <p:cNvSpPr txBox="1"/>
          <p:nvPr/>
        </p:nvSpPr>
        <p:spPr>
          <a:xfrm>
            <a:off x="5339911" y="5037520"/>
            <a:ext cx="2698750" cy="1477328"/>
          </a:xfrm>
          <a:prstGeom prst="rect">
            <a:avLst/>
          </a:prstGeom>
          <a:noFill/>
        </p:spPr>
        <p:txBody>
          <a:bodyPr wrap="square" rtlCol="0">
            <a:spAutoFit/>
          </a:bodyPr>
          <a:lstStyle/>
          <a:p>
            <a:r>
              <a:rPr lang="en-GB" b="1" i="0" dirty="0">
                <a:solidFill>
                  <a:srgbClr val="393A3B"/>
                </a:solidFill>
                <a:effectLst/>
                <a:latin typeface="Lato" panose="020F0502020204030203" pitchFamily="34" charset="0"/>
              </a:rPr>
              <a:t>Patrick </a:t>
            </a:r>
            <a:r>
              <a:rPr lang="en-GB" b="1" i="0" dirty="0" err="1">
                <a:solidFill>
                  <a:srgbClr val="393A3B"/>
                </a:solidFill>
                <a:effectLst/>
                <a:latin typeface="Lato" panose="020F0502020204030203" pitchFamily="34" charset="0"/>
              </a:rPr>
              <a:t>Vasy</a:t>
            </a:r>
            <a:r>
              <a:rPr lang="en-GB" b="1" i="0" dirty="0">
                <a:solidFill>
                  <a:srgbClr val="393A3B"/>
                </a:solidFill>
                <a:effectLst/>
                <a:latin typeface="Lato" panose="020F0502020204030203" pitchFamily="34" charset="0"/>
              </a:rPr>
              <a:t> de la Cruz’ </a:t>
            </a:r>
            <a:r>
              <a:rPr lang="en-GB" b="1" i="0" dirty="0">
                <a:solidFill>
                  <a:srgbClr val="393A3B"/>
                </a:solidFill>
                <a:effectLst/>
                <a:latin typeface="Lato" panose="020F0502020204030203" pitchFamily="34" charset="0"/>
                <a:hlinkClick r:id="rId5"/>
              </a:rPr>
              <a:t>Trails of Sustainable Living</a:t>
            </a:r>
            <a:r>
              <a:rPr lang="en-GB" b="1" i="0" dirty="0">
                <a:solidFill>
                  <a:srgbClr val="393A3B"/>
                </a:solidFill>
                <a:effectLst/>
                <a:latin typeface="Lato" panose="020F0502020204030203" pitchFamily="34" charset="0"/>
              </a:rPr>
              <a:t> and </a:t>
            </a:r>
            <a:r>
              <a:rPr lang="en-GB" b="1" i="0" dirty="0">
                <a:solidFill>
                  <a:srgbClr val="393A3B"/>
                </a:solidFill>
                <a:effectLst/>
                <a:latin typeface="Lato" panose="020F0502020204030203" pitchFamily="34" charset="0"/>
                <a:hlinkClick r:id="rId6"/>
              </a:rPr>
              <a:t>background information about this project</a:t>
            </a:r>
            <a:r>
              <a:rPr lang="en-GB" b="1" i="0" dirty="0">
                <a:solidFill>
                  <a:srgbClr val="393A3B"/>
                </a:solidFill>
                <a:effectLst/>
                <a:latin typeface="Lato" panose="020F0502020204030203" pitchFamily="34" charset="0"/>
              </a:rPr>
              <a:t>.</a:t>
            </a:r>
            <a:endParaRPr lang="en-GB" dirty="0"/>
          </a:p>
        </p:txBody>
      </p:sp>
    </p:spTree>
    <p:extLst>
      <p:ext uri="{BB962C8B-B14F-4D97-AF65-F5344CB8AC3E}">
        <p14:creationId xmlns:p14="http://schemas.microsoft.com/office/powerpoint/2010/main" val="32520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3146E2-0CFA-86AC-1920-A7F6F3D28C1F}"/>
              </a:ext>
            </a:extLst>
          </p:cNvPr>
          <p:cNvSpPr>
            <a:spLocks noGrp="1"/>
          </p:cNvSpPr>
          <p:nvPr>
            <p:ph type="title"/>
          </p:nvPr>
        </p:nvSpPr>
        <p:spPr>
          <a:xfrm>
            <a:off x="838201" y="365125"/>
            <a:ext cx="3816095" cy="1938076"/>
          </a:xfrm>
        </p:spPr>
        <p:txBody>
          <a:bodyPr>
            <a:normAutofit/>
          </a:bodyPr>
          <a:lstStyle/>
          <a:p>
            <a:r>
              <a:rPr lang="en-GB"/>
              <a:t>How to take your research further.</a:t>
            </a:r>
          </a:p>
        </p:txBody>
      </p:sp>
      <p:sp>
        <p:nvSpPr>
          <p:cNvPr id="3" name="Content Placeholder 2">
            <a:extLst>
              <a:ext uri="{FF2B5EF4-FFF2-40B4-BE49-F238E27FC236}">
                <a16:creationId xmlns:a16="http://schemas.microsoft.com/office/drawing/2014/main" id="{1986CE8F-D2A2-077B-8F5C-35E0AB942BBA}"/>
              </a:ext>
            </a:extLst>
          </p:cNvPr>
          <p:cNvSpPr>
            <a:spLocks noGrp="1"/>
          </p:cNvSpPr>
          <p:nvPr>
            <p:ph idx="1"/>
          </p:nvPr>
        </p:nvSpPr>
        <p:spPr>
          <a:xfrm>
            <a:off x="111833" y="2207348"/>
            <a:ext cx="4503063" cy="4746505"/>
          </a:xfrm>
        </p:spPr>
        <p:txBody>
          <a:bodyPr>
            <a:normAutofit/>
          </a:bodyPr>
          <a:lstStyle/>
          <a:p>
            <a:pPr marL="571500" indent="-342900" fontAlgn="base">
              <a:spcBef>
                <a:spcPts val="0"/>
              </a:spcBef>
            </a:pPr>
            <a:r>
              <a:rPr lang="en-GB" sz="2400" kern="0" dirty="0">
                <a:effectLst/>
                <a:ea typeface="Times New Roman" panose="02020603050405020304" pitchFamily="18" charset="0"/>
                <a:cs typeface="Times New Roman" panose="02020603050405020304" pitchFamily="18" charset="0"/>
              </a:rPr>
              <a:t>Participate in Undergraduate research conferences (</a:t>
            </a:r>
            <a:r>
              <a:rPr lang="en-GB" sz="2400" kern="0" dirty="0" err="1">
                <a:effectLst/>
                <a:ea typeface="Times New Roman" panose="02020603050405020304" pitchFamily="18" charset="0"/>
                <a:cs typeface="Times New Roman" panose="02020603050405020304" pitchFamily="18" charset="0"/>
              </a:rPr>
              <a:t>eg.</a:t>
            </a:r>
            <a:r>
              <a:rPr lang="en-GB" sz="2400" kern="0" dirty="0">
                <a:effectLst/>
                <a:ea typeface="Times New Roman" panose="02020603050405020304" pitchFamily="18" charset="0"/>
                <a:cs typeface="Times New Roman" panose="02020603050405020304" pitchFamily="18" charset="0"/>
              </a:rPr>
              <a:t> BCUR and ICUR)</a:t>
            </a:r>
          </a:p>
          <a:p>
            <a:pPr indent="0" fontAlgn="base">
              <a:spcBef>
                <a:spcPts val="0"/>
              </a:spcBef>
              <a:buNone/>
            </a:pPr>
            <a:endParaRPr lang="en-GB" sz="2400" kern="0" dirty="0">
              <a:ea typeface="Times New Roman" panose="02020603050405020304" pitchFamily="18" charset="0"/>
              <a:cs typeface="Times New Roman" panose="02020603050405020304" pitchFamily="18" charset="0"/>
            </a:endParaRPr>
          </a:p>
          <a:p>
            <a:pPr marL="571500" indent="-342900" fontAlgn="base">
              <a:spcBef>
                <a:spcPts val="0"/>
              </a:spcBef>
            </a:pPr>
            <a:r>
              <a:rPr lang="en-GB" sz="2400" kern="0" dirty="0">
                <a:effectLst/>
                <a:ea typeface="Times New Roman" panose="02020603050405020304" pitchFamily="18" charset="0"/>
                <a:cs typeface="Times New Roman" panose="02020603050405020304" pitchFamily="18" charset="0"/>
              </a:rPr>
              <a:t>Present at the annual showcase (at Warwick in Term 1)</a:t>
            </a:r>
          </a:p>
          <a:p>
            <a:pPr marL="571500" indent="-342900" fontAlgn="base">
              <a:spcBef>
                <a:spcPts val="0"/>
              </a:spcBef>
            </a:pPr>
            <a:endParaRPr lang="en-GB" sz="2400" kern="0" dirty="0">
              <a:ea typeface="Calibri" panose="020F0502020204030204" pitchFamily="34" charset="0"/>
              <a:cs typeface="Times New Roman" panose="02020603050405020304" pitchFamily="18" charset="0"/>
            </a:endParaRPr>
          </a:p>
          <a:p>
            <a:pPr marL="571500" indent="-342900" fontAlgn="base">
              <a:spcBef>
                <a:spcPts val="0"/>
              </a:spcBef>
            </a:pPr>
            <a:r>
              <a:rPr lang="en-GB" sz="2400" kern="0" dirty="0">
                <a:effectLst/>
                <a:ea typeface="Times New Roman" panose="02020603050405020304" pitchFamily="18" charset="0"/>
                <a:cs typeface="Times New Roman" panose="02020603050405020304" pitchFamily="18" charset="0"/>
                <a:hlinkClick r:id="rId3"/>
              </a:rPr>
              <a:t>Lord Rootes Fund</a:t>
            </a:r>
            <a:endParaRPr lang="en-GB" sz="2400" kern="0" dirty="0">
              <a:effectLst/>
              <a:ea typeface="Times New Roman" panose="02020603050405020304" pitchFamily="18" charset="0"/>
              <a:cs typeface="Times New Roman" panose="02020603050405020304" pitchFamily="18" charset="0"/>
            </a:endParaRPr>
          </a:p>
          <a:p>
            <a:pPr indent="0" fontAlgn="base">
              <a:spcBef>
                <a:spcPts val="0"/>
              </a:spcBef>
              <a:buNone/>
            </a:pPr>
            <a:endParaRPr lang="en-GB" sz="2400" kern="0" dirty="0">
              <a:effectLst/>
              <a:ea typeface="Times New Roman" panose="02020603050405020304" pitchFamily="18" charset="0"/>
              <a:cs typeface="Times New Roman" panose="02020603050405020304" pitchFamily="18" charset="0"/>
            </a:endParaRPr>
          </a:p>
          <a:p>
            <a:pPr marL="571500" indent="-342900" fontAlgn="base">
              <a:spcBef>
                <a:spcPts val="0"/>
              </a:spcBef>
            </a:pPr>
            <a:r>
              <a:rPr lang="en-GB" sz="2400" kern="0" dirty="0">
                <a:effectLst/>
                <a:ea typeface="Times New Roman" panose="02020603050405020304" pitchFamily="18" charset="0"/>
                <a:cs typeface="Times New Roman" panose="02020603050405020304" pitchFamily="18" charset="0"/>
              </a:rPr>
              <a:t>Publish research </a:t>
            </a:r>
          </a:p>
          <a:p>
            <a:pPr marL="571500" indent="-342900" fontAlgn="base">
              <a:spcBef>
                <a:spcPts val="0"/>
              </a:spcBef>
            </a:pPr>
            <a:endParaRPr lang="en-GB" sz="2400" kern="100" dirty="0">
              <a:effectLst/>
              <a:ea typeface="Calibri" panose="020F0502020204030204" pitchFamily="34" charset="0"/>
              <a:cs typeface="Times New Roman" panose="02020603050405020304" pitchFamily="18" charset="0"/>
            </a:endParaRPr>
          </a:p>
          <a:p>
            <a:pPr marL="571500" indent="-342900" fontAlgn="base">
              <a:spcBef>
                <a:spcPts val="0"/>
              </a:spcBef>
            </a:pPr>
            <a:r>
              <a:rPr lang="en-GB" sz="2400" kern="0" dirty="0">
                <a:effectLst/>
                <a:ea typeface="Times New Roman" panose="02020603050405020304" pitchFamily="18" charset="0"/>
                <a:cs typeface="Times New Roman" panose="02020603050405020304" pitchFamily="18" charset="0"/>
              </a:rPr>
              <a:t>Public engagement</a:t>
            </a:r>
            <a:endParaRPr lang="en-GB" sz="2400" kern="100" dirty="0">
              <a:effectLst/>
              <a:ea typeface="Calibri" panose="020F0502020204030204" pitchFamily="34" charset="0"/>
              <a:cs typeface="Times New Roman" panose="02020603050405020304" pitchFamily="18" charset="0"/>
            </a:endParaRPr>
          </a:p>
          <a:p>
            <a:endParaRPr lang="en-GB" sz="2000" dirty="0"/>
          </a:p>
        </p:txBody>
      </p:sp>
      <p:pic>
        <p:nvPicPr>
          <p:cNvPr id="5" name="Picture 4">
            <a:extLst>
              <a:ext uri="{FF2B5EF4-FFF2-40B4-BE49-F238E27FC236}">
                <a16:creationId xmlns:a16="http://schemas.microsoft.com/office/drawing/2014/main" id="{193943F1-7C17-3F0F-3442-4DFF967B9804}"/>
              </a:ext>
            </a:extLst>
          </p:cNvPr>
          <p:cNvPicPr>
            <a:picLocks noChangeAspect="1"/>
          </p:cNvPicPr>
          <p:nvPr/>
        </p:nvPicPr>
        <p:blipFill rotWithShape="1">
          <a:blip r:embed="rId4"/>
          <a:srcRect t="21147" r="-1" b="40833"/>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4" name="Picture 2" descr="Image preview">
            <a:extLst>
              <a:ext uri="{FF2B5EF4-FFF2-40B4-BE49-F238E27FC236}">
                <a16:creationId xmlns:a16="http://schemas.microsoft.com/office/drawing/2014/main" id="{926CDB02-2A50-F5A8-8885-2F2AC1CB37C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4337" b="11150"/>
          <a:stretch/>
        </p:blipFill>
        <p:spPr bwMode="auto">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14355BD-A745-27A9-73DC-E5039E778423}"/>
              </a:ext>
            </a:extLst>
          </p:cNvPr>
          <p:cNvSpPr txBox="1"/>
          <p:nvPr/>
        </p:nvSpPr>
        <p:spPr>
          <a:xfrm>
            <a:off x="3795555" y="5570823"/>
            <a:ext cx="1641731" cy="1200329"/>
          </a:xfrm>
          <a:prstGeom prst="rect">
            <a:avLst/>
          </a:prstGeom>
          <a:noFill/>
        </p:spPr>
        <p:txBody>
          <a:bodyPr wrap="none" rtlCol="0">
            <a:spAutoFit/>
          </a:bodyPr>
          <a:lstStyle/>
          <a:p>
            <a:r>
              <a:rPr lang="en-GB" dirty="0">
                <a:hlinkClick r:id="rId6"/>
              </a:rPr>
              <a:t>ICUR</a:t>
            </a:r>
          </a:p>
          <a:p>
            <a:r>
              <a:rPr lang="en-GB" dirty="0">
                <a:hlinkClick r:id="rId6"/>
              </a:rPr>
              <a:t>BCUR</a:t>
            </a:r>
            <a:endParaRPr lang="en-GB" dirty="0"/>
          </a:p>
          <a:p>
            <a:r>
              <a:rPr lang="en-GB" dirty="0">
                <a:hlinkClick r:id="rId7"/>
              </a:rPr>
              <a:t>URSS Showcase</a:t>
            </a:r>
            <a:endParaRPr lang="en-GB" dirty="0"/>
          </a:p>
          <a:p>
            <a:endParaRPr lang="en-GB" dirty="0"/>
          </a:p>
        </p:txBody>
      </p:sp>
    </p:spTree>
    <p:extLst>
      <p:ext uri="{BB962C8B-B14F-4D97-AF65-F5344CB8AC3E}">
        <p14:creationId xmlns:p14="http://schemas.microsoft.com/office/powerpoint/2010/main" val="1413605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5" name="Rectangle 410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Radio Logo">
            <a:extLst>
              <a:ext uri="{FF2B5EF4-FFF2-40B4-BE49-F238E27FC236}">
                <a16:creationId xmlns:a16="http://schemas.microsoft.com/office/drawing/2014/main" id="{7265750B-5D08-2685-FF70-E35B1DF144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416" b="-1"/>
          <a:stretch/>
        </p:blipFill>
        <p:spPr bwMode="auto">
          <a:xfrm>
            <a:off x="-3047" y="-127877"/>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7" name="Rectangle 410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52F742-24B2-BDD0-6074-0E83B8A70FEC}"/>
              </a:ext>
            </a:extLst>
          </p:cNvPr>
          <p:cNvSpPr>
            <a:spLocks noGrp="1"/>
          </p:cNvSpPr>
          <p:nvPr>
            <p:ph type="title"/>
          </p:nvPr>
        </p:nvSpPr>
        <p:spPr>
          <a:xfrm>
            <a:off x="553019" y="127887"/>
            <a:ext cx="7958384" cy="1223393"/>
          </a:xfrm>
        </p:spPr>
        <p:txBody>
          <a:bodyPr>
            <a:normAutofit/>
          </a:bodyPr>
          <a:lstStyle/>
          <a:p>
            <a:r>
              <a:rPr lang="en-GB" sz="4000" dirty="0"/>
              <a:t>How to apply: groundwork</a:t>
            </a:r>
          </a:p>
        </p:txBody>
      </p:sp>
      <p:sp>
        <p:nvSpPr>
          <p:cNvPr id="3" name="Content Placeholder 2">
            <a:extLst>
              <a:ext uri="{FF2B5EF4-FFF2-40B4-BE49-F238E27FC236}">
                <a16:creationId xmlns:a16="http://schemas.microsoft.com/office/drawing/2014/main" id="{441CEFF1-B9C5-5F78-1077-7E4E176BBA28}"/>
              </a:ext>
            </a:extLst>
          </p:cNvPr>
          <p:cNvSpPr>
            <a:spLocks noGrp="1"/>
          </p:cNvSpPr>
          <p:nvPr>
            <p:ph idx="1"/>
          </p:nvPr>
        </p:nvSpPr>
        <p:spPr>
          <a:xfrm>
            <a:off x="6624320" y="127887"/>
            <a:ext cx="5398701" cy="6968652"/>
          </a:xfrm>
        </p:spPr>
        <p:txBody>
          <a:bodyPr>
            <a:normAutofit/>
          </a:bodyPr>
          <a:lstStyle/>
          <a:p>
            <a:pPr marL="0" indent="0" fontAlgn="base">
              <a:spcAft>
                <a:spcPts val="800"/>
              </a:spcAft>
              <a:buNone/>
            </a:pPr>
            <a:r>
              <a:rPr lang="en-GB" sz="2000" b="1" kern="0" dirty="0">
                <a:ea typeface="Times New Roman" panose="02020603050405020304" pitchFamily="18" charset="0"/>
                <a:cs typeface="Times New Roman" panose="02020603050405020304" pitchFamily="18" charset="0"/>
              </a:rPr>
              <a:t>7</a:t>
            </a:r>
            <a:r>
              <a:rPr lang="en-GB" sz="2000" b="1" kern="0" dirty="0">
                <a:effectLst/>
                <a:ea typeface="Times New Roman" panose="02020603050405020304" pitchFamily="18" charset="0"/>
                <a:cs typeface="Times New Roman" panose="02020603050405020304" pitchFamily="18" charset="0"/>
              </a:rPr>
              <a:t> February 2025 deadline</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Segoe UI" panose="020B0502040204020203" pitchFamily="34" charset="0"/>
              </a:rPr>
              <a:t>Identify research area. </a:t>
            </a:r>
          </a:p>
          <a:p>
            <a:pPr marL="0" indent="0" fontAlgn="base">
              <a:spcAft>
                <a:spcPts val="800"/>
              </a:spcAft>
              <a:buNone/>
            </a:pPr>
            <a:r>
              <a:rPr lang="en-GB" sz="2000" kern="0" dirty="0">
                <a:effectLst/>
                <a:ea typeface="Times New Roman" panose="02020603050405020304" pitchFamily="18" charset="0"/>
                <a:cs typeface="Segoe UI" panose="020B0502040204020203" pitchFamily="34" charset="0"/>
              </a:rPr>
              <a:t>See showcase for an idea of what students have done in the past: </a:t>
            </a:r>
            <a:r>
              <a:rPr lang="en-GB" sz="2000" u="sng" kern="0" dirty="0">
                <a:effectLst/>
                <a:ea typeface="Times New Roman" panose="02020603050405020304" pitchFamily="18" charset="0"/>
                <a:cs typeface="Segoe UI" panose="020B0502040204020203" pitchFamily="34" charset="0"/>
                <a:hlinkClick r:id="rId4"/>
              </a:rPr>
              <a:t>https://urss.warwick.ac.uk/</a:t>
            </a:r>
            <a:r>
              <a:rPr lang="en-GB" sz="2000" kern="0" dirty="0">
                <a:effectLst/>
                <a:ea typeface="Times New Roman" panose="02020603050405020304" pitchFamily="18" charset="0"/>
                <a:cs typeface="Segoe UI" panose="020B0502040204020203" pitchFamily="34" charset="0"/>
              </a:rPr>
              <a:t> </a:t>
            </a:r>
          </a:p>
          <a:p>
            <a:pPr marL="0" indent="0" fontAlgn="base">
              <a:spcAft>
                <a:spcPts val="800"/>
              </a:spcAft>
              <a:buNone/>
            </a:pPr>
            <a:r>
              <a:rPr lang="en-GB" sz="2000" kern="0" dirty="0">
                <a:effectLst/>
                <a:ea typeface="Times New Roman" panose="02020603050405020304" pitchFamily="18" charset="0"/>
                <a:cs typeface="Segoe UI" panose="020B0502040204020203" pitchFamily="34" charset="0"/>
              </a:rPr>
              <a:t>History specific here: </a:t>
            </a:r>
            <a:r>
              <a:rPr lang="en-GB" sz="2000" u="sng" kern="0" dirty="0">
                <a:effectLst/>
                <a:ea typeface="Times New Roman" panose="02020603050405020304" pitchFamily="18" charset="0"/>
                <a:cs typeface="Segoe UI" panose="020B0502040204020203" pitchFamily="34" charset="0"/>
                <a:hlinkClick r:id="rId5"/>
              </a:rPr>
              <a:t>https://warwick.ac.uk/fac/arts/history/urss/</a:t>
            </a:r>
            <a:endParaRPr lang="en-GB" sz="2000" kern="0" dirty="0">
              <a:effectLst/>
              <a:ea typeface="Times New Roman" panose="02020603050405020304" pitchFamily="18" charset="0"/>
              <a:cs typeface="Segoe UI" panose="020B0502040204020203" pitchFamily="34" charset="0"/>
            </a:endParaRPr>
          </a:p>
          <a:p>
            <a:pPr marL="0" indent="0" fontAlgn="base">
              <a:spcAft>
                <a:spcPts val="800"/>
              </a:spcAft>
              <a:buNone/>
            </a:pPr>
            <a:r>
              <a:rPr lang="en-GB" sz="2000" kern="0" dirty="0">
                <a:effectLst/>
                <a:ea typeface="Times New Roman" panose="02020603050405020304" pitchFamily="18" charset="0"/>
                <a:cs typeface="Segoe UI" panose="020B0502040204020203" pitchFamily="34" charset="0"/>
              </a:rPr>
              <a:t>If you are in </a:t>
            </a:r>
            <a:r>
              <a:rPr lang="en-GB" sz="2000" kern="0" dirty="0">
                <a:ea typeface="Times New Roman" panose="02020603050405020304" pitchFamily="18" charset="0"/>
                <a:cs typeface="Segoe UI" panose="020B0502040204020203" pitchFamily="34" charset="0"/>
              </a:rPr>
              <a:t>a Eutopia</a:t>
            </a:r>
            <a:r>
              <a:rPr lang="en-GB" sz="2000" kern="0" dirty="0">
                <a:effectLst/>
                <a:ea typeface="Times New Roman" panose="02020603050405020304" pitchFamily="18" charset="0"/>
                <a:cs typeface="Segoe UI" panose="020B0502040204020203" pitchFamily="34" charset="0"/>
              </a:rPr>
              <a:t> </a:t>
            </a:r>
            <a:r>
              <a:rPr lang="en-GB" sz="2000" kern="0" dirty="0" err="1">
                <a:effectLst/>
                <a:ea typeface="Times New Roman" panose="02020603050405020304" pitchFamily="18" charset="0"/>
                <a:cs typeface="Segoe UI" panose="020B0502040204020203" pitchFamily="34" charset="0"/>
              </a:rPr>
              <a:t>CoLeCo</a:t>
            </a:r>
            <a:r>
              <a:rPr lang="en-GB" sz="2000" kern="0" dirty="0">
                <a:effectLst/>
                <a:ea typeface="Times New Roman" panose="02020603050405020304" pitchFamily="18" charset="0"/>
                <a:cs typeface="Segoe UI" panose="020B0502040204020203" pitchFamily="34" charset="0"/>
              </a:rPr>
              <a:t>, you may want to extend the work you have already started.</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Approach academic to supervise</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Check departmental web pages</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Join ongoing projects</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a typeface="Times New Roman" panose="02020603050405020304" pitchFamily="18" charset="0"/>
                <a:cs typeface="Times New Roman" panose="02020603050405020304" pitchFamily="18" charset="0"/>
              </a:rPr>
              <a:t>Listen</a:t>
            </a:r>
            <a:r>
              <a:rPr lang="en-GB" sz="2000" kern="0" dirty="0">
                <a:effectLst/>
                <a:ea typeface="Times New Roman" panose="02020603050405020304" pitchFamily="18" charset="0"/>
                <a:cs typeface="Times New Roman" panose="02020603050405020304" pitchFamily="18" charset="0"/>
              </a:rPr>
              <a:t> to former URSS participants-on the Warwick</a:t>
            </a:r>
            <a:r>
              <a:rPr lang="en-GB" sz="2000" kern="0" dirty="0">
                <a:ea typeface="Times New Roman" panose="02020603050405020304" pitchFamily="18" charset="0"/>
                <a:cs typeface="Times New Roman" panose="02020603050405020304" pitchFamily="18" charset="0"/>
              </a:rPr>
              <a:t> </a:t>
            </a:r>
            <a:r>
              <a:rPr lang="en-GB" sz="2000" kern="0" dirty="0">
                <a:effectLst/>
                <a:ea typeface="Times New Roman" panose="02020603050405020304" pitchFamily="18" charset="0"/>
                <a:cs typeface="Times New Roman" panose="02020603050405020304" pitchFamily="18" charset="0"/>
              </a:rPr>
              <a:t>History </a:t>
            </a:r>
            <a:r>
              <a:rPr lang="en-GB" sz="2000" kern="0" dirty="0">
                <a:ea typeface="Times New Roman" panose="02020603050405020304" pitchFamily="18" charset="0"/>
                <a:cs typeface="Times New Roman" panose="02020603050405020304" pitchFamily="18" charset="0"/>
              </a:rPr>
              <a:t>Hour </a:t>
            </a:r>
            <a:r>
              <a:rPr lang="en-GB" sz="2000" kern="0" dirty="0">
                <a:effectLst/>
                <a:ea typeface="Times New Roman" panose="02020603050405020304" pitchFamily="18" charset="0"/>
                <a:cs typeface="Times New Roman" panose="02020603050405020304" pitchFamily="18" charset="0"/>
                <a:hlinkClick r:id="rId6"/>
              </a:rPr>
              <a:t>WHH</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Identify organisations, NGOs etc.</a:t>
            </a:r>
            <a:endParaRPr lang="en-GB" sz="2000" kern="100" dirty="0">
              <a:effectLst/>
              <a:ea typeface="Calibri" panose="020F0502020204030204" pitchFamily="34" charset="0"/>
              <a:cs typeface="Times New Roman" panose="02020603050405020304" pitchFamily="18" charset="0"/>
            </a:endParaRPr>
          </a:p>
          <a:p>
            <a:endParaRPr lang="en-GB" sz="800" dirty="0"/>
          </a:p>
        </p:txBody>
      </p:sp>
    </p:spTree>
    <p:extLst>
      <p:ext uri="{BB962C8B-B14F-4D97-AF65-F5344CB8AC3E}">
        <p14:creationId xmlns:p14="http://schemas.microsoft.com/office/powerpoint/2010/main" val="1841346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F182F-6FE7-3FAF-6CDF-24B695095127}"/>
              </a:ext>
            </a:extLst>
          </p:cNvPr>
          <p:cNvSpPr>
            <a:spLocks noGrp="1"/>
          </p:cNvSpPr>
          <p:nvPr>
            <p:ph type="title"/>
          </p:nvPr>
        </p:nvSpPr>
        <p:spPr>
          <a:xfrm>
            <a:off x="186373" y="3915409"/>
            <a:ext cx="3290887" cy="2452687"/>
          </a:xfrm>
        </p:spPr>
        <p:txBody>
          <a:bodyPr anchor="ctr">
            <a:normAutofit/>
          </a:bodyPr>
          <a:lstStyle/>
          <a:p>
            <a:r>
              <a:rPr lang="en-GB" sz="3600" dirty="0"/>
              <a:t>Projects in History</a:t>
            </a:r>
          </a:p>
        </p:txBody>
      </p:sp>
      <p:pic>
        <p:nvPicPr>
          <p:cNvPr id="3074" name="Picture 2">
            <a:extLst>
              <a:ext uri="{FF2B5EF4-FFF2-40B4-BE49-F238E27FC236}">
                <a16:creationId xmlns:a16="http://schemas.microsoft.com/office/drawing/2014/main" id="{B52CBFBF-A89E-8E15-2900-A1D2BB384BB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4"/>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13D3742-559E-2DB1-B2C0-6AB4A629A385}"/>
              </a:ext>
            </a:extLst>
          </p:cNvPr>
          <p:cNvSpPr>
            <a:spLocks noGrp="1"/>
          </p:cNvSpPr>
          <p:nvPr>
            <p:ph idx="1"/>
          </p:nvPr>
        </p:nvSpPr>
        <p:spPr>
          <a:xfrm>
            <a:off x="2377440" y="3594099"/>
            <a:ext cx="9814560" cy="3710602"/>
          </a:xfrm>
        </p:spPr>
        <p:txBody>
          <a:bodyPr anchor="ctr">
            <a:normAutofit/>
          </a:bodyPr>
          <a:lstStyle/>
          <a:p>
            <a:pPr marL="0" indent="0">
              <a:lnSpc>
                <a:spcPct val="107000"/>
              </a:lnSpc>
              <a:spcAft>
                <a:spcPts val="800"/>
              </a:spcAft>
              <a:buNone/>
              <a:tabLst>
                <a:tab pos="457200" algn="l"/>
              </a:tabLs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History of Travel Writing</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tabLst>
                <a:tab pos="457200" algn="l"/>
              </a:tabLs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Wheeler History of Travel Writing Fund will support a URSS on the History of Travel Writing, you will need to find a supervisor appropriate for your region or theme.</a:t>
            </a:r>
          </a:p>
          <a:p>
            <a:pPr marL="0" indent="0">
              <a:lnSpc>
                <a:spcPct val="107000"/>
              </a:lnSpc>
              <a:spcAft>
                <a:spcPts val="800"/>
              </a:spcAft>
              <a:buNone/>
              <a:tabLst>
                <a:tab pos="457200" algn="l"/>
              </a:tabLs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Social Indigenous history from the Americas or Mexican codices in the UK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tabLst>
                <a:tab pos="457200" algn="l"/>
              </a:tabLs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With Dr Ricardo Aguilar: </a:t>
            </a:r>
            <a:r>
              <a:rPr lang="en-GB" sz="1600" b="0" i="0" dirty="0">
                <a:solidFill>
                  <a:srgbClr val="393A3B"/>
                </a:solidFill>
                <a:effectLst/>
                <a:latin typeface="Lato" panose="020F0502020204030203" pitchFamily="34" charset="0"/>
                <a:hlinkClick r:id="rId4"/>
              </a:rPr>
              <a:t>jose-ricardo.r.aguilar-gonzalez@warwick.ac.uk</a:t>
            </a:r>
            <a:endParaRPr lang="en-GB" sz="2400" dirty="0"/>
          </a:p>
        </p:txBody>
      </p:sp>
    </p:spTree>
    <p:extLst>
      <p:ext uri="{BB962C8B-B14F-4D97-AF65-F5344CB8AC3E}">
        <p14:creationId xmlns:p14="http://schemas.microsoft.com/office/powerpoint/2010/main" val="1091403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0447D-D28B-6C49-40DD-151BE049D22F}"/>
              </a:ext>
            </a:extLst>
          </p:cNvPr>
          <p:cNvSpPr>
            <a:spLocks noGrp="1"/>
          </p:cNvSpPr>
          <p:nvPr>
            <p:ph type="title"/>
          </p:nvPr>
        </p:nvSpPr>
        <p:spPr/>
        <p:txBody>
          <a:bodyPr/>
          <a:lstStyle/>
          <a:p>
            <a:r>
              <a:rPr lang="en-GB" sz="4400" b="0" i="0" dirty="0">
                <a:solidFill>
                  <a:srgbClr val="242424"/>
                </a:solidFill>
                <a:effectLst/>
                <a:latin typeface="Aptos" panose="020B0004020202020204" pitchFamily="34" charset="0"/>
              </a:rPr>
              <a:t>The William Godwin Diary</a:t>
            </a:r>
            <a:br>
              <a:rPr lang="en-GB" sz="4400" b="0" i="0" dirty="0">
                <a:solidFill>
                  <a:srgbClr val="242424"/>
                </a:solidFill>
                <a:effectLst/>
                <a:latin typeface="Aptos" panose="020B0004020202020204" pitchFamily="34" charset="0"/>
              </a:rPr>
            </a:br>
            <a:endParaRPr lang="en-GB" dirty="0"/>
          </a:p>
        </p:txBody>
      </p:sp>
      <p:sp>
        <p:nvSpPr>
          <p:cNvPr id="3" name="Content Placeholder 2">
            <a:extLst>
              <a:ext uri="{FF2B5EF4-FFF2-40B4-BE49-F238E27FC236}">
                <a16:creationId xmlns:a16="http://schemas.microsoft.com/office/drawing/2014/main" id="{E4017C03-1D30-9ACD-7FE4-466F9FA45E8F}"/>
              </a:ext>
            </a:extLst>
          </p:cNvPr>
          <p:cNvSpPr>
            <a:spLocks noGrp="1"/>
          </p:cNvSpPr>
          <p:nvPr>
            <p:ph idx="1"/>
          </p:nvPr>
        </p:nvSpPr>
        <p:spPr/>
        <p:txBody>
          <a:bodyPr/>
          <a:lstStyle/>
          <a:p>
            <a:pPr marL="0" indent="0" algn="l">
              <a:buNone/>
            </a:pPr>
            <a:endParaRPr lang="en-GB" sz="1800" b="0" i="0" dirty="0">
              <a:solidFill>
                <a:srgbClr val="242424"/>
              </a:solidFill>
              <a:effectLst/>
              <a:latin typeface="Aptos" panose="020B0004020202020204" pitchFamily="34" charset="0"/>
            </a:endParaRPr>
          </a:p>
          <a:p>
            <a:pPr algn="l"/>
            <a:r>
              <a:rPr lang="en-GB" b="0" i="0" dirty="0">
                <a:solidFill>
                  <a:srgbClr val="242424"/>
                </a:solidFill>
                <a:effectLst/>
                <a:latin typeface="Aptos" panose="020B0004020202020204" pitchFamily="34" charset="0"/>
              </a:rPr>
              <a:t>We are looking for students interested in undertaking a URSS project to help in rescuing, updating, and editing material that was developed for the William Godwin Diary website at the Bodleian Library.  Editorial skills, proof-reading and the ability to write clearly are essential,  although we are also interested in involving students with some digital/web skills – such as experience with XML and TEI , and/or HTML, CSS and JavaScript.  But they are not requirements! Up to 6 posts will be established under the terms of the URSS scheme through which applications will be made. If you are interested, please first contact mark.philp@warwick.ac.uk.</a:t>
            </a:r>
          </a:p>
          <a:p>
            <a:endParaRPr lang="en-GB" dirty="0"/>
          </a:p>
        </p:txBody>
      </p:sp>
    </p:spTree>
    <p:extLst>
      <p:ext uri="{BB962C8B-B14F-4D97-AF65-F5344CB8AC3E}">
        <p14:creationId xmlns:p14="http://schemas.microsoft.com/office/powerpoint/2010/main" val="147074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EC594-487C-5558-8AB7-0363A8C143EE}"/>
              </a:ext>
            </a:extLst>
          </p:cNvPr>
          <p:cNvSpPr>
            <a:spLocks noGrp="1"/>
          </p:cNvSpPr>
          <p:nvPr>
            <p:ph type="title"/>
          </p:nvPr>
        </p:nvSpPr>
        <p:spPr/>
        <p:txBody>
          <a:bodyPr/>
          <a:lstStyle/>
          <a:p>
            <a:r>
              <a:rPr lang="en-GB" dirty="0"/>
              <a:t>Mapping Women’s Suffrage</a:t>
            </a:r>
          </a:p>
        </p:txBody>
      </p:sp>
      <p:sp>
        <p:nvSpPr>
          <p:cNvPr id="3" name="Content Placeholder 2">
            <a:extLst>
              <a:ext uri="{FF2B5EF4-FFF2-40B4-BE49-F238E27FC236}">
                <a16:creationId xmlns:a16="http://schemas.microsoft.com/office/drawing/2014/main" id="{DB0EE262-569E-1A0D-4449-868D501257D3}"/>
              </a:ext>
            </a:extLst>
          </p:cNvPr>
          <p:cNvSpPr>
            <a:spLocks noGrp="1"/>
          </p:cNvSpPr>
          <p:nvPr>
            <p:ph idx="1"/>
          </p:nvPr>
        </p:nvSpPr>
        <p:spPr/>
        <p:txBody>
          <a:bodyPr>
            <a:normAutofit/>
          </a:bodyPr>
          <a:lstStyle/>
          <a:p>
            <a:pPr marL="0" indent="0" fontAlgn="base">
              <a:buNone/>
            </a:pPr>
            <a:r>
              <a:rPr lang="en-GB" sz="2000" dirty="0">
                <a:solidFill>
                  <a:srgbClr val="000000"/>
                </a:solidFill>
                <a:effectLst/>
                <a:latin typeface="Aptos" panose="020B0004020202020204" pitchFamily="34" charset="0"/>
              </a:rPr>
              <a:t>Get involved with the Mapping Women's Suffrage project </a:t>
            </a:r>
            <a:r>
              <a:rPr lang="en-GB" sz="2000" dirty="0">
                <a:solidFill>
                  <a:srgbClr val="000000"/>
                </a:solidFill>
                <a:effectLst/>
                <a:latin typeface="Aptos" panose="020B0004020202020204" pitchFamily="34" charset="0"/>
                <a:hlinkClick r:id="rId3"/>
              </a:rPr>
              <a:t>www.mappingwomenssuffrage.org.uk</a:t>
            </a:r>
            <a:endParaRPr lang="en-GB" sz="2000" dirty="0">
              <a:solidFill>
                <a:srgbClr val="000000"/>
              </a:solidFill>
              <a:effectLst/>
              <a:latin typeface="Aptos" panose="020B0004020202020204" pitchFamily="34" charset="0"/>
            </a:endParaRPr>
          </a:p>
          <a:p>
            <a:pPr marL="0" indent="0" fontAlgn="base">
              <a:buNone/>
            </a:pPr>
            <a:br>
              <a:rPr lang="en-GB" sz="2000" dirty="0">
                <a:solidFill>
                  <a:srgbClr val="000000"/>
                </a:solidFill>
                <a:effectLst/>
                <a:latin typeface="Aptos" panose="020B0004020202020204" pitchFamily="34" charset="0"/>
              </a:rPr>
            </a:br>
            <a:endParaRPr lang="en-GB" sz="2000" dirty="0">
              <a:solidFill>
                <a:srgbClr val="000000"/>
              </a:solidFill>
              <a:effectLst/>
              <a:latin typeface="Aptos" panose="020B0004020202020204" pitchFamily="34" charset="0"/>
            </a:endParaRPr>
          </a:p>
          <a:p>
            <a:pPr fontAlgn="base"/>
            <a:r>
              <a:rPr lang="en-GB" sz="2000" dirty="0">
                <a:solidFill>
                  <a:srgbClr val="000000"/>
                </a:solidFill>
                <a:effectLst/>
                <a:latin typeface="Aptos" panose="020B0004020202020204" pitchFamily="34" charset="0"/>
              </a:rPr>
              <a:t>It's perfect for a summer project as you can do it from anywhere and research on suffrage campaigners wherever you spend your summer (that is if you spend your summer in the U.K- If not you may be able to apply for funds for accommodation and travel). There's also good potential for engagement/impact events to follow on from their research as being a suffrage map and 'place based' research, community interest historically has always been good.</a:t>
            </a:r>
          </a:p>
          <a:p>
            <a:pPr marL="0" indent="0">
              <a:buNone/>
            </a:pPr>
            <a:endParaRPr lang="en-GB" sz="2000" dirty="0">
              <a:solidFill>
                <a:srgbClr val="000000"/>
              </a:solidFill>
              <a:latin typeface="Aptos" panose="020B0004020202020204" pitchFamily="34" charset="0"/>
            </a:endParaRPr>
          </a:p>
          <a:p>
            <a:pPr marL="0" indent="0">
              <a:buNone/>
            </a:pPr>
            <a:r>
              <a:rPr lang="en-GB" sz="2000" dirty="0"/>
              <a:t>Tara Morton: </a:t>
            </a:r>
            <a:r>
              <a:rPr lang="en-GB" sz="2000" dirty="0">
                <a:hlinkClick r:id="rId4"/>
              </a:rPr>
              <a:t>tara.morton.1@warwick.ac.uk</a:t>
            </a:r>
            <a:r>
              <a:rPr lang="en-GB" sz="2000" dirty="0"/>
              <a:t> </a:t>
            </a:r>
          </a:p>
        </p:txBody>
      </p:sp>
    </p:spTree>
    <p:extLst>
      <p:ext uri="{BB962C8B-B14F-4D97-AF65-F5344CB8AC3E}">
        <p14:creationId xmlns:p14="http://schemas.microsoft.com/office/powerpoint/2010/main" val="136897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21EC2D-C244-9CAF-5ECC-A72C2442EABF}"/>
              </a:ext>
            </a:extLst>
          </p:cNvPr>
          <p:cNvSpPr>
            <a:spLocks noGrp="1"/>
          </p:cNvSpPr>
          <p:nvPr>
            <p:ph type="title"/>
          </p:nvPr>
        </p:nvSpPr>
        <p:spPr>
          <a:xfrm>
            <a:off x="317103" y="125017"/>
            <a:ext cx="5944504" cy="1155144"/>
          </a:xfrm>
        </p:spPr>
        <p:txBody>
          <a:bodyPr>
            <a:normAutofit/>
          </a:bodyPr>
          <a:lstStyle/>
          <a:p>
            <a:r>
              <a:rPr lang="en-GB" sz="3700" dirty="0"/>
              <a:t>How to apply: </a:t>
            </a:r>
            <a:br>
              <a:rPr lang="en-GB" sz="3700" dirty="0"/>
            </a:br>
            <a:r>
              <a:rPr lang="en-GB" sz="3700" dirty="0"/>
              <a:t>completing the proposal</a:t>
            </a:r>
          </a:p>
        </p:txBody>
      </p:sp>
      <p:sp>
        <p:nvSpPr>
          <p:cNvPr id="3" name="Content Placeholder 2">
            <a:extLst>
              <a:ext uri="{FF2B5EF4-FFF2-40B4-BE49-F238E27FC236}">
                <a16:creationId xmlns:a16="http://schemas.microsoft.com/office/drawing/2014/main" id="{742B95CA-1B07-A527-467B-07829BA7343E}"/>
              </a:ext>
            </a:extLst>
          </p:cNvPr>
          <p:cNvSpPr>
            <a:spLocks noGrp="1"/>
          </p:cNvSpPr>
          <p:nvPr>
            <p:ph idx="1"/>
          </p:nvPr>
        </p:nvSpPr>
        <p:spPr>
          <a:xfrm>
            <a:off x="155447" y="1479814"/>
            <a:ext cx="6106160" cy="5378185"/>
          </a:xfrm>
        </p:spPr>
        <p:txBody>
          <a:bodyPr>
            <a:normAutofit lnSpcReduction="10000"/>
          </a:bodyPr>
          <a:lstStyle/>
          <a:p>
            <a:pPr fontAlgn="base">
              <a:spcAft>
                <a:spcPts val="800"/>
              </a:spcAft>
            </a:pPr>
            <a:r>
              <a:rPr lang="en-GB" sz="2000" kern="0" dirty="0">
                <a:effectLst/>
                <a:ea typeface="Times New Roman" panose="02020603050405020304" pitchFamily="18" charset="0"/>
                <a:cs typeface="Times New Roman" panose="02020603050405020304" pitchFamily="18" charset="0"/>
              </a:rPr>
              <a:t>Complete the proposal and application form here: </a:t>
            </a:r>
            <a:r>
              <a:rPr lang="en-GB" sz="2000" u="sng" kern="0" dirty="0">
                <a:effectLst/>
                <a:ea typeface="Times New Roman" panose="02020603050405020304" pitchFamily="18" charset="0"/>
                <a:cs typeface="Times New Roman" panose="02020603050405020304" pitchFamily="18" charset="0"/>
                <a:hlinkClick r:id="rId3"/>
              </a:rPr>
              <a:t>https://myadvantage.warwick.ac.uk/Form.aspx?id=3120898</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Make your application clear and concise. Readers and assessors may not be in your field.</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Make sure your project is achievable in the time and on the budget. Applying for less money doesn't mean you are more likely to get it. Money is for accommodation, travel and archive costs, not equipment.</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Impact is an important part. Why are you doing it? How are you hoping that your skills will be improved?</a:t>
            </a:r>
            <a:endParaRPr lang="en-GB" sz="2000" kern="100" dirty="0">
              <a:effectLst/>
              <a:ea typeface="Calibri" panose="020F0502020204030204" pitchFamily="34" charset="0"/>
              <a:cs typeface="Times New Roman" panose="02020603050405020304" pitchFamily="18" charset="0"/>
            </a:endParaRPr>
          </a:p>
          <a:p>
            <a:pPr fontAlgn="base">
              <a:spcAft>
                <a:spcPts val="800"/>
              </a:spcAft>
            </a:pPr>
            <a:r>
              <a:rPr lang="en-GB" sz="2000" kern="0" dirty="0">
                <a:effectLst/>
                <a:ea typeface="Times New Roman" panose="02020603050405020304" pitchFamily="18" charset="0"/>
                <a:cs typeface="Times New Roman" panose="02020603050405020304" pitchFamily="18" charset="0"/>
              </a:rPr>
              <a:t>Complete application in conjunction with your supervisors. Contact your supervisors in plenty of time before the deadline so that they have time to comment on your proposal and write their supporting comments.</a:t>
            </a:r>
            <a:endParaRPr lang="en-GB" sz="2000" kern="100" dirty="0">
              <a:effectLst/>
              <a:ea typeface="Calibri" panose="020F0502020204030204" pitchFamily="34" charset="0"/>
              <a:cs typeface="Times New Roman" panose="02020603050405020304" pitchFamily="18" charset="0"/>
            </a:endParaRPr>
          </a:p>
          <a:p>
            <a:endParaRPr lang="en-GB" sz="1500" dirty="0"/>
          </a:p>
        </p:txBody>
      </p:sp>
      <p:sp>
        <p:nvSpPr>
          <p:cNvPr id="5131" name="Oval 5130">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124" name="Picture 4" descr="A person in a white dress and hat&#10;&#10;Description automatically generated">
            <a:extLst>
              <a:ext uri="{FF2B5EF4-FFF2-40B4-BE49-F238E27FC236}">
                <a16:creationId xmlns:a16="http://schemas.microsoft.com/office/drawing/2014/main" id="{1D6A9714-FF40-1611-64E7-74ECAD90203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579" r="-3" b="20646"/>
          <a:stretch/>
        </p:blipFill>
        <p:spPr bwMode="auto">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a:noFill/>
          <a:extLst>
            <a:ext uri="{909E8E84-426E-40DD-AFC4-6F175D3DCCD1}">
              <a14:hiddenFill xmlns:a14="http://schemas.microsoft.com/office/drawing/2010/main">
                <a:solidFill>
                  <a:srgbClr val="FFFFFF"/>
                </a:solidFill>
              </a14:hiddenFill>
            </a:ext>
          </a:extLst>
        </p:spPr>
      </p:pic>
      <p:sp>
        <p:nvSpPr>
          <p:cNvPr id="5133" name="Arc 5132">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5122" name="Picture 2" descr="A person standing on a cobblestone street&#10;&#10;Description automatically generated">
            <a:extLst>
              <a:ext uri="{FF2B5EF4-FFF2-40B4-BE49-F238E27FC236}">
                <a16:creationId xmlns:a16="http://schemas.microsoft.com/office/drawing/2014/main" id="{3A6DEA63-9554-A0AC-768B-8AE8A005E38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5633" r="-4" b="11289"/>
          <a:stretch/>
        </p:blipFill>
        <p:spPr bwMode="auto">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0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707DE-9111-28F7-B9EB-416FB1156A6E}"/>
              </a:ext>
            </a:extLst>
          </p:cNvPr>
          <p:cNvSpPr>
            <a:spLocks noGrp="1"/>
          </p:cNvSpPr>
          <p:nvPr>
            <p:ph type="title"/>
          </p:nvPr>
        </p:nvSpPr>
        <p:spPr/>
        <p:txBody>
          <a:bodyPr/>
          <a:lstStyle/>
          <a:p>
            <a:r>
              <a:rPr lang="en-GB" dirty="0"/>
              <a:t>Pathways Project</a:t>
            </a:r>
          </a:p>
        </p:txBody>
      </p:sp>
      <p:sp>
        <p:nvSpPr>
          <p:cNvPr id="3" name="Content Placeholder 2">
            <a:extLst>
              <a:ext uri="{FF2B5EF4-FFF2-40B4-BE49-F238E27FC236}">
                <a16:creationId xmlns:a16="http://schemas.microsoft.com/office/drawing/2014/main" id="{5B22DD0C-0D80-A8F1-E5AF-68CE9588E220}"/>
              </a:ext>
            </a:extLst>
          </p:cNvPr>
          <p:cNvSpPr>
            <a:spLocks noGrp="1"/>
          </p:cNvSpPr>
          <p:nvPr>
            <p:ph idx="1"/>
          </p:nvPr>
        </p:nvSpPr>
        <p:spPr/>
        <p:txBody>
          <a:bodyPr/>
          <a:lstStyle/>
          <a:p>
            <a:r>
              <a:rPr lang="en-GB" dirty="0"/>
              <a:t>Ringfenced Funding for </a:t>
            </a:r>
            <a:r>
              <a:rPr lang="en-GB"/>
              <a:t>students who </a:t>
            </a:r>
            <a:r>
              <a:rPr lang="en-GB" b="0" i="0">
                <a:solidFill>
                  <a:srgbClr val="202020"/>
                </a:solidFill>
                <a:effectLst/>
                <a:latin typeface="Lato" panose="020F0502020204030203" pitchFamily="34" charset="0"/>
              </a:rPr>
              <a:t>self-identify as being either Black or of Black heritage.</a:t>
            </a:r>
            <a:endParaRPr lang="en-GB" dirty="0"/>
          </a:p>
          <a:p>
            <a:r>
              <a:rPr lang="en-GB" dirty="0"/>
              <a:t>https://warwick.ac.uk/research/research-culture-at-warwick/pathway-programme/urss/</a:t>
            </a:r>
          </a:p>
        </p:txBody>
      </p:sp>
    </p:spTree>
    <p:extLst>
      <p:ext uri="{BB962C8B-B14F-4D97-AF65-F5344CB8AC3E}">
        <p14:creationId xmlns:p14="http://schemas.microsoft.com/office/powerpoint/2010/main" val="2396478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154</TotalTime>
  <Words>762</Words>
  <Application>Microsoft Office PowerPoint</Application>
  <PresentationFormat>Widescreen</PresentationFormat>
  <Paragraphs>68</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Arial</vt:lpstr>
      <vt:lpstr>Calibri</vt:lpstr>
      <vt:lpstr>Calibri Light</vt:lpstr>
      <vt:lpstr>Lato</vt:lpstr>
      <vt:lpstr>Times New Roman</vt:lpstr>
      <vt:lpstr>Office Theme</vt:lpstr>
      <vt:lpstr>URSS Department of History</vt:lpstr>
      <vt:lpstr>Why do a URSS or EURSS</vt:lpstr>
      <vt:lpstr>How to take your research further.</vt:lpstr>
      <vt:lpstr>How to apply: groundwork</vt:lpstr>
      <vt:lpstr>Projects in History</vt:lpstr>
      <vt:lpstr>The William Godwin Diary </vt:lpstr>
      <vt:lpstr>Mapping Women’s Suffrage</vt:lpstr>
      <vt:lpstr>How to apply:  completing the proposal</vt:lpstr>
      <vt:lpstr>Pathways Project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URSS/EURSS in the Department of History</dc:title>
  <dc:creator>Doyle, Rosie</dc:creator>
  <cp:lastModifiedBy>Woodrow, Claire</cp:lastModifiedBy>
  <cp:revision>2</cp:revision>
  <dcterms:created xsi:type="dcterms:W3CDTF">2023-12-12T11:33:35Z</dcterms:created>
  <dcterms:modified xsi:type="dcterms:W3CDTF">2025-01-22T13:12:36Z</dcterms:modified>
</cp:coreProperties>
</file>