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3" r:id="rId2"/>
    <p:sldId id="321" r:id="rId3"/>
    <p:sldId id="347" r:id="rId4"/>
    <p:sldId id="345" r:id="rId5"/>
    <p:sldId id="346" r:id="rId6"/>
    <p:sldId id="322" r:id="rId7"/>
    <p:sldId id="341" r:id="rId8"/>
    <p:sldId id="337" r:id="rId9"/>
    <p:sldId id="339" r:id="rId10"/>
    <p:sldId id="327" r:id="rId11"/>
    <p:sldId id="342" r:id="rId12"/>
    <p:sldId id="338" r:id="rId13"/>
    <p:sldId id="320" r:id="rId14"/>
    <p:sldId id="330" r:id="rId15"/>
    <p:sldId id="331" r:id="rId16"/>
    <p:sldId id="336" r:id="rId17"/>
    <p:sldId id="332" r:id="rId18"/>
    <p:sldId id="326" r:id="rId19"/>
    <p:sldId id="333" r:id="rId20"/>
    <p:sldId id="334" r:id="rId21"/>
    <p:sldId id="335" r:id="rId22"/>
    <p:sldId id="32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63"/>
  </p:normalViewPr>
  <p:slideViewPr>
    <p:cSldViewPr snapToGrid="0" snapToObjects="1">
      <p:cViewPr varScale="1">
        <p:scale>
          <a:sx n="121" d="100"/>
          <a:sy n="121" d="100"/>
        </p:scale>
        <p:origin x="200"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45E72-9486-CB4A-A8D0-B1083B4689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28C9199-7FD2-4B40-B736-A2FE45E0DD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DACE24A-FCCE-AD4A-85DE-BB6276368B6B}"/>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5" name="Footer Placeholder 4">
            <a:extLst>
              <a:ext uri="{FF2B5EF4-FFF2-40B4-BE49-F238E27FC236}">
                <a16:creationId xmlns:a16="http://schemas.microsoft.com/office/drawing/2014/main" id="{BFCB107D-6F00-E54B-9A3F-ED722E17E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BE977C-62C4-764E-9830-08EE55144BCE}"/>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1368763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10718-3D7C-254C-8F30-EEB10F7FFA6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CACF494-EECD-994A-B3CD-22A6B21A13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31EC01-3A8C-CB49-B6D0-5D69BA381990}"/>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5" name="Footer Placeholder 4">
            <a:extLst>
              <a:ext uri="{FF2B5EF4-FFF2-40B4-BE49-F238E27FC236}">
                <a16:creationId xmlns:a16="http://schemas.microsoft.com/office/drawing/2014/main" id="{7C01B1AC-8229-EC49-AC64-CCF2023AB9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7812F3-DA07-7540-BFBA-455D4DF392B6}"/>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754966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05B3F7-E5A7-FD4C-9337-645A3BF1D4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44187F-5CC4-EC48-B15E-05826AA8414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6560C7-85B4-0E4B-835F-7C70248721AB}"/>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5" name="Footer Placeholder 4">
            <a:extLst>
              <a:ext uri="{FF2B5EF4-FFF2-40B4-BE49-F238E27FC236}">
                <a16:creationId xmlns:a16="http://schemas.microsoft.com/office/drawing/2014/main" id="{37CDB421-6A94-3042-A8E9-D860D3ACBF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4AEF70-DBA2-2945-AD8F-E0F134191594}"/>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4151269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2862454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E40A1-C286-F242-A730-333DB615B02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B6DB04-DD08-E847-AD0D-D2258F4F323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317637-18C9-784E-9421-254B45094463}"/>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5" name="Footer Placeholder 4">
            <a:extLst>
              <a:ext uri="{FF2B5EF4-FFF2-40B4-BE49-F238E27FC236}">
                <a16:creationId xmlns:a16="http://schemas.microsoft.com/office/drawing/2014/main" id="{73746322-1BEA-954B-BBEE-21D108813C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C6E19B-FE1E-2C4F-984F-80FB8F1F22D5}"/>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1200616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164F9-01CE-5A40-94DB-6221B0D894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C6D17C9-68FF-1040-8F19-DDD7206EA0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5066B1-EAD8-5040-982F-E5163FC866E4}"/>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5" name="Footer Placeholder 4">
            <a:extLst>
              <a:ext uri="{FF2B5EF4-FFF2-40B4-BE49-F238E27FC236}">
                <a16:creationId xmlns:a16="http://schemas.microsoft.com/office/drawing/2014/main" id="{58F72568-7961-CE43-89CF-00DA8063EF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B1A8FA-5917-584C-9340-CC3713E2A56D}"/>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541207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32A5D-9E31-7E4D-ADDD-D0AD6D303A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DF9C15-EC8D-3C4B-9BCA-D23341ECC4A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B2A966-97B0-4B4F-B485-578D7448874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F53CD5-7910-5B4F-9AF8-2FAB0FEB33DE}"/>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6" name="Footer Placeholder 5">
            <a:extLst>
              <a:ext uri="{FF2B5EF4-FFF2-40B4-BE49-F238E27FC236}">
                <a16:creationId xmlns:a16="http://schemas.microsoft.com/office/drawing/2014/main" id="{1F4B06ED-7115-C745-95F9-BF3DE74F0F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D54BC5-4973-5A47-82A7-DFB9C3510B13}"/>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3019079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527D1-E4F0-F842-9944-54F1BE96CF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0233100-409F-4B4A-9DC5-18D1CD0F43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3A3AA1-A044-B147-9CF0-3314F55FBE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C0CFA6-4A74-EA44-8B08-77EE22AF98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0774E07-36B8-A54B-AA5B-C6DA60E619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1B6651-1FC8-B94F-B561-DDFB18B9D271}"/>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8" name="Footer Placeholder 7">
            <a:extLst>
              <a:ext uri="{FF2B5EF4-FFF2-40B4-BE49-F238E27FC236}">
                <a16:creationId xmlns:a16="http://schemas.microsoft.com/office/drawing/2014/main" id="{529E16D8-4155-3545-8109-C5D5547A560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70A7422-5DB5-F64A-9FBB-4BA4F25F5B04}"/>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1733270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87D4E-E2D5-744D-B9DD-2040F48D7FF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74888A0-2140-9D4E-83FD-D1FF654CEE2A}"/>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4" name="Footer Placeholder 3">
            <a:extLst>
              <a:ext uri="{FF2B5EF4-FFF2-40B4-BE49-F238E27FC236}">
                <a16:creationId xmlns:a16="http://schemas.microsoft.com/office/drawing/2014/main" id="{48CF7D63-E57B-294F-906D-0963B6515C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8DD9D5E-41AA-7C43-8B59-6DEFB56D110A}"/>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2388294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10E6D-1DE7-B442-9E8F-E688B38A5BC4}"/>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3" name="Footer Placeholder 2">
            <a:extLst>
              <a:ext uri="{FF2B5EF4-FFF2-40B4-BE49-F238E27FC236}">
                <a16:creationId xmlns:a16="http://schemas.microsoft.com/office/drawing/2014/main" id="{2755F7E1-814A-074C-9F34-BC850EF40ED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C288AE0-9177-4048-BC75-E6DB22515054}"/>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4231820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19F73-584F-344B-B558-6E0D1BEB49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B0FDD7A-1D5A-E74F-935E-A1032CD397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DE1222-804E-844D-BFA8-EB387FCE7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FBF56A-75EF-6C4D-96E5-B3A6CDBE3760}"/>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6" name="Footer Placeholder 5">
            <a:extLst>
              <a:ext uri="{FF2B5EF4-FFF2-40B4-BE49-F238E27FC236}">
                <a16:creationId xmlns:a16="http://schemas.microsoft.com/office/drawing/2014/main" id="{CB99FE70-FC1F-644C-8409-EF61C8FB79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E2B58B-82F9-6141-AB68-AB8DEB377F31}"/>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4003704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DA4F4-C443-874C-AE15-2C35F00052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D07D82-AABA-1F49-ABD4-88422418D0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FE1E78E-62B2-F54C-A33E-B5DD996000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DA733F-08FD-9D44-B8DB-EB9E01FA9811}"/>
              </a:ext>
            </a:extLst>
          </p:cNvPr>
          <p:cNvSpPr>
            <a:spLocks noGrp="1"/>
          </p:cNvSpPr>
          <p:nvPr>
            <p:ph type="dt" sz="half" idx="10"/>
          </p:nvPr>
        </p:nvSpPr>
        <p:spPr/>
        <p:txBody>
          <a:bodyPr/>
          <a:lstStyle/>
          <a:p>
            <a:fld id="{38D55165-0A40-AA4D-97AF-0E28159C88E4}" type="datetimeFigureOut">
              <a:rPr lang="en-US" smtClean="0"/>
              <a:t>3/1/19</a:t>
            </a:fld>
            <a:endParaRPr lang="en-US"/>
          </a:p>
        </p:txBody>
      </p:sp>
      <p:sp>
        <p:nvSpPr>
          <p:cNvPr id="6" name="Footer Placeholder 5">
            <a:extLst>
              <a:ext uri="{FF2B5EF4-FFF2-40B4-BE49-F238E27FC236}">
                <a16:creationId xmlns:a16="http://schemas.microsoft.com/office/drawing/2014/main" id="{2FCCE324-938E-7844-A81A-0CEAC420DA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53C9B4-F807-374E-9C30-BA862B1D0156}"/>
              </a:ext>
            </a:extLst>
          </p:cNvPr>
          <p:cNvSpPr>
            <a:spLocks noGrp="1"/>
          </p:cNvSpPr>
          <p:nvPr>
            <p:ph type="sldNum" sz="quarter" idx="12"/>
          </p:nvPr>
        </p:nvSpPr>
        <p:spPr/>
        <p:txBody>
          <a:bodyPr/>
          <a:lstStyle/>
          <a:p>
            <a:fld id="{494C3DAE-686D-3546-AA18-60F7C7C562B3}" type="slidenum">
              <a:rPr lang="en-US" smtClean="0"/>
              <a:t>‹#›</a:t>
            </a:fld>
            <a:endParaRPr lang="en-US"/>
          </a:p>
        </p:txBody>
      </p:sp>
    </p:spTree>
    <p:extLst>
      <p:ext uri="{BB962C8B-B14F-4D97-AF65-F5344CB8AC3E}">
        <p14:creationId xmlns:p14="http://schemas.microsoft.com/office/powerpoint/2010/main" val="2855718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87182F-DD98-9241-B831-0560EEDAAA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CCC9BBB-F12F-9E40-9F55-44CE9F5CFC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7B3BC3-44DB-B546-A071-638EA3EF13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D55165-0A40-AA4D-97AF-0E28159C88E4}" type="datetimeFigureOut">
              <a:rPr lang="en-US" smtClean="0"/>
              <a:t>3/1/19</a:t>
            </a:fld>
            <a:endParaRPr lang="en-US"/>
          </a:p>
        </p:txBody>
      </p:sp>
      <p:sp>
        <p:nvSpPr>
          <p:cNvPr id="5" name="Footer Placeholder 4">
            <a:extLst>
              <a:ext uri="{FF2B5EF4-FFF2-40B4-BE49-F238E27FC236}">
                <a16:creationId xmlns:a16="http://schemas.microsoft.com/office/drawing/2014/main" id="{A5D0347F-2503-1D41-BDCA-8752CFC7B0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26AB78C-A50D-6240-B904-8648885428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4C3DAE-686D-3546-AA18-60F7C7C562B3}" type="slidenum">
              <a:rPr lang="en-US" smtClean="0"/>
              <a:t>‹#›</a:t>
            </a:fld>
            <a:endParaRPr lang="en-US"/>
          </a:p>
        </p:txBody>
      </p:sp>
    </p:spTree>
    <p:extLst>
      <p:ext uri="{BB962C8B-B14F-4D97-AF65-F5344CB8AC3E}">
        <p14:creationId xmlns:p14="http://schemas.microsoft.com/office/powerpoint/2010/main" val="1771727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4.tiff"/><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3392" y="1165682"/>
            <a:ext cx="11137237" cy="2496277"/>
          </a:xfrm>
        </p:spPr>
        <p:txBody>
          <a:bodyPr/>
          <a:lstStyle/>
          <a:p>
            <a:r>
              <a:rPr lang="en-US" dirty="0">
                <a:latin typeface="Calibri Light" charset="0"/>
                <a:ea typeface="Calibri Light" charset="0"/>
                <a:cs typeface="Calibri Light" charset="0"/>
              </a:rPr>
              <a:t>Can We Cultivate </a:t>
            </a:r>
            <a:br>
              <a:rPr lang="en-US" dirty="0">
                <a:latin typeface="Calibri Light" charset="0"/>
                <a:ea typeface="Calibri Light" charset="0"/>
                <a:cs typeface="Calibri Light" charset="0"/>
              </a:rPr>
            </a:br>
            <a:r>
              <a:rPr lang="en-US" dirty="0">
                <a:latin typeface="Calibri Light" charset="0"/>
                <a:ea typeface="Calibri Light" charset="0"/>
                <a:cs typeface="Calibri Light" charset="0"/>
              </a:rPr>
              <a:t>Our Passions?</a:t>
            </a:r>
          </a:p>
        </p:txBody>
      </p:sp>
      <p:sp>
        <p:nvSpPr>
          <p:cNvPr id="4" name="Text Placeholder 3"/>
          <p:cNvSpPr>
            <a:spLocks noGrp="1"/>
          </p:cNvSpPr>
          <p:nvPr>
            <p:ph type="body" sz="quarter" idx="12"/>
          </p:nvPr>
        </p:nvSpPr>
        <p:spPr>
          <a:xfrm>
            <a:off x="804333" y="4196465"/>
            <a:ext cx="8940072" cy="450849"/>
          </a:xfrm>
        </p:spPr>
        <p:txBody>
          <a:bodyPr/>
          <a:lstStyle/>
          <a:p>
            <a:r>
              <a:rPr lang="en-US" dirty="0">
                <a:latin typeface="Calibri Light" charset="0"/>
                <a:ea typeface="Calibri Light" charset="0"/>
                <a:cs typeface="Calibri Light" charset="0"/>
              </a:rPr>
              <a:t>Matthew Dennis,  Department of Philosophy, University of Warwick</a:t>
            </a:r>
          </a:p>
        </p:txBody>
      </p:sp>
    </p:spTree>
    <p:extLst>
      <p:ext uri="{BB962C8B-B14F-4D97-AF65-F5344CB8AC3E}">
        <p14:creationId xmlns:p14="http://schemas.microsoft.com/office/powerpoint/2010/main" val="3909718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0EA6193-280C-8045-911C-33B24F69DE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5587" y="1379400"/>
            <a:ext cx="2506133" cy="3302000"/>
          </a:xfrm>
          <a:prstGeom prst="rect">
            <a:avLst/>
          </a:prstGeom>
        </p:spPr>
      </p:pic>
      <p:pic>
        <p:nvPicPr>
          <p:cNvPr id="12" name="Picture 11">
            <a:extLst>
              <a:ext uri="{FF2B5EF4-FFF2-40B4-BE49-F238E27FC236}">
                <a16:creationId xmlns:a16="http://schemas.microsoft.com/office/drawing/2014/main" id="{485826CF-F097-1C47-A138-4FAA144BCA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5960" y="1379400"/>
            <a:ext cx="2410587" cy="3302000"/>
          </a:xfrm>
          <a:prstGeom prst="rect">
            <a:avLst/>
          </a:prstGeom>
        </p:spPr>
      </p:pic>
      <p:pic>
        <p:nvPicPr>
          <p:cNvPr id="13" name="Picture 12">
            <a:extLst>
              <a:ext uri="{FF2B5EF4-FFF2-40B4-BE49-F238E27FC236}">
                <a16:creationId xmlns:a16="http://schemas.microsoft.com/office/drawing/2014/main" id="{E38C25FF-5A71-7C4F-9B41-6C3C83EE94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0787" y="1379400"/>
            <a:ext cx="2272752" cy="3390496"/>
          </a:xfrm>
          <a:prstGeom prst="rect">
            <a:avLst/>
          </a:prstGeom>
        </p:spPr>
      </p:pic>
      <p:sp>
        <p:nvSpPr>
          <p:cNvPr id="14" name="Rectangle 13">
            <a:extLst>
              <a:ext uri="{FF2B5EF4-FFF2-40B4-BE49-F238E27FC236}">
                <a16:creationId xmlns:a16="http://schemas.microsoft.com/office/drawing/2014/main" id="{4450D5DB-C41A-5945-85D9-F0E9D93C7B7C}"/>
              </a:ext>
            </a:extLst>
          </p:cNvPr>
          <p:cNvSpPr/>
          <p:nvPr/>
        </p:nvSpPr>
        <p:spPr>
          <a:xfrm>
            <a:off x="1662100" y="5064605"/>
            <a:ext cx="2410587" cy="461665"/>
          </a:xfrm>
          <a:prstGeom prst="rect">
            <a:avLst/>
          </a:prstGeom>
        </p:spPr>
        <p:txBody>
          <a:bodyPr wrap="square">
            <a:spAutoFit/>
          </a:bodyPr>
          <a:lstStyle/>
          <a:p>
            <a:pPr algn="ctr"/>
            <a:r>
              <a:rPr lang="en-GB" sz="2400" dirty="0">
                <a:latin typeface="+mj-lt"/>
                <a:ea typeface="Times New Roman" charset="0"/>
                <a:cs typeface="Times New Roman" charset="0"/>
              </a:rPr>
              <a:t>Harry Frankfurt</a:t>
            </a:r>
          </a:p>
        </p:txBody>
      </p:sp>
      <p:sp>
        <p:nvSpPr>
          <p:cNvPr id="15" name="Rectangle 14">
            <a:extLst>
              <a:ext uri="{FF2B5EF4-FFF2-40B4-BE49-F238E27FC236}">
                <a16:creationId xmlns:a16="http://schemas.microsoft.com/office/drawing/2014/main" id="{CCD1FCF0-8680-9B4F-8E58-5BE44D3D98C9}"/>
              </a:ext>
            </a:extLst>
          </p:cNvPr>
          <p:cNvSpPr/>
          <p:nvPr/>
        </p:nvSpPr>
        <p:spPr>
          <a:xfrm>
            <a:off x="4995960" y="5044353"/>
            <a:ext cx="2345251" cy="461665"/>
          </a:xfrm>
          <a:prstGeom prst="rect">
            <a:avLst/>
          </a:prstGeom>
        </p:spPr>
        <p:txBody>
          <a:bodyPr wrap="square">
            <a:spAutoFit/>
          </a:bodyPr>
          <a:lstStyle/>
          <a:p>
            <a:pPr algn="ctr"/>
            <a:r>
              <a:rPr lang="en-GB" sz="2400" dirty="0">
                <a:latin typeface="+mj-lt"/>
                <a:ea typeface="Times New Roman" charset="0"/>
                <a:cs typeface="Times New Roman" charset="0"/>
              </a:rPr>
              <a:t>Bernard Williams</a:t>
            </a:r>
          </a:p>
        </p:txBody>
      </p:sp>
      <p:sp>
        <p:nvSpPr>
          <p:cNvPr id="16" name="Rectangle 15">
            <a:extLst>
              <a:ext uri="{FF2B5EF4-FFF2-40B4-BE49-F238E27FC236}">
                <a16:creationId xmlns:a16="http://schemas.microsoft.com/office/drawing/2014/main" id="{8CACF8F0-FB76-B24A-BF0F-C5250DC8DAFA}"/>
              </a:ext>
            </a:extLst>
          </p:cNvPr>
          <p:cNvSpPr/>
          <p:nvPr/>
        </p:nvSpPr>
        <p:spPr>
          <a:xfrm>
            <a:off x="8449459" y="5064605"/>
            <a:ext cx="1895408" cy="461665"/>
          </a:xfrm>
          <a:prstGeom prst="rect">
            <a:avLst/>
          </a:prstGeom>
        </p:spPr>
        <p:txBody>
          <a:bodyPr wrap="square">
            <a:spAutoFit/>
          </a:bodyPr>
          <a:lstStyle/>
          <a:p>
            <a:pPr algn="ctr"/>
            <a:r>
              <a:rPr lang="en-GB" sz="2400" dirty="0">
                <a:latin typeface="+mj-lt"/>
                <a:ea typeface="Times New Roman" charset="0"/>
                <a:cs typeface="Times New Roman" charset="0"/>
              </a:rPr>
              <a:t>Susan Wolf </a:t>
            </a:r>
          </a:p>
        </p:txBody>
      </p:sp>
    </p:spTree>
    <p:extLst>
      <p:ext uri="{BB962C8B-B14F-4D97-AF65-F5344CB8AC3E}">
        <p14:creationId xmlns:p14="http://schemas.microsoft.com/office/powerpoint/2010/main" val="4158769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9D8D009-E4BA-5E49-8D05-A4D6F3F97F23}"/>
              </a:ext>
            </a:extLst>
          </p:cNvPr>
          <p:cNvSpPr>
            <a:spLocks noGrp="1"/>
          </p:cNvSpPr>
          <p:nvPr>
            <p:ph idx="1"/>
          </p:nvPr>
        </p:nvSpPr>
        <p:spPr>
          <a:xfrm>
            <a:off x="1076755" y="2275490"/>
            <a:ext cx="10753195" cy="4114800"/>
          </a:xfrm>
        </p:spPr>
        <p:txBody>
          <a:bodyPr/>
          <a:lstStyle/>
          <a:p>
            <a:pPr marL="0" indent="0">
              <a:buNone/>
            </a:pPr>
            <a:r>
              <a:rPr lang="en-GB" sz="3200" dirty="0">
                <a:latin typeface="+mj-lt"/>
              </a:rPr>
              <a:t>FRANKFURT: ‘What we love is not up to us. We cannot help it that the direction of our practical reasoning is in fact governed by the specific final ends that our love has defined for us. We cannot fairly be charged with reprehensible arbitrariness, nor with a wilful or negligent lack of objectivity, since these things are not under our immediate control at all.’ (2004: 49) </a:t>
            </a:r>
          </a:p>
          <a:p>
            <a:pPr marL="0" indent="0">
              <a:buNone/>
            </a:pPr>
            <a:endParaRPr lang="en-US" dirty="0">
              <a:latin typeface="+mj-lt"/>
            </a:endParaRPr>
          </a:p>
        </p:txBody>
      </p:sp>
    </p:spTree>
    <p:extLst>
      <p:ext uri="{BB962C8B-B14F-4D97-AF65-F5344CB8AC3E}">
        <p14:creationId xmlns:p14="http://schemas.microsoft.com/office/powerpoint/2010/main" val="414683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1F99C90-2600-DC40-8A6C-AE3B8A144E1B}"/>
              </a:ext>
            </a:extLst>
          </p:cNvPr>
          <p:cNvSpPr/>
          <p:nvPr/>
        </p:nvSpPr>
        <p:spPr>
          <a:xfrm>
            <a:off x="1592591" y="2613824"/>
            <a:ext cx="9601067" cy="1938992"/>
          </a:xfrm>
          <a:prstGeom prst="rect">
            <a:avLst/>
          </a:prstGeom>
        </p:spPr>
        <p:txBody>
          <a:bodyPr wrap="square">
            <a:spAutoFit/>
          </a:bodyPr>
          <a:lstStyle/>
          <a:p>
            <a:pPr algn="just"/>
            <a:r>
              <a:rPr lang="en-GB" sz="2400" dirty="0">
                <a:latin typeface="+mj-lt"/>
              </a:rPr>
              <a:t>“Attachments are of great seriousness. Choose you attachments carefully. Choose your temple of fanaticism with great care. What you wish to sing of as tragic love is just an attachment not carefully chosen.” </a:t>
            </a:r>
          </a:p>
          <a:p>
            <a:pPr algn="just"/>
            <a:endParaRPr lang="en-GB" sz="2400" dirty="0">
              <a:latin typeface="+mj-lt"/>
            </a:endParaRPr>
          </a:p>
          <a:p>
            <a:pPr algn="r"/>
            <a:r>
              <a:rPr lang="en-GB" sz="2400" dirty="0">
                <a:latin typeface="+mj-lt"/>
              </a:rPr>
              <a:t>David Foster Wallace, </a:t>
            </a:r>
            <a:r>
              <a:rPr lang="en-GB" sz="2400" i="1" dirty="0">
                <a:latin typeface="+mj-lt"/>
              </a:rPr>
              <a:t>Infinite Jest</a:t>
            </a:r>
            <a:r>
              <a:rPr lang="en-GB" sz="2400" dirty="0">
                <a:latin typeface="+mj-lt"/>
              </a:rPr>
              <a:t> (1996) </a:t>
            </a:r>
          </a:p>
        </p:txBody>
      </p:sp>
    </p:spTree>
    <p:extLst>
      <p:ext uri="{BB962C8B-B14F-4D97-AF65-F5344CB8AC3E}">
        <p14:creationId xmlns:p14="http://schemas.microsoft.com/office/powerpoint/2010/main" val="3962498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9929" y="18622"/>
            <a:ext cx="4530903" cy="682300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2840" y="-75450"/>
            <a:ext cx="13834155" cy="6917079"/>
          </a:xfrm>
          <a:prstGeom prst="rect">
            <a:avLst/>
          </a:prstGeom>
        </p:spPr>
      </p:pic>
    </p:spTree>
    <p:extLst>
      <p:ext uri="{BB962C8B-B14F-4D97-AF65-F5344CB8AC3E}">
        <p14:creationId xmlns:p14="http://schemas.microsoft.com/office/powerpoint/2010/main" val="4283206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CE32DE-EC2F-7A4E-903A-01A7C8EA9E3D}"/>
              </a:ext>
            </a:extLst>
          </p:cNvPr>
          <p:cNvSpPr/>
          <p:nvPr/>
        </p:nvSpPr>
        <p:spPr>
          <a:xfrm>
            <a:off x="1685767" y="2644170"/>
            <a:ext cx="9793088" cy="1569660"/>
          </a:xfrm>
          <a:prstGeom prst="rect">
            <a:avLst/>
          </a:prstGeom>
        </p:spPr>
        <p:txBody>
          <a:bodyPr wrap="square">
            <a:spAutoFit/>
          </a:bodyPr>
          <a:lstStyle/>
          <a:p>
            <a:pPr algn="just"/>
            <a:r>
              <a:rPr lang="en-GB" sz="2400" dirty="0">
                <a:latin typeface="+mj-lt"/>
                <a:ea typeface="Calibri" panose="020F0502020204030204" pitchFamily="34" charset="0"/>
                <a:cs typeface="Times New Roman" panose="02020603050405020304" pitchFamily="18" charset="0"/>
              </a:rPr>
              <a:t>NIETZSCHE (Q3): ‘The man who does not wish to belong to the mass needs only to cease taking himself easily; let him follow his conscience, which calls to him: “</a:t>
            </a:r>
            <a:r>
              <a:rPr lang="en-GB" sz="2400" u="sng" dirty="0">
                <a:latin typeface="+mj-lt"/>
                <a:ea typeface="Calibri" panose="020F0502020204030204" pitchFamily="34" charset="0"/>
                <a:cs typeface="Times New Roman" panose="02020603050405020304" pitchFamily="18" charset="0"/>
              </a:rPr>
              <a:t>Be your self! </a:t>
            </a:r>
            <a:r>
              <a:rPr lang="en-GB" sz="2400" dirty="0">
                <a:latin typeface="+mj-lt"/>
                <a:ea typeface="Calibri" panose="020F0502020204030204" pitchFamily="34" charset="0"/>
                <a:cs typeface="Times New Roman" panose="02020603050405020304" pitchFamily="18" charset="0"/>
              </a:rPr>
              <a:t>All you are now doing, thinking, desiring, is not you yourself.”’ (1876: 127)</a:t>
            </a:r>
          </a:p>
        </p:txBody>
      </p:sp>
    </p:spTree>
    <p:extLst>
      <p:ext uri="{BB962C8B-B14F-4D97-AF65-F5344CB8AC3E}">
        <p14:creationId xmlns:p14="http://schemas.microsoft.com/office/powerpoint/2010/main" val="3762827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5CA642F-E1B8-8646-87AA-C0A280727D38}"/>
              </a:ext>
            </a:extLst>
          </p:cNvPr>
          <p:cNvSpPr/>
          <p:nvPr/>
        </p:nvSpPr>
        <p:spPr>
          <a:xfrm>
            <a:off x="941537" y="2828835"/>
            <a:ext cx="10945216" cy="1200329"/>
          </a:xfrm>
          <a:prstGeom prst="rect">
            <a:avLst/>
          </a:prstGeom>
        </p:spPr>
        <p:txBody>
          <a:bodyPr wrap="square">
            <a:spAutoFit/>
          </a:bodyPr>
          <a:lstStyle/>
          <a:p>
            <a:pPr algn="just"/>
            <a:r>
              <a:rPr lang="en-GB" sz="2400" dirty="0">
                <a:latin typeface="+mj-lt"/>
                <a:ea typeface="Calibri" panose="020F0502020204030204" pitchFamily="34" charset="0"/>
                <a:cs typeface="Times New Roman" panose="02020603050405020304" pitchFamily="18" charset="0"/>
              </a:rPr>
              <a:t>NIETZSCHE (Q6): ‘Let the youthful soul look back on life with the question: what have </a:t>
            </a:r>
            <a:r>
              <a:rPr lang="en-GB" sz="2400" u="sng" dirty="0">
                <a:latin typeface="+mj-lt"/>
                <a:ea typeface="Calibri" panose="020F0502020204030204" pitchFamily="34" charset="0"/>
                <a:cs typeface="Times New Roman" panose="02020603050405020304" pitchFamily="18" charset="0"/>
              </a:rPr>
              <a:t>you truly loved up to now</a:t>
            </a:r>
            <a:r>
              <a:rPr lang="en-GB" sz="2400" dirty="0">
                <a:latin typeface="+mj-lt"/>
                <a:ea typeface="Calibri" panose="020F0502020204030204" pitchFamily="34" charset="0"/>
                <a:cs typeface="Times New Roman" panose="02020603050405020304" pitchFamily="18" charset="0"/>
              </a:rPr>
              <a:t>, what has drawn your soul aloft, what has mastered it and at the same time blessed it? (1876: 129)</a:t>
            </a:r>
          </a:p>
        </p:txBody>
      </p:sp>
    </p:spTree>
    <p:extLst>
      <p:ext uri="{BB962C8B-B14F-4D97-AF65-F5344CB8AC3E}">
        <p14:creationId xmlns:p14="http://schemas.microsoft.com/office/powerpoint/2010/main" val="36230606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6F02AEF-6759-A142-AD10-A851BCA08157}"/>
              </a:ext>
            </a:extLst>
          </p:cNvPr>
          <p:cNvSpPr/>
          <p:nvPr/>
        </p:nvSpPr>
        <p:spPr>
          <a:xfrm>
            <a:off x="804903" y="2828835"/>
            <a:ext cx="10945216" cy="1200329"/>
          </a:xfrm>
          <a:prstGeom prst="rect">
            <a:avLst/>
          </a:prstGeom>
        </p:spPr>
        <p:txBody>
          <a:bodyPr wrap="square">
            <a:spAutoFit/>
          </a:bodyPr>
          <a:lstStyle/>
          <a:p>
            <a:pPr algn="just"/>
            <a:r>
              <a:rPr lang="en-GB" sz="2400" dirty="0">
                <a:latin typeface="+mj-lt"/>
                <a:ea typeface="Calibri" panose="020F0502020204030204" pitchFamily="34" charset="0"/>
                <a:cs typeface="Times New Roman" panose="02020603050405020304" pitchFamily="18" charset="0"/>
              </a:rPr>
              <a:t>NIETZSCHE (Q6): ‘Set up these revered objects before you and perhaps their nature and their sequence will give you a law, the fundamental law of your </a:t>
            </a:r>
            <a:r>
              <a:rPr lang="en-GB" sz="2400" u="sng" dirty="0">
                <a:latin typeface="+mj-lt"/>
                <a:ea typeface="Calibri" panose="020F0502020204030204" pitchFamily="34" charset="0"/>
                <a:cs typeface="Times New Roman" panose="02020603050405020304" pitchFamily="18" charset="0"/>
              </a:rPr>
              <a:t>own true self</a:t>
            </a:r>
            <a:r>
              <a:rPr lang="en-GB" sz="2400" dirty="0">
                <a:latin typeface="+mj-lt"/>
                <a:ea typeface="Calibri" panose="020F0502020204030204" pitchFamily="34" charset="0"/>
                <a:cs typeface="Times New Roman" panose="02020603050405020304" pitchFamily="18" charset="0"/>
              </a:rPr>
              <a:t>. (1876: 129)</a:t>
            </a:r>
          </a:p>
        </p:txBody>
      </p:sp>
    </p:spTree>
    <p:extLst>
      <p:ext uri="{BB962C8B-B14F-4D97-AF65-F5344CB8AC3E}">
        <p14:creationId xmlns:p14="http://schemas.microsoft.com/office/powerpoint/2010/main" val="1930766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9513C90-2860-EB42-9FA2-466B7E47982B}"/>
              </a:ext>
            </a:extLst>
          </p:cNvPr>
          <p:cNvSpPr/>
          <p:nvPr/>
        </p:nvSpPr>
        <p:spPr>
          <a:xfrm>
            <a:off x="1424426" y="2828835"/>
            <a:ext cx="9864757" cy="1200329"/>
          </a:xfrm>
          <a:prstGeom prst="rect">
            <a:avLst/>
          </a:prstGeom>
        </p:spPr>
        <p:txBody>
          <a:bodyPr wrap="square">
            <a:spAutoFit/>
          </a:bodyPr>
          <a:lstStyle/>
          <a:p>
            <a:r>
              <a:rPr lang="en-GB" sz="2400" dirty="0">
                <a:latin typeface="+mj-lt"/>
                <a:ea typeface="Calibri" panose="020F0502020204030204" pitchFamily="34" charset="0"/>
                <a:cs typeface="Times New Roman" panose="02020603050405020304" pitchFamily="18" charset="0"/>
              </a:rPr>
              <a:t>NIETZSCHE (Q6): ‘For your true nature lies, not concealed deep within you, but immeasurably high above you, or at least above that which you usually take yourself to be.’ (1876: 129)</a:t>
            </a:r>
            <a:endParaRPr lang="en-US" sz="2400" dirty="0">
              <a:latin typeface="+mj-lt"/>
            </a:endParaRPr>
          </a:p>
        </p:txBody>
      </p:sp>
    </p:spTree>
    <p:extLst>
      <p:ext uri="{BB962C8B-B14F-4D97-AF65-F5344CB8AC3E}">
        <p14:creationId xmlns:p14="http://schemas.microsoft.com/office/powerpoint/2010/main" val="300887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6768" y="-1371533"/>
            <a:ext cx="13345483" cy="8896985"/>
          </a:xfrm>
          <a:prstGeom prst="rect">
            <a:avLst/>
          </a:prstGeom>
        </p:spPr>
      </p:pic>
    </p:spTree>
    <p:extLst>
      <p:ext uri="{BB962C8B-B14F-4D97-AF65-F5344CB8AC3E}">
        <p14:creationId xmlns:p14="http://schemas.microsoft.com/office/powerpoint/2010/main" val="2575481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D835EC-5782-AB4E-B884-0F263BE63EDF}"/>
              </a:ext>
            </a:extLst>
          </p:cNvPr>
          <p:cNvSpPr/>
          <p:nvPr/>
        </p:nvSpPr>
        <p:spPr>
          <a:xfrm>
            <a:off x="1412497" y="2644170"/>
            <a:ext cx="9793088" cy="1569660"/>
          </a:xfrm>
          <a:prstGeom prst="rect">
            <a:avLst/>
          </a:prstGeom>
        </p:spPr>
        <p:txBody>
          <a:bodyPr wrap="square">
            <a:spAutoFit/>
          </a:bodyPr>
          <a:lstStyle/>
          <a:p>
            <a:pPr algn="just"/>
            <a:r>
              <a:rPr lang="en-GB" sz="2400" dirty="0">
                <a:latin typeface="+mj-lt"/>
                <a:ea typeface="Calibri" panose="020F0502020204030204" pitchFamily="34" charset="0"/>
                <a:cs typeface="Times New Roman" panose="02020603050405020304" pitchFamily="18" charset="0"/>
              </a:rPr>
              <a:t>FOUCAULT (Q7): ‘[In Hellenistic culture] – a culture to which we owe a certain number of our most important and constant moral elements – there was a practice of the self, a conception of the self, </a:t>
            </a:r>
            <a:r>
              <a:rPr lang="en-GB" sz="2400" u="sng" dirty="0">
                <a:latin typeface="+mj-lt"/>
                <a:ea typeface="Calibri" panose="020F0502020204030204" pitchFamily="34" charset="0"/>
                <a:cs typeface="Times New Roman" panose="02020603050405020304" pitchFamily="18" charset="0"/>
              </a:rPr>
              <a:t>very different from our present culture of the self</a:t>
            </a:r>
            <a:r>
              <a:rPr lang="en-GB" sz="2400" dirty="0">
                <a:latin typeface="+mj-lt"/>
                <a:ea typeface="Calibri" panose="020F0502020204030204" pitchFamily="34" charset="0"/>
                <a:cs typeface="Times New Roman" panose="02020603050405020304" pitchFamily="18" charset="0"/>
              </a:rPr>
              <a:t>. (1994 [1983]: 271). </a:t>
            </a:r>
          </a:p>
        </p:txBody>
      </p:sp>
    </p:spTree>
    <p:extLst>
      <p:ext uri="{BB962C8B-B14F-4D97-AF65-F5344CB8AC3E}">
        <p14:creationId xmlns:p14="http://schemas.microsoft.com/office/powerpoint/2010/main" val="1887920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C175F0-761D-1B41-A775-6604380E323A}"/>
              </a:ext>
            </a:extLst>
          </p:cNvPr>
          <p:cNvPicPr>
            <a:picLocks noChangeAspect="1"/>
          </p:cNvPicPr>
          <p:nvPr/>
        </p:nvPicPr>
        <p:blipFill>
          <a:blip r:embed="rId2"/>
          <a:stretch>
            <a:fillRect/>
          </a:stretch>
        </p:blipFill>
        <p:spPr>
          <a:xfrm>
            <a:off x="-157540" y="-240834"/>
            <a:ext cx="4691000" cy="6254668"/>
          </a:xfrm>
          <a:prstGeom prst="rect">
            <a:avLst/>
          </a:prstGeom>
        </p:spPr>
      </p:pic>
      <p:pic>
        <p:nvPicPr>
          <p:cNvPr id="4" name="Content Placeholder 3">
            <a:extLst>
              <a:ext uri="{FF2B5EF4-FFF2-40B4-BE49-F238E27FC236}">
                <a16:creationId xmlns:a16="http://schemas.microsoft.com/office/drawing/2014/main" id="{D9E9AA64-C33B-954B-8550-4AD0D6C323D6}"/>
              </a:ext>
            </a:extLst>
          </p:cNvPr>
          <p:cNvPicPr>
            <a:picLocks noGrp="1" noChangeAspect="1"/>
          </p:cNvPicPr>
          <p:nvPr>
            <p:ph idx="1"/>
          </p:nvPr>
        </p:nvPicPr>
        <p:blipFill>
          <a:blip r:embed="rId3"/>
          <a:stretch>
            <a:fillRect/>
          </a:stretch>
        </p:blipFill>
        <p:spPr>
          <a:xfrm>
            <a:off x="1295467" y="1302324"/>
            <a:ext cx="1784987" cy="3168352"/>
          </a:xfrm>
          <a:prstGeom prst="rect">
            <a:avLst/>
          </a:prstGeom>
        </p:spPr>
      </p:pic>
      <p:sp>
        <p:nvSpPr>
          <p:cNvPr id="7" name="TextBox 6">
            <a:extLst>
              <a:ext uri="{FF2B5EF4-FFF2-40B4-BE49-F238E27FC236}">
                <a16:creationId xmlns:a16="http://schemas.microsoft.com/office/drawing/2014/main" id="{348DA5CE-B867-9F46-A908-BC699A2A8831}"/>
              </a:ext>
            </a:extLst>
          </p:cNvPr>
          <p:cNvSpPr txBox="1"/>
          <p:nvPr/>
        </p:nvSpPr>
        <p:spPr>
          <a:xfrm>
            <a:off x="4079776" y="1450209"/>
            <a:ext cx="7392821" cy="1856983"/>
          </a:xfrm>
          <a:prstGeom prst="rect">
            <a:avLst/>
          </a:prstGeom>
          <a:noFill/>
        </p:spPr>
        <p:txBody>
          <a:bodyPr wrap="square" rtlCol="0">
            <a:spAutoFit/>
          </a:bodyPr>
          <a:lstStyle/>
          <a:p>
            <a:r>
              <a:rPr lang="en-US" sz="2400" dirty="0"/>
              <a:t>Passion</a:t>
            </a:r>
            <a:r>
              <a:rPr lang="en-US" sz="2400" dirty="0">
                <a:latin typeface="+mj-lt"/>
              </a:rPr>
              <a:t>:</a:t>
            </a:r>
          </a:p>
          <a:p>
            <a:endParaRPr lang="en-US" sz="1867" dirty="0">
              <a:latin typeface="+mj-lt"/>
            </a:endParaRPr>
          </a:p>
          <a:p>
            <a:pPr marL="457189" indent="-457189">
              <a:buFont typeface="Wingdings" pitchFamily="2" charset="2"/>
              <a:buChar char="§"/>
            </a:pPr>
            <a:r>
              <a:rPr lang="en-US" sz="2400" dirty="0">
                <a:latin typeface="+mj-lt"/>
              </a:rPr>
              <a:t>[</a:t>
            </a:r>
            <a:r>
              <a:rPr lang="en-US" sz="2400" i="1" dirty="0">
                <a:latin typeface="+mj-lt"/>
              </a:rPr>
              <a:t>count noun</a:t>
            </a:r>
            <a:r>
              <a:rPr lang="en-US" sz="2400" dirty="0">
                <a:latin typeface="+mj-lt"/>
              </a:rPr>
              <a:t>] a thing arousing great enthusiasm. (</a:t>
            </a:r>
            <a:r>
              <a:rPr lang="en-US" sz="2400" i="1" dirty="0">
                <a:latin typeface="+mj-lt"/>
              </a:rPr>
              <a:t>OED</a:t>
            </a:r>
            <a:r>
              <a:rPr lang="en-US" sz="2400" dirty="0">
                <a:latin typeface="+mj-lt"/>
              </a:rPr>
              <a:t>)</a:t>
            </a:r>
          </a:p>
          <a:p>
            <a:endParaRPr lang="en-GB" sz="2400" dirty="0"/>
          </a:p>
          <a:p>
            <a:endParaRPr lang="en-US" sz="2400" dirty="0">
              <a:latin typeface="+mj-lt"/>
            </a:endParaRPr>
          </a:p>
        </p:txBody>
      </p:sp>
    </p:spTree>
    <p:extLst>
      <p:ext uri="{BB962C8B-B14F-4D97-AF65-F5344CB8AC3E}">
        <p14:creationId xmlns:p14="http://schemas.microsoft.com/office/powerpoint/2010/main" val="3148896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DC792BE-854C-4243-B823-EF7CD062499A}"/>
              </a:ext>
            </a:extLst>
          </p:cNvPr>
          <p:cNvSpPr/>
          <p:nvPr/>
        </p:nvSpPr>
        <p:spPr>
          <a:xfrm>
            <a:off x="1348019" y="2644170"/>
            <a:ext cx="9793088" cy="1569660"/>
          </a:xfrm>
          <a:prstGeom prst="rect">
            <a:avLst/>
          </a:prstGeom>
        </p:spPr>
        <p:txBody>
          <a:bodyPr wrap="square">
            <a:spAutoFit/>
          </a:bodyPr>
          <a:lstStyle/>
          <a:p>
            <a:r>
              <a:rPr lang="en-GB" sz="2400" dirty="0">
                <a:latin typeface="+mj-lt"/>
                <a:ea typeface="Calibri" panose="020F0502020204030204" pitchFamily="34" charset="0"/>
                <a:cs typeface="Times New Roman" panose="02020603050405020304" pitchFamily="18" charset="0"/>
              </a:rPr>
              <a:t>FOUCAULT. (Q7): In the </a:t>
            </a:r>
            <a:r>
              <a:rPr lang="en-GB" sz="2400" u="sng" dirty="0">
                <a:latin typeface="+mj-lt"/>
                <a:ea typeface="Calibri" panose="020F0502020204030204" pitchFamily="34" charset="0"/>
                <a:cs typeface="Times New Roman" panose="02020603050405020304" pitchFamily="18" charset="0"/>
              </a:rPr>
              <a:t>Californian cult of the self</a:t>
            </a:r>
            <a:r>
              <a:rPr lang="en-GB" sz="2400" dirty="0">
                <a:latin typeface="+mj-lt"/>
                <a:ea typeface="Calibri" panose="020F0502020204030204" pitchFamily="34" charset="0"/>
                <a:cs typeface="Times New Roman" panose="02020603050405020304" pitchFamily="18" charset="0"/>
              </a:rPr>
              <a:t>, one is supposed to discover one’s true self, to separate it from that which might obscure or alienate it, to decipher its truth thanks to psychological or psychoanalytic science, which is supposed to be able to tell you what your true self is. (1994 [1983]: 271).</a:t>
            </a:r>
            <a:endParaRPr lang="en-US" sz="2400" dirty="0">
              <a:latin typeface="+mj-lt"/>
            </a:endParaRPr>
          </a:p>
        </p:txBody>
      </p:sp>
    </p:spTree>
    <p:extLst>
      <p:ext uri="{BB962C8B-B14F-4D97-AF65-F5344CB8AC3E}">
        <p14:creationId xmlns:p14="http://schemas.microsoft.com/office/powerpoint/2010/main" val="3065173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FC38FC9-594D-244B-BF6A-6E601493F23A}"/>
              </a:ext>
            </a:extLst>
          </p:cNvPr>
          <p:cNvSpPr/>
          <p:nvPr/>
        </p:nvSpPr>
        <p:spPr>
          <a:xfrm>
            <a:off x="1497998" y="2828835"/>
            <a:ext cx="9889099" cy="1200329"/>
          </a:xfrm>
          <a:prstGeom prst="rect">
            <a:avLst/>
          </a:prstGeom>
        </p:spPr>
        <p:txBody>
          <a:bodyPr wrap="square">
            <a:spAutoFit/>
          </a:bodyPr>
          <a:lstStyle/>
          <a:p>
            <a:r>
              <a:rPr lang="en-GB" sz="2400" dirty="0">
                <a:latin typeface="+mj-lt"/>
                <a:ea typeface="Calibri" panose="020F0502020204030204" pitchFamily="34" charset="0"/>
                <a:cs typeface="Times New Roman" panose="02020603050405020304" pitchFamily="18" charset="0"/>
              </a:rPr>
              <a:t>FOUCAULT (Q7): Therefore, not only do I not identify this ancient culture of the self with what you might call the Californian cult of the self, I think they are </a:t>
            </a:r>
            <a:r>
              <a:rPr lang="en-GB" sz="2400" u="sng" dirty="0">
                <a:latin typeface="+mj-lt"/>
                <a:ea typeface="Calibri" panose="020F0502020204030204" pitchFamily="34" charset="0"/>
                <a:cs typeface="Times New Roman" panose="02020603050405020304" pitchFamily="18" charset="0"/>
              </a:rPr>
              <a:t>diametrically opposed</a:t>
            </a:r>
            <a:r>
              <a:rPr lang="en-GB" sz="2400" dirty="0">
                <a:latin typeface="+mj-lt"/>
                <a:ea typeface="Calibri" panose="020F0502020204030204" pitchFamily="34" charset="0"/>
                <a:cs typeface="Times New Roman" panose="02020603050405020304" pitchFamily="18" charset="0"/>
              </a:rPr>
              <a:t>.’ (1994 [1983]: 271).</a:t>
            </a:r>
            <a:endParaRPr lang="en-US" sz="2400" dirty="0">
              <a:latin typeface="+mj-lt"/>
            </a:endParaRPr>
          </a:p>
        </p:txBody>
      </p:sp>
    </p:spTree>
    <p:extLst>
      <p:ext uri="{BB962C8B-B14F-4D97-AF65-F5344CB8AC3E}">
        <p14:creationId xmlns:p14="http://schemas.microsoft.com/office/powerpoint/2010/main" val="14388009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396"/>
            <a:ext cx="12336693" cy="8224463"/>
          </a:xfrm>
          <a:prstGeom prst="rect">
            <a:avLst/>
          </a:prstGeom>
        </p:spPr>
      </p:pic>
    </p:spTree>
    <p:extLst>
      <p:ext uri="{BB962C8B-B14F-4D97-AF65-F5344CB8AC3E}">
        <p14:creationId xmlns:p14="http://schemas.microsoft.com/office/powerpoint/2010/main" val="611653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6B17CC-C786-784F-A929-52ADD0FC432B}"/>
              </a:ext>
            </a:extLst>
          </p:cNvPr>
          <p:cNvPicPr>
            <a:picLocks noChangeAspect="1"/>
          </p:cNvPicPr>
          <p:nvPr/>
        </p:nvPicPr>
        <p:blipFill>
          <a:blip r:embed="rId2"/>
          <a:stretch>
            <a:fillRect/>
          </a:stretch>
        </p:blipFill>
        <p:spPr>
          <a:xfrm>
            <a:off x="570642" y="710564"/>
            <a:ext cx="3153636" cy="4800533"/>
          </a:xfrm>
          <a:prstGeom prst="rect">
            <a:avLst/>
          </a:prstGeom>
        </p:spPr>
      </p:pic>
    </p:spTree>
    <p:extLst>
      <p:ext uri="{BB962C8B-B14F-4D97-AF65-F5344CB8AC3E}">
        <p14:creationId xmlns:p14="http://schemas.microsoft.com/office/powerpoint/2010/main" val="3844078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6B17CC-C786-784F-A929-52ADD0FC432B}"/>
              </a:ext>
            </a:extLst>
          </p:cNvPr>
          <p:cNvPicPr>
            <a:picLocks noChangeAspect="1"/>
          </p:cNvPicPr>
          <p:nvPr/>
        </p:nvPicPr>
        <p:blipFill>
          <a:blip r:embed="rId2"/>
          <a:stretch>
            <a:fillRect/>
          </a:stretch>
        </p:blipFill>
        <p:spPr>
          <a:xfrm>
            <a:off x="570642" y="710564"/>
            <a:ext cx="3153636" cy="4800533"/>
          </a:xfrm>
          <a:prstGeom prst="rect">
            <a:avLst/>
          </a:prstGeom>
        </p:spPr>
      </p:pic>
      <p:pic>
        <p:nvPicPr>
          <p:cNvPr id="9" name="Picture 8">
            <a:extLst>
              <a:ext uri="{FF2B5EF4-FFF2-40B4-BE49-F238E27FC236}">
                <a16:creationId xmlns:a16="http://schemas.microsoft.com/office/drawing/2014/main" id="{C1A3556A-35CA-AE47-8A5C-78AA8208677C}"/>
              </a:ext>
            </a:extLst>
          </p:cNvPr>
          <p:cNvPicPr>
            <a:picLocks noChangeAspect="1"/>
          </p:cNvPicPr>
          <p:nvPr/>
        </p:nvPicPr>
        <p:blipFill>
          <a:blip r:embed="rId3"/>
          <a:stretch>
            <a:fillRect/>
          </a:stretch>
        </p:blipFill>
        <p:spPr>
          <a:xfrm>
            <a:off x="4245422" y="668701"/>
            <a:ext cx="3153636" cy="4836864"/>
          </a:xfrm>
          <a:prstGeom prst="rect">
            <a:avLst/>
          </a:prstGeom>
        </p:spPr>
      </p:pic>
    </p:spTree>
    <p:extLst>
      <p:ext uri="{BB962C8B-B14F-4D97-AF65-F5344CB8AC3E}">
        <p14:creationId xmlns:p14="http://schemas.microsoft.com/office/powerpoint/2010/main" val="1298797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C6B17CC-C786-784F-A929-52ADD0FC432B}"/>
              </a:ext>
            </a:extLst>
          </p:cNvPr>
          <p:cNvPicPr>
            <a:picLocks noChangeAspect="1"/>
          </p:cNvPicPr>
          <p:nvPr/>
        </p:nvPicPr>
        <p:blipFill>
          <a:blip r:embed="rId2"/>
          <a:stretch>
            <a:fillRect/>
          </a:stretch>
        </p:blipFill>
        <p:spPr>
          <a:xfrm>
            <a:off x="570642" y="710564"/>
            <a:ext cx="3153636" cy="4800533"/>
          </a:xfrm>
          <a:prstGeom prst="rect">
            <a:avLst/>
          </a:prstGeom>
        </p:spPr>
      </p:pic>
      <p:pic>
        <p:nvPicPr>
          <p:cNvPr id="7" name="Picture 6">
            <a:extLst>
              <a:ext uri="{FF2B5EF4-FFF2-40B4-BE49-F238E27FC236}">
                <a16:creationId xmlns:a16="http://schemas.microsoft.com/office/drawing/2014/main" id="{848F84E4-2558-8440-ABB7-7BEC67A6644C}"/>
              </a:ext>
            </a:extLst>
          </p:cNvPr>
          <p:cNvPicPr>
            <a:picLocks noChangeAspect="1"/>
          </p:cNvPicPr>
          <p:nvPr/>
        </p:nvPicPr>
        <p:blipFill>
          <a:blip r:embed="rId3"/>
          <a:stretch>
            <a:fillRect/>
          </a:stretch>
        </p:blipFill>
        <p:spPr>
          <a:xfrm>
            <a:off x="7920202" y="668702"/>
            <a:ext cx="3153636" cy="4839023"/>
          </a:xfrm>
          <a:prstGeom prst="rect">
            <a:avLst/>
          </a:prstGeom>
        </p:spPr>
      </p:pic>
      <p:pic>
        <p:nvPicPr>
          <p:cNvPr id="8" name="Picture 7">
            <a:extLst>
              <a:ext uri="{FF2B5EF4-FFF2-40B4-BE49-F238E27FC236}">
                <a16:creationId xmlns:a16="http://schemas.microsoft.com/office/drawing/2014/main" id="{E1FB5465-B8DA-C643-9785-716493A84C53}"/>
              </a:ext>
            </a:extLst>
          </p:cNvPr>
          <p:cNvPicPr>
            <a:picLocks noChangeAspect="1"/>
          </p:cNvPicPr>
          <p:nvPr/>
        </p:nvPicPr>
        <p:blipFill>
          <a:blip r:embed="rId4"/>
          <a:stretch>
            <a:fillRect/>
          </a:stretch>
        </p:blipFill>
        <p:spPr>
          <a:xfrm>
            <a:off x="4245422" y="668701"/>
            <a:ext cx="3153636" cy="4836864"/>
          </a:xfrm>
          <a:prstGeom prst="rect">
            <a:avLst/>
          </a:prstGeom>
        </p:spPr>
      </p:pic>
    </p:spTree>
    <p:extLst>
      <p:ext uri="{BB962C8B-B14F-4D97-AF65-F5344CB8AC3E}">
        <p14:creationId xmlns:p14="http://schemas.microsoft.com/office/powerpoint/2010/main" val="1290796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21F37846-3B8E-2343-AD1F-57EBEDECB607}"/>
              </a:ext>
            </a:extLst>
          </p:cNvPr>
          <p:cNvPicPr>
            <a:picLocks noGrp="1" noChangeAspect="1"/>
          </p:cNvPicPr>
          <p:nvPr>
            <p:ph idx="1"/>
          </p:nvPr>
        </p:nvPicPr>
        <p:blipFill>
          <a:blip r:embed="rId2"/>
          <a:stretch>
            <a:fillRect/>
          </a:stretch>
        </p:blipFill>
        <p:spPr>
          <a:xfrm>
            <a:off x="1065469" y="795536"/>
            <a:ext cx="9907559" cy="4745699"/>
          </a:xfrm>
          <a:prstGeom prst="rect">
            <a:avLst/>
          </a:prstGeom>
        </p:spPr>
      </p:pic>
      <p:pic>
        <p:nvPicPr>
          <p:cNvPr id="5" name="Picture 4">
            <a:extLst>
              <a:ext uri="{FF2B5EF4-FFF2-40B4-BE49-F238E27FC236}">
                <a16:creationId xmlns:a16="http://schemas.microsoft.com/office/drawing/2014/main" id="{11D44FE1-C94F-BE40-BA2A-F9E63ED50CA0}"/>
              </a:ext>
            </a:extLst>
          </p:cNvPr>
          <p:cNvPicPr>
            <a:picLocks noChangeAspect="1"/>
          </p:cNvPicPr>
          <p:nvPr/>
        </p:nvPicPr>
        <p:blipFill>
          <a:blip r:embed="rId3"/>
          <a:stretch>
            <a:fillRect/>
          </a:stretch>
        </p:blipFill>
        <p:spPr>
          <a:xfrm>
            <a:off x="2351585" y="1124745"/>
            <a:ext cx="7335324" cy="3744417"/>
          </a:xfrm>
          <a:prstGeom prst="rect">
            <a:avLst/>
          </a:prstGeom>
        </p:spPr>
      </p:pic>
    </p:spTree>
    <p:extLst>
      <p:ext uri="{BB962C8B-B14F-4D97-AF65-F5344CB8AC3E}">
        <p14:creationId xmlns:p14="http://schemas.microsoft.com/office/powerpoint/2010/main" val="1155049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68A77A-3CD6-8440-B2F6-3638EE5F4C7F}"/>
              </a:ext>
            </a:extLst>
          </p:cNvPr>
          <p:cNvSpPr>
            <a:spLocks noGrp="1"/>
          </p:cNvSpPr>
          <p:nvPr>
            <p:ph idx="1"/>
          </p:nvPr>
        </p:nvSpPr>
        <p:spPr>
          <a:xfrm>
            <a:off x="2494476" y="3103767"/>
            <a:ext cx="10561173" cy="1440160"/>
          </a:xfrm>
        </p:spPr>
        <p:txBody>
          <a:bodyPr>
            <a:normAutofit/>
          </a:bodyPr>
          <a:lstStyle/>
          <a:p>
            <a:pPr marL="0" indent="0">
              <a:buNone/>
            </a:pPr>
            <a:r>
              <a:rPr lang="en-US" sz="3600" dirty="0"/>
              <a:t>What are passionate attachments?</a:t>
            </a:r>
          </a:p>
        </p:txBody>
      </p:sp>
    </p:spTree>
    <p:extLst>
      <p:ext uri="{BB962C8B-B14F-4D97-AF65-F5344CB8AC3E}">
        <p14:creationId xmlns:p14="http://schemas.microsoft.com/office/powerpoint/2010/main" val="1639494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3689400-B43F-4F41-95C3-CFBF2CF5623C}"/>
              </a:ext>
            </a:extLst>
          </p:cNvPr>
          <p:cNvSpPr/>
          <p:nvPr/>
        </p:nvSpPr>
        <p:spPr>
          <a:xfrm>
            <a:off x="2006747" y="2469481"/>
            <a:ext cx="9121013" cy="1569660"/>
          </a:xfrm>
          <a:prstGeom prst="rect">
            <a:avLst/>
          </a:prstGeom>
        </p:spPr>
        <p:txBody>
          <a:bodyPr wrap="square">
            <a:spAutoFit/>
          </a:bodyPr>
          <a:lstStyle/>
          <a:p>
            <a:r>
              <a:rPr lang="en-GB" sz="2400" b="1" dirty="0">
                <a:latin typeface="+mj-lt"/>
              </a:rPr>
              <a:t>EXAMPLES OF PASSIONATE ATTACHMENTS: </a:t>
            </a:r>
          </a:p>
          <a:p>
            <a:endParaRPr lang="en-GB" sz="2400" dirty="0">
              <a:latin typeface="+mj-lt"/>
            </a:endParaRPr>
          </a:p>
          <a:p>
            <a:r>
              <a:rPr lang="en-GB" sz="2400" dirty="0">
                <a:latin typeface="+mj-lt"/>
              </a:rPr>
              <a:t>Creative or intellectual endeavours, aesthetic projects or social ideals, or attachments to parents, children, friends, or spouse. </a:t>
            </a:r>
          </a:p>
        </p:txBody>
      </p:sp>
    </p:spTree>
    <p:extLst>
      <p:ext uri="{BB962C8B-B14F-4D97-AF65-F5344CB8AC3E}">
        <p14:creationId xmlns:p14="http://schemas.microsoft.com/office/powerpoint/2010/main" val="1677029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368A77A-3CD6-8440-B2F6-3638EE5F4C7F}"/>
              </a:ext>
            </a:extLst>
          </p:cNvPr>
          <p:cNvSpPr>
            <a:spLocks noGrp="1"/>
          </p:cNvSpPr>
          <p:nvPr>
            <p:ph idx="1"/>
          </p:nvPr>
        </p:nvSpPr>
        <p:spPr>
          <a:xfrm>
            <a:off x="1630827" y="3139843"/>
            <a:ext cx="10561173" cy="1440160"/>
          </a:xfrm>
        </p:spPr>
        <p:txBody>
          <a:bodyPr>
            <a:normAutofit/>
          </a:bodyPr>
          <a:lstStyle/>
          <a:p>
            <a:pPr marL="0" indent="0">
              <a:buNone/>
            </a:pPr>
            <a:r>
              <a:rPr lang="en-US" sz="3600" dirty="0"/>
              <a:t>Can we cultivate our passionate attachments?</a:t>
            </a:r>
          </a:p>
        </p:txBody>
      </p:sp>
    </p:spTree>
    <p:extLst>
      <p:ext uri="{BB962C8B-B14F-4D97-AF65-F5344CB8AC3E}">
        <p14:creationId xmlns:p14="http://schemas.microsoft.com/office/powerpoint/2010/main" val="32725284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557</Words>
  <Application>Microsoft Macintosh PowerPoint</Application>
  <PresentationFormat>Widescreen</PresentationFormat>
  <Paragraphs>24</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Wingdings</vt:lpstr>
      <vt:lpstr>Office Theme</vt:lpstr>
      <vt:lpstr>Can We Cultivate  Our Passions?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We Cultivate  Our Passions?</dc:title>
  <dc:creator>Dennis, Matthew</dc:creator>
  <cp:lastModifiedBy>Dennis, Matthew</cp:lastModifiedBy>
  <cp:revision>2</cp:revision>
  <dcterms:created xsi:type="dcterms:W3CDTF">2019-03-01T11:03:07Z</dcterms:created>
  <dcterms:modified xsi:type="dcterms:W3CDTF">2019-03-01T11:16:33Z</dcterms:modified>
</cp:coreProperties>
</file>