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18" r:id="rId1"/>
  </p:sldMasterIdLst>
  <p:notesMasterIdLst>
    <p:notesMasterId r:id="rId23"/>
  </p:notesMasterIdLst>
  <p:sldIdLst>
    <p:sldId id="256" r:id="rId2"/>
    <p:sldId id="257" r:id="rId3"/>
    <p:sldId id="262" r:id="rId4"/>
    <p:sldId id="258" r:id="rId5"/>
    <p:sldId id="261" r:id="rId6"/>
    <p:sldId id="266" r:id="rId7"/>
    <p:sldId id="263" r:id="rId8"/>
    <p:sldId id="267" r:id="rId9"/>
    <p:sldId id="264" r:id="rId10"/>
    <p:sldId id="268" r:id="rId11"/>
    <p:sldId id="265" r:id="rId12"/>
    <p:sldId id="259" r:id="rId13"/>
    <p:sldId id="269" r:id="rId14"/>
    <p:sldId id="260" r:id="rId15"/>
    <p:sldId id="270" r:id="rId16"/>
    <p:sldId id="271" r:id="rId17"/>
    <p:sldId id="273" r:id="rId18"/>
    <p:sldId id="272" r:id="rId19"/>
    <p:sldId id="275" r:id="rId20"/>
    <p:sldId id="274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3"/>
    <p:restoredTop sz="94701"/>
  </p:normalViewPr>
  <p:slideViewPr>
    <p:cSldViewPr snapToGrid="0" snapToObjects="1">
      <p:cViewPr varScale="1">
        <p:scale>
          <a:sx n="95" d="100"/>
          <a:sy n="95" d="100"/>
        </p:scale>
        <p:origin x="5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871AE-773B-9B46-B068-316CA122CAD6}" type="datetimeFigureOut">
              <a:rPr lang="en-US" smtClean="0"/>
              <a:t>2/28/19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C9072-771D-4940-947F-F6F10EA98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782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3284890-85D2-4D7B-8EF5-15A9C1DB8F42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664C608-40B1-4030-A28D-5B74BC98ADCE}" type="datetimeFigureOut">
              <a:rPr lang="en-US" smtClean="0"/>
              <a:t>2/28/19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357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  <p:sldLayoutId id="2147483933" r:id="rId15"/>
    <p:sldLayoutId id="2147483934" r:id="rId16"/>
    <p:sldLayoutId id="214748393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Relationship Id="rId3" Type="http://schemas.openxmlformats.org/officeDocument/2006/relationships/hyperlink" Target="mailto:S.Di-Martino@warwick.ac.uk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Engraving" TargetMode="External"/><Relationship Id="rId4" Type="http://schemas.openxmlformats.org/officeDocument/2006/relationships/hyperlink" Target="https://en.wikipedia.org/wiki/German_Renaissance" TargetMode="External"/><Relationship Id="rId5" Type="http://schemas.openxmlformats.org/officeDocument/2006/relationships/hyperlink" Target="https://en.wikipedia.org/wiki/Albrecht_D%C3%BCrer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paradox of fashionable melancholy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i="1" dirty="0" smtClean="0"/>
              <a:t>Simona Di Martino</a:t>
            </a:r>
          </a:p>
          <a:p>
            <a:r>
              <a:rPr lang="en-US" sz="2400" dirty="0" smtClean="0">
                <a:hlinkClick r:id="rId3"/>
              </a:rPr>
              <a:t>S.Di-Martino@warwick.ac.uk</a:t>
            </a: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4496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 SWEET PATHOS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Kind of an oxymoron: ‘sweet passion’ (a sweet strong emotion)</a:t>
            </a:r>
          </a:p>
          <a:p>
            <a:r>
              <a:rPr lang="en-US" dirty="0" smtClean="0"/>
              <a:t>Can a strong emotion be sweet?</a:t>
            </a:r>
          </a:p>
          <a:p>
            <a:r>
              <a:rPr lang="en-US" dirty="0" smtClean="0"/>
              <a:t>Typical trait of melancholic poets who feel pleasure when indulging in sufferance</a:t>
            </a:r>
            <a:r>
              <a:rPr lang="en-US" dirty="0"/>
              <a:t> </a:t>
            </a:r>
            <a:r>
              <a:rPr lang="en-US" dirty="0" smtClean="0"/>
              <a:t>/ pain / despair.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60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1152712"/>
            <a:ext cx="3924300" cy="215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3438861"/>
            <a:ext cx="3793906" cy="2051122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6669742" y="2716303"/>
            <a:ext cx="1845235" cy="9547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464206" y="3724835"/>
            <a:ext cx="4612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GLI AFFETTI DEL COR LACERATORI</a:t>
            </a:r>
          </a:p>
          <a:p>
            <a:pPr algn="ctr"/>
            <a:r>
              <a:rPr lang="en-US" b="1" dirty="0" smtClean="0"/>
              <a:t>PAINFUL AFFECTIONS OF THE HEART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9633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PAINFUL AFFECTIONS OF THE HEART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Laceratore</a:t>
            </a:r>
            <a:r>
              <a:rPr lang="en-US" dirty="0" smtClean="0"/>
              <a:t> = tearing (‘</a:t>
            </a:r>
            <a:r>
              <a:rPr lang="en-US" dirty="0" err="1" smtClean="0"/>
              <a:t>lacerare</a:t>
            </a:r>
            <a:r>
              <a:rPr lang="en-US" dirty="0" smtClean="0"/>
              <a:t>’ means ‘to tear apart’)</a:t>
            </a:r>
          </a:p>
          <a:p>
            <a:r>
              <a:rPr lang="en-US" dirty="0" smtClean="0"/>
              <a:t>A love disappointment or in a broader sense the awareness of the caducity of life.</a:t>
            </a:r>
          </a:p>
          <a:p>
            <a:r>
              <a:rPr lang="en-US" dirty="0" smtClean="0"/>
              <a:t>This outlines an emotional context in which the poet is able to reflect on the deeper mysteries of human existence.</a:t>
            </a:r>
          </a:p>
          <a:p>
            <a:r>
              <a:rPr lang="en-US" dirty="0" smtClean="0"/>
              <a:t>Key features: introspection and sense of loss (depression?)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67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1152712"/>
            <a:ext cx="3924300" cy="215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3438861"/>
            <a:ext cx="3793906" cy="2051122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>
            <a:off x="2487706" y="3872753"/>
            <a:ext cx="1775012" cy="161723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-95639" y="5617132"/>
            <a:ext cx="7299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L’ANIMA INFONDI NE’ SASSI E NELLE PIANTE</a:t>
            </a:r>
          </a:p>
          <a:p>
            <a:pPr algn="ctr"/>
            <a:r>
              <a:rPr lang="en-US" b="1" dirty="0" smtClean="0"/>
              <a:t>YOU INFUSE THE SOUL INTO BOTH ROCKS AND PLANTS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6129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YOU INFUSE THE SOUL INTO BOTH ROCKS AND PLANTS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Stimulus to creativity </a:t>
            </a:r>
          </a:p>
          <a:p>
            <a:r>
              <a:rPr lang="en-US" dirty="0" smtClean="0"/>
              <a:t>The theory of the ‘genius’ by Aristotle: ‘all men who have become outstanding in philosophy, statesmanship, poetry or the arts are melancholic’</a:t>
            </a:r>
          </a:p>
          <a:p>
            <a:r>
              <a:rPr lang="en-US" dirty="0" smtClean="0"/>
              <a:t>From the Renaissance onwards this was seen as a mark of both superior social and intellectual status, a fashionable condition to be affected by.</a:t>
            </a:r>
          </a:p>
          <a:p>
            <a:r>
              <a:rPr lang="en-US" dirty="0" smtClean="0"/>
              <a:t>Elitist conception of melancholy: it affects only a privileged group of people.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73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1152712"/>
            <a:ext cx="3924300" cy="215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3438861"/>
            <a:ext cx="3793906" cy="2051122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7126942" y="4179768"/>
            <a:ext cx="1845235" cy="9547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579659" y="5134512"/>
            <a:ext cx="4612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NE’ SASSI E NELLE PIANTE</a:t>
            </a:r>
          </a:p>
          <a:p>
            <a:pPr algn="ctr"/>
            <a:r>
              <a:rPr lang="en-US" b="1" dirty="0" smtClean="0"/>
              <a:t>INTO BOTH ROCKS AND PLANTS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558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INTO BOTH </a:t>
            </a:r>
            <a:r>
              <a:rPr lang="en-US" b="1" dirty="0" smtClean="0"/>
              <a:t>ROCKS </a:t>
            </a:r>
            <a:r>
              <a:rPr lang="en-US" b="1" dirty="0"/>
              <a:t>AND </a:t>
            </a:r>
            <a:r>
              <a:rPr lang="en-US" b="1" dirty="0" smtClean="0"/>
              <a:t>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importance of nature</a:t>
            </a:r>
          </a:p>
          <a:p>
            <a:r>
              <a:rPr lang="en-US" dirty="0" smtClean="0"/>
              <a:t>Melancholic poets depict themselves immersed into the nature creating in this way a predefined imaginary of melancholic environment.</a:t>
            </a:r>
          </a:p>
          <a:p>
            <a:r>
              <a:rPr lang="en-US" dirty="0" smtClean="0"/>
              <a:t>Stock-images are: the night, the graveyards, the moonshine, the owl, the river, the woods, the ruins</a:t>
            </a:r>
            <a:r>
              <a:rPr lang="mr-IN" dirty="0" smtClean="0"/>
              <a:t>…</a:t>
            </a:r>
            <a:r>
              <a:rPr lang="it-IT" dirty="0" smtClean="0"/>
              <a:t> </a:t>
            </a:r>
          </a:p>
          <a:p>
            <a:r>
              <a:rPr lang="en-GB" dirty="0" smtClean="0"/>
              <a:t>Contemplation of the absence, the darkness or unending spaces.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679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1152712"/>
            <a:ext cx="3924300" cy="215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3438861"/>
            <a:ext cx="3793906" cy="2051122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6671982" y="4657140"/>
            <a:ext cx="1845235" cy="9547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70377" y="5611884"/>
            <a:ext cx="4612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PER TE GLI INSETTI PARLANO</a:t>
            </a:r>
          </a:p>
          <a:p>
            <a:pPr algn="ctr"/>
            <a:r>
              <a:rPr lang="en-US" b="1" dirty="0" smtClean="0"/>
              <a:t>THROUGH YOU THE INSECTS TALK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4437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THROUGH YOU THE INSECTS TALK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most common symptoms of melancholy: hallucinations</a:t>
            </a:r>
          </a:p>
          <a:p>
            <a:r>
              <a:rPr lang="en-US" dirty="0" smtClean="0"/>
              <a:t>Introspection could be considered a double-edged sword, providing material for: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en-US" dirty="0" smtClean="0"/>
              <a:t>Literary creativity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en-US" dirty="0" smtClean="0"/>
              <a:t>The seeds of mental illness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25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1152712"/>
            <a:ext cx="3924300" cy="215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3438861"/>
            <a:ext cx="3793906" cy="2051122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4345641" y="5303471"/>
            <a:ext cx="1845235" cy="9547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567253" y="6082531"/>
            <a:ext cx="4612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AMABILMENTE ERRANTE</a:t>
            </a:r>
          </a:p>
          <a:p>
            <a:pPr algn="ctr"/>
            <a:r>
              <a:rPr lang="en-US" b="1" dirty="0" smtClean="0"/>
              <a:t>PLEASANTLY WANDERING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0312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87363"/>
            <a:ext cx="9601200" cy="13033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was melancholy perceived?</a:t>
            </a:r>
            <a:br>
              <a:rPr lang="en-US" dirty="0" smtClean="0"/>
            </a:br>
            <a:r>
              <a:rPr lang="en-US" dirty="0" smtClean="0"/>
              <a:t>How can melancholy be defined?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87507" y="2030506"/>
            <a:ext cx="4195482" cy="3845298"/>
          </a:xfrm>
        </p:spPr>
        <p:txBody>
          <a:bodyPr>
            <a:normAutofit/>
          </a:bodyPr>
          <a:lstStyle/>
          <a:p>
            <a:r>
              <a:rPr lang="en-US" dirty="0" smtClean="0"/>
              <a:t>Italian lyrics of the late </a:t>
            </a:r>
            <a:r>
              <a:rPr lang="en-US" dirty="0"/>
              <a:t>e</a:t>
            </a:r>
            <a:r>
              <a:rPr lang="en-US" dirty="0" smtClean="0"/>
              <a:t>ighteenth century;</a:t>
            </a:r>
          </a:p>
          <a:p>
            <a:r>
              <a:rPr lang="en-US" dirty="0" smtClean="0"/>
              <a:t>Adaptation from English sources (mainly the graveyard poets);</a:t>
            </a:r>
          </a:p>
          <a:p>
            <a:r>
              <a:rPr lang="en-US" dirty="0" smtClean="0"/>
              <a:t>Lots of bibliography about the theory of melancholy in the British context; lack regarding the Italian context.</a:t>
            </a:r>
            <a:r>
              <a:rPr lang="en-US" dirty="0"/>
              <a:t> 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1588" y="1852409"/>
            <a:ext cx="6880412" cy="50055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3001" y="5823222"/>
            <a:ext cx="46526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/>
              <a:t>Melencolia</a:t>
            </a:r>
            <a:r>
              <a:rPr lang="en-US" sz="1600" b="1" i="1" dirty="0"/>
              <a:t> I</a:t>
            </a:r>
            <a:r>
              <a:rPr lang="en-US" sz="1600" dirty="0"/>
              <a:t> is a 1514 </a:t>
            </a:r>
            <a:r>
              <a:rPr lang="en-US" sz="1600" dirty="0">
                <a:hlinkClick r:id="rId3" tooltip="Engraving"/>
              </a:rPr>
              <a:t>engraving</a:t>
            </a:r>
            <a:r>
              <a:rPr lang="en-US" sz="1600" dirty="0"/>
              <a:t> by the </a:t>
            </a:r>
            <a:r>
              <a:rPr lang="en-US" sz="1600" dirty="0">
                <a:hlinkClick r:id="rId4" tooltip="German Renaissance"/>
              </a:rPr>
              <a:t>German Renaissance</a:t>
            </a:r>
            <a:r>
              <a:rPr lang="en-US" sz="1600" dirty="0"/>
              <a:t> artist </a:t>
            </a:r>
            <a:r>
              <a:rPr lang="en-US" sz="1600" dirty="0">
                <a:hlinkClick r:id="rId5" tooltip="Albrecht Dürer"/>
              </a:rPr>
              <a:t>Albrecht Dürer</a:t>
            </a:r>
            <a:r>
              <a:rPr lang="en-US" sz="1600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212419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PLEASANTLY WANDERING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Fashionable image of the wandering poet who embodies the meditative man isolated from the rest of the world.</a:t>
            </a:r>
          </a:p>
          <a:p>
            <a:r>
              <a:rPr lang="en-US" dirty="0" smtClean="0"/>
              <a:t>A few friends </a:t>
            </a:r>
            <a:r>
              <a:rPr lang="mr-IN" dirty="0" smtClean="0"/>
              <a:t>…</a:t>
            </a:r>
            <a:endParaRPr lang="it-IT" dirty="0" smtClean="0"/>
          </a:p>
          <a:p>
            <a:r>
              <a:rPr lang="en-GB" dirty="0" smtClean="0"/>
              <a:t>Suicide was sometimes an option / solution to stop suffering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9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Could melancholy be considered a ‘passion’?</a:t>
            </a:r>
          </a:p>
          <a:p>
            <a:r>
              <a:rPr lang="en-US" dirty="0" smtClean="0"/>
              <a:t>In terms of gender: is melancholy a masculine ‘passion’? </a:t>
            </a:r>
          </a:p>
          <a:p>
            <a:r>
              <a:rPr lang="en-US" dirty="0" smtClean="0"/>
              <a:t>In terms of fiction: is it a natural ‘passion’ or is it a fashion’s construction?</a:t>
            </a:r>
          </a:p>
          <a:p>
            <a:r>
              <a:rPr lang="en-US" dirty="0" smtClean="0"/>
              <a:t>Intrinsic duplicity: does melancholy involve interiority or does the melancholic subject take advantage of isolation in order to actually show himself/herself off?</a:t>
            </a:r>
          </a:p>
        </p:txBody>
      </p:sp>
    </p:spTree>
    <p:extLst>
      <p:ext uri="{BB962C8B-B14F-4D97-AF65-F5344CB8AC3E}">
        <p14:creationId xmlns:p14="http://schemas.microsoft.com/office/powerpoint/2010/main" val="62915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547" y="334682"/>
            <a:ext cx="3530600" cy="6337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2694" y="457200"/>
            <a:ext cx="4840941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Aurelio De’ Giorgi </a:t>
            </a:r>
            <a:r>
              <a:rPr lang="en-US" sz="2000" b="1" dirty="0" err="1" smtClean="0"/>
              <a:t>Bertola</a:t>
            </a:r>
            <a:endParaRPr lang="en-US" sz="2000" b="1" dirty="0" smtClean="0"/>
          </a:p>
          <a:p>
            <a:endParaRPr lang="en-US" b="1" dirty="0"/>
          </a:p>
          <a:p>
            <a:endParaRPr lang="en-US" b="1" i="1" dirty="0" smtClean="0"/>
          </a:p>
          <a:p>
            <a:r>
              <a:rPr lang="en-US" b="1" i="1" dirty="0" smtClean="0"/>
              <a:t>La </a:t>
            </a:r>
            <a:r>
              <a:rPr lang="en-US" b="1" i="1" dirty="0" err="1" smtClean="0"/>
              <a:t>malinconia</a:t>
            </a:r>
            <a:endParaRPr lang="en-US" b="1" i="1" dirty="0" smtClean="0"/>
          </a:p>
          <a:p>
            <a:endParaRPr lang="en-US" b="1" i="1" dirty="0"/>
          </a:p>
          <a:p>
            <a:r>
              <a:rPr lang="en-US" b="1" dirty="0" smtClean="0"/>
              <a:t>From ‘</a:t>
            </a:r>
            <a:r>
              <a:rPr lang="en-US" b="1" dirty="0" err="1" smtClean="0"/>
              <a:t>Nuove</a:t>
            </a:r>
            <a:r>
              <a:rPr lang="en-US" b="1" dirty="0" smtClean="0"/>
              <a:t> </a:t>
            </a:r>
            <a:r>
              <a:rPr lang="en-US" b="1" dirty="0" err="1" smtClean="0"/>
              <a:t>Poesie</a:t>
            </a:r>
            <a:r>
              <a:rPr lang="en-US" b="1" dirty="0" smtClean="0"/>
              <a:t> </a:t>
            </a:r>
            <a:r>
              <a:rPr lang="en-US" b="1" dirty="0" err="1" smtClean="0"/>
              <a:t>Campestri</a:t>
            </a:r>
            <a:r>
              <a:rPr lang="en-US" b="1" dirty="0" smtClean="0"/>
              <a:t> e </a:t>
            </a:r>
            <a:r>
              <a:rPr lang="en-US" b="1" dirty="0" err="1" smtClean="0"/>
              <a:t>Marittime</a:t>
            </a:r>
            <a:r>
              <a:rPr lang="en-US" b="1" dirty="0" smtClean="0"/>
              <a:t>’</a:t>
            </a:r>
          </a:p>
          <a:p>
            <a:endParaRPr lang="en-US" b="1" dirty="0"/>
          </a:p>
          <a:p>
            <a:r>
              <a:rPr lang="en-US" b="1" dirty="0" smtClean="0"/>
              <a:t>Genova, 1779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12694" y="3406589"/>
            <a:ext cx="48409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The melancholy</a:t>
            </a:r>
          </a:p>
          <a:p>
            <a:endParaRPr lang="en-US" b="1" i="1" dirty="0"/>
          </a:p>
          <a:p>
            <a:r>
              <a:rPr lang="en-US" b="1" dirty="0" smtClean="0"/>
              <a:t>From ‘New rural and maritime poems’</a:t>
            </a:r>
          </a:p>
          <a:p>
            <a:endParaRPr lang="en-US" b="1" dirty="0"/>
          </a:p>
          <a:p>
            <a:r>
              <a:rPr lang="en-US" b="1" dirty="0" smtClean="0"/>
              <a:t>Genoa, 1779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8763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53" y="713096"/>
            <a:ext cx="3924300" cy="215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50" y="3052000"/>
            <a:ext cx="3793906" cy="20511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25235" y="555591"/>
            <a:ext cx="539227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/>
              <a:t>You multiply objects of fantasy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And you </a:t>
            </a:r>
            <a:r>
              <a:rPr lang="en-GB" sz="2000" b="1" dirty="0" smtClean="0"/>
              <a:t>colour</a:t>
            </a:r>
            <a:r>
              <a:rPr lang="en-US" sz="2000" b="1" dirty="0" smtClean="0"/>
              <a:t> them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Of that sweet pathos,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Whereby the tearing affections of the heart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 Are appreciated. 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25235" y="2970097"/>
            <a:ext cx="53922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/>
              <a:t>And you infuse the soul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Into both rocks and plants: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Through you the insects talk;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You create new worlds,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Pleasantly wandering.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59496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1152712"/>
            <a:ext cx="3924300" cy="215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3438861"/>
            <a:ext cx="3793906" cy="2051122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H="1">
            <a:off x="2541494" y="1479176"/>
            <a:ext cx="1519518" cy="268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581835" y="1653988"/>
            <a:ext cx="1331259" cy="199016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2420471" y="1788459"/>
            <a:ext cx="1775011" cy="29449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848970" y="1212788"/>
            <a:ext cx="900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TU</a:t>
            </a:r>
          </a:p>
          <a:p>
            <a:pPr algn="ctr"/>
            <a:r>
              <a:rPr lang="en-US" b="1" dirty="0" smtClean="0"/>
              <a:t>YOU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2882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 /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= Melancholy, previously depicted as a woman</a:t>
            </a:r>
          </a:p>
          <a:p>
            <a:r>
              <a:rPr lang="en-US" dirty="0" smtClean="0"/>
              <a:t>A Muse, a nymph or a divinity</a:t>
            </a:r>
          </a:p>
          <a:p>
            <a:r>
              <a:rPr lang="en-US" dirty="0" smtClean="0"/>
              <a:t>Source of inspiration</a:t>
            </a:r>
          </a:p>
          <a:p>
            <a:r>
              <a:rPr lang="en-US" dirty="0" smtClean="0"/>
              <a:t>Tasso’s definition of melancholy: ‘some mental alienation suspended between actual disease and divine possession’</a:t>
            </a:r>
          </a:p>
        </p:txBody>
      </p:sp>
    </p:spTree>
    <p:extLst>
      <p:ext uri="{BB962C8B-B14F-4D97-AF65-F5344CB8AC3E}">
        <p14:creationId xmlns:p14="http://schemas.microsoft.com/office/powerpoint/2010/main" val="91527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1152712"/>
            <a:ext cx="3924300" cy="215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3479202"/>
            <a:ext cx="3793906" cy="2051122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6763871" y="983834"/>
            <a:ext cx="1858682" cy="4574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514976" y="502646"/>
            <a:ext cx="2749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FANTASTICI OGGETTI</a:t>
            </a:r>
          </a:p>
          <a:p>
            <a:pPr algn="ctr"/>
            <a:r>
              <a:rPr lang="en-US" b="1" dirty="0" smtClean="0"/>
              <a:t>OBJECTS OF FANTASY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763871" y="1855481"/>
            <a:ext cx="1858682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622553" y="1630165"/>
            <a:ext cx="3237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MOLTIPLICHI E COLORI</a:t>
            </a:r>
          </a:p>
          <a:p>
            <a:pPr algn="ctr"/>
            <a:r>
              <a:rPr lang="en-US" b="1" dirty="0" smtClean="0"/>
              <a:t>MULTIPLY AND COLOUR</a:t>
            </a:r>
          </a:p>
        </p:txBody>
      </p:sp>
    </p:spTree>
    <p:extLst>
      <p:ext uri="{BB962C8B-B14F-4D97-AF65-F5344CB8AC3E}">
        <p14:creationId xmlns:p14="http://schemas.microsoft.com/office/powerpoint/2010/main" val="162624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329" y="591671"/>
            <a:ext cx="10824883" cy="1815353"/>
          </a:xfrm>
        </p:spPr>
        <p:txBody>
          <a:bodyPr>
            <a:normAutofit/>
          </a:bodyPr>
          <a:lstStyle/>
          <a:p>
            <a:r>
              <a:rPr lang="en-US" dirty="0" smtClean="0"/>
              <a:t>OBJECTS OF FANTASY</a:t>
            </a:r>
            <a:br>
              <a:rPr lang="en-US" dirty="0" smtClean="0"/>
            </a:br>
            <a:r>
              <a:rPr lang="en-US" dirty="0" smtClean="0"/>
              <a:t>THAT (YOU) MULTIPLY AND COLOUR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‘Fantasy’: the melancholic subject is characterised by an overabundant imagination (see ‘to multiply’) and propensity to daydream.</a:t>
            </a:r>
          </a:p>
          <a:p>
            <a:r>
              <a:rPr lang="en-GB" dirty="0" smtClean="0"/>
              <a:t>The melancholic subject is obsessed with the idea of possessing an object of desire situated outside the domain of actuality.</a:t>
            </a:r>
          </a:p>
          <a:p>
            <a:r>
              <a:rPr lang="en-GB" dirty="0" smtClean="0"/>
              <a:t>The adjective ‘fantastic’ defines a purely mental image.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01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1152712"/>
            <a:ext cx="3924300" cy="215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3438861"/>
            <a:ext cx="3793906" cy="2051122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6997327" y="2064720"/>
            <a:ext cx="1685738" cy="5843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296835" y="2642907"/>
            <a:ext cx="3895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QUEL DOLCE PATETICO</a:t>
            </a:r>
          </a:p>
          <a:p>
            <a:pPr algn="ctr"/>
            <a:r>
              <a:rPr lang="en-US" b="1" dirty="0" smtClean="0"/>
              <a:t>THAT SWEET PATHOS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8653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3807</TotalTime>
  <Words>688</Words>
  <Application>Microsoft Macintosh PowerPoint</Application>
  <PresentationFormat>Widescreen</PresentationFormat>
  <Paragraphs>92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Calibri</vt:lpstr>
      <vt:lpstr>Garamond</vt:lpstr>
      <vt:lpstr>Mangal</vt:lpstr>
      <vt:lpstr>Arial</vt:lpstr>
      <vt:lpstr>Organic</vt:lpstr>
      <vt:lpstr>The paradox of fashionable melancholy</vt:lpstr>
      <vt:lpstr>How was melancholy perceived? How can melancholy be defined?</vt:lpstr>
      <vt:lpstr>PowerPoint Presentation</vt:lpstr>
      <vt:lpstr>PowerPoint Presentation</vt:lpstr>
      <vt:lpstr>PowerPoint Presentation</vt:lpstr>
      <vt:lpstr>TU / YOU</vt:lpstr>
      <vt:lpstr>PowerPoint Presentation</vt:lpstr>
      <vt:lpstr>OBJECTS OF FANTASY THAT (YOU) MULTIPLY AND COLOUR</vt:lpstr>
      <vt:lpstr>PowerPoint Presentation</vt:lpstr>
      <vt:lpstr>THAT SWEET PATHOS</vt:lpstr>
      <vt:lpstr>PowerPoint Presentation</vt:lpstr>
      <vt:lpstr>PAINFUL AFFECTIONS OF THE HEART</vt:lpstr>
      <vt:lpstr>PowerPoint Presentation</vt:lpstr>
      <vt:lpstr>YOU INFUSE THE SOUL INTO BOTH ROCKS AND PLANTS </vt:lpstr>
      <vt:lpstr>PowerPoint Presentation</vt:lpstr>
      <vt:lpstr>INTO BOTH ROCKS AND PLANTS</vt:lpstr>
      <vt:lpstr>PowerPoint Presentation</vt:lpstr>
      <vt:lpstr>THROUGH YOU THE INSECTS TALK </vt:lpstr>
      <vt:lpstr>PowerPoint Presentation</vt:lpstr>
      <vt:lpstr>PLEASANTLY WANDERING</vt:lpstr>
      <vt:lpstr>Questions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paradox of fashionable melancholy</dc:title>
  <dc:creator>Simona Di Martino</dc:creator>
  <cp:lastModifiedBy>Simona Di Martino</cp:lastModifiedBy>
  <cp:revision>26</cp:revision>
  <dcterms:created xsi:type="dcterms:W3CDTF">2019-02-24T18:28:49Z</dcterms:created>
  <dcterms:modified xsi:type="dcterms:W3CDTF">2019-03-01T11:29:09Z</dcterms:modified>
</cp:coreProperties>
</file>