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6" r:id="rId4"/>
    <p:sldId id="257" r:id="rId5"/>
    <p:sldId id="265" r:id="rId6"/>
    <p:sldId id="258" r:id="rId7"/>
    <p:sldId id="259" r:id="rId8"/>
    <p:sldId id="264"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0" autoAdjust="0"/>
    <p:restoredTop sz="94660"/>
  </p:normalViewPr>
  <p:slideViewPr>
    <p:cSldViewPr snapToGrid="0">
      <p:cViewPr varScale="1">
        <p:scale>
          <a:sx n="59" d="100"/>
          <a:sy n="59" d="100"/>
        </p:scale>
        <p:origin x="88" y="8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C1F91-C2E7-4710-8673-F42A704B8B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E2D7C17-EED1-451E-AF66-A9296818D7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6A6253D-EFF0-4187-9D33-E1CB57EF912A}"/>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5" name="Footer Placeholder 4">
            <a:extLst>
              <a:ext uri="{FF2B5EF4-FFF2-40B4-BE49-F238E27FC236}">
                <a16:creationId xmlns:a16="http://schemas.microsoft.com/office/drawing/2014/main" id="{7373F716-B0CC-4B90-A957-A62CA53502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B7EE61-79F4-4756-B81C-D8941CD3F67C}"/>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3186814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20A52-8704-4E6A-BA85-9CCC97AB09E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E17709-B35D-4831-B593-7B7162E6625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FC83B9-9E17-423B-AD4D-282517267EC9}"/>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5" name="Footer Placeholder 4">
            <a:extLst>
              <a:ext uri="{FF2B5EF4-FFF2-40B4-BE49-F238E27FC236}">
                <a16:creationId xmlns:a16="http://schemas.microsoft.com/office/drawing/2014/main" id="{A9A6FD31-456C-4C84-882A-79722F59B0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77F6BB-75AA-4C36-8D2E-DFEBB36B8E76}"/>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1923718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D362E1-0B96-480C-8D10-2A605618A9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602357D-B9DE-4748-80DE-C5EE013E140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2BE39AE-75D6-441E-A83A-9DC5ACB7AE0F}"/>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5" name="Footer Placeholder 4">
            <a:extLst>
              <a:ext uri="{FF2B5EF4-FFF2-40B4-BE49-F238E27FC236}">
                <a16:creationId xmlns:a16="http://schemas.microsoft.com/office/drawing/2014/main" id="{5046847C-3FE2-4561-8B8C-7EA1B07777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9F2874-A2A3-4DE4-8799-96105B6D7BA3}"/>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3567144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2D472-7FD9-41BE-B0CA-7C3CB1306A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9D559B2-FCB0-4EC4-918C-D22B334850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F8A695-3804-40CB-8D39-063F771B74AC}"/>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5" name="Footer Placeholder 4">
            <a:extLst>
              <a:ext uri="{FF2B5EF4-FFF2-40B4-BE49-F238E27FC236}">
                <a16:creationId xmlns:a16="http://schemas.microsoft.com/office/drawing/2014/main" id="{760805D6-967D-48D6-9F00-F798E9E02D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C27552-6CE3-440A-A1AC-DD39BB939FB1}"/>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2862022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AF2EE-6509-4738-BEBC-B948ECF96DE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002303F-3988-4498-8001-6AA0F7EC31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06D146-D515-4DBE-B6BD-CECEB1DB5923}"/>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5" name="Footer Placeholder 4">
            <a:extLst>
              <a:ext uri="{FF2B5EF4-FFF2-40B4-BE49-F238E27FC236}">
                <a16:creationId xmlns:a16="http://schemas.microsoft.com/office/drawing/2014/main" id="{B195918B-60DA-4F2E-9F6F-90302E9369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923DC3F-8058-47F2-813F-44EB820FA0D0}"/>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2712547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B16E5-093B-490B-B4D4-5F418F0EF9E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05E7399-1BB5-438D-8B2A-1ED2BC181D6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E09015-6A35-4A3F-9B67-A1627E461D0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85C99C9-CC5A-4C49-8053-A154ECF02D9A}"/>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6" name="Footer Placeholder 5">
            <a:extLst>
              <a:ext uri="{FF2B5EF4-FFF2-40B4-BE49-F238E27FC236}">
                <a16:creationId xmlns:a16="http://schemas.microsoft.com/office/drawing/2014/main" id="{B7407DAB-6482-4678-AF57-5D676E5737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6D0523-B395-4766-A13A-1C796C81B807}"/>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3511733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71199-18CD-4482-AD29-66A0BF57128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6962FF5-5749-404A-A2F6-E0819BE1AD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55FFCA-41B8-4D94-A9C3-FD67B52322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75639A5-1EFC-4C67-ADC4-BED2EAAD1D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82FA3E-8BA5-45AD-8699-F16FDE87221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096BFC7-0DB9-47AF-AE92-F655558DA52D}"/>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8" name="Footer Placeholder 7">
            <a:extLst>
              <a:ext uri="{FF2B5EF4-FFF2-40B4-BE49-F238E27FC236}">
                <a16:creationId xmlns:a16="http://schemas.microsoft.com/office/drawing/2014/main" id="{2BC43A70-34C2-42BD-B289-C7487F5F851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B17334E-628F-46E8-B7A9-8A62E3E90F8A}"/>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1994711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EAE63-E015-4D32-861D-7F59471E71A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8775AD1-282A-491C-9600-E2C75F73D808}"/>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4" name="Footer Placeholder 3">
            <a:extLst>
              <a:ext uri="{FF2B5EF4-FFF2-40B4-BE49-F238E27FC236}">
                <a16:creationId xmlns:a16="http://schemas.microsoft.com/office/drawing/2014/main" id="{E2B522A7-217B-4DE0-93DB-BD4278863EF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F7C7B0-A3B9-4419-891E-854A69D15024}"/>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3513829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9072F4-53E7-4DC2-9D2F-F9F8C300C293}"/>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3" name="Footer Placeholder 2">
            <a:extLst>
              <a:ext uri="{FF2B5EF4-FFF2-40B4-BE49-F238E27FC236}">
                <a16:creationId xmlns:a16="http://schemas.microsoft.com/office/drawing/2014/main" id="{B8494EEB-BE9D-439F-9C68-F6B14E7BC85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894D9E4-420C-41C9-956E-F40D90B93835}"/>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883827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13D25-D781-4A21-8214-A1E82DEA7D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138694-216D-452A-89DA-36065D0CD3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34F9B56-9E20-4FE4-AC18-09D13843A4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ECE5E7-A972-4225-A246-275C687494E8}"/>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6" name="Footer Placeholder 5">
            <a:extLst>
              <a:ext uri="{FF2B5EF4-FFF2-40B4-BE49-F238E27FC236}">
                <a16:creationId xmlns:a16="http://schemas.microsoft.com/office/drawing/2014/main" id="{655673EF-885D-4309-8056-CF14B10A28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92A0A9-6FD2-4150-9349-30CF95AA4AB1}"/>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3234003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47396-20F5-4292-9E5A-E4C43D759B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A696D04-34A2-419C-8AF9-37962A4BA0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CDC2EF-0779-40EB-B172-E0A052D367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2F1439-1F7D-4FED-865D-C8345DD35162}"/>
              </a:ext>
            </a:extLst>
          </p:cNvPr>
          <p:cNvSpPr>
            <a:spLocks noGrp="1"/>
          </p:cNvSpPr>
          <p:nvPr>
            <p:ph type="dt" sz="half" idx="10"/>
          </p:nvPr>
        </p:nvSpPr>
        <p:spPr/>
        <p:txBody>
          <a:bodyPr/>
          <a:lstStyle/>
          <a:p>
            <a:fld id="{C54CE84A-17BC-4A48-8376-04FDEA9EAA1B}" type="datetimeFigureOut">
              <a:rPr lang="en-GB" smtClean="0"/>
              <a:t>25/04/2019</a:t>
            </a:fld>
            <a:endParaRPr lang="en-GB"/>
          </a:p>
        </p:txBody>
      </p:sp>
      <p:sp>
        <p:nvSpPr>
          <p:cNvPr id="6" name="Footer Placeholder 5">
            <a:extLst>
              <a:ext uri="{FF2B5EF4-FFF2-40B4-BE49-F238E27FC236}">
                <a16:creationId xmlns:a16="http://schemas.microsoft.com/office/drawing/2014/main" id="{107808FE-4E4B-4EAA-B646-92870688FE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283F7D-4802-4CA9-922E-EBAFB99C6752}"/>
              </a:ext>
            </a:extLst>
          </p:cNvPr>
          <p:cNvSpPr>
            <a:spLocks noGrp="1"/>
          </p:cNvSpPr>
          <p:nvPr>
            <p:ph type="sldNum" sz="quarter" idx="12"/>
          </p:nvPr>
        </p:nvSpPr>
        <p:spPr/>
        <p:txBody>
          <a:bodyPr/>
          <a:lstStyle/>
          <a:p>
            <a:fld id="{D5C00229-AC11-4104-8460-ADEE3FD6FAB6}" type="slidenum">
              <a:rPr lang="en-GB" smtClean="0"/>
              <a:t>‹#›</a:t>
            </a:fld>
            <a:endParaRPr lang="en-GB"/>
          </a:p>
        </p:txBody>
      </p:sp>
    </p:spTree>
    <p:extLst>
      <p:ext uri="{BB962C8B-B14F-4D97-AF65-F5344CB8AC3E}">
        <p14:creationId xmlns:p14="http://schemas.microsoft.com/office/powerpoint/2010/main" val="2416264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F616D0-DC92-4E4A-841C-069273EB27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D0C9415-AC18-4956-9FCD-603A5EB2C0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721046-496F-4C7E-A3EC-DEF09D7B2C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4CE84A-17BC-4A48-8376-04FDEA9EAA1B}" type="datetimeFigureOut">
              <a:rPr lang="en-GB" smtClean="0"/>
              <a:t>25/04/2019</a:t>
            </a:fld>
            <a:endParaRPr lang="en-GB"/>
          </a:p>
        </p:txBody>
      </p:sp>
      <p:sp>
        <p:nvSpPr>
          <p:cNvPr id="5" name="Footer Placeholder 4">
            <a:extLst>
              <a:ext uri="{FF2B5EF4-FFF2-40B4-BE49-F238E27FC236}">
                <a16:creationId xmlns:a16="http://schemas.microsoft.com/office/drawing/2014/main" id="{09164EB4-D7ED-421C-9227-37DB3586F7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0F075CC-5B9E-4862-8D11-C45C82878B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C00229-AC11-4104-8460-ADEE3FD6FAB6}" type="slidenum">
              <a:rPr lang="en-GB" smtClean="0"/>
              <a:t>‹#›</a:t>
            </a:fld>
            <a:endParaRPr lang="en-GB"/>
          </a:p>
        </p:txBody>
      </p:sp>
    </p:spTree>
    <p:extLst>
      <p:ext uri="{BB962C8B-B14F-4D97-AF65-F5344CB8AC3E}">
        <p14:creationId xmlns:p14="http://schemas.microsoft.com/office/powerpoint/2010/main" val="1789036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2F4C8-63B7-404E-8080-0C78A5EA9330}"/>
              </a:ext>
            </a:extLst>
          </p:cNvPr>
          <p:cNvSpPr>
            <a:spLocks noGrp="1"/>
          </p:cNvSpPr>
          <p:nvPr>
            <p:ph type="ctrTitle"/>
          </p:nvPr>
        </p:nvSpPr>
        <p:spPr>
          <a:xfrm>
            <a:off x="0" y="5806440"/>
            <a:ext cx="12192000" cy="1051559"/>
          </a:xfrm>
        </p:spPr>
        <p:txBody>
          <a:bodyPr>
            <a:normAutofit fontScale="90000"/>
          </a:bodyPr>
          <a:lstStyle/>
          <a:p>
            <a:pPr algn="r"/>
            <a:br>
              <a:rPr lang="en-GB" dirty="0">
                <a:latin typeface="Bahnschrift SemiLight Condensed" panose="020B0502040204020203" pitchFamily="34" charset="0"/>
              </a:rPr>
            </a:br>
            <a:br>
              <a:rPr lang="en-GB" dirty="0">
                <a:latin typeface="Bahnschrift SemiLight Condensed" panose="020B0502040204020203" pitchFamily="34" charset="0"/>
              </a:rPr>
            </a:br>
            <a:br>
              <a:rPr lang="en-GB" dirty="0">
                <a:latin typeface="Bahnschrift SemiLight Condensed" panose="020B0502040204020203" pitchFamily="34" charset="0"/>
              </a:rPr>
            </a:br>
            <a:r>
              <a:rPr lang="en-GB" sz="3100" dirty="0">
                <a:latin typeface="Bahnschrift Light SemiCondensed" panose="020B0502040204020203" pitchFamily="34" charset="0"/>
              </a:rPr>
              <a:t>Sophie Shorland</a:t>
            </a:r>
            <a:br>
              <a:rPr lang="en-GB" sz="3100" dirty="0">
                <a:latin typeface="Bahnschrift Light SemiCondensed" panose="020B0502040204020203" pitchFamily="34" charset="0"/>
              </a:rPr>
            </a:br>
            <a:r>
              <a:rPr lang="en-GB" sz="3100" dirty="0">
                <a:latin typeface="Bahnschrift Light SemiCondensed" panose="020B0502040204020203" pitchFamily="34" charset="0"/>
              </a:rPr>
              <a:t>s.shorland@warwick.ac.uk</a:t>
            </a:r>
            <a:endParaRPr lang="en-GB" dirty="0">
              <a:latin typeface="Bahnschrift SemiLight Condensed" panose="020B0502040204020203" pitchFamily="34" charset="0"/>
            </a:endParaRPr>
          </a:p>
        </p:txBody>
      </p:sp>
      <p:sp>
        <p:nvSpPr>
          <p:cNvPr id="5" name="Rectangle 4">
            <a:extLst>
              <a:ext uri="{FF2B5EF4-FFF2-40B4-BE49-F238E27FC236}">
                <a16:creationId xmlns:a16="http://schemas.microsoft.com/office/drawing/2014/main" id="{A16F769F-8960-41BD-A6E9-17589738602D}"/>
              </a:ext>
            </a:extLst>
          </p:cNvPr>
          <p:cNvSpPr/>
          <p:nvPr/>
        </p:nvSpPr>
        <p:spPr>
          <a:xfrm>
            <a:off x="102149" y="0"/>
            <a:ext cx="1524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F13638DD-8ABC-4EAD-94F5-18778DAAB135}"/>
              </a:ext>
            </a:extLst>
          </p:cNvPr>
          <p:cNvSpPr txBox="1">
            <a:spLocks/>
          </p:cNvSpPr>
          <p:nvPr/>
        </p:nvSpPr>
        <p:spPr>
          <a:xfrm>
            <a:off x="5388429" y="2745375"/>
            <a:ext cx="6803571" cy="22076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dirty="0">
                <a:latin typeface="Bahnschrift SemiLight Condensed" panose="020B0502040204020203" pitchFamily="34" charset="0"/>
              </a:rPr>
              <a:t>A Passion for Celebrity</a:t>
            </a:r>
          </a:p>
        </p:txBody>
      </p:sp>
      <p:pic>
        <p:nvPicPr>
          <p:cNvPr id="1028" name="Picture 4" descr="Related image">
            <a:extLst>
              <a:ext uri="{FF2B5EF4-FFF2-40B4-BE49-F238E27FC236}">
                <a16:creationId xmlns:a16="http://schemas.microsoft.com/office/drawing/2014/main" id="{AC4D9B8E-2855-480F-8EDD-8070D2A17D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357" y="0"/>
            <a:ext cx="472281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1017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passion for celebrity">
            <a:extLst>
              <a:ext uri="{FF2B5EF4-FFF2-40B4-BE49-F238E27FC236}">
                <a16:creationId xmlns:a16="http://schemas.microsoft.com/office/drawing/2014/main" id="{82EE221B-53F6-410A-8D3C-91B622700082}"/>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46000"/>
                    </a14:imgEffect>
                  </a14:imgLayer>
                </a14:imgProps>
              </a:ext>
              <a:ext uri="{28A0092B-C50C-407E-A947-70E740481C1C}">
                <a14:useLocalDpi xmlns:a14="http://schemas.microsoft.com/office/drawing/2010/main" val="0"/>
              </a:ext>
            </a:extLst>
          </a:blip>
          <a:srcRect/>
          <a:stretch>
            <a:fillRect/>
          </a:stretch>
        </p:blipFill>
        <p:spPr bwMode="auto">
          <a:xfrm>
            <a:off x="1143000" y="188121"/>
            <a:ext cx="3948806" cy="648175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147108AE-FCF1-44A8-92CE-2B75A32F563E}"/>
              </a:ext>
            </a:extLst>
          </p:cNvPr>
          <p:cNvSpPr/>
          <p:nvPr/>
        </p:nvSpPr>
        <p:spPr>
          <a:xfrm>
            <a:off x="0" y="0"/>
            <a:ext cx="598715" cy="6858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7D04C87-552B-4409-83E9-E740145E0899}"/>
              </a:ext>
            </a:extLst>
          </p:cNvPr>
          <p:cNvSpPr/>
          <p:nvPr/>
        </p:nvSpPr>
        <p:spPr>
          <a:xfrm>
            <a:off x="664031" y="0"/>
            <a:ext cx="1524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78AE9D08-E03F-45DB-B829-1E8A78446689}"/>
              </a:ext>
            </a:extLst>
          </p:cNvPr>
          <p:cNvSpPr txBox="1"/>
          <p:nvPr/>
        </p:nvSpPr>
        <p:spPr>
          <a:xfrm>
            <a:off x="5669280" y="1665514"/>
            <a:ext cx="5858689" cy="4893647"/>
          </a:xfrm>
          <a:prstGeom prst="rect">
            <a:avLst/>
          </a:prstGeom>
          <a:noFill/>
        </p:spPr>
        <p:txBody>
          <a:bodyPr wrap="square" rtlCol="0">
            <a:spAutoFit/>
          </a:bodyPr>
          <a:lstStyle/>
          <a:p>
            <a:r>
              <a:rPr lang="en-GB" sz="2400" dirty="0">
                <a:latin typeface="Bahnschrift SemiLight" panose="020B0502040204020203" pitchFamily="34" charset="0"/>
              </a:rPr>
              <a:t>The spectacular fact about such personae is that they can claim and achieve intimacy with what are literally crowds of strangers, and this intimacy, even if it is an imitation and a shadow of what is ordinarily meant by that word, is extremely influential with - and satisfying for - the great numbers who willingly receive it and share in it. They “know” such a persona in somewhat the same way they know their chosen friends…</a:t>
            </a:r>
          </a:p>
          <a:p>
            <a:endParaRPr lang="en-GB" sz="2400" dirty="0">
              <a:latin typeface="Bahnschrift SemiLight" panose="020B0502040204020203" pitchFamily="34" charset="0"/>
            </a:endParaRPr>
          </a:p>
          <a:p>
            <a:pPr algn="r"/>
            <a:r>
              <a:rPr lang="en-GB" sz="2400" dirty="0">
                <a:latin typeface="Bahnschrift SemiLight" panose="020B0502040204020203" pitchFamily="34" charset="0"/>
              </a:rPr>
              <a:t>- Horton and Wohl, 216.</a:t>
            </a:r>
          </a:p>
        </p:txBody>
      </p:sp>
    </p:spTree>
    <p:extLst>
      <p:ext uri="{BB962C8B-B14F-4D97-AF65-F5344CB8AC3E}">
        <p14:creationId xmlns:p14="http://schemas.microsoft.com/office/powerpoint/2010/main" val="1782809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F021EA-84E5-46DF-891A-D937EC305884}"/>
              </a:ext>
            </a:extLst>
          </p:cNvPr>
          <p:cNvSpPr txBox="1">
            <a:spLocks noGrp="1"/>
          </p:cNvSpPr>
          <p:nvPr>
            <p:ph type="title"/>
          </p:nvPr>
        </p:nvSpPr>
        <p:spPr>
          <a:xfrm>
            <a:off x="1099456" y="2469401"/>
            <a:ext cx="10254343" cy="1754326"/>
          </a:xfrm>
          <a:prstGeom prst="rect">
            <a:avLst/>
          </a:prstGeom>
          <a:noFill/>
        </p:spPr>
        <p:txBody>
          <a:bodyPr wrap="square" rtlCol="0">
            <a:spAutoFit/>
          </a:bodyPr>
          <a:lstStyle/>
          <a:p>
            <a:r>
              <a:rPr lang="en-GB" sz="3600" b="1" i="1" dirty="0">
                <a:latin typeface="Bahnschrift SemiLight" panose="020B0502040204020203" pitchFamily="34" charset="0"/>
              </a:rPr>
              <a:t>Para-social</a:t>
            </a:r>
          </a:p>
          <a:p>
            <a:endParaRPr lang="en-GB" sz="3600" b="1" i="1" dirty="0"/>
          </a:p>
          <a:p>
            <a:r>
              <a:rPr lang="en-GB" sz="2400" dirty="0">
                <a:latin typeface="Bahnschrift SemiLight SemiConde" panose="020B0502040204020203" pitchFamily="34" charset="0"/>
              </a:rPr>
              <a:t>A one-way relationship from audience/fan to celebrity. The fan imagines a personal relationship with the celebrity.</a:t>
            </a:r>
          </a:p>
        </p:txBody>
      </p:sp>
      <p:sp>
        <p:nvSpPr>
          <p:cNvPr id="5" name="Rectangle 4">
            <a:extLst>
              <a:ext uri="{FF2B5EF4-FFF2-40B4-BE49-F238E27FC236}">
                <a16:creationId xmlns:a16="http://schemas.microsoft.com/office/drawing/2014/main" id="{FF89525C-2160-4B4E-B3AD-F89072D5B81E}"/>
              </a:ext>
            </a:extLst>
          </p:cNvPr>
          <p:cNvSpPr/>
          <p:nvPr/>
        </p:nvSpPr>
        <p:spPr>
          <a:xfrm>
            <a:off x="0" y="0"/>
            <a:ext cx="598715" cy="6858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DFEF500-F99E-48A8-A97F-696CA64C4F77}"/>
              </a:ext>
            </a:extLst>
          </p:cNvPr>
          <p:cNvSpPr/>
          <p:nvPr/>
        </p:nvSpPr>
        <p:spPr>
          <a:xfrm>
            <a:off x="664031" y="0"/>
            <a:ext cx="1524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0011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descr="Sir Philip Sidney, after Unknown artist, 18th century or after, based on a work of circa 1576 - NPG 2096 - Â© National Portrait Gallery, London">
            <a:extLst>
              <a:ext uri="{FF2B5EF4-FFF2-40B4-BE49-F238E27FC236}">
                <a16:creationId xmlns:a16="http://schemas.microsoft.com/office/drawing/2014/main" id="{826C9EC3-F28A-4816-BD39-0CF3661A78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899" b="50023"/>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D42B3671-A381-45F2-BD24-97A0E1784ECE}"/>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a:t>Philip Sidney</a:t>
            </a:r>
          </a:p>
        </p:txBody>
      </p:sp>
      <p:cxnSp>
        <p:nvCxnSpPr>
          <p:cNvPr id="12" name="Straight Connector 11">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38E7C26F-F90E-460D-9063-307DF39DAB1E}"/>
              </a:ext>
            </a:extLst>
          </p:cNvPr>
          <p:cNvSpPr/>
          <p:nvPr/>
        </p:nvSpPr>
        <p:spPr>
          <a:xfrm>
            <a:off x="11593285" y="0"/>
            <a:ext cx="598715" cy="6858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56020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philip sidney hearse">
            <a:extLst>
              <a:ext uri="{FF2B5EF4-FFF2-40B4-BE49-F238E27FC236}">
                <a16:creationId xmlns:a16="http://schemas.microsoft.com/office/drawing/2014/main" id="{FF56FD90-BEA6-4643-9A06-79267BAE9C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315" t="9378" r="7279" b="14345"/>
          <a:stretch/>
        </p:blipFill>
        <p:spPr bwMode="auto">
          <a:xfrm>
            <a:off x="3391443" y="1839684"/>
            <a:ext cx="8800557" cy="506185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522A96B4-7789-446F-80C6-3C2692041534}"/>
              </a:ext>
            </a:extLst>
          </p:cNvPr>
          <p:cNvSpPr>
            <a:spLocks noGrp="1"/>
          </p:cNvSpPr>
          <p:nvPr>
            <p:ph type="title"/>
          </p:nvPr>
        </p:nvSpPr>
        <p:spPr>
          <a:xfrm>
            <a:off x="370111" y="-272143"/>
            <a:ext cx="6768737" cy="2645229"/>
          </a:xfrm>
        </p:spPr>
        <p:txBody>
          <a:bodyPr>
            <a:noAutofit/>
          </a:bodyPr>
          <a:lstStyle/>
          <a:p>
            <a:r>
              <a:rPr lang="en-GB" sz="2600" dirty="0">
                <a:latin typeface="Bahnschrift SemiLight Condensed" panose="020B0502040204020203" pitchFamily="34" charset="0"/>
              </a:rPr>
              <a:t>Muse you to see, distressed how men </a:t>
            </a:r>
            <a:r>
              <a:rPr lang="en-GB" sz="2600" dirty="0" err="1">
                <a:latin typeface="Bahnschrift SemiLight Condensed" panose="020B0502040204020203" pitchFamily="34" charset="0"/>
              </a:rPr>
              <a:t>plaine</a:t>
            </a:r>
            <a:r>
              <a:rPr lang="en-GB" sz="2600" dirty="0">
                <a:latin typeface="Bahnschrift SemiLight Condensed" panose="020B0502040204020203" pitchFamily="34" charset="0"/>
              </a:rPr>
              <a:t>… </a:t>
            </a:r>
            <a:br>
              <a:rPr lang="en-GB" sz="2600" dirty="0">
                <a:latin typeface="Bahnschrift SemiLight Condensed" panose="020B0502040204020203" pitchFamily="34" charset="0"/>
              </a:rPr>
            </a:br>
            <a:r>
              <a:rPr lang="en-GB" sz="2600" dirty="0">
                <a:latin typeface="Bahnschrift SemiLight Condensed" panose="020B0502040204020203" pitchFamily="34" charset="0"/>
              </a:rPr>
              <a:t>Then </a:t>
            </a:r>
            <a:r>
              <a:rPr lang="en-GB" sz="2600" dirty="0" err="1">
                <a:latin typeface="Bahnschrift SemiLight Condensed" panose="020B0502040204020203" pitchFamily="34" charset="0"/>
              </a:rPr>
              <a:t>turne</a:t>
            </a:r>
            <a:r>
              <a:rPr lang="en-GB" sz="2600" dirty="0">
                <a:latin typeface="Bahnschrift SemiLight Condensed" panose="020B0502040204020203" pitchFamily="34" charset="0"/>
              </a:rPr>
              <a:t> your eyes, and view his covered hearse… </a:t>
            </a:r>
            <a:br>
              <a:rPr lang="en-GB" sz="2600" dirty="0">
                <a:latin typeface="Bahnschrift SemiLight Condensed" panose="020B0502040204020203" pitchFamily="34" charset="0"/>
              </a:rPr>
            </a:br>
            <a:r>
              <a:rPr lang="en-GB" sz="2600" dirty="0">
                <a:latin typeface="Bahnschrift SemiLight Condensed" panose="020B0502040204020203" pitchFamily="34" charset="0"/>
              </a:rPr>
              <a:t>And judge you then, how rightly men may say: </a:t>
            </a:r>
            <a:br>
              <a:rPr lang="en-GB" sz="2600" dirty="0">
                <a:latin typeface="Bahnschrift SemiLight Condensed" panose="020B0502040204020203" pitchFamily="34" charset="0"/>
              </a:rPr>
            </a:br>
            <a:r>
              <a:rPr lang="en-GB" sz="2600" dirty="0">
                <a:latin typeface="Bahnschrift SemiLight Condensed" panose="020B0502040204020203" pitchFamily="34" charset="0"/>
              </a:rPr>
              <a:t>Their </a:t>
            </a:r>
            <a:r>
              <a:rPr lang="en-GB" sz="2600" dirty="0" err="1">
                <a:latin typeface="Bahnschrift SemiLight Condensed" panose="020B0502040204020203" pitchFamily="34" charset="0"/>
              </a:rPr>
              <a:t>somme</a:t>
            </a:r>
            <a:r>
              <a:rPr lang="en-GB" sz="2600" dirty="0">
                <a:latin typeface="Bahnschrift SemiLight Condensed" panose="020B0502040204020203" pitchFamily="34" charset="0"/>
              </a:rPr>
              <a:t> of joys, the </a:t>
            </a:r>
            <a:r>
              <a:rPr lang="en-GB" sz="2600" i="1" dirty="0">
                <a:latin typeface="Bahnschrift SemiLight Condensed" panose="020B0502040204020203" pitchFamily="34" charset="0"/>
              </a:rPr>
              <a:t>Fates </a:t>
            </a:r>
            <a:r>
              <a:rPr lang="en-GB" sz="2600" dirty="0">
                <a:latin typeface="Bahnschrift SemiLight Condensed" panose="020B0502040204020203" pitchFamily="34" charset="0"/>
              </a:rPr>
              <a:t>have </a:t>
            </a:r>
            <a:r>
              <a:rPr lang="en-GB" sz="2600" dirty="0" err="1">
                <a:latin typeface="Bahnschrift SemiLight Condensed" panose="020B0502040204020203" pitchFamily="34" charset="0"/>
              </a:rPr>
              <a:t>reft</a:t>
            </a:r>
            <a:r>
              <a:rPr lang="en-GB" sz="2600" dirty="0">
                <a:latin typeface="Bahnschrift SemiLight Condensed" panose="020B0502040204020203" pitchFamily="34" charset="0"/>
              </a:rPr>
              <a:t> away.</a:t>
            </a:r>
            <a:br>
              <a:rPr lang="en-GB" sz="2400" dirty="0">
                <a:latin typeface="Bahnschrift Light SemiCondensed" panose="020B0502040204020203" pitchFamily="34" charset="0"/>
              </a:rPr>
            </a:br>
            <a:endParaRPr lang="en-GB" sz="2400" dirty="0">
              <a:latin typeface="Bahnschrift Light SemiCondensed" panose="020B0502040204020203" pitchFamily="34" charset="0"/>
            </a:endParaRPr>
          </a:p>
        </p:txBody>
      </p:sp>
      <p:sp>
        <p:nvSpPr>
          <p:cNvPr id="6" name="Title 1">
            <a:extLst>
              <a:ext uri="{FF2B5EF4-FFF2-40B4-BE49-F238E27FC236}">
                <a16:creationId xmlns:a16="http://schemas.microsoft.com/office/drawing/2014/main" id="{1EDF5F82-C270-4E1F-9D12-F2CCBF4428ED}"/>
              </a:ext>
            </a:extLst>
          </p:cNvPr>
          <p:cNvSpPr txBox="1">
            <a:spLocks/>
          </p:cNvSpPr>
          <p:nvPr/>
        </p:nvSpPr>
        <p:spPr>
          <a:xfrm>
            <a:off x="381000" y="1894114"/>
            <a:ext cx="2525486" cy="20247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br>
              <a:rPr lang="en-GB" sz="2000" dirty="0">
                <a:latin typeface="Bahnschrift Light SemiCondensed" panose="020B0502040204020203" pitchFamily="34" charset="0"/>
              </a:rPr>
            </a:br>
            <a:br>
              <a:rPr lang="en-GB" sz="2000" dirty="0">
                <a:latin typeface="Bahnschrift Light SemiCondensed" panose="020B0502040204020203" pitchFamily="34" charset="0"/>
              </a:rPr>
            </a:br>
            <a:r>
              <a:rPr lang="en-GB" sz="2000" dirty="0">
                <a:latin typeface="Bahnschrift Light SemiCondensed" panose="020B0502040204020203" pitchFamily="34" charset="0"/>
              </a:rPr>
              <a:t>- Angel Day, </a:t>
            </a:r>
            <a:r>
              <a:rPr lang="en-GB" sz="2000" i="1" dirty="0">
                <a:latin typeface="Bahnschrift Light SemiCondensed" panose="020B0502040204020203" pitchFamily="34" charset="0"/>
              </a:rPr>
              <a:t>Upon the life and death of the most worthy, and </a:t>
            </a:r>
            <a:r>
              <a:rPr lang="en-GB" sz="2000" i="1" dirty="0" err="1">
                <a:latin typeface="Bahnschrift Light SemiCondensed" panose="020B0502040204020203" pitchFamily="34" charset="0"/>
              </a:rPr>
              <a:t>thrise</a:t>
            </a:r>
            <a:r>
              <a:rPr lang="en-GB" sz="2000" i="1" dirty="0">
                <a:latin typeface="Bahnschrift Light SemiCondensed" panose="020B0502040204020203" pitchFamily="34" charset="0"/>
              </a:rPr>
              <a:t> </a:t>
            </a:r>
            <a:r>
              <a:rPr lang="en-GB" sz="2000" i="1" dirty="0" err="1">
                <a:latin typeface="Bahnschrift Light SemiCondensed" panose="020B0502040204020203" pitchFamily="34" charset="0"/>
              </a:rPr>
              <a:t>reowmed</a:t>
            </a:r>
            <a:r>
              <a:rPr lang="en-GB" sz="2000" i="1" dirty="0">
                <a:latin typeface="Bahnschrift Light SemiCondensed" panose="020B0502040204020203" pitchFamily="34" charset="0"/>
              </a:rPr>
              <a:t> knight, Sir Phillip Sidney </a:t>
            </a:r>
            <a:r>
              <a:rPr lang="en-GB" sz="2000" dirty="0">
                <a:latin typeface="Bahnschrift Light SemiCondensed" panose="020B0502040204020203" pitchFamily="34" charset="0"/>
              </a:rPr>
              <a:t>(London, 1586)</a:t>
            </a:r>
            <a:r>
              <a:rPr lang="en-GB" sz="2000" i="1" dirty="0">
                <a:latin typeface="Bahnschrift Light SemiCondensed" panose="020B0502040204020203" pitchFamily="34" charset="0"/>
              </a:rPr>
              <a:t> </a:t>
            </a:r>
            <a:br>
              <a:rPr lang="en-GB" sz="2000" dirty="0">
                <a:latin typeface="Bahnschrift Light SemiCondensed" panose="020B0502040204020203" pitchFamily="34" charset="0"/>
              </a:rPr>
            </a:br>
            <a:br>
              <a:rPr lang="en-GB" sz="2000" dirty="0">
                <a:latin typeface="Bahnschrift Light SemiCondensed" panose="020B0502040204020203" pitchFamily="34" charset="0"/>
              </a:rPr>
            </a:br>
            <a:endParaRPr lang="en-GB" sz="2000" dirty="0">
              <a:latin typeface="Bahnschrift Light SemiCondensed" panose="020B0502040204020203" pitchFamily="34" charset="0"/>
            </a:endParaRPr>
          </a:p>
        </p:txBody>
      </p:sp>
      <p:sp>
        <p:nvSpPr>
          <p:cNvPr id="7" name="Rectangle 6">
            <a:extLst>
              <a:ext uri="{FF2B5EF4-FFF2-40B4-BE49-F238E27FC236}">
                <a16:creationId xmlns:a16="http://schemas.microsoft.com/office/drawing/2014/main" id="{37B3BDB4-3DDF-42A7-8CAE-E42DCF71E258}"/>
              </a:ext>
            </a:extLst>
          </p:cNvPr>
          <p:cNvSpPr/>
          <p:nvPr/>
        </p:nvSpPr>
        <p:spPr>
          <a:xfrm>
            <a:off x="0" y="0"/>
            <a:ext cx="216132" cy="6858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09861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Related image">
            <a:extLst>
              <a:ext uri="{FF2B5EF4-FFF2-40B4-BE49-F238E27FC236}">
                <a16:creationId xmlns:a16="http://schemas.microsoft.com/office/drawing/2014/main" id="{C52F4CE7-B5F3-4AF6-AB24-6596075CE2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27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522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lant's roll">
            <a:extLst>
              <a:ext uri="{FF2B5EF4-FFF2-40B4-BE49-F238E27FC236}">
                <a16:creationId xmlns:a16="http://schemas.microsoft.com/office/drawing/2014/main" id="{52BC037A-9136-473F-A3E4-464402B5FC9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5" t="3030" r="1125" b="4407"/>
          <a:stretch/>
        </p:blipFill>
        <p:spPr bwMode="auto">
          <a:xfrm>
            <a:off x="-1247217" y="-60960"/>
            <a:ext cx="13813675" cy="699516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9ACF9E2A-3C42-481C-ABD8-C33A69D68688}"/>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3181828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21D4F38-A94B-4DAE-8603-E7E5DD00BAB1}"/>
              </a:ext>
            </a:extLst>
          </p:cNvPr>
          <p:cNvSpPr txBox="1">
            <a:spLocks noGrp="1"/>
          </p:cNvSpPr>
          <p:nvPr>
            <p:ph type="title"/>
          </p:nvPr>
        </p:nvSpPr>
        <p:spPr>
          <a:xfrm>
            <a:off x="6096000" y="2788705"/>
            <a:ext cx="5257800" cy="2086725"/>
          </a:xfrm>
          <a:prstGeom prst="rect">
            <a:avLst/>
          </a:prstGeom>
          <a:noFill/>
        </p:spPr>
        <p:txBody>
          <a:bodyPr wrap="square" rtlCol="0">
            <a:spAutoFit/>
          </a:bodyPr>
          <a:lstStyle/>
          <a:p>
            <a:r>
              <a:rPr lang="en-GB" sz="3600" b="1" i="1" dirty="0">
                <a:latin typeface="Bahnschrift SemiLight" panose="020B0502040204020203" pitchFamily="34" charset="0"/>
              </a:rPr>
              <a:t>Magical Contagion</a:t>
            </a:r>
          </a:p>
          <a:p>
            <a:endParaRPr lang="en-GB" sz="3600" b="1" i="1" dirty="0"/>
          </a:p>
          <a:p>
            <a:r>
              <a:rPr lang="en-GB" sz="2400" dirty="0">
                <a:latin typeface="Bahnschrift SemiLight" panose="020B0502040204020203" pitchFamily="34" charset="0"/>
              </a:rPr>
              <a:t>The value of an object increases the more the celebrity has come into contact with it.</a:t>
            </a:r>
          </a:p>
        </p:txBody>
      </p:sp>
      <p:pic>
        <p:nvPicPr>
          <p:cNvPr id="5122" name="Picture 2" descr="Image result for black cat">
            <a:extLst>
              <a:ext uri="{FF2B5EF4-FFF2-40B4-BE49-F238E27FC236}">
                <a16:creationId xmlns:a16="http://schemas.microsoft.com/office/drawing/2014/main" id="{C79AFB22-9DF7-4F64-8936-8B837983B9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52650"/>
            <a:ext cx="5943600" cy="47053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39E0CBA-39ED-47A2-BD13-8F427724012A}"/>
              </a:ext>
            </a:extLst>
          </p:cNvPr>
          <p:cNvSpPr/>
          <p:nvPr/>
        </p:nvSpPr>
        <p:spPr>
          <a:xfrm>
            <a:off x="11593285" y="0"/>
            <a:ext cx="598715" cy="6858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8614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9E9F3C-6364-4A7E-AE4D-089D5A04888D}"/>
              </a:ext>
            </a:extLst>
          </p:cNvPr>
          <p:cNvSpPr>
            <a:spLocks noGrp="1"/>
          </p:cNvSpPr>
          <p:nvPr>
            <p:ph idx="1"/>
          </p:nvPr>
        </p:nvSpPr>
        <p:spPr>
          <a:xfrm>
            <a:off x="434340" y="1874520"/>
            <a:ext cx="11323320" cy="4302443"/>
          </a:xfrm>
        </p:spPr>
        <p:txBody>
          <a:bodyPr/>
          <a:lstStyle/>
          <a:p>
            <a:pPr lvl="0"/>
            <a:r>
              <a:rPr lang="en-GB" dirty="0">
                <a:latin typeface="Bahnschrift SemiLight" panose="020B0502040204020203" pitchFamily="34" charset="0"/>
              </a:rPr>
              <a:t>Can or should academic discussion engage with passionate emotion of fans and the crowd, or is this effectively sacred space?</a:t>
            </a:r>
          </a:p>
          <a:p>
            <a:pPr lvl="0"/>
            <a:endParaRPr lang="en-GB" dirty="0">
              <a:latin typeface="Bahnschrift SemiLight" panose="020B0502040204020203" pitchFamily="34" charset="0"/>
            </a:endParaRPr>
          </a:p>
          <a:p>
            <a:pPr lvl="0"/>
            <a:r>
              <a:rPr lang="en-GB" dirty="0">
                <a:latin typeface="Bahnschrift SemiLight" panose="020B0502040204020203" pitchFamily="34" charset="0"/>
              </a:rPr>
              <a:t>How might the appetite for news about celebrity lives relate to the passions? What is the difference between ‘appetite’ and ‘passion’ in terms of news/media cultures?</a:t>
            </a:r>
          </a:p>
          <a:p>
            <a:pPr lvl="0"/>
            <a:endParaRPr lang="en-GB" dirty="0">
              <a:latin typeface="Bahnschrift SemiLight" panose="020B0502040204020203" pitchFamily="34" charset="0"/>
            </a:endParaRPr>
          </a:p>
          <a:p>
            <a:pPr lvl="0"/>
            <a:r>
              <a:rPr lang="en-GB" dirty="0">
                <a:latin typeface="Bahnschrift SemiLight" panose="020B0502040204020203" pitchFamily="34" charset="0"/>
              </a:rPr>
              <a:t>Are passions always intersubjective? Does this change over time?</a:t>
            </a:r>
          </a:p>
          <a:p>
            <a:endParaRPr lang="en-GB" dirty="0">
              <a:latin typeface="Bahnschrift SemiLight" panose="020B0502040204020203" pitchFamily="34" charset="0"/>
            </a:endParaRPr>
          </a:p>
        </p:txBody>
      </p:sp>
      <p:sp>
        <p:nvSpPr>
          <p:cNvPr id="4" name="Title 1">
            <a:extLst>
              <a:ext uri="{FF2B5EF4-FFF2-40B4-BE49-F238E27FC236}">
                <a16:creationId xmlns:a16="http://schemas.microsoft.com/office/drawing/2014/main" id="{95EF2F2F-0F02-4610-A5F1-B396DCA4CF59}"/>
              </a:ext>
            </a:extLst>
          </p:cNvPr>
          <p:cNvSpPr>
            <a:spLocks noGrp="1"/>
          </p:cNvSpPr>
          <p:nvPr>
            <p:ph type="title"/>
          </p:nvPr>
        </p:nvSpPr>
        <p:spPr>
          <a:xfrm>
            <a:off x="838200" y="365125"/>
            <a:ext cx="10515600" cy="1325563"/>
          </a:xfrm>
        </p:spPr>
        <p:txBody>
          <a:bodyPr/>
          <a:lstStyle/>
          <a:p>
            <a:pPr algn="ctr"/>
            <a:r>
              <a:rPr lang="en-GB" dirty="0">
                <a:latin typeface="Bahnschrift SemiBold" panose="020B0502040204020203" pitchFamily="34" charset="0"/>
              </a:rPr>
              <a:t>Research Questions</a:t>
            </a:r>
          </a:p>
        </p:txBody>
      </p:sp>
    </p:spTree>
    <p:extLst>
      <p:ext uri="{BB962C8B-B14F-4D97-AF65-F5344CB8AC3E}">
        <p14:creationId xmlns:p14="http://schemas.microsoft.com/office/powerpoint/2010/main" val="34071573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1358</TotalTime>
  <Words>215</Words>
  <Application>Microsoft Office PowerPoint</Application>
  <PresentationFormat>Widescreen</PresentationFormat>
  <Paragraphs>20</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Bahnschrift Light SemiCondensed</vt:lpstr>
      <vt:lpstr>Bahnschrift SemiBold</vt:lpstr>
      <vt:lpstr>Bahnschrift SemiLight</vt:lpstr>
      <vt:lpstr>Bahnschrift SemiLight Condensed</vt:lpstr>
      <vt:lpstr>Bahnschrift SemiLight SemiConde</vt:lpstr>
      <vt:lpstr>Calibri</vt:lpstr>
      <vt:lpstr>Calibri Light</vt:lpstr>
      <vt:lpstr>Office Theme</vt:lpstr>
      <vt:lpstr>   Sophie Shorland s.shorland@warwick.ac.uk</vt:lpstr>
      <vt:lpstr>PowerPoint Presentation</vt:lpstr>
      <vt:lpstr>Para-social  A one-way relationship from audience/fan to celebrity. The fan imagines a personal relationship with the celebrity.</vt:lpstr>
      <vt:lpstr>Philip Sidney</vt:lpstr>
      <vt:lpstr>Muse you to see, distressed how men plaine…  Then turne your eyes, and view his covered hearse…  And judge you then, how rightly men may say:  Their somme of joys, the Fates have reft away. </vt:lpstr>
      <vt:lpstr>PowerPoint Presentation</vt:lpstr>
      <vt:lpstr>PowerPoint Presentation</vt:lpstr>
      <vt:lpstr>Magical Contagion  The value of an object increases the more the celebrity has come into contact with it.</vt:lpstr>
      <vt:lpstr>Research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Passion for Celebrity   Sophie Shorland s.shorland@warwick.ac.uk</dc:title>
  <dc:creator>Sophie Shorland</dc:creator>
  <cp:lastModifiedBy>Sophie Shorland</cp:lastModifiedBy>
  <cp:revision>10</cp:revision>
  <dcterms:created xsi:type="dcterms:W3CDTF">2019-04-20T12:40:32Z</dcterms:created>
  <dcterms:modified xsi:type="dcterms:W3CDTF">2019-04-26T07:21:36Z</dcterms:modified>
</cp:coreProperties>
</file>