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2" r:id="rId2"/>
    <p:sldId id="260" r:id="rId3"/>
    <p:sldId id="261" r:id="rId4"/>
    <p:sldId id="263" r:id="rId5"/>
    <p:sldId id="268" r:id="rId6"/>
    <p:sldId id="270" r:id="rId7"/>
    <p:sldId id="269"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22"/>
    <p:restoredTop sz="93312"/>
  </p:normalViewPr>
  <p:slideViewPr>
    <p:cSldViewPr snapToGrid="0" snapToObjects="1">
      <p:cViewPr varScale="1">
        <p:scale>
          <a:sx n="98" d="100"/>
          <a:sy n="98" d="100"/>
        </p:scale>
        <p:origin x="336"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ADF119-6176-4743-B41F-57344D8ADFFC}" type="datetimeFigureOut">
              <a:rPr lang="en-US" smtClean="0"/>
              <a:t>3/1/19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F93FAB-A36B-F84E-AB4B-70407AE6917D}" type="slidenum">
              <a:rPr lang="en-US" smtClean="0"/>
              <a:t>‹#›</a:t>
            </a:fld>
            <a:endParaRPr lang="en-US"/>
          </a:p>
        </p:txBody>
      </p:sp>
    </p:spTree>
    <p:extLst>
      <p:ext uri="{BB962C8B-B14F-4D97-AF65-F5344CB8AC3E}">
        <p14:creationId xmlns:p14="http://schemas.microsoft.com/office/powerpoint/2010/main" val="8151541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F93FAB-A36B-F84E-AB4B-70407AE6917D}" type="slidenum">
              <a:rPr lang="en-US" smtClean="0"/>
              <a:t>1</a:t>
            </a:fld>
            <a:endParaRPr lang="en-US"/>
          </a:p>
        </p:txBody>
      </p:sp>
    </p:spTree>
    <p:extLst>
      <p:ext uri="{BB962C8B-B14F-4D97-AF65-F5344CB8AC3E}">
        <p14:creationId xmlns:p14="http://schemas.microsoft.com/office/powerpoint/2010/main" val="2191685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0A159AD1-3604-6F41-97E2-A682FA11BA6E}" type="datetimeFigureOut">
              <a:rPr lang="en-US" smtClean="0"/>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2004570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159AD1-3604-6F41-97E2-A682FA11BA6E}" type="datetimeFigureOut">
              <a:rPr lang="en-US" smtClean="0"/>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2742615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159AD1-3604-6F41-97E2-A682FA11BA6E}" type="datetimeFigureOut">
              <a:rPr lang="en-US" smtClean="0"/>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395858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159AD1-3604-6F41-97E2-A682FA11BA6E}" type="datetimeFigureOut">
              <a:rPr lang="en-US" smtClean="0"/>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745365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159AD1-3604-6F41-97E2-A682FA11BA6E}" type="datetimeFigureOut">
              <a:rPr lang="en-US" smtClean="0"/>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2963956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0A159AD1-3604-6F41-97E2-A682FA11BA6E}" type="datetimeFigureOut">
              <a:rPr lang="en-US" smtClean="0"/>
              <a:t>3/1/19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216900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0A159AD1-3604-6F41-97E2-A682FA11BA6E}" type="datetimeFigureOut">
              <a:rPr lang="en-US" smtClean="0"/>
              <a:t>3/1/19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1219207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0A159AD1-3604-6F41-97E2-A682FA11BA6E}" type="datetimeFigureOut">
              <a:rPr lang="en-US" smtClean="0"/>
              <a:t>3/1/19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3703316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159AD1-3604-6F41-97E2-A682FA11BA6E}" type="datetimeFigureOut">
              <a:rPr lang="en-US" smtClean="0"/>
              <a:t>3/1/19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3666690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A159AD1-3604-6F41-97E2-A682FA11BA6E}" type="datetimeFigureOut">
              <a:rPr lang="en-US" smtClean="0"/>
              <a:t>3/1/19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311676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A159AD1-3604-6F41-97E2-A682FA11BA6E}" type="datetimeFigureOut">
              <a:rPr lang="en-US" smtClean="0"/>
              <a:t>3/1/19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7926A-FC58-9B48-88FE-5C48DD319566}" type="slidenum">
              <a:rPr lang="en-US" smtClean="0"/>
              <a:t>‹#›</a:t>
            </a:fld>
            <a:endParaRPr lang="en-US"/>
          </a:p>
        </p:txBody>
      </p:sp>
    </p:spTree>
    <p:extLst>
      <p:ext uri="{BB962C8B-B14F-4D97-AF65-F5344CB8AC3E}">
        <p14:creationId xmlns:p14="http://schemas.microsoft.com/office/powerpoint/2010/main" val="61079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159AD1-3604-6F41-97E2-A682FA11BA6E}" type="datetimeFigureOut">
              <a:rPr lang="en-US" smtClean="0"/>
              <a:t>3/1/19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87926A-FC58-9B48-88FE-5C48DD319566}" type="slidenum">
              <a:rPr lang="en-US" smtClean="0"/>
              <a:t>‹#›</a:t>
            </a:fld>
            <a:endParaRPr lang="en-US"/>
          </a:p>
        </p:txBody>
      </p:sp>
    </p:spTree>
    <p:extLst>
      <p:ext uri="{BB962C8B-B14F-4D97-AF65-F5344CB8AC3E}">
        <p14:creationId xmlns:p14="http://schemas.microsoft.com/office/powerpoint/2010/main" val="2709197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03922"/>
            <a:ext cx="9144000" cy="806078"/>
          </a:xfrm>
        </p:spPr>
        <p:txBody>
          <a:bodyPr>
            <a:noAutofit/>
          </a:bodyPr>
          <a:lstStyle/>
          <a:p>
            <a:r>
              <a:rPr lang="en-US" sz="4300" b="1" dirty="0"/>
              <a:t>Medical Romance in Historical Context</a:t>
            </a:r>
          </a:p>
        </p:txBody>
      </p:sp>
      <p:pic>
        <p:nvPicPr>
          <p:cNvPr id="4" name="Picture 3"/>
          <p:cNvPicPr>
            <a:picLocks noChangeAspect="1"/>
          </p:cNvPicPr>
          <p:nvPr/>
        </p:nvPicPr>
        <p:blipFill>
          <a:blip r:embed="rId3"/>
          <a:stretch>
            <a:fillRect/>
          </a:stretch>
        </p:blipFill>
        <p:spPr>
          <a:xfrm>
            <a:off x="3648439" y="3898633"/>
            <a:ext cx="1698900" cy="2948606"/>
          </a:xfrm>
          <a:prstGeom prst="rect">
            <a:avLst/>
          </a:prstGeom>
        </p:spPr>
      </p:pic>
      <p:pic>
        <p:nvPicPr>
          <p:cNvPr id="5" name="Picture 4"/>
          <p:cNvPicPr>
            <a:picLocks noChangeAspect="1"/>
          </p:cNvPicPr>
          <p:nvPr/>
        </p:nvPicPr>
        <p:blipFill>
          <a:blip r:embed="rId4"/>
          <a:stretch>
            <a:fillRect/>
          </a:stretch>
        </p:blipFill>
        <p:spPr>
          <a:xfrm>
            <a:off x="0" y="36150"/>
            <a:ext cx="1890889" cy="3003921"/>
          </a:xfrm>
          <a:prstGeom prst="rect">
            <a:avLst/>
          </a:prstGeom>
        </p:spPr>
      </p:pic>
      <p:pic>
        <p:nvPicPr>
          <p:cNvPr id="6" name="Picture 5"/>
          <p:cNvPicPr>
            <a:picLocks noChangeAspect="1"/>
          </p:cNvPicPr>
          <p:nvPr/>
        </p:nvPicPr>
        <p:blipFill>
          <a:blip r:embed="rId5"/>
          <a:stretch>
            <a:fillRect/>
          </a:stretch>
        </p:blipFill>
        <p:spPr>
          <a:xfrm>
            <a:off x="1986977" y="3898633"/>
            <a:ext cx="1661462" cy="2937845"/>
          </a:xfrm>
          <a:prstGeom prst="rect">
            <a:avLst/>
          </a:prstGeom>
        </p:spPr>
      </p:pic>
      <p:pic>
        <p:nvPicPr>
          <p:cNvPr id="7" name="Picture 6"/>
          <p:cNvPicPr>
            <a:picLocks noChangeAspect="1"/>
          </p:cNvPicPr>
          <p:nvPr/>
        </p:nvPicPr>
        <p:blipFill>
          <a:blip r:embed="rId6"/>
          <a:stretch>
            <a:fillRect/>
          </a:stretch>
        </p:blipFill>
        <p:spPr>
          <a:xfrm>
            <a:off x="1890888" y="1"/>
            <a:ext cx="1757551" cy="3003921"/>
          </a:xfrm>
          <a:prstGeom prst="rect">
            <a:avLst/>
          </a:prstGeom>
        </p:spPr>
      </p:pic>
      <p:pic>
        <p:nvPicPr>
          <p:cNvPr id="8" name="Picture 7"/>
          <p:cNvPicPr>
            <a:picLocks noChangeAspect="1"/>
          </p:cNvPicPr>
          <p:nvPr/>
        </p:nvPicPr>
        <p:blipFill>
          <a:blip r:embed="rId7"/>
          <a:stretch>
            <a:fillRect/>
          </a:stretch>
        </p:blipFill>
        <p:spPr>
          <a:xfrm>
            <a:off x="5344356" y="3898633"/>
            <a:ext cx="1936687" cy="2948606"/>
          </a:xfrm>
          <a:prstGeom prst="rect">
            <a:avLst/>
          </a:prstGeom>
        </p:spPr>
      </p:pic>
      <p:pic>
        <p:nvPicPr>
          <p:cNvPr id="9" name="Picture 8"/>
          <p:cNvPicPr>
            <a:picLocks noChangeAspect="1"/>
          </p:cNvPicPr>
          <p:nvPr/>
        </p:nvPicPr>
        <p:blipFill>
          <a:blip r:embed="rId8"/>
          <a:stretch>
            <a:fillRect/>
          </a:stretch>
        </p:blipFill>
        <p:spPr>
          <a:xfrm>
            <a:off x="5518747" y="7333"/>
            <a:ext cx="2007673" cy="3061556"/>
          </a:xfrm>
          <a:prstGeom prst="rect">
            <a:avLst/>
          </a:prstGeom>
        </p:spPr>
      </p:pic>
      <p:pic>
        <p:nvPicPr>
          <p:cNvPr id="10" name="Picture 9"/>
          <p:cNvPicPr>
            <a:picLocks noChangeAspect="1"/>
          </p:cNvPicPr>
          <p:nvPr/>
        </p:nvPicPr>
        <p:blipFill>
          <a:blip r:embed="rId9"/>
          <a:stretch>
            <a:fillRect/>
          </a:stretch>
        </p:blipFill>
        <p:spPr>
          <a:xfrm>
            <a:off x="0" y="3968398"/>
            <a:ext cx="2054969" cy="2889602"/>
          </a:xfrm>
          <a:prstGeom prst="rect">
            <a:avLst/>
          </a:prstGeom>
        </p:spPr>
      </p:pic>
      <p:pic>
        <p:nvPicPr>
          <p:cNvPr id="13" name="Picture 12"/>
          <p:cNvPicPr>
            <a:picLocks noChangeAspect="1"/>
          </p:cNvPicPr>
          <p:nvPr/>
        </p:nvPicPr>
        <p:blipFill>
          <a:blip r:embed="rId10"/>
          <a:stretch>
            <a:fillRect/>
          </a:stretch>
        </p:blipFill>
        <p:spPr>
          <a:xfrm>
            <a:off x="7281043" y="3968398"/>
            <a:ext cx="1862957" cy="2878841"/>
          </a:xfrm>
          <a:prstGeom prst="rect">
            <a:avLst/>
          </a:prstGeom>
        </p:spPr>
      </p:pic>
      <p:pic>
        <p:nvPicPr>
          <p:cNvPr id="16" name="Picture 15" descr="Screen Shot 2018-05-13 at 20.50.14.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48439" y="7333"/>
            <a:ext cx="1870308" cy="2996589"/>
          </a:xfrm>
          <a:prstGeom prst="rect">
            <a:avLst/>
          </a:prstGeom>
        </p:spPr>
      </p:pic>
      <p:pic>
        <p:nvPicPr>
          <p:cNvPr id="17" name="Picture 16"/>
          <p:cNvPicPr>
            <a:picLocks noChangeAspect="1"/>
          </p:cNvPicPr>
          <p:nvPr/>
        </p:nvPicPr>
        <p:blipFill>
          <a:blip r:embed="rId12"/>
          <a:stretch>
            <a:fillRect/>
          </a:stretch>
        </p:blipFill>
        <p:spPr>
          <a:xfrm>
            <a:off x="7526420" y="7333"/>
            <a:ext cx="1617580" cy="3003921"/>
          </a:xfrm>
          <a:prstGeom prst="rect">
            <a:avLst/>
          </a:prstGeom>
        </p:spPr>
      </p:pic>
      <p:sp>
        <p:nvSpPr>
          <p:cNvPr id="18" name="TextBox 17"/>
          <p:cNvSpPr txBox="1"/>
          <p:nvPr/>
        </p:nvSpPr>
        <p:spPr>
          <a:xfrm>
            <a:off x="9736667" y="252588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088808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4607" y="67922"/>
            <a:ext cx="2685351" cy="369332"/>
          </a:xfrm>
          <a:prstGeom prst="rect">
            <a:avLst/>
          </a:prstGeom>
          <a:noFill/>
        </p:spPr>
        <p:txBody>
          <a:bodyPr wrap="none" rtlCol="0">
            <a:spAutoFit/>
          </a:bodyPr>
          <a:lstStyle/>
          <a:p>
            <a:r>
              <a:rPr lang="en-US" b="1" dirty="0"/>
              <a:t>Harlequin Romances 1960</a:t>
            </a:r>
          </a:p>
        </p:txBody>
      </p:sp>
      <p:sp>
        <p:nvSpPr>
          <p:cNvPr id="6" name="TextBox 5"/>
          <p:cNvSpPr txBox="1"/>
          <p:nvPr/>
        </p:nvSpPr>
        <p:spPr>
          <a:xfrm>
            <a:off x="745594" y="460559"/>
            <a:ext cx="3671183" cy="6294032"/>
          </a:xfrm>
          <a:prstGeom prst="rect">
            <a:avLst/>
          </a:prstGeom>
          <a:noFill/>
        </p:spPr>
        <p:txBody>
          <a:bodyPr wrap="square" rtlCol="0">
            <a:spAutoFit/>
          </a:bodyPr>
          <a:lstStyle/>
          <a:p>
            <a:r>
              <a:rPr lang="en-US" sz="1300" dirty="0"/>
              <a:t>502—Blood of Her Ancestors (Lucy Agnes Hancock)</a:t>
            </a:r>
          </a:p>
          <a:p>
            <a:r>
              <a:rPr lang="en-US" sz="1300" dirty="0"/>
              <a:t>503—Nurse in Charge (Elizabeth </a:t>
            </a:r>
            <a:r>
              <a:rPr lang="en-US" sz="1300" dirty="0" err="1"/>
              <a:t>Gilzean</a:t>
            </a:r>
            <a:r>
              <a:rPr lang="en-US" sz="1300" dirty="0"/>
              <a:t>)</a:t>
            </a:r>
          </a:p>
          <a:p>
            <a:r>
              <a:rPr lang="en-US" sz="1300" dirty="0"/>
              <a:t>504—Peter </a:t>
            </a:r>
            <a:r>
              <a:rPr lang="en-US" sz="1300" dirty="0" err="1"/>
              <a:t>Raynal</a:t>
            </a:r>
            <a:r>
              <a:rPr lang="en-US" sz="1300" dirty="0"/>
              <a:t>, Surgeon (Marjorie Moore)</a:t>
            </a:r>
          </a:p>
          <a:p>
            <a:r>
              <a:rPr lang="en-US" sz="1300" dirty="0"/>
              <a:t>505—Meet Doctor Kettering (Marguerite Lees)</a:t>
            </a:r>
          </a:p>
          <a:p>
            <a:r>
              <a:rPr lang="en-US" sz="1300" dirty="0"/>
              <a:t>506—Queen’s Counsel (Alex Stuart)</a:t>
            </a:r>
          </a:p>
          <a:p>
            <a:r>
              <a:rPr lang="en-US" sz="1300" dirty="0"/>
              <a:t>507—It’s Wise to Forget (Elizabeth Hoy)</a:t>
            </a:r>
          </a:p>
          <a:p>
            <a:r>
              <a:rPr lang="en-US" sz="1300" dirty="0"/>
              <a:t>508—Senior Surgeon (Marjorie Moore)</a:t>
            </a:r>
          </a:p>
          <a:p>
            <a:r>
              <a:rPr lang="en-US" sz="1300" dirty="0"/>
              <a:t>509—Nurse Secretary (Marjorie Moore)</a:t>
            </a:r>
          </a:p>
          <a:p>
            <a:r>
              <a:rPr lang="en-US" sz="1300" dirty="0"/>
              <a:t>510—Doctor </a:t>
            </a:r>
            <a:r>
              <a:rPr lang="en-US" sz="1300" dirty="0" err="1"/>
              <a:t>Halcott</a:t>
            </a:r>
            <a:r>
              <a:rPr lang="en-US" sz="1300" dirty="0"/>
              <a:t> (Marguerite Lees)</a:t>
            </a:r>
          </a:p>
          <a:p>
            <a:r>
              <a:rPr lang="en-US" sz="1300" dirty="0"/>
              <a:t>511—Strange Recompense (Catherine </a:t>
            </a:r>
            <a:r>
              <a:rPr lang="en-US" sz="1300" dirty="0" err="1"/>
              <a:t>Airlee</a:t>
            </a:r>
            <a:r>
              <a:rPr lang="en-US" sz="1300" dirty="0"/>
              <a:t>)</a:t>
            </a:r>
          </a:p>
          <a:p>
            <a:r>
              <a:rPr lang="en-US" sz="1300" dirty="0"/>
              <a:t>512—Australian Hospital (Joyce </a:t>
            </a:r>
            <a:r>
              <a:rPr lang="en-US" sz="1300" dirty="0" err="1"/>
              <a:t>Dingwell</a:t>
            </a:r>
            <a:r>
              <a:rPr lang="en-US" sz="1300" dirty="0"/>
              <a:t>)</a:t>
            </a:r>
          </a:p>
          <a:p>
            <a:r>
              <a:rPr lang="en-US" sz="1300" dirty="0"/>
              <a:t>513—Far Sanctuary (Jane Arbor)</a:t>
            </a:r>
          </a:p>
          <a:p>
            <a:r>
              <a:rPr lang="en-US" sz="1300" dirty="0"/>
              <a:t>514—Twin Nurse (Bess Norton)</a:t>
            </a:r>
          </a:p>
          <a:p>
            <a:r>
              <a:rPr lang="en-US" sz="1300" dirty="0"/>
              <a:t>515—A Case for Nurse Claire (Marguerite Lees)</a:t>
            </a:r>
          </a:p>
          <a:p>
            <a:r>
              <a:rPr lang="en-US" sz="1300" dirty="0"/>
              <a:t>516—Prisoner of Love (Jean S. MacLeod)</a:t>
            </a:r>
          </a:p>
          <a:p>
            <a:r>
              <a:rPr lang="en-US" sz="1300" dirty="0"/>
              <a:t>517—Doctors Together (Jean S. MacLeod)</a:t>
            </a:r>
          </a:p>
          <a:p>
            <a:r>
              <a:rPr lang="en-US" sz="1300" dirty="0"/>
              <a:t>518—Hospital in Paradise (Juliet Shore)</a:t>
            </a:r>
          </a:p>
          <a:p>
            <a:r>
              <a:rPr lang="en-US" sz="1300" dirty="0"/>
              <a:t>519—Doctor Pamela (Anne Vinton)</a:t>
            </a:r>
          </a:p>
          <a:p>
            <a:r>
              <a:rPr lang="en-US" sz="1300" dirty="0"/>
              <a:t>520—Doctor </a:t>
            </a:r>
            <a:r>
              <a:rPr lang="en-US" sz="1300" dirty="0" err="1"/>
              <a:t>Derrington</a:t>
            </a:r>
            <a:r>
              <a:rPr lang="en-US" sz="1300" dirty="0"/>
              <a:t> (Marjorie Moore)</a:t>
            </a:r>
          </a:p>
          <a:p>
            <a:r>
              <a:rPr lang="en-US" sz="1300" dirty="0"/>
              <a:t>521—On the Air (Mary </a:t>
            </a:r>
            <a:r>
              <a:rPr lang="en-US" sz="1300" dirty="0" err="1"/>
              <a:t>Burchell</a:t>
            </a:r>
            <a:r>
              <a:rPr lang="en-US" sz="1300" dirty="0"/>
              <a:t>)</a:t>
            </a:r>
          </a:p>
          <a:p>
            <a:r>
              <a:rPr lang="en-US" sz="1300" dirty="0"/>
              <a:t>522—The Living Legend (Alan Philips)</a:t>
            </a:r>
          </a:p>
          <a:p>
            <a:r>
              <a:rPr lang="en-US" sz="1300" dirty="0"/>
              <a:t>523—Doctor Reid (Peggy Gaddis)</a:t>
            </a:r>
          </a:p>
          <a:p>
            <a:r>
              <a:rPr lang="en-US" sz="1300" dirty="0"/>
              <a:t>524—Queen’s Nurse (Jane Arbor)</a:t>
            </a:r>
          </a:p>
          <a:p>
            <a:r>
              <a:rPr lang="en-US" sz="1300" dirty="0"/>
              <a:t>525—Nurse Elliot’s Diary (Kate Norway)</a:t>
            </a:r>
          </a:p>
          <a:p>
            <a:r>
              <a:rPr lang="en-US" sz="1300" dirty="0"/>
              <a:t>526—When You Have Found Me (Elizabeth Hoy)</a:t>
            </a:r>
          </a:p>
          <a:p>
            <a:r>
              <a:rPr lang="en-US" sz="1300" dirty="0"/>
              <a:t>527—Return to Love (Alex Stuart)</a:t>
            </a:r>
          </a:p>
          <a:p>
            <a:r>
              <a:rPr lang="en-US" sz="1300" dirty="0"/>
              <a:t>528—Wife By Arrangement (Mary </a:t>
            </a:r>
            <a:r>
              <a:rPr lang="en-US" sz="1300" dirty="0" err="1"/>
              <a:t>Burchell</a:t>
            </a:r>
            <a:r>
              <a:rPr lang="en-US" sz="1300" dirty="0"/>
              <a:t>)</a:t>
            </a:r>
          </a:p>
          <a:p>
            <a:r>
              <a:rPr lang="en-US" sz="1300" dirty="0"/>
              <a:t>529—Theatre Nurse (Hilda Pressley)</a:t>
            </a:r>
          </a:p>
          <a:p>
            <a:r>
              <a:rPr lang="en-US" sz="1300" dirty="0"/>
              <a:t>530—Dr. Daring’s Love Affair (Anne Vinton)</a:t>
            </a:r>
          </a:p>
          <a:p>
            <a:r>
              <a:rPr lang="en-US" sz="1300" dirty="0"/>
              <a:t>531—Doctor Memsahib (Juliet Shore)</a:t>
            </a:r>
          </a:p>
        </p:txBody>
      </p:sp>
      <p:sp>
        <p:nvSpPr>
          <p:cNvPr id="7" name="TextBox 6"/>
          <p:cNvSpPr txBox="1"/>
          <p:nvPr/>
        </p:nvSpPr>
        <p:spPr>
          <a:xfrm>
            <a:off x="4896853" y="573448"/>
            <a:ext cx="3622944" cy="5893923"/>
          </a:xfrm>
          <a:prstGeom prst="rect">
            <a:avLst/>
          </a:prstGeom>
          <a:noFill/>
        </p:spPr>
        <p:txBody>
          <a:bodyPr wrap="none" rtlCol="0">
            <a:spAutoFit/>
          </a:bodyPr>
          <a:lstStyle/>
          <a:p>
            <a:r>
              <a:rPr lang="en-US" sz="1300" dirty="0"/>
              <a:t>532—To Win a Paradise (Elizabeth Hoy)</a:t>
            </a:r>
          </a:p>
          <a:p>
            <a:r>
              <a:rPr lang="en-US" sz="1300" dirty="0"/>
              <a:t>533—Over the Blue Mountains (Mary </a:t>
            </a:r>
            <a:r>
              <a:rPr lang="en-US" sz="1300" dirty="0" err="1"/>
              <a:t>Burchell</a:t>
            </a:r>
            <a:r>
              <a:rPr lang="en-US" sz="1300" dirty="0"/>
              <a:t>)</a:t>
            </a:r>
          </a:p>
          <a:p>
            <a:r>
              <a:rPr lang="en-US" sz="1300" dirty="0"/>
              <a:t>534—Doctor’s Wife…In Secret (Anne Vinton)</a:t>
            </a:r>
          </a:p>
          <a:p>
            <a:r>
              <a:rPr lang="en-US" sz="1300" dirty="0"/>
              <a:t>535—Under the Red Cross (Juliet Shore)</a:t>
            </a:r>
          </a:p>
          <a:p>
            <a:r>
              <a:rPr lang="en-US" sz="1300" dirty="0"/>
              <a:t>537—Hospital at Night (Marguerite Lees)</a:t>
            </a:r>
          </a:p>
          <a:p>
            <a:r>
              <a:rPr lang="en-US" sz="1300" dirty="0"/>
              <a:t>538—Strange Request (Marjorie Bassett)</a:t>
            </a:r>
          </a:p>
          <a:p>
            <a:r>
              <a:rPr lang="en-US" sz="1300" dirty="0"/>
              <a:t>539—Hospital on Wheels (Anne Lorraine)</a:t>
            </a:r>
          </a:p>
          <a:p>
            <a:r>
              <a:rPr lang="en-US" sz="1300" dirty="0"/>
              <a:t>540—Village Nurse (Marguerite Lees)</a:t>
            </a:r>
          </a:p>
          <a:p>
            <a:r>
              <a:rPr lang="en-US" sz="1300" dirty="0"/>
              <a:t>541—The Way In the Dark (Jean S. MacLeod)</a:t>
            </a:r>
          </a:p>
          <a:p>
            <a:r>
              <a:rPr lang="en-US" sz="1300" dirty="0"/>
              <a:t>542—City of Dreams (Elizabeth Hoy)</a:t>
            </a:r>
          </a:p>
          <a:p>
            <a:r>
              <a:rPr lang="en-US" sz="1300" dirty="0"/>
              <a:t>543—The Little Doctor (Jean S. MacLeod)</a:t>
            </a:r>
          </a:p>
          <a:p>
            <a:r>
              <a:rPr lang="en-US" sz="1300" dirty="0"/>
              <a:t>544—Doctor Sara (Peggy Gaddis)</a:t>
            </a:r>
          </a:p>
          <a:p>
            <a:r>
              <a:rPr lang="en-US" sz="1300" dirty="0"/>
              <a:t>545—Nurse Lang (Jean S. MacLeod)</a:t>
            </a:r>
          </a:p>
          <a:p>
            <a:r>
              <a:rPr lang="en-US" sz="1300" dirty="0"/>
              <a:t>546—Choose the One You’ll Marry (Mary </a:t>
            </a:r>
            <a:r>
              <a:rPr lang="en-US" sz="1300" dirty="0" err="1"/>
              <a:t>Burchell</a:t>
            </a:r>
            <a:r>
              <a:rPr lang="en-US" sz="1300" dirty="0"/>
              <a:t>)</a:t>
            </a:r>
          </a:p>
          <a:p>
            <a:r>
              <a:rPr lang="en-US" sz="1300" dirty="0"/>
              <a:t>547—The Gated Road (Jean S. MacLeod)</a:t>
            </a:r>
          </a:p>
          <a:p>
            <a:r>
              <a:rPr lang="en-US" sz="1300" dirty="0"/>
              <a:t>548—Psychiatric Nurse (Elizabeth </a:t>
            </a:r>
            <a:r>
              <a:rPr lang="en-US" sz="1300" dirty="0" err="1"/>
              <a:t>Gilzean</a:t>
            </a:r>
            <a:r>
              <a:rPr lang="en-US" sz="1300" dirty="0"/>
              <a:t>)</a:t>
            </a:r>
          </a:p>
          <a:p>
            <a:r>
              <a:rPr lang="en-US" sz="1300" dirty="0"/>
              <a:t>549—Doctor Mary’s Mission (Juliet Shore)</a:t>
            </a:r>
          </a:p>
          <a:p>
            <a:r>
              <a:rPr lang="en-US" sz="1300" dirty="0"/>
              <a:t>551—Grass Roots Nurse Georgia Craig)</a:t>
            </a:r>
          </a:p>
          <a:p>
            <a:r>
              <a:rPr lang="en-US" sz="1300" dirty="0"/>
              <a:t>552—Caribbean Melody (Peggy </a:t>
            </a:r>
            <a:r>
              <a:rPr lang="en-US" sz="1300" dirty="0" err="1"/>
              <a:t>Dern</a:t>
            </a:r>
            <a:r>
              <a:rPr lang="en-US" sz="1300" dirty="0"/>
              <a:t>)</a:t>
            </a:r>
          </a:p>
          <a:p>
            <a:r>
              <a:rPr lang="en-US" sz="1300" dirty="0"/>
              <a:t>553—The House of Seven Fountains (Anne </a:t>
            </a:r>
            <a:r>
              <a:rPr lang="en-US" sz="1300" dirty="0" err="1"/>
              <a:t>Weale</a:t>
            </a:r>
            <a:r>
              <a:rPr lang="en-US" sz="1300" dirty="0"/>
              <a:t>)</a:t>
            </a:r>
          </a:p>
          <a:p>
            <a:r>
              <a:rPr lang="en-US" sz="1300" dirty="0"/>
              <a:t>554—My Dear Doctor (Anne Lorraine)</a:t>
            </a:r>
          </a:p>
          <a:p>
            <a:r>
              <a:rPr lang="en-US" sz="1300" dirty="0"/>
              <a:t>555—Love The Physician (Hilda </a:t>
            </a:r>
            <a:r>
              <a:rPr lang="en-US" sz="1300" dirty="0" err="1"/>
              <a:t>Nickson</a:t>
            </a:r>
            <a:r>
              <a:rPr lang="en-US" sz="1300" dirty="0"/>
              <a:t>)</a:t>
            </a:r>
          </a:p>
          <a:p>
            <a:r>
              <a:rPr lang="en-US" sz="1300" dirty="0"/>
              <a:t>556—Staff Nurse in the Tyrol (Elizabeth Houghton)</a:t>
            </a:r>
          </a:p>
          <a:p>
            <a:r>
              <a:rPr lang="en-US" sz="1300" dirty="0"/>
              <a:t>557—Nurse Carol’s Secret (</a:t>
            </a:r>
            <a:r>
              <a:rPr lang="en-US" sz="1300" dirty="0" err="1"/>
              <a:t>Nerina</a:t>
            </a:r>
            <a:r>
              <a:rPr lang="en-US" sz="1300" dirty="0"/>
              <a:t> Hilliard)</a:t>
            </a:r>
          </a:p>
          <a:p>
            <a:r>
              <a:rPr lang="en-US" sz="1300" dirty="0"/>
              <a:t>558—Nurse in Malaya (Vivian Stuart)</a:t>
            </a:r>
          </a:p>
          <a:p>
            <a:r>
              <a:rPr lang="en-US" sz="1300" dirty="0"/>
              <a:t>559—Nurse Wayne in the Tropics (Anne Vinton)</a:t>
            </a:r>
          </a:p>
          <a:p>
            <a:r>
              <a:rPr lang="en-US" sz="1300" dirty="0"/>
              <a:t>560—</a:t>
            </a:r>
            <a:r>
              <a:rPr lang="en-US" sz="1300" dirty="0" err="1"/>
              <a:t>Wintersbride</a:t>
            </a:r>
            <a:r>
              <a:rPr lang="en-US" sz="1300" dirty="0"/>
              <a:t> (Sara Seale)</a:t>
            </a:r>
          </a:p>
          <a:p>
            <a:r>
              <a:rPr lang="en-US" sz="1300" dirty="0"/>
              <a:t>561—The Girl Who Kept Faith (Marguerite Lees)</a:t>
            </a:r>
          </a:p>
          <a:p>
            <a:r>
              <a:rPr lang="en-US" sz="1300" dirty="0"/>
              <a:t>562—Christmas Gift (Lucy Agnes Hancock) </a:t>
            </a:r>
          </a:p>
        </p:txBody>
      </p:sp>
    </p:spTree>
    <p:extLst>
      <p:ext uri="{BB962C8B-B14F-4D97-AF65-F5344CB8AC3E}">
        <p14:creationId xmlns:p14="http://schemas.microsoft.com/office/powerpoint/2010/main" val="2604721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4607" y="94923"/>
            <a:ext cx="2685351" cy="369332"/>
          </a:xfrm>
          <a:prstGeom prst="rect">
            <a:avLst/>
          </a:prstGeom>
          <a:noFill/>
        </p:spPr>
        <p:txBody>
          <a:bodyPr wrap="none" rtlCol="0">
            <a:spAutoFit/>
          </a:bodyPr>
          <a:lstStyle/>
          <a:p>
            <a:r>
              <a:rPr lang="en-US" b="1" dirty="0"/>
              <a:t>Harlequin Romances 1960</a:t>
            </a:r>
          </a:p>
        </p:txBody>
      </p:sp>
      <p:sp>
        <p:nvSpPr>
          <p:cNvPr id="5" name="TextBox 4"/>
          <p:cNvSpPr txBox="1"/>
          <p:nvPr/>
        </p:nvSpPr>
        <p:spPr>
          <a:xfrm>
            <a:off x="731483" y="464255"/>
            <a:ext cx="3699405" cy="6294032"/>
          </a:xfrm>
          <a:prstGeom prst="rect">
            <a:avLst/>
          </a:prstGeom>
          <a:noFill/>
        </p:spPr>
        <p:txBody>
          <a:bodyPr wrap="square" rtlCol="0">
            <a:spAutoFit/>
          </a:bodyPr>
          <a:lstStyle/>
          <a:p>
            <a:r>
              <a:rPr lang="en-US" sz="1300" dirty="0"/>
              <a:t>502—Blood of Her Ancestors (Lucy Agnes Hancock)</a:t>
            </a:r>
          </a:p>
          <a:p>
            <a:r>
              <a:rPr lang="en-US" sz="1300" b="1" dirty="0">
                <a:solidFill>
                  <a:srgbClr val="FF0000"/>
                </a:solidFill>
              </a:rPr>
              <a:t>503—Nurse in Charge (Elizabeth </a:t>
            </a:r>
            <a:r>
              <a:rPr lang="en-US" sz="1300" b="1" dirty="0" err="1">
                <a:solidFill>
                  <a:srgbClr val="FF0000"/>
                </a:solidFill>
              </a:rPr>
              <a:t>Gilzean</a:t>
            </a:r>
            <a:r>
              <a:rPr lang="en-US" sz="1300" b="1" dirty="0">
                <a:solidFill>
                  <a:srgbClr val="FF0000"/>
                </a:solidFill>
              </a:rPr>
              <a:t>)</a:t>
            </a:r>
          </a:p>
          <a:p>
            <a:r>
              <a:rPr lang="en-US" sz="1300" b="1" dirty="0">
                <a:solidFill>
                  <a:srgbClr val="FF0000"/>
                </a:solidFill>
              </a:rPr>
              <a:t>504—Peter </a:t>
            </a:r>
            <a:r>
              <a:rPr lang="en-US" sz="1300" b="1" dirty="0" err="1">
                <a:solidFill>
                  <a:srgbClr val="FF0000"/>
                </a:solidFill>
              </a:rPr>
              <a:t>Raynal</a:t>
            </a:r>
            <a:r>
              <a:rPr lang="en-US" sz="1300" b="1" dirty="0">
                <a:solidFill>
                  <a:srgbClr val="FF0000"/>
                </a:solidFill>
              </a:rPr>
              <a:t>, Surgeon (Marjorie Moore)</a:t>
            </a:r>
          </a:p>
          <a:p>
            <a:r>
              <a:rPr lang="en-US" sz="1300" b="1" dirty="0">
                <a:solidFill>
                  <a:srgbClr val="FF0000"/>
                </a:solidFill>
              </a:rPr>
              <a:t>505—Meet Doctor Kettering (Marguerite Lees</a:t>
            </a:r>
            <a:r>
              <a:rPr lang="en-US" sz="1300" dirty="0"/>
              <a:t>)</a:t>
            </a:r>
          </a:p>
          <a:p>
            <a:r>
              <a:rPr lang="en-US" sz="1300" dirty="0"/>
              <a:t>506—Queen’s Counsel (Alex Stuart)</a:t>
            </a:r>
          </a:p>
          <a:p>
            <a:r>
              <a:rPr lang="en-US" sz="1300" dirty="0"/>
              <a:t>507—It’s Wise to Forget (Elizabeth Hoy)</a:t>
            </a:r>
          </a:p>
          <a:p>
            <a:r>
              <a:rPr lang="en-US" sz="1300" b="1" dirty="0">
                <a:solidFill>
                  <a:srgbClr val="FF0000"/>
                </a:solidFill>
              </a:rPr>
              <a:t>508—Senior Surgeon (Marjorie Moore)</a:t>
            </a:r>
          </a:p>
          <a:p>
            <a:r>
              <a:rPr lang="en-US" sz="1300" b="1" dirty="0">
                <a:solidFill>
                  <a:srgbClr val="FF0000"/>
                </a:solidFill>
              </a:rPr>
              <a:t>509—Nurse Secretary (Marjorie Moore)</a:t>
            </a:r>
          </a:p>
          <a:p>
            <a:r>
              <a:rPr lang="en-US" sz="1300" b="1" dirty="0">
                <a:solidFill>
                  <a:srgbClr val="FF0000"/>
                </a:solidFill>
              </a:rPr>
              <a:t>510—Doctor </a:t>
            </a:r>
            <a:r>
              <a:rPr lang="en-US" sz="1300" b="1" dirty="0" err="1">
                <a:solidFill>
                  <a:srgbClr val="FF0000"/>
                </a:solidFill>
              </a:rPr>
              <a:t>Halcott</a:t>
            </a:r>
            <a:r>
              <a:rPr lang="en-US" sz="1300" b="1" dirty="0">
                <a:solidFill>
                  <a:srgbClr val="FF0000"/>
                </a:solidFill>
              </a:rPr>
              <a:t> (Marguerite Lees)</a:t>
            </a:r>
          </a:p>
          <a:p>
            <a:r>
              <a:rPr lang="en-US" sz="1300" dirty="0"/>
              <a:t>511—Strange Recompense (Catherine </a:t>
            </a:r>
            <a:r>
              <a:rPr lang="en-US" sz="1300" dirty="0" err="1"/>
              <a:t>Airlee</a:t>
            </a:r>
            <a:r>
              <a:rPr lang="en-US" sz="1300" dirty="0"/>
              <a:t>)</a:t>
            </a:r>
          </a:p>
          <a:p>
            <a:r>
              <a:rPr lang="en-US" sz="1300" b="1" dirty="0">
                <a:solidFill>
                  <a:srgbClr val="FF0000"/>
                </a:solidFill>
              </a:rPr>
              <a:t>512—Australian Hospital (Joyce </a:t>
            </a:r>
            <a:r>
              <a:rPr lang="en-US" sz="1300" b="1" dirty="0" err="1">
                <a:solidFill>
                  <a:srgbClr val="FF0000"/>
                </a:solidFill>
              </a:rPr>
              <a:t>Dingwell</a:t>
            </a:r>
            <a:r>
              <a:rPr lang="en-US" sz="1300" b="1" dirty="0">
                <a:solidFill>
                  <a:srgbClr val="FF0000"/>
                </a:solidFill>
              </a:rPr>
              <a:t>)</a:t>
            </a:r>
          </a:p>
          <a:p>
            <a:r>
              <a:rPr lang="en-US" sz="1300" dirty="0"/>
              <a:t>513—Far Sanctuary (Jane Arbor)</a:t>
            </a:r>
          </a:p>
          <a:p>
            <a:r>
              <a:rPr lang="en-US" sz="1300" b="1" dirty="0">
                <a:solidFill>
                  <a:srgbClr val="FF0000"/>
                </a:solidFill>
              </a:rPr>
              <a:t>514—Twin Nurse (Bess Norton)</a:t>
            </a:r>
          </a:p>
          <a:p>
            <a:r>
              <a:rPr lang="en-US" sz="1300" b="1" dirty="0">
                <a:solidFill>
                  <a:srgbClr val="FF0000"/>
                </a:solidFill>
              </a:rPr>
              <a:t>515—A Case for Nurse Claire (Marguerite Lees)</a:t>
            </a:r>
          </a:p>
          <a:p>
            <a:r>
              <a:rPr lang="en-US" sz="1300" dirty="0"/>
              <a:t>516—Prisoner of Love (Jean S. MacLeod)</a:t>
            </a:r>
          </a:p>
          <a:p>
            <a:r>
              <a:rPr lang="en-US" sz="1300" b="1" dirty="0">
                <a:solidFill>
                  <a:srgbClr val="FF0000"/>
                </a:solidFill>
              </a:rPr>
              <a:t>517—Doctors Together (Jean S. MacLeod)</a:t>
            </a:r>
          </a:p>
          <a:p>
            <a:r>
              <a:rPr lang="en-US" sz="1300" b="1" dirty="0">
                <a:solidFill>
                  <a:srgbClr val="FF0000"/>
                </a:solidFill>
              </a:rPr>
              <a:t>518—Hospital in Paradise (Juliet Shore)</a:t>
            </a:r>
          </a:p>
          <a:p>
            <a:r>
              <a:rPr lang="en-US" sz="1300" b="1" dirty="0">
                <a:solidFill>
                  <a:srgbClr val="FF0000"/>
                </a:solidFill>
              </a:rPr>
              <a:t>519—Doctor Pamela (Anne Vinton)</a:t>
            </a:r>
          </a:p>
          <a:p>
            <a:r>
              <a:rPr lang="en-US" sz="1300" b="1" dirty="0">
                <a:solidFill>
                  <a:srgbClr val="FF0000"/>
                </a:solidFill>
              </a:rPr>
              <a:t>520—Doctor </a:t>
            </a:r>
            <a:r>
              <a:rPr lang="en-US" sz="1300" b="1" dirty="0" err="1">
                <a:solidFill>
                  <a:srgbClr val="FF0000"/>
                </a:solidFill>
              </a:rPr>
              <a:t>Derrington</a:t>
            </a:r>
            <a:r>
              <a:rPr lang="en-US" sz="1300" b="1" dirty="0">
                <a:solidFill>
                  <a:srgbClr val="FF0000"/>
                </a:solidFill>
              </a:rPr>
              <a:t> (Marjorie Moore)</a:t>
            </a:r>
          </a:p>
          <a:p>
            <a:r>
              <a:rPr lang="en-US" sz="1300" dirty="0"/>
              <a:t>521—On the Air (Mary </a:t>
            </a:r>
            <a:r>
              <a:rPr lang="en-US" sz="1300" dirty="0" err="1"/>
              <a:t>Burchell</a:t>
            </a:r>
            <a:r>
              <a:rPr lang="en-US" sz="1300" dirty="0"/>
              <a:t>)</a:t>
            </a:r>
          </a:p>
          <a:p>
            <a:r>
              <a:rPr lang="en-US" sz="1300" dirty="0"/>
              <a:t>522—The Living Legend (Alan Philips)</a:t>
            </a:r>
          </a:p>
          <a:p>
            <a:r>
              <a:rPr lang="en-US" sz="1300" b="1" dirty="0">
                <a:solidFill>
                  <a:srgbClr val="FF0000"/>
                </a:solidFill>
              </a:rPr>
              <a:t>523—Doctor Reid (Peggy Gaddis)</a:t>
            </a:r>
          </a:p>
          <a:p>
            <a:r>
              <a:rPr lang="en-US" sz="1300" b="1" dirty="0">
                <a:solidFill>
                  <a:srgbClr val="FF0000"/>
                </a:solidFill>
              </a:rPr>
              <a:t>524—Queen’s Nurse (Jane Arbor)</a:t>
            </a:r>
          </a:p>
          <a:p>
            <a:r>
              <a:rPr lang="en-US" sz="1300" b="1" dirty="0">
                <a:solidFill>
                  <a:srgbClr val="FF0000"/>
                </a:solidFill>
              </a:rPr>
              <a:t>525—Nurse Elliot’s Diary (Kate Norway)</a:t>
            </a:r>
          </a:p>
          <a:p>
            <a:r>
              <a:rPr lang="en-US" sz="1300" dirty="0"/>
              <a:t>526—When You Have Found Me (Elizabeth Hoy)</a:t>
            </a:r>
          </a:p>
          <a:p>
            <a:r>
              <a:rPr lang="en-US" sz="1300" dirty="0"/>
              <a:t>527—Return to Love (Alex Stuart)</a:t>
            </a:r>
          </a:p>
          <a:p>
            <a:r>
              <a:rPr lang="en-US" sz="1300" dirty="0"/>
              <a:t>528—Wife By Arrangement (Mary </a:t>
            </a:r>
            <a:r>
              <a:rPr lang="en-US" sz="1300" dirty="0" err="1"/>
              <a:t>Burchell</a:t>
            </a:r>
            <a:r>
              <a:rPr lang="en-US" sz="1300" dirty="0"/>
              <a:t>)</a:t>
            </a:r>
          </a:p>
          <a:p>
            <a:r>
              <a:rPr lang="en-US" sz="1300" b="1" dirty="0">
                <a:solidFill>
                  <a:srgbClr val="FF0000"/>
                </a:solidFill>
              </a:rPr>
              <a:t>529—Theatre Nurse (Hilda Pressley)</a:t>
            </a:r>
          </a:p>
          <a:p>
            <a:r>
              <a:rPr lang="en-US" sz="1300" b="1" dirty="0">
                <a:solidFill>
                  <a:srgbClr val="FF0000"/>
                </a:solidFill>
              </a:rPr>
              <a:t>530—Dr. Daring’s Love Affair (Anne Vinton)</a:t>
            </a:r>
          </a:p>
          <a:p>
            <a:r>
              <a:rPr lang="en-US" sz="1300" b="1" dirty="0">
                <a:solidFill>
                  <a:srgbClr val="FF0000"/>
                </a:solidFill>
              </a:rPr>
              <a:t>531—Doctor Memsahib (Juliet Shore)</a:t>
            </a:r>
          </a:p>
        </p:txBody>
      </p:sp>
      <p:sp>
        <p:nvSpPr>
          <p:cNvPr id="6" name="TextBox 5"/>
          <p:cNvSpPr txBox="1"/>
          <p:nvPr/>
        </p:nvSpPr>
        <p:spPr>
          <a:xfrm>
            <a:off x="4868631" y="503545"/>
            <a:ext cx="3685624" cy="5893923"/>
          </a:xfrm>
          <a:prstGeom prst="rect">
            <a:avLst/>
          </a:prstGeom>
          <a:noFill/>
        </p:spPr>
        <p:txBody>
          <a:bodyPr wrap="none" rtlCol="0">
            <a:spAutoFit/>
          </a:bodyPr>
          <a:lstStyle/>
          <a:p>
            <a:r>
              <a:rPr lang="en-US" sz="1300" dirty="0"/>
              <a:t>532—To Win a Paradise (Elizabeth Hoy)</a:t>
            </a:r>
          </a:p>
          <a:p>
            <a:r>
              <a:rPr lang="en-US" sz="1300" dirty="0"/>
              <a:t>533—Over the Blue Mountains (Mary </a:t>
            </a:r>
            <a:r>
              <a:rPr lang="en-US" sz="1300" dirty="0" err="1"/>
              <a:t>Burchell</a:t>
            </a:r>
            <a:r>
              <a:rPr lang="en-US" sz="1300" dirty="0"/>
              <a:t>)</a:t>
            </a:r>
          </a:p>
          <a:p>
            <a:r>
              <a:rPr lang="en-US" sz="1300" b="1" dirty="0">
                <a:solidFill>
                  <a:srgbClr val="FF0000"/>
                </a:solidFill>
              </a:rPr>
              <a:t>534—Doctor’s Wife…In Secret (Anne Vinton)</a:t>
            </a:r>
          </a:p>
          <a:p>
            <a:r>
              <a:rPr lang="en-US" sz="1300" b="1" dirty="0">
                <a:solidFill>
                  <a:srgbClr val="FF0000"/>
                </a:solidFill>
              </a:rPr>
              <a:t>535—Under the Red Cross (Juliet Shore)</a:t>
            </a:r>
          </a:p>
          <a:p>
            <a:r>
              <a:rPr lang="en-US" sz="1300" b="1" dirty="0">
                <a:solidFill>
                  <a:srgbClr val="FF0000"/>
                </a:solidFill>
              </a:rPr>
              <a:t>537—Hospital at Night (Marguerite Lees)</a:t>
            </a:r>
          </a:p>
          <a:p>
            <a:r>
              <a:rPr lang="en-US" sz="1300" dirty="0"/>
              <a:t>538—Strange Request (Marjorie Bassett)</a:t>
            </a:r>
          </a:p>
          <a:p>
            <a:r>
              <a:rPr lang="en-US" sz="1300" b="1" dirty="0">
                <a:solidFill>
                  <a:srgbClr val="FF0000"/>
                </a:solidFill>
              </a:rPr>
              <a:t>539—Hospital on Wheels (Anne Lorraine)</a:t>
            </a:r>
          </a:p>
          <a:p>
            <a:r>
              <a:rPr lang="en-US" sz="1300" b="1" dirty="0">
                <a:solidFill>
                  <a:srgbClr val="FF0000"/>
                </a:solidFill>
              </a:rPr>
              <a:t>540—Village Nurse (Marguerite Lees)</a:t>
            </a:r>
          </a:p>
          <a:p>
            <a:r>
              <a:rPr lang="en-US" sz="1300" dirty="0"/>
              <a:t>541—The Way In the Dark (Jean S. MacLeod)</a:t>
            </a:r>
          </a:p>
          <a:p>
            <a:r>
              <a:rPr lang="en-US" sz="1300" dirty="0"/>
              <a:t>542—City of Dreams (Elizabeth Hoy)</a:t>
            </a:r>
          </a:p>
          <a:p>
            <a:r>
              <a:rPr lang="en-US" sz="1300" b="1" dirty="0">
                <a:solidFill>
                  <a:srgbClr val="FF0000"/>
                </a:solidFill>
              </a:rPr>
              <a:t>543—The Little Doctor (Jean S. MacLeod)</a:t>
            </a:r>
          </a:p>
          <a:p>
            <a:r>
              <a:rPr lang="en-US" sz="1300" b="1" dirty="0">
                <a:solidFill>
                  <a:srgbClr val="FF0000"/>
                </a:solidFill>
              </a:rPr>
              <a:t>544—Doctor Sara (Peggy Gaddis)</a:t>
            </a:r>
          </a:p>
          <a:p>
            <a:r>
              <a:rPr lang="en-US" sz="1300" b="1" dirty="0">
                <a:solidFill>
                  <a:srgbClr val="FF0000"/>
                </a:solidFill>
              </a:rPr>
              <a:t>545—Nurse Lang (Jean S. MacLeod)</a:t>
            </a:r>
          </a:p>
          <a:p>
            <a:r>
              <a:rPr lang="en-US" sz="1300" dirty="0"/>
              <a:t>546—Choose the One You’ll Marry (Mary </a:t>
            </a:r>
            <a:r>
              <a:rPr lang="en-US" sz="1300" dirty="0" err="1"/>
              <a:t>Burchell</a:t>
            </a:r>
            <a:r>
              <a:rPr lang="en-US" sz="1300" dirty="0"/>
              <a:t>)</a:t>
            </a:r>
          </a:p>
          <a:p>
            <a:r>
              <a:rPr lang="en-US" sz="1300" dirty="0"/>
              <a:t>547—The Gated Road (Jean S. MacLeod)</a:t>
            </a:r>
          </a:p>
          <a:p>
            <a:r>
              <a:rPr lang="en-US" sz="1300" b="1" dirty="0">
                <a:solidFill>
                  <a:srgbClr val="FF0000"/>
                </a:solidFill>
              </a:rPr>
              <a:t>548—Psychiatric Nurse (Elizabeth </a:t>
            </a:r>
            <a:r>
              <a:rPr lang="en-US" sz="1300" b="1" dirty="0" err="1">
                <a:solidFill>
                  <a:srgbClr val="FF0000"/>
                </a:solidFill>
              </a:rPr>
              <a:t>Gilzean</a:t>
            </a:r>
            <a:r>
              <a:rPr lang="en-US" sz="1300" b="1" dirty="0">
                <a:solidFill>
                  <a:srgbClr val="FF0000"/>
                </a:solidFill>
              </a:rPr>
              <a:t>)</a:t>
            </a:r>
          </a:p>
          <a:p>
            <a:r>
              <a:rPr lang="en-US" sz="1300" b="1" dirty="0">
                <a:solidFill>
                  <a:srgbClr val="FF0000"/>
                </a:solidFill>
              </a:rPr>
              <a:t>549—Doctor Mary’s Mission (Juliet Shore)</a:t>
            </a:r>
          </a:p>
          <a:p>
            <a:r>
              <a:rPr lang="en-US" sz="1300" b="1" dirty="0">
                <a:solidFill>
                  <a:srgbClr val="FF0000"/>
                </a:solidFill>
              </a:rPr>
              <a:t>551—Grass Roots Nurse Georgia Craig)</a:t>
            </a:r>
          </a:p>
          <a:p>
            <a:r>
              <a:rPr lang="en-US" sz="1300" dirty="0"/>
              <a:t>552—Caribbean Melody (Peggy </a:t>
            </a:r>
            <a:r>
              <a:rPr lang="en-US" sz="1300" dirty="0" err="1"/>
              <a:t>Dern</a:t>
            </a:r>
            <a:r>
              <a:rPr lang="en-US" sz="1300" dirty="0"/>
              <a:t>)</a:t>
            </a:r>
          </a:p>
          <a:p>
            <a:r>
              <a:rPr lang="en-US" sz="1300" dirty="0"/>
              <a:t>553—The House of Seven Fountains (Anne </a:t>
            </a:r>
            <a:r>
              <a:rPr lang="en-US" sz="1300" dirty="0" err="1"/>
              <a:t>Weale</a:t>
            </a:r>
            <a:r>
              <a:rPr lang="en-US" sz="1300" dirty="0"/>
              <a:t>)</a:t>
            </a:r>
          </a:p>
          <a:p>
            <a:r>
              <a:rPr lang="en-US" sz="1300" b="1" dirty="0">
                <a:solidFill>
                  <a:srgbClr val="FF0000"/>
                </a:solidFill>
              </a:rPr>
              <a:t>554—My Dear Doctor (Anne Lorraine)</a:t>
            </a:r>
          </a:p>
          <a:p>
            <a:r>
              <a:rPr lang="en-US" sz="1300" b="1" dirty="0">
                <a:solidFill>
                  <a:srgbClr val="FF0000"/>
                </a:solidFill>
              </a:rPr>
              <a:t>555—Love The Physician (Hilda </a:t>
            </a:r>
            <a:r>
              <a:rPr lang="en-US" sz="1300" b="1" dirty="0" err="1">
                <a:solidFill>
                  <a:srgbClr val="FF0000"/>
                </a:solidFill>
              </a:rPr>
              <a:t>Nickson</a:t>
            </a:r>
            <a:r>
              <a:rPr lang="en-US" sz="1300" b="1" dirty="0">
                <a:solidFill>
                  <a:srgbClr val="FF0000"/>
                </a:solidFill>
              </a:rPr>
              <a:t>)</a:t>
            </a:r>
          </a:p>
          <a:p>
            <a:r>
              <a:rPr lang="en-US" sz="1300" b="1" dirty="0">
                <a:solidFill>
                  <a:srgbClr val="FF0000"/>
                </a:solidFill>
              </a:rPr>
              <a:t>556—Staff Nurse in the Tyrol (Elizabeth Houghton)</a:t>
            </a:r>
          </a:p>
          <a:p>
            <a:r>
              <a:rPr lang="en-US" sz="1300" b="1" dirty="0">
                <a:solidFill>
                  <a:srgbClr val="FF0000"/>
                </a:solidFill>
              </a:rPr>
              <a:t>557—Nurse Carol’s Secret (</a:t>
            </a:r>
            <a:r>
              <a:rPr lang="en-US" sz="1300" b="1" dirty="0" err="1">
                <a:solidFill>
                  <a:srgbClr val="FF0000"/>
                </a:solidFill>
              </a:rPr>
              <a:t>Nerina</a:t>
            </a:r>
            <a:r>
              <a:rPr lang="en-US" sz="1300" b="1" dirty="0">
                <a:solidFill>
                  <a:srgbClr val="FF0000"/>
                </a:solidFill>
              </a:rPr>
              <a:t> Hilliard)</a:t>
            </a:r>
          </a:p>
          <a:p>
            <a:r>
              <a:rPr lang="en-US" sz="1300" b="1" dirty="0">
                <a:solidFill>
                  <a:srgbClr val="FF0000"/>
                </a:solidFill>
              </a:rPr>
              <a:t>558—Nurse in Malaya (Vivian Stuart)</a:t>
            </a:r>
          </a:p>
          <a:p>
            <a:r>
              <a:rPr lang="en-US" sz="1300" b="1" dirty="0">
                <a:solidFill>
                  <a:srgbClr val="FF0000"/>
                </a:solidFill>
              </a:rPr>
              <a:t>559—Nurse Wayne in the Tropics (Anne Vinton)</a:t>
            </a:r>
          </a:p>
          <a:p>
            <a:r>
              <a:rPr lang="en-US" sz="1300" dirty="0"/>
              <a:t>560—</a:t>
            </a:r>
            <a:r>
              <a:rPr lang="en-US" sz="1300" dirty="0" err="1"/>
              <a:t>Wintersbride</a:t>
            </a:r>
            <a:r>
              <a:rPr lang="en-US" sz="1300" dirty="0"/>
              <a:t> (Sara Seale)</a:t>
            </a:r>
          </a:p>
          <a:p>
            <a:r>
              <a:rPr lang="en-US" sz="1300" dirty="0"/>
              <a:t>561—The Girl Who Kept Faith (Marguerite Lees)</a:t>
            </a:r>
          </a:p>
          <a:p>
            <a:r>
              <a:rPr lang="en-US" sz="1300" dirty="0"/>
              <a:t>562—Christmas Gift (Lucy Agnes Hancock) </a:t>
            </a:r>
          </a:p>
        </p:txBody>
      </p:sp>
    </p:spTree>
    <p:extLst>
      <p:ext uri="{BB962C8B-B14F-4D97-AF65-F5344CB8AC3E}">
        <p14:creationId xmlns:p14="http://schemas.microsoft.com/office/powerpoint/2010/main" val="2349596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8-05-13 at 18.03.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3256"/>
            <a:ext cx="9144000" cy="1527708"/>
          </a:xfrm>
          <a:prstGeom prst="rect">
            <a:avLst/>
          </a:prstGeom>
        </p:spPr>
      </p:pic>
      <p:pic>
        <p:nvPicPr>
          <p:cNvPr id="5" name="Picture 4" descr="Screen Shot 2018-05-13 at 18.08.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07236"/>
            <a:ext cx="9144000" cy="1709751"/>
          </a:xfrm>
          <a:prstGeom prst="rect">
            <a:avLst/>
          </a:prstGeom>
        </p:spPr>
      </p:pic>
      <p:pic>
        <p:nvPicPr>
          <p:cNvPr id="6" name="Picture 5" descr="Screen Shot 2018-05-13 at 18.08.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3300" y="2652890"/>
            <a:ext cx="4330700" cy="850900"/>
          </a:xfrm>
          <a:prstGeom prst="rect">
            <a:avLst/>
          </a:prstGeom>
        </p:spPr>
      </p:pic>
      <p:pic>
        <p:nvPicPr>
          <p:cNvPr id="10" name="Picture 9"/>
          <p:cNvPicPr>
            <a:picLocks noChangeAspect="1"/>
          </p:cNvPicPr>
          <p:nvPr/>
        </p:nvPicPr>
        <p:blipFill>
          <a:blip r:embed="rId5"/>
          <a:stretch>
            <a:fillRect/>
          </a:stretch>
        </p:blipFill>
        <p:spPr>
          <a:xfrm>
            <a:off x="7176142" y="4216142"/>
            <a:ext cx="1611770" cy="2565400"/>
          </a:xfrm>
          <a:prstGeom prst="rect">
            <a:avLst/>
          </a:prstGeom>
        </p:spPr>
      </p:pic>
      <p:pic>
        <p:nvPicPr>
          <p:cNvPr id="11" name="Picture 10"/>
          <p:cNvPicPr>
            <a:picLocks noChangeAspect="1"/>
          </p:cNvPicPr>
          <p:nvPr/>
        </p:nvPicPr>
        <p:blipFill>
          <a:blip r:embed="rId6"/>
          <a:stretch>
            <a:fillRect/>
          </a:stretch>
        </p:blipFill>
        <p:spPr>
          <a:xfrm>
            <a:off x="5204179" y="4216142"/>
            <a:ext cx="1588805" cy="2517165"/>
          </a:xfrm>
          <a:prstGeom prst="rect">
            <a:avLst/>
          </a:prstGeom>
        </p:spPr>
      </p:pic>
      <p:pic>
        <p:nvPicPr>
          <p:cNvPr id="12" name="Picture 11"/>
          <p:cNvPicPr>
            <a:picLocks noChangeAspect="1"/>
          </p:cNvPicPr>
          <p:nvPr/>
        </p:nvPicPr>
        <p:blipFill>
          <a:blip r:embed="rId7"/>
          <a:stretch>
            <a:fillRect/>
          </a:stretch>
        </p:blipFill>
        <p:spPr>
          <a:xfrm>
            <a:off x="476956" y="4216142"/>
            <a:ext cx="1588805" cy="2517165"/>
          </a:xfrm>
          <a:prstGeom prst="rect">
            <a:avLst/>
          </a:prstGeom>
        </p:spPr>
      </p:pic>
      <p:pic>
        <p:nvPicPr>
          <p:cNvPr id="13" name="Picture 12"/>
          <p:cNvPicPr>
            <a:picLocks noChangeAspect="1"/>
          </p:cNvPicPr>
          <p:nvPr/>
        </p:nvPicPr>
        <p:blipFill>
          <a:blip r:embed="rId8"/>
          <a:stretch>
            <a:fillRect/>
          </a:stretch>
        </p:blipFill>
        <p:spPr>
          <a:xfrm>
            <a:off x="2441224" y="4186253"/>
            <a:ext cx="1608666" cy="2547054"/>
          </a:xfrm>
          <a:prstGeom prst="rect">
            <a:avLst/>
          </a:prstGeom>
        </p:spPr>
      </p:pic>
    </p:spTree>
    <p:extLst>
      <p:ext uri="{BB962C8B-B14F-4D97-AF65-F5344CB8AC3E}">
        <p14:creationId xmlns:p14="http://schemas.microsoft.com/office/powerpoint/2010/main" val="1995399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8332" y="323498"/>
            <a:ext cx="4896557" cy="1143000"/>
          </a:xfrm>
        </p:spPr>
        <p:txBody>
          <a:bodyPr/>
          <a:lstStyle/>
          <a:p>
            <a:r>
              <a:rPr lang="en-US" b="1" dirty="0"/>
              <a:t>Objectives</a:t>
            </a:r>
          </a:p>
        </p:txBody>
      </p:sp>
      <p:sp>
        <p:nvSpPr>
          <p:cNvPr id="3" name="Content Placeholder 2"/>
          <p:cNvSpPr>
            <a:spLocks noGrp="1"/>
          </p:cNvSpPr>
          <p:nvPr>
            <p:ph idx="1"/>
          </p:nvPr>
        </p:nvSpPr>
        <p:spPr/>
        <p:txBody>
          <a:bodyPr>
            <a:normAutofit fontScale="77500" lnSpcReduction="20000"/>
          </a:bodyPr>
          <a:lstStyle/>
          <a:p>
            <a:r>
              <a:rPr lang="en-US" dirty="0"/>
              <a:t>1—To chart the rise of ‘medical romance’ as a distinct subgenre from the 1920s onwards, and to account for its popularity during its ‘peak period’, c.1950-1980.  </a:t>
            </a:r>
            <a:endParaRPr lang="en-GB" dirty="0"/>
          </a:p>
          <a:p>
            <a:r>
              <a:rPr lang="en-US" dirty="0"/>
              <a:t>2—To consider the growth of this subgenre against wider changes in attitudes towards medicine and women’s participation in the profession.</a:t>
            </a:r>
            <a:endParaRPr lang="en-GB" dirty="0"/>
          </a:p>
          <a:p>
            <a:r>
              <a:rPr lang="en-US" dirty="0"/>
              <a:t>3—To evaluate the particular construction of medical knowledge and practice through these texts, particularly focusing on the role of female practitioners and their positioning in both domestic and foreign settings.</a:t>
            </a:r>
            <a:endParaRPr lang="en-GB" dirty="0"/>
          </a:p>
          <a:p>
            <a:r>
              <a:rPr lang="en-US" dirty="0"/>
              <a:t>4—To consider the degree to which authors and editors pursued clinical accuracy, and whether their texts reflected contemporary trends in medical practice.</a:t>
            </a:r>
            <a:endParaRPr lang="en-GB" dirty="0"/>
          </a:p>
          <a:p>
            <a:endParaRPr lang="en-US" dirty="0"/>
          </a:p>
        </p:txBody>
      </p:sp>
    </p:spTree>
    <p:extLst>
      <p:ext uri="{BB962C8B-B14F-4D97-AF65-F5344CB8AC3E}">
        <p14:creationId xmlns:p14="http://schemas.microsoft.com/office/powerpoint/2010/main" val="122587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7F2C72-5227-A54E-AF24-F62141A0EE99}"/>
              </a:ext>
            </a:extLst>
          </p:cNvPr>
          <p:cNvPicPr>
            <a:picLocks noChangeAspect="1"/>
          </p:cNvPicPr>
          <p:nvPr/>
        </p:nvPicPr>
        <p:blipFill>
          <a:blip r:embed="rId2"/>
          <a:stretch>
            <a:fillRect/>
          </a:stretch>
        </p:blipFill>
        <p:spPr>
          <a:xfrm>
            <a:off x="0" y="1368631"/>
            <a:ext cx="2711012" cy="4120738"/>
          </a:xfrm>
          <a:prstGeom prst="rect">
            <a:avLst/>
          </a:prstGeom>
        </p:spPr>
      </p:pic>
      <p:sp>
        <p:nvSpPr>
          <p:cNvPr id="5" name="TextBox 4">
            <a:extLst>
              <a:ext uri="{FF2B5EF4-FFF2-40B4-BE49-F238E27FC236}">
                <a16:creationId xmlns:a16="http://schemas.microsoft.com/office/drawing/2014/main" id="{2C80A65D-70A8-EC4A-A647-0559B102464D}"/>
              </a:ext>
            </a:extLst>
          </p:cNvPr>
          <p:cNvSpPr txBox="1"/>
          <p:nvPr/>
        </p:nvSpPr>
        <p:spPr>
          <a:xfrm>
            <a:off x="3178746" y="1157130"/>
            <a:ext cx="5739623" cy="5324535"/>
          </a:xfrm>
          <a:prstGeom prst="rect">
            <a:avLst/>
          </a:prstGeom>
          <a:noFill/>
        </p:spPr>
        <p:txBody>
          <a:bodyPr wrap="square" rtlCol="0">
            <a:spAutoFit/>
          </a:bodyPr>
          <a:lstStyle/>
          <a:p>
            <a:r>
              <a:rPr lang="en-US" sz="2000" dirty="0"/>
              <a:t>‘You still are presenting yourself as a gruesome aspect of womanhood.  A brain without a body… I don’t understand you, Page!  You pride yourself on being clever! Yes, you do! </a:t>
            </a:r>
            <a:r>
              <a:rPr lang="en-US" sz="2000" i="1" dirty="0"/>
              <a:t>And </a:t>
            </a:r>
            <a:r>
              <a:rPr lang="en-US" sz="2000" dirty="0"/>
              <a:t>clever as a biologist.  Yet, you set yourself to prove that a woman can live without biological love---and some female creatures do so live…. But, Page, look at yourself! Your hair is soft and silky—but it clings to no man’s fingers.  Your full pink lips mean nothing because they talk only of viruses and nuclei.  Your arms never hold a man close to your heart, so they only </a:t>
            </a:r>
            <a:r>
              <a:rPr lang="en-US" sz="2000" i="1" dirty="0"/>
              <a:t>seem </a:t>
            </a:r>
            <a:r>
              <a:rPr lang="en-US" sz="2000" dirty="0"/>
              <a:t>soft and white and round.  Your body, so far as you respect its living purpose, might as well lie dark and leathery over in an anatomy vat!  You’ve had a very short life in a biological sense, Dr. </a:t>
            </a:r>
            <a:r>
              <a:rPr lang="en-US" sz="2000" dirty="0" err="1"/>
              <a:t>Aning</a:t>
            </a:r>
            <a:r>
              <a:rPr lang="en-US" sz="2000" dirty="0"/>
              <a:t>!’</a:t>
            </a:r>
          </a:p>
          <a:p>
            <a:r>
              <a:rPr lang="en-US" sz="2000" dirty="0"/>
              <a:t>		</a:t>
            </a:r>
          </a:p>
          <a:p>
            <a:r>
              <a:rPr lang="en-US" sz="2000" dirty="0"/>
              <a:t>	-Elizabeth Seifert, </a:t>
            </a:r>
            <a:r>
              <a:rPr lang="en-US" sz="2000" i="1" dirty="0"/>
              <a:t>The Doctor Takes a Wife</a:t>
            </a:r>
            <a:r>
              <a:rPr lang="en-US" sz="2000" dirty="0"/>
              <a:t>, 1954</a:t>
            </a:r>
          </a:p>
        </p:txBody>
      </p:sp>
      <p:sp>
        <p:nvSpPr>
          <p:cNvPr id="9" name="Title 1">
            <a:extLst>
              <a:ext uri="{FF2B5EF4-FFF2-40B4-BE49-F238E27FC236}">
                <a16:creationId xmlns:a16="http://schemas.microsoft.com/office/drawing/2014/main" id="{0507CAF2-0791-F54D-B0CB-D947E176C74B}"/>
              </a:ext>
            </a:extLst>
          </p:cNvPr>
          <p:cNvSpPr>
            <a:spLocks noGrp="1"/>
          </p:cNvSpPr>
          <p:nvPr>
            <p:ph type="title"/>
          </p:nvPr>
        </p:nvSpPr>
        <p:spPr>
          <a:xfrm>
            <a:off x="1580186" y="47777"/>
            <a:ext cx="6305029" cy="1143000"/>
          </a:xfrm>
        </p:spPr>
        <p:txBody>
          <a:bodyPr>
            <a:normAutofit fontScale="90000"/>
          </a:bodyPr>
          <a:lstStyle/>
          <a:p>
            <a:r>
              <a:rPr lang="en-US" b="1" dirty="0"/>
              <a:t>‘More Doctor than Woman?’</a:t>
            </a:r>
          </a:p>
        </p:txBody>
      </p:sp>
    </p:spTree>
    <p:extLst>
      <p:ext uri="{BB962C8B-B14F-4D97-AF65-F5344CB8AC3E}">
        <p14:creationId xmlns:p14="http://schemas.microsoft.com/office/powerpoint/2010/main" val="4242022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7DDA1A-105F-1246-A904-7A4B2BC61D40}"/>
              </a:ext>
            </a:extLst>
          </p:cNvPr>
          <p:cNvSpPr>
            <a:spLocks noGrp="1"/>
          </p:cNvSpPr>
          <p:nvPr>
            <p:ph type="title"/>
          </p:nvPr>
        </p:nvSpPr>
        <p:spPr>
          <a:xfrm>
            <a:off x="2328332" y="323498"/>
            <a:ext cx="4896557" cy="1143000"/>
          </a:xfrm>
        </p:spPr>
        <p:txBody>
          <a:bodyPr/>
          <a:lstStyle/>
          <a:p>
            <a:r>
              <a:rPr lang="en-US" b="1" dirty="0"/>
              <a:t>Questions</a:t>
            </a:r>
          </a:p>
        </p:txBody>
      </p:sp>
      <p:sp>
        <p:nvSpPr>
          <p:cNvPr id="5" name="Content Placeholder 2">
            <a:extLst>
              <a:ext uri="{FF2B5EF4-FFF2-40B4-BE49-F238E27FC236}">
                <a16:creationId xmlns:a16="http://schemas.microsoft.com/office/drawing/2014/main" id="{5A4DF299-CA1A-E746-8301-4B32C4205BBC}"/>
              </a:ext>
            </a:extLst>
          </p:cNvPr>
          <p:cNvSpPr>
            <a:spLocks noGrp="1"/>
          </p:cNvSpPr>
          <p:nvPr>
            <p:ph idx="1"/>
          </p:nvPr>
        </p:nvSpPr>
        <p:spPr>
          <a:xfrm>
            <a:off x="457200" y="1600200"/>
            <a:ext cx="8229600" cy="4525963"/>
          </a:xfrm>
        </p:spPr>
        <p:txBody>
          <a:bodyPr>
            <a:normAutofit/>
          </a:bodyPr>
          <a:lstStyle/>
          <a:p>
            <a:r>
              <a:rPr lang="en-US" dirty="0"/>
              <a:t>To what extent are passions gendered?  </a:t>
            </a:r>
          </a:p>
          <a:p>
            <a:r>
              <a:rPr lang="en-US" dirty="0"/>
              <a:t>Are women’s passions treated differently than men’s?  Are they taken less seriously?</a:t>
            </a:r>
          </a:p>
          <a:p>
            <a:r>
              <a:rPr lang="en-US" dirty="0"/>
              <a:t>Why have ‘low-brow’ depictions of passion been </a:t>
            </a:r>
            <a:r>
              <a:rPr lang="en-US" dirty="0" err="1"/>
              <a:t>marginalised</a:t>
            </a:r>
            <a:r>
              <a:rPr lang="en-US" dirty="0"/>
              <a:t>? Is there an inevitable elitism in what sources are privileged in the study of passions/emotions?  </a:t>
            </a:r>
          </a:p>
        </p:txBody>
      </p:sp>
    </p:spTree>
    <p:extLst>
      <p:ext uri="{BB962C8B-B14F-4D97-AF65-F5344CB8AC3E}">
        <p14:creationId xmlns:p14="http://schemas.microsoft.com/office/powerpoint/2010/main" val="3916979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1277</TotalTime>
  <Words>1448</Words>
  <Application>Microsoft Macintosh PowerPoint</Application>
  <PresentationFormat>On-screen Show (4:3)</PresentationFormat>
  <Paragraphs>135</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Medical Romance in Historical Context</vt:lpstr>
      <vt:lpstr>PowerPoint Presentation</vt:lpstr>
      <vt:lpstr>PowerPoint Presentation</vt:lpstr>
      <vt:lpstr>PowerPoint Presentation</vt:lpstr>
      <vt:lpstr>Objectives</vt:lpstr>
      <vt:lpstr>‘More Doctor than Woman?’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Smith, Elise</cp:lastModifiedBy>
  <cp:revision>31</cp:revision>
  <dcterms:created xsi:type="dcterms:W3CDTF">2018-05-04T11:39:53Z</dcterms:created>
  <dcterms:modified xsi:type="dcterms:W3CDTF">2019-03-01T08:10:19Z</dcterms:modified>
</cp:coreProperties>
</file>