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3" r:id="rId4"/>
    <p:sldId id="260" r:id="rId5"/>
    <p:sldId id="258" r:id="rId6"/>
    <p:sldId id="275" r:id="rId7"/>
    <p:sldId id="263" r:id="rId8"/>
    <p:sldId id="264" r:id="rId9"/>
    <p:sldId id="274" r:id="rId10"/>
    <p:sldId id="278" r:id="rId11"/>
    <p:sldId id="279" r:id="rId12"/>
    <p:sldId id="280" r:id="rId13"/>
    <p:sldId id="281" r:id="rId14"/>
    <p:sldId id="270" r:id="rId15"/>
    <p:sldId id="271" r:id="rId16"/>
    <p:sldId id="272" r:id="rId17"/>
  </p:sldIdLst>
  <p:sldSz cx="9144000" cy="6858000" type="screen4x3"/>
  <p:notesSz cx="9656763" cy="6877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3" autoAdjust="0"/>
    <p:restoredTop sz="94660"/>
  </p:normalViewPr>
  <p:slideViewPr>
    <p:cSldViewPr>
      <p:cViewPr varScale="1">
        <p:scale>
          <a:sx n="106" d="100"/>
          <a:sy n="106" d="100"/>
        </p:scale>
        <p:origin x="12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84152" cy="343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70383" y="1"/>
            <a:ext cx="4184152" cy="343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0F31E-F808-4432-85C3-793A2419C63C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32236"/>
            <a:ext cx="4184152" cy="343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70383" y="6532236"/>
            <a:ext cx="4184152" cy="343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4E2D09-9D76-442E-A688-84514602F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2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184597" cy="343853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69935" y="2"/>
            <a:ext cx="4184597" cy="343853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407DBDA7-D71C-4CD5-A922-42E4A7771E3F}" type="datetimeFigureOut">
              <a:rPr lang="en-GB" smtClean="0"/>
              <a:pPr/>
              <a:t>29/09/2014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09913" y="515938"/>
            <a:ext cx="3436937" cy="2579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5678" y="3266599"/>
            <a:ext cx="7725410" cy="3094673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532004"/>
            <a:ext cx="4184597" cy="343853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69935" y="6532004"/>
            <a:ext cx="4184597" cy="343853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722702F8-B333-471D-A6CA-0402E65B6B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733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Name, nationality,</a:t>
            </a:r>
            <a:r>
              <a:rPr lang="en-GB" baseline="0" dirty="0" smtClean="0"/>
              <a:t> job, company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855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20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009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2:Minna no Nihongo, Listening  L1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13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638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7840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59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smtClean="0"/>
              <a:t>有名人の写真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585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306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smtClean="0"/>
              <a:t>名前探しゲーム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943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smtClean="0"/>
              <a:t>クラス全員の名前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114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smtClean="0"/>
              <a:t>国旗の写真、教科書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917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240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945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702F8-B333-471D-A6CA-0402E65B6B2F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034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547D-5756-4B02-97A8-46FAE3D76136}" type="datetime1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AEEC303A-A149-4494-B6CC-43E5A9D13BB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B598-F331-49D5-8573-BD29EAE7AE44}" type="datetime1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B98D-B415-4D89-96BF-6E67F3D05191}" type="datetime1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>
              <a:defRPr sz="3200" b="1" i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5A402-5868-48B8-BF36-218C501AC1E4}" type="datetime1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7299-CE25-40C3-86FC-3701D69048B0}" type="datetime1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09C7-C96D-4606-9E76-74BB734EEFC5}" type="datetime1">
              <a:rPr lang="en-GB" smtClean="0"/>
              <a:t>29/09/2014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1E49-8AC7-46C6-8D93-F8D229633F76}" type="datetime1">
              <a:rPr lang="en-GB" smtClean="0"/>
              <a:t>29/09/2014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F6F7-7CEB-477A-83BE-0848769C8458}" type="datetime1">
              <a:rPr lang="en-GB" smtClean="0"/>
              <a:t>29/09/2014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08BB-12E6-4EEC-AA8D-4820B3856351}" type="datetime1">
              <a:rPr lang="en-GB" smtClean="0"/>
              <a:t>29/09/2014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5BD3-EB29-4EC3-825A-51F6BBC88C9F}" type="datetime1">
              <a:rPr lang="en-GB" smtClean="0"/>
              <a:t>29/09/2014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37E4A-3AB1-4C38-88E0-311C20859FD5}" type="datetime1">
              <a:rPr lang="en-GB" smtClean="0"/>
              <a:t>29/09/2014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57091-3F82-492E-B8D0-6C5C6B83D858}" type="datetime1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C303A-A149-4494-B6CC-43E5A9D13BB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ma"/><Relationship Id="rId1" Type="http://schemas.microsoft.com/office/2007/relationships/media" Target="../media/media10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11.wma"/><Relationship Id="rId1" Type="http://schemas.microsoft.com/office/2007/relationships/media" Target="../media/media11.wma"/><Relationship Id="rId6" Type="http://schemas.openxmlformats.org/officeDocument/2006/relationships/image" Target="../media/image4.wmf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wmf"/><Relationship Id="rId2" Type="http://schemas.openxmlformats.org/officeDocument/2006/relationships/audio" Target="../media/media12.wma"/><Relationship Id="rId1" Type="http://schemas.microsoft.com/office/2007/relationships/media" Target="../media/media12.wma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wma"/><Relationship Id="rId1" Type="http://schemas.microsoft.com/office/2007/relationships/media" Target="../media/media13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wma"/><Relationship Id="rId1" Type="http://schemas.microsoft.com/office/2007/relationships/media" Target="../media/media14.wma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wma"/><Relationship Id="rId1" Type="http://schemas.microsoft.com/office/2007/relationships/media" Target="../media/media15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wma"/><Relationship Id="rId1" Type="http://schemas.microsoft.com/office/2007/relationships/media" Target="../media/media16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media9.wma"/><Relationship Id="rId2" Type="http://schemas.microsoft.com/office/2007/relationships/media" Target="../media/media9.wma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Japanese 1</a:t>
            </a:r>
            <a:br>
              <a:rPr lang="en-GB" dirty="0" smtClean="0"/>
            </a:b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Lesson 1</a:t>
            </a:r>
          </a:p>
          <a:p>
            <a:r>
              <a:rPr lang="en-GB" dirty="0" smtClean="0"/>
              <a:t>Introducing yourself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2A72-DE7D-4670-BA02-71DEB39BA1DC}" type="slidenum">
              <a:rPr lang="en-GB" sz="1800" smtClean="0"/>
              <a:pPr/>
              <a:t>1</a:t>
            </a:fld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112096" cy="365125"/>
          </a:xfrm>
        </p:spPr>
        <p:txBody>
          <a:bodyPr/>
          <a:lstStyle/>
          <a:p>
            <a:r>
              <a:rPr lang="fr-FR" dirty="0" smtClean="0"/>
              <a:t>AJ1 2014-15 L1 T1 W2/T1 W2-1 introduction </a:t>
            </a:r>
            <a:r>
              <a:rPr lang="fr-FR" dirty="0" err="1" smtClean="0"/>
              <a:t>katsuko</a:t>
            </a:r>
            <a:endParaRPr lang="en-GB" dirty="0"/>
          </a:p>
        </p:txBody>
      </p:sp>
      <p:pic>
        <p:nvPicPr>
          <p:cNvPr id="1026" name="Picture 2" descr="http://1.bp.blogspot.com/-lMv2u86h3fA/USNoB5_8T6I/AAAAAAAANQA/_hmRfrpHRDU/s1600/message_hajimemashi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009542"/>
            <a:ext cx="4248472" cy="71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30"/>
    </mc:Choice>
    <mc:Fallback>
      <p:transition spd="slow" advTm="50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9. Talking about somebody (practice)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hangingPunct="0">
              <a:buNone/>
            </a:pPr>
            <a:r>
              <a:rPr lang="en-GB" dirty="0"/>
              <a:t>	</a:t>
            </a:r>
            <a:endParaRPr lang="en-GB" sz="3400" dirty="0" smtClean="0"/>
          </a:p>
          <a:p>
            <a:pPr hangingPunct="0">
              <a:buNone/>
            </a:pPr>
            <a:r>
              <a:rPr lang="en-GB" sz="3100" u="sng" dirty="0" smtClean="0"/>
              <a:t>Pair work</a:t>
            </a:r>
            <a:endParaRPr lang="en-GB" sz="3100" dirty="0" smtClean="0"/>
          </a:p>
          <a:p>
            <a:pPr hangingPunct="0">
              <a:buNone/>
            </a:pPr>
            <a:r>
              <a:rPr lang="en-GB" sz="3100" dirty="0" smtClean="0"/>
              <a:t>	A: Draw a picture of a friend.  Answer B’s questions.</a:t>
            </a:r>
          </a:p>
          <a:p>
            <a:pPr hangingPunct="0">
              <a:buNone/>
            </a:pPr>
            <a:r>
              <a:rPr lang="en-GB" sz="3100" dirty="0"/>
              <a:t>	</a:t>
            </a:r>
            <a:r>
              <a:rPr lang="en-GB" sz="3100" dirty="0" smtClean="0"/>
              <a:t>B: Ask the name/nationality/occupation of A’s friend.</a:t>
            </a:r>
          </a:p>
          <a:p>
            <a:pPr hangingPunct="0">
              <a:buNone/>
            </a:pPr>
            <a:r>
              <a:rPr lang="en-GB" sz="3100" dirty="0" smtClean="0"/>
              <a:t>	e.g.	B </a:t>
            </a:r>
            <a:r>
              <a:rPr lang="en-GB" sz="3100" dirty="0" err="1" smtClean="0"/>
              <a:t>Donata</a:t>
            </a:r>
            <a:r>
              <a:rPr lang="en-GB" sz="3100" dirty="0" smtClean="0"/>
              <a:t> </a:t>
            </a:r>
            <a:r>
              <a:rPr lang="en-GB" sz="3100" dirty="0" err="1" smtClean="0"/>
              <a:t>desu</a:t>
            </a:r>
            <a:r>
              <a:rPr lang="en-GB" sz="3100" dirty="0" smtClean="0"/>
              <a:t> ka?  </a:t>
            </a:r>
            <a:r>
              <a:rPr lang="en-GB" sz="2300" dirty="0" smtClean="0"/>
              <a:t>&lt;Who is he?&gt;</a:t>
            </a:r>
          </a:p>
          <a:p>
            <a:pPr hangingPunct="0">
              <a:buNone/>
            </a:pPr>
            <a:r>
              <a:rPr lang="en-GB" sz="3100" dirty="0" smtClean="0"/>
              <a:t>		A David-san </a:t>
            </a:r>
            <a:r>
              <a:rPr lang="en-GB" sz="3100" dirty="0" err="1" smtClean="0"/>
              <a:t>desu</a:t>
            </a:r>
            <a:r>
              <a:rPr lang="en-GB" sz="3100" dirty="0" smtClean="0"/>
              <a:t>.   </a:t>
            </a:r>
            <a:r>
              <a:rPr lang="en-GB" sz="2300" dirty="0" smtClean="0"/>
              <a:t>&lt;He is David.&gt;</a:t>
            </a:r>
          </a:p>
          <a:p>
            <a:pPr hangingPunct="0">
              <a:buNone/>
            </a:pPr>
            <a:r>
              <a:rPr lang="en-GB" sz="3100" dirty="0" smtClean="0"/>
              <a:t>		B David-san </a:t>
            </a:r>
            <a:r>
              <a:rPr lang="en-GB" sz="3100" dirty="0" err="1" smtClean="0"/>
              <a:t>wa</a:t>
            </a:r>
            <a:r>
              <a:rPr lang="en-GB" sz="3100" dirty="0" smtClean="0"/>
              <a:t>    </a:t>
            </a:r>
            <a:r>
              <a:rPr lang="en-GB" sz="3100" dirty="0" err="1" smtClean="0"/>
              <a:t>igirisu-jin</a:t>
            </a:r>
            <a:r>
              <a:rPr lang="en-GB" sz="3100" dirty="0" smtClean="0"/>
              <a:t> </a:t>
            </a:r>
            <a:r>
              <a:rPr lang="en-GB" sz="3100" dirty="0" err="1" smtClean="0"/>
              <a:t>desu</a:t>
            </a:r>
            <a:r>
              <a:rPr lang="en-GB" sz="3100" dirty="0" smtClean="0"/>
              <a:t> ka? </a:t>
            </a:r>
            <a:r>
              <a:rPr lang="en-GB" sz="2300" dirty="0" smtClean="0"/>
              <a:t>&lt;Is he an English&gt;</a:t>
            </a:r>
          </a:p>
          <a:p>
            <a:pPr hangingPunct="0">
              <a:buNone/>
            </a:pPr>
            <a:r>
              <a:rPr lang="en-GB" sz="3100" dirty="0" smtClean="0"/>
              <a:t>		A </a:t>
            </a:r>
            <a:r>
              <a:rPr lang="en-GB" sz="3100" dirty="0" err="1" smtClean="0"/>
              <a:t>Hai</a:t>
            </a:r>
            <a:r>
              <a:rPr lang="en-GB" sz="3100" dirty="0" smtClean="0"/>
              <a:t>, (David-san </a:t>
            </a:r>
            <a:r>
              <a:rPr lang="en-GB" sz="3100" dirty="0" err="1" smtClean="0"/>
              <a:t>wa</a:t>
            </a:r>
            <a:r>
              <a:rPr lang="en-GB" sz="3100" dirty="0" smtClean="0"/>
              <a:t>) </a:t>
            </a:r>
            <a:r>
              <a:rPr lang="en-GB" sz="3100" dirty="0" err="1" smtClean="0"/>
              <a:t>igirisu-jin</a:t>
            </a:r>
            <a:r>
              <a:rPr lang="en-GB" sz="3100" dirty="0" smtClean="0"/>
              <a:t> </a:t>
            </a:r>
            <a:r>
              <a:rPr lang="en-GB" sz="3100" dirty="0" err="1" smtClean="0"/>
              <a:t>desu</a:t>
            </a:r>
            <a:r>
              <a:rPr lang="en-GB" sz="3100" dirty="0" smtClean="0"/>
              <a:t>.</a:t>
            </a:r>
            <a:r>
              <a:rPr lang="en-GB" sz="2300" dirty="0" smtClean="0"/>
              <a:t> &lt;Yes, he is&gt;</a:t>
            </a:r>
          </a:p>
          <a:p>
            <a:pPr hangingPunct="0">
              <a:buNone/>
            </a:pPr>
            <a:r>
              <a:rPr lang="en-GB" sz="3100" dirty="0" smtClean="0"/>
              <a:t>		B (David-san </a:t>
            </a:r>
            <a:r>
              <a:rPr lang="en-GB" sz="3100" dirty="0" err="1" smtClean="0"/>
              <a:t>wa</a:t>
            </a:r>
            <a:r>
              <a:rPr lang="en-GB" sz="3100" dirty="0" smtClean="0"/>
              <a:t>)  </a:t>
            </a:r>
            <a:r>
              <a:rPr lang="en-GB" sz="3100" dirty="0" err="1" smtClean="0"/>
              <a:t>gakusei</a:t>
            </a:r>
            <a:r>
              <a:rPr lang="en-GB" sz="3100" dirty="0" smtClean="0"/>
              <a:t> </a:t>
            </a:r>
            <a:r>
              <a:rPr lang="en-GB" sz="3100" dirty="0" err="1" smtClean="0"/>
              <a:t>desu</a:t>
            </a:r>
            <a:r>
              <a:rPr lang="en-GB" sz="3100" dirty="0" smtClean="0"/>
              <a:t> ka? </a:t>
            </a:r>
            <a:r>
              <a:rPr lang="en-GB" sz="2300" dirty="0" smtClean="0"/>
              <a:t>&lt;Is he a student?&gt;</a:t>
            </a:r>
          </a:p>
          <a:p>
            <a:pPr hangingPunct="0">
              <a:buNone/>
            </a:pPr>
            <a:r>
              <a:rPr lang="en-GB" sz="3100" dirty="0" smtClean="0"/>
              <a:t>		A </a:t>
            </a:r>
            <a:r>
              <a:rPr lang="en-GB" sz="3100" dirty="0" err="1" smtClean="0"/>
              <a:t>Iie</a:t>
            </a:r>
            <a:r>
              <a:rPr lang="en-GB" sz="3100" dirty="0" smtClean="0"/>
              <a:t>, </a:t>
            </a:r>
            <a:r>
              <a:rPr lang="en-GB" sz="3100" dirty="0" err="1" smtClean="0"/>
              <a:t>kaishain</a:t>
            </a:r>
            <a:r>
              <a:rPr lang="en-GB" sz="3100" dirty="0" smtClean="0"/>
              <a:t> </a:t>
            </a:r>
            <a:r>
              <a:rPr lang="en-GB" sz="3100" dirty="0" err="1" smtClean="0"/>
              <a:t>desu</a:t>
            </a:r>
            <a:r>
              <a:rPr lang="en-GB" sz="2300" dirty="0" smtClean="0"/>
              <a:t>.&lt;No, he is a company employee.&gt;</a:t>
            </a:r>
          </a:p>
          <a:p>
            <a:pPr hangingPunct="0">
              <a:buNone/>
            </a:pPr>
            <a:endParaRPr lang="en-US" sz="2600" dirty="0" smtClean="0"/>
          </a:p>
          <a:p>
            <a:pPr hangingPunct="0">
              <a:buNone/>
            </a:pPr>
            <a:endParaRPr lang="en-GB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61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169"/>
    </mc:Choice>
    <mc:Fallback>
      <p:transition spd="slow" advTm="25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10. Talking about “belonging”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hangingPunct="0">
              <a:buNone/>
            </a:pPr>
            <a:endParaRPr lang="en-GB" sz="4600" dirty="0" smtClean="0"/>
          </a:p>
          <a:p>
            <a:pPr algn="ctr" hangingPunct="0">
              <a:buNone/>
            </a:pPr>
            <a:endParaRPr lang="en-GB" sz="4600" dirty="0" smtClean="0"/>
          </a:p>
          <a:p>
            <a:pPr hangingPunct="0">
              <a:buNone/>
            </a:pPr>
            <a:r>
              <a:rPr lang="en-GB" sz="1600" dirty="0" smtClean="0"/>
              <a:t> </a:t>
            </a:r>
          </a:p>
          <a:p>
            <a:pPr hangingPunct="0">
              <a:buNone/>
            </a:pPr>
            <a:r>
              <a:rPr lang="en-GB" sz="2400" dirty="0" smtClean="0"/>
              <a:t>e.g.	Sony no   </a:t>
            </a:r>
            <a:r>
              <a:rPr lang="en-GB" sz="2400" dirty="0" err="1" smtClean="0"/>
              <a:t>Kaishain</a:t>
            </a:r>
            <a:r>
              <a:rPr lang="en-GB" sz="2400" dirty="0"/>
              <a:t>	</a:t>
            </a:r>
            <a:r>
              <a:rPr lang="en-GB" sz="2400" dirty="0" smtClean="0"/>
              <a:t>	      </a:t>
            </a:r>
            <a:r>
              <a:rPr lang="en-GB" sz="1700" dirty="0" smtClean="0"/>
              <a:t>Company employee from Sony</a:t>
            </a:r>
            <a:endParaRPr lang="en-GB" sz="1800" dirty="0" smtClean="0"/>
          </a:p>
          <a:p>
            <a:pPr hangingPunc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	Warwick </a:t>
            </a:r>
            <a:r>
              <a:rPr lang="en-GB" sz="2400" dirty="0" err="1" smtClean="0"/>
              <a:t>Daigaku</a:t>
            </a:r>
            <a:r>
              <a:rPr lang="en-GB" sz="2400" dirty="0" smtClean="0"/>
              <a:t> no  </a:t>
            </a:r>
            <a:r>
              <a:rPr lang="en-GB" sz="2400" dirty="0" err="1" smtClean="0"/>
              <a:t>gakusei</a:t>
            </a:r>
            <a:r>
              <a:rPr lang="en-GB" sz="2400" dirty="0" smtClean="0"/>
              <a:t>	      </a:t>
            </a:r>
            <a:r>
              <a:rPr lang="en-GB" sz="1700" dirty="0" smtClean="0"/>
              <a:t>Student </a:t>
            </a:r>
            <a:r>
              <a:rPr lang="en-GB" sz="1700" dirty="0"/>
              <a:t>from Warwick Univ.</a:t>
            </a:r>
          </a:p>
          <a:p>
            <a:pPr hangingPunct="0">
              <a:buNone/>
            </a:pPr>
            <a:r>
              <a:rPr lang="en-GB" sz="2000" dirty="0" smtClean="0"/>
              <a:t>		</a:t>
            </a:r>
            <a:r>
              <a:rPr lang="en-GB" sz="2400" dirty="0" err="1"/>
              <a:t>Watashi</a:t>
            </a:r>
            <a:r>
              <a:rPr lang="en-GB" sz="2400" dirty="0"/>
              <a:t> </a:t>
            </a:r>
            <a:r>
              <a:rPr lang="en-GB" sz="2400" dirty="0" err="1"/>
              <a:t>wa</a:t>
            </a:r>
            <a:r>
              <a:rPr lang="en-GB" sz="2400" dirty="0"/>
              <a:t>  </a:t>
            </a:r>
            <a:r>
              <a:rPr lang="en-GB" sz="2400" dirty="0" smtClean="0"/>
              <a:t>    Warwick </a:t>
            </a:r>
            <a:r>
              <a:rPr lang="en-GB" sz="2400" dirty="0" err="1"/>
              <a:t>Daigaku</a:t>
            </a:r>
            <a:r>
              <a:rPr lang="en-GB" sz="2400" dirty="0"/>
              <a:t> no     Sensei </a:t>
            </a:r>
            <a:r>
              <a:rPr lang="en-GB" sz="2400" dirty="0" err="1"/>
              <a:t>desu</a:t>
            </a:r>
            <a:r>
              <a:rPr lang="en-GB" sz="2400" dirty="0"/>
              <a:t>.  </a:t>
            </a:r>
          </a:p>
          <a:p>
            <a:pPr hangingPunc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					</a:t>
            </a:r>
            <a:r>
              <a:rPr lang="en-GB" sz="1700" dirty="0" smtClean="0"/>
              <a:t>I </a:t>
            </a:r>
            <a:r>
              <a:rPr lang="en-GB" sz="1700" dirty="0"/>
              <a:t>am a teacher from Warwick </a:t>
            </a:r>
            <a:r>
              <a:rPr lang="en-GB" sz="1700" dirty="0" smtClean="0"/>
              <a:t>Univ.</a:t>
            </a:r>
            <a:endParaRPr lang="en-GB" sz="1700" dirty="0"/>
          </a:p>
          <a:p>
            <a:pPr hangingPunc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	</a:t>
            </a:r>
            <a:r>
              <a:rPr lang="en-GB" sz="2400" dirty="0"/>
              <a:t>Chris-san </a:t>
            </a:r>
            <a:r>
              <a:rPr lang="en-GB" sz="2400" dirty="0" err="1"/>
              <a:t>wa</a:t>
            </a:r>
            <a:r>
              <a:rPr lang="en-GB" sz="2400" dirty="0"/>
              <a:t>       </a:t>
            </a:r>
            <a:r>
              <a:rPr lang="en-GB" sz="2400" dirty="0" err="1"/>
              <a:t>watashi</a:t>
            </a:r>
            <a:r>
              <a:rPr lang="en-GB" sz="2400" dirty="0"/>
              <a:t> no    </a:t>
            </a:r>
            <a:r>
              <a:rPr lang="en-GB" sz="2400" dirty="0" err="1"/>
              <a:t>tomodachi</a:t>
            </a:r>
            <a:r>
              <a:rPr lang="en-GB" sz="2400" dirty="0"/>
              <a:t> </a:t>
            </a:r>
            <a:r>
              <a:rPr lang="en-GB" sz="2400" dirty="0" err="1"/>
              <a:t>desu</a:t>
            </a:r>
            <a:r>
              <a:rPr lang="en-GB" sz="2400" dirty="0"/>
              <a:t>.</a:t>
            </a:r>
          </a:p>
          <a:p>
            <a:pPr hangingPunc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						</a:t>
            </a:r>
            <a:r>
              <a:rPr lang="en-GB" sz="1700" dirty="0" smtClean="0"/>
              <a:t>Chris </a:t>
            </a:r>
            <a:r>
              <a:rPr lang="en-GB" sz="1700" dirty="0"/>
              <a:t>is my friend.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782820" y="1284416"/>
            <a:ext cx="864096" cy="704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788024" y="1342509"/>
            <a:ext cx="547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smtClean="0"/>
              <a:t>B</a:t>
            </a:r>
            <a:endParaRPr lang="en-GB" sz="3600" i="1" dirty="0"/>
          </a:p>
        </p:txBody>
      </p:sp>
      <p:sp>
        <p:nvSpPr>
          <p:cNvPr id="8" name="Rounded Rectangle 7"/>
          <p:cNvSpPr/>
          <p:nvPr/>
        </p:nvSpPr>
        <p:spPr>
          <a:xfrm>
            <a:off x="1231764" y="1202554"/>
            <a:ext cx="5904656" cy="1596958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29692" y="1279510"/>
            <a:ext cx="864096" cy="709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930604" y="1320760"/>
            <a:ext cx="569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smtClean="0"/>
              <a:t>A</a:t>
            </a:r>
            <a:endParaRPr lang="en-GB" sz="3600" i="1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2699792" y="1359450"/>
            <a:ext cx="847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smtClean="0"/>
              <a:t>no</a:t>
            </a:r>
            <a:endParaRPr lang="en-GB" sz="36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04088" y="2060848"/>
            <a:ext cx="4834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A   (possessive marker)                  B              </a:t>
            </a:r>
            <a:endParaRPr lang="en-GB" dirty="0"/>
          </a:p>
          <a:p>
            <a:r>
              <a:rPr lang="en-GB" sz="2400" dirty="0" smtClean="0"/>
              <a:t>     B of A, B belonging to A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11560" y="5613621"/>
            <a:ext cx="7848872" cy="864096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87604" y="569172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Kaishain</a:t>
            </a:r>
            <a:r>
              <a:rPr lang="en-GB" sz="2000" dirty="0" smtClean="0"/>
              <a:t> (company employee)  , </a:t>
            </a:r>
            <a:r>
              <a:rPr lang="en-GB" sz="2000" dirty="0" err="1" smtClean="0"/>
              <a:t>daigaku</a:t>
            </a:r>
            <a:r>
              <a:rPr lang="en-GB" sz="2000" dirty="0" smtClean="0"/>
              <a:t> (university), </a:t>
            </a:r>
          </a:p>
          <a:p>
            <a:r>
              <a:rPr lang="en-GB" sz="2000" dirty="0" err="1" smtClean="0"/>
              <a:t>Gakusei</a:t>
            </a:r>
            <a:r>
              <a:rPr lang="en-GB" sz="2000" dirty="0" smtClean="0"/>
              <a:t> (student), sensei (teacher), </a:t>
            </a:r>
            <a:r>
              <a:rPr lang="en-GB" sz="2000" dirty="0" err="1" smtClean="0"/>
              <a:t>tomodachi</a:t>
            </a:r>
            <a:r>
              <a:rPr lang="en-GB" sz="2000" dirty="0" smtClean="0"/>
              <a:t> (friend)   </a:t>
            </a:r>
            <a:endParaRPr lang="en-GB" sz="2000" dirty="0"/>
          </a:p>
        </p:txBody>
      </p:sp>
      <p:pic>
        <p:nvPicPr>
          <p:cNvPr id="17" name="Picture 6" descr="http://www.thedrum.com/uploads/news/170443/son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72" y="3466532"/>
            <a:ext cx="905624" cy="90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Kay2011\AppData\Local\Microsoft\Windows\Temporary Internet Files\Content.IE5\3N131GOK\MC90044018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51" y="4077072"/>
            <a:ext cx="633569" cy="128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Audio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61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897"/>
    </mc:Choice>
    <mc:Fallback>
      <p:transition spd="slow" advTm="218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11. Talking about “belonging”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hangingPunct="0">
              <a:buNone/>
            </a:pPr>
            <a:endParaRPr lang="en-GB" sz="4600" dirty="0" smtClean="0"/>
          </a:p>
          <a:p>
            <a:pPr algn="ctr" hangingPunct="0">
              <a:buNone/>
            </a:pPr>
            <a:endParaRPr lang="en-GB" sz="4600" dirty="0" smtClean="0"/>
          </a:p>
          <a:p>
            <a:pPr hangingPunct="0">
              <a:buNone/>
            </a:pPr>
            <a:r>
              <a:rPr lang="en-GB" sz="1600" dirty="0" smtClean="0"/>
              <a:t> </a:t>
            </a:r>
          </a:p>
          <a:p>
            <a:pPr hangingPunct="0">
              <a:buNone/>
            </a:pPr>
            <a:endParaRPr lang="en-GB" sz="2400" dirty="0" smtClean="0"/>
          </a:p>
          <a:p>
            <a:pPr hangingPunct="0">
              <a:buNone/>
            </a:pPr>
            <a:endParaRPr lang="en-GB" sz="2400" dirty="0"/>
          </a:p>
          <a:p>
            <a:pPr hangingPunct="0">
              <a:buNone/>
            </a:pPr>
            <a:r>
              <a:rPr lang="en-GB" sz="2400" dirty="0" smtClean="0"/>
              <a:t>e.g.</a:t>
            </a:r>
            <a:r>
              <a:rPr lang="en-GB" sz="2400" dirty="0"/>
              <a:t>	A: </a:t>
            </a:r>
            <a:r>
              <a:rPr lang="en-GB" sz="2400" b="1" dirty="0" smtClean="0"/>
              <a:t>Chris-san </a:t>
            </a:r>
            <a:r>
              <a:rPr lang="en-GB" sz="2400" b="1" dirty="0" err="1"/>
              <a:t>wa</a:t>
            </a:r>
            <a:r>
              <a:rPr lang="en-GB" sz="2400" b="1" dirty="0"/>
              <a:t>  Amerika-</a:t>
            </a:r>
            <a:r>
              <a:rPr lang="en-GB" sz="2400" b="1" dirty="0" err="1"/>
              <a:t>jin</a:t>
            </a:r>
            <a:r>
              <a:rPr lang="en-GB" sz="2400" b="1" dirty="0"/>
              <a:t> </a:t>
            </a:r>
            <a:r>
              <a:rPr lang="en-GB" sz="2400" b="1" dirty="0" err="1"/>
              <a:t>desu</a:t>
            </a:r>
            <a:r>
              <a:rPr lang="en-GB" sz="2400" b="1" dirty="0"/>
              <a:t> </a:t>
            </a:r>
            <a:r>
              <a:rPr lang="en-GB" sz="2400" b="1" dirty="0" err="1"/>
              <a:t>ka</a:t>
            </a:r>
            <a:r>
              <a:rPr lang="en-GB" sz="2400" b="1" dirty="0"/>
              <a:t>, </a:t>
            </a:r>
            <a:r>
              <a:rPr lang="en-GB" sz="2400" b="1" dirty="0" err="1"/>
              <a:t>igirisu-jin</a:t>
            </a:r>
            <a:r>
              <a:rPr lang="en-GB" sz="2400" b="1" dirty="0"/>
              <a:t> </a:t>
            </a:r>
            <a:r>
              <a:rPr lang="en-GB" sz="2400" b="1" dirty="0" err="1"/>
              <a:t>desu</a:t>
            </a:r>
            <a:r>
              <a:rPr lang="en-GB" sz="2400" b="1" dirty="0"/>
              <a:t> </a:t>
            </a:r>
            <a:r>
              <a:rPr lang="en-GB" sz="2400" b="1" dirty="0" err="1"/>
              <a:t>ka</a:t>
            </a:r>
            <a:r>
              <a:rPr lang="en-GB" sz="2400" dirty="0"/>
              <a:t>.  </a:t>
            </a:r>
            <a:r>
              <a:rPr lang="en-GB" sz="2400" dirty="0" smtClean="0"/>
              <a:t>	B</a:t>
            </a:r>
            <a:r>
              <a:rPr lang="en-GB" sz="2400" dirty="0"/>
              <a:t>: </a:t>
            </a:r>
            <a:r>
              <a:rPr lang="en-GB" sz="2400" dirty="0" err="1"/>
              <a:t>Igirisu-jin</a:t>
            </a:r>
            <a:r>
              <a:rPr lang="en-GB" sz="2400" dirty="0"/>
              <a:t> </a:t>
            </a:r>
            <a:r>
              <a:rPr lang="en-GB" sz="2400" dirty="0" err="1"/>
              <a:t>desu</a:t>
            </a:r>
            <a:r>
              <a:rPr lang="en-GB" sz="2400" dirty="0" smtClean="0"/>
              <a:t>.</a:t>
            </a:r>
          </a:p>
          <a:p>
            <a:pPr hangingPunc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31640" y="1345058"/>
            <a:ext cx="679336" cy="704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231764" y="1202554"/>
            <a:ext cx="6796620" cy="1596958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480052" y="1317767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smtClean="0"/>
              <a:t>A</a:t>
            </a:r>
            <a:endParaRPr lang="en-GB" sz="3600" i="1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2018368" y="1375245"/>
            <a:ext cx="869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err="1" smtClean="0"/>
              <a:t>wa</a:t>
            </a:r>
            <a:endParaRPr lang="en-GB" sz="36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87934" y="2014449"/>
            <a:ext cx="3985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Is A        or       ?</a:t>
            </a:r>
          </a:p>
        </p:txBody>
      </p:sp>
      <p:sp>
        <p:nvSpPr>
          <p:cNvPr id="16" name="TextBox 15"/>
          <p:cNvSpPr txBox="1"/>
          <p:nvPr/>
        </p:nvSpPr>
        <p:spPr>
          <a:xfrm flipH="1">
            <a:off x="6271835" y="1381700"/>
            <a:ext cx="1729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err="1" smtClean="0"/>
              <a:t>desu</a:t>
            </a:r>
            <a:r>
              <a:rPr lang="en-GB" sz="3600" i="1" dirty="0" smtClean="0"/>
              <a:t> </a:t>
            </a:r>
            <a:r>
              <a:rPr lang="en-GB" sz="3600" i="1" dirty="0" err="1" smtClean="0"/>
              <a:t>ka</a:t>
            </a:r>
            <a:endParaRPr lang="en-GB" sz="3600" i="1" dirty="0"/>
          </a:p>
        </p:txBody>
      </p:sp>
      <p:sp>
        <p:nvSpPr>
          <p:cNvPr id="12" name="Oval 11"/>
          <p:cNvSpPr/>
          <p:nvPr/>
        </p:nvSpPr>
        <p:spPr>
          <a:xfrm>
            <a:off x="3310840" y="1434868"/>
            <a:ext cx="432048" cy="4181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>
            <a:off x="5717395" y="1488213"/>
            <a:ext cx="525637" cy="418114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 flipH="1">
            <a:off x="3742888" y="1375245"/>
            <a:ext cx="1729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err="1" smtClean="0"/>
              <a:t>desu</a:t>
            </a:r>
            <a:r>
              <a:rPr lang="en-GB" sz="3600" i="1" dirty="0" smtClean="0"/>
              <a:t> </a:t>
            </a:r>
            <a:r>
              <a:rPr lang="en-GB" sz="3600" i="1" dirty="0" err="1" smtClean="0"/>
              <a:t>ka</a:t>
            </a:r>
            <a:r>
              <a:rPr lang="en-GB" sz="3600" i="1" dirty="0" smtClean="0"/>
              <a:t>,</a:t>
            </a:r>
            <a:endParaRPr lang="en-GB" sz="3600" i="1" dirty="0"/>
          </a:p>
        </p:txBody>
      </p:sp>
      <p:sp>
        <p:nvSpPr>
          <p:cNvPr id="19" name="Oval 18"/>
          <p:cNvSpPr/>
          <p:nvPr/>
        </p:nvSpPr>
        <p:spPr>
          <a:xfrm>
            <a:off x="3586092" y="2140752"/>
            <a:ext cx="275640" cy="20905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>
            <a:off x="4309476" y="2093518"/>
            <a:ext cx="262818" cy="216184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C:\Users\Kay2011\AppData\Local\Microsoft\Windows\Temporary Internet Files\Content.IE5\VJ7881KA\MC900441457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088" y="3111252"/>
            <a:ext cx="1227412" cy="122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ay2011\AppData\Local\Microsoft\Windows\Temporary Internet Files\Content.IE5\ZPQ5MW12\MC900001022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912" y="3399125"/>
            <a:ext cx="779697" cy="46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ay2011\AppData\Local\Microsoft\Windows\Temporary Internet Files\Content.IE5\3N131GOK\MC90001589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300" y="3301039"/>
            <a:ext cx="815733" cy="65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Kay2011\AppData\Local\Microsoft\Windows\Temporary Internet Files\Content.IE5\3N131GOK\MC90001589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088" y="4869160"/>
            <a:ext cx="815733" cy="65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81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824"/>
    </mc:Choice>
    <mc:Fallback>
      <p:transition spd="slow" advTm="128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 Listening 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>
              <a:buNone/>
            </a:pPr>
            <a:r>
              <a:rPr lang="en-GB" dirty="0" smtClean="0"/>
              <a:t>1:J for BP</a:t>
            </a:r>
          </a:p>
          <a:p>
            <a:pPr hangingPunct="0">
              <a:buNone/>
            </a:pPr>
            <a:r>
              <a:rPr lang="en-GB" dirty="0" smtClean="0"/>
              <a:t> </a:t>
            </a:r>
            <a:r>
              <a:rPr lang="en-GB" sz="2400" dirty="0" smtClean="0"/>
              <a:t>P3 Target Dialogue, Track 1</a:t>
            </a:r>
          </a:p>
          <a:p>
            <a:pPr hangingPunct="0">
              <a:buNone/>
            </a:pPr>
            <a:r>
              <a:rPr lang="en-GB" sz="2400" dirty="0" smtClean="0"/>
              <a:t>You will hear 3 names, </a:t>
            </a:r>
            <a:r>
              <a:rPr lang="en-GB" sz="2400" dirty="0" err="1" smtClean="0"/>
              <a:t>Mr.</a:t>
            </a:r>
            <a:r>
              <a:rPr lang="en-GB" sz="2400" dirty="0" smtClean="0"/>
              <a:t> Sasaki, Mr. Takahashi and Mr. Smith).  What are their jobs?  Choose from the following.  </a:t>
            </a:r>
          </a:p>
          <a:p>
            <a:pPr hangingPunct="0">
              <a:buNone/>
            </a:pPr>
            <a:r>
              <a:rPr lang="en-GB" sz="2400" dirty="0" smtClean="0"/>
              <a:t>	a) lawyer   b) Department store worker  c) not mentioned</a:t>
            </a:r>
          </a:p>
          <a:p>
            <a:pPr hangingPunct="0">
              <a:buNone/>
            </a:pPr>
            <a:r>
              <a:rPr lang="en-GB" dirty="0" smtClean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096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69"/>
    </mc:Choice>
    <mc:Fallback>
      <p:transition spd="slow" advTm="19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 Short Dialogue p8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hangingPunct="0">
              <a:buNone/>
            </a:pPr>
            <a:r>
              <a:rPr lang="en-GB" dirty="0" smtClean="0"/>
              <a:t>1	(At the reception)</a:t>
            </a:r>
          </a:p>
          <a:p>
            <a:pPr hangingPunc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Sumisu</a:t>
            </a:r>
            <a:r>
              <a:rPr lang="en-GB" dirty="0" smtClean="0"/>
              <a:t>:	ABC </a:t>
            </a:r>
            <a:r>
              <a:rPr lang="en-GB" dirty="0" err="1" smtClean="0"/>
              <a:t>Fu^zu</a:t>
            </a:r>
            <a:r>
              <a:rPr lang="en-GB" dirty="0" smtClean="0"/>
              <a:t> no </a:t>
            </a:r>
            <a:r>
              <a:rPr lang="en-GB" dirty="0" err="1" smtClean="0"/>
              <a:t>Sumisu</a:t>
            </a:r>
            <a:r>
              <a:rPr lang="en-GB" dirty="0" smtClean="0"/>
              <a:t> </a:t>
            </a:r>
            <a:r>
              <a:rPr lang="en-GB" dirty="0" err="1" smtClean="0"/>
              <a:t>desu</a:t>
            </a:r>
            <a:r>
              <a:rPr lang="en-GB" dirty="0" smtClean="0"/>
              <a:t>.</a:t>
            </a:r>
          </a:p>
          <a:p>
            <a:pPr hangingPunct="0">
              <a:buNone/>
            </a:pPr>
            <a:r>
              <a:rPr lang="en-GB" dirty="0" smtClean="0"/>
              <a:t>			Takahashi-san o   </a:t>
            </a:r>
            <a:r>
              <a:rPr lang="en-GB" dirty="0" err="1" smtClean="0"/>
              <a:t>onegai</a:t>
            </a:r>
            <a:r>
              <a:rPr lang="en-GB" dirty="0" smtClean="0"/>
              <a:t> </a:t>
            </a:r>
            <a:r>
              <a:rPr lang="en-GB" dirty="0" err="1" smtClean="0"/>
              <a:t>shimasu</a:t>
            </a:r>
            <a:r>
              <a:rPr lang="en-GB" dirty="0" smtClean="0"/>
              <a:t>.</a:t>
            </a:r>
          </a:p>
          <a:p>
            <a:pPr hangingPunc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Uketsuke</a:t>
            </a:r>
            <a:r>
              <a:rPr lang="en-GB" dirty="0" smtClean="0"/>
              <a:t>:	</a:t>
            </a:r>
            <a:r>
              <a:rPr lang="en-GB" dirty="0" err="1" smtClean="0"/>
              <a:t>Hai</a:t>
            </a:r>
            <a:r>
              <a:rPr lang="en-GB" dirty="0" smtClean="0"/>
              <a:t>.</a:t>
            </a:r>
          </a:p>
          <a:p>
            <a:pPr hangingPunct="0">
              <a:buNone/>
            </a:pPr>
            <a:r>
              <a:rPr lang="en-GB" dirty="0" smtClean="0"/>
              <a:t> </a:t>
            </a:r>
          </a:p>
          <a:p>
            <a:pPr hangingPunct="0">
              <a:buNone/>
            </a:pPr>
            <a:r>
              <a:rPr lang="en-GB" dirty="0" smtClean="0"/>
              <a:t>		Practice</a:t>
            </a:r>
          </a:p>
          <a:p>
            <a:pPr hangingPunct="0">
              <a:buNone/>
            </a:pPr>
            <a:r>
              <a:rPr lang="en-GB" dirty="0" smtClean="0"/>
              <a:t>		a)You are from BBC.  You want to see Mr. Tanaka</a:t>
            </a:r>
          </a:p>
          <a:p>
            <a:pPr hangingPunct="0">
              <a:buNone/>
            </a:pPr>
            <a:r>
              <a:rPr lang="en-GB" dirty="0" smtClean="0"/>
              <a:t>		b)You are from BT.   You want to see Mr. Sato.</a:t>
            </a:r>
          </a:p>
          <a:p>
            <a:pPr hangingPunct="0">
              <a:buNone/>
            </a:pPr>
            <a:r>
              <a:rPr lang="en-GB" dirty="0" smtClean="0"/>
              <a:t> </a:t>
            </a:r>
          </a:p>
          <a:p>
            <a:pPr lvl="0" hangingPunct="0">
              <a:buNone/>
            </a:pPr>
            <a:r>
              <a:rPr lang="en-US" altLang="ja-JP" dirty="0" smtClean="0"/>
              <a:t>2 	(home security intercom)</a:t>
            </a:r>
            <a:endParaRPr lang="en-GB" dirty="0" smtClean="0"/>
          </a:p>
          <a:p>
            <a:pPr hangingPunct="0">
              <a:buNone/>
            </a:pPr>
            <a:r>
              <a:rPr lang="en-GB" dirty="0" smtClean="0"/>
              <a:t>Chan:		</a:t>
            </a:r>
            <a:r>
              <a:rPr lang="en-GB" dirty="0" err="1" smtClean="0"/>
              <a:t>Hai</a:t>
            </a:r>
            <a:r>
              <a:rPr lang="en-GB" dirty="0" smtClean="0"/>
              <a:t>. </a:t>
            </a:r>
            <a:r>
              <a:rPr lang="en-GB" dirty="0" err="1" smtClean="0"/>
              <a:t>Donata</a:t>
            </a:r>
            <a:r>
              <a:rPr lang="en-GB" dirty="0" smtClean="0"/>
              <a:t> </a:t>
            </a:r>
            <a:r>
              <a:rPr lang="en-GB" dirty="0" err="1" smtClean="0"/>
              <a:t>desu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?</a:t>
            </a:r>
          </a:p>
          <a:p>
            <a:pPr hangingPunct="0">
              <a:buNone/>
            </a:pPr>
            <a:r>
              <a:rPr lang="en-GB" dirty="0" smtClean="0"/>
              <a:t>Nakamura:	Nakamura </a:t>
            </a:r>
            <a:r>
              <a:rPr lang="en-GB" dirty="0" err="1" smtClean="0"/>
              <a:t>desu</a:t>
            </a:r>
            <a:r>
              <a:rPr lang="en-GB" dirty="0" smtClean="0"/>
              <a:t>.</a:t>
            </a:r>
          </a:p>
          <a:p>
            <a:pPr hangingPunct="0">
              <a:buNone/>
            </a:pPr>
            <a:r>
              <a:rPr lang="en-GB" dirty="0" smtClean="0"/>
              <a:t>Chan		Hai, </a:t>
            </a:r>
            <a:r>
              <a:rPr lang="en-GB" dirty="0" err="1" smtClean="0"/>
              <a:t>do^zo</a:t>
            </a:r>
            <a:r>
              <a:rPr lang="en-GB" dirty="0" smtClean="0"/>
              <a:t>.</a:t>
            </a:r>
          </a:p>
          <a:p>
            <a:pPr lvl="0" hangingPunct="0">
              <a:buNone/>
            </a:pPr>
            <a:r>
              <a:rPr lang="en-GB" dirty="0" smtClean="0"/>
              <a:t>		Practice</a:t>
            </a:r>
          </a:p>
          <a:p>
            <a:pPr lvl="0" hangingPunct="0">
              <a:buNone/>
            </a:pPr>
            <a:r>
              <a:rPr lang="en-GB" dirty="0" smtClean="0"/>
              <a:t>		a)Tell your name is John from Warwick </a:t>
            </a:r>
            <a:r>
              <a:rPr lang="en-GB" dirty="0" err="1" smtClean="0"/>
              <a:t>Univ</a:t>
            </a:r>
            <a:endParaRPr lang="en-GB" dirty="0" smtClean="0"/>
          </a:p>
          <a:p>
            <a:pPr lvl="0" hangingPunct="0">
              <a:buNone/>
            </a:pPr>
            <a:r>
              <a:rPr lang="en-GB" dirty="0" smtClean="0"/>
              <a:t>		b)Tell your name is Simon from 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pic>
        <p:nvPicPr>
          <p:cNvPr id="3074" name="Picture 2" descr="http://fastlifeluxury.com/wp-content/uploads/2014/09/apple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609055"/>
            <a:ext cx="444017" cy="5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8"/>
    </mc:Choice>
    <mc:Fallback>
      <p:transition spd="slow" advTm="12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14. Numbers (Lesson 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>
              <a:buNone/>
            </a:pPr>
            <a:r>
              <a:rPr lang="en-GB" sz="3600" dirty="0" smtClean="0"/>
              <a:t>1 </a:t>
            </a:r>
            <a:r>
              <a:rPr lang="en-GB" sz="3600" dirty="0" err="1" smtClean="0"/>
              <a:t>Ichi</a:t>
            </a:r>
            <a:r>
              <a:rPr lang="en-GB" sz="3600" dirty="0" smtClean="0"/>
              <a:t>,  			2 </a:t>
            </a:r>
            <a:r>
              <a:rPr lang="en-GB" sz="3600" dirty="0" err="1" smtClean="0"/>
              <a:t>ni</a:t>
            </a:r>
            <a:r>
              <a:rPr lang="en-GB" sz="3600" dirty="0" smtClean="0"/>
              <a:t>,			3 san					</a:t>
            </a:r>
          </a:p>
          <a:p>
            <a:pPr hangingPunct="0">
              <a:buNone/>
            </a:pPr>
            <a:r>
              <a:rPr lang="en-GB" sz="3600" dirty="0" smtClean="0"/>
              <a:t>4 yon/</a:t>
            </a:r>
            <a:r>
              <a:rPr lang="en-GB" sz="3600" dirty="0" err="1" smtClean="0"/>
              <a:t>shi</a:t>
            </a:r>
            <a:r>
              <a:rPr lang="en-GB" sz="3600" dirty="0" smtClean="0"/>
              <a:t>			5 go			6 </a:t>
            </a:r>
            <a:r>
              <a:rPr lang="en-GB" sz="3600" dirty="0" err="1" smtClean="0"/>
              <a:t>roku</a:t>
            </a:r>
            <a:r>
              <a:rPr lang="en-GB" sz="3600" dirty="0" smtClean="0"/>
              <a:t>	</a:t>
            </a:r>
          </a:p>
          <a:p>
            <a:pPr hangingPunct="0">
              <a:buNone/>
            </a:pPr>
            <a:r>
              <a:rPr lang="en-GB" sz="3600" dirty="0" smtClean="0"/>
              <a:t>7 nana/</a:t>
            </a:r>
            <a:r>
              <a:rPr lang="en-GB" sz="3600" dirty="0" err="1" smtClean="0"/>
              <a:t>shichi</a:t>
            </a:r>
            <a:r>
              <a:rPr lang="en-GB" sz="3600" dirty="0" smtClean="0"/>
              <a:t>		8 </a:t>
            </a:r>
            <a:r>
              <a:rPr lang="en-GB" sz="3600" dirty="0" err="1" smtClean="0"/>
              <a:t>hachi</a:t>
            </a:r>
            <a:r>
              <a:rPr lang="en-GB" sz="3600" dirty="0" smtClean="0"/>
              <a:t>		9 </a:t>
            </a:r>
            <a:r>
              <a:rPr lang="en-GB" sz="3600" dirty="0" err="1"/>
              <a:t>kyu</a:t>
            </a:r>
            <a:r>
              <a:rPr lang="en-GB" sz="3600" dirty="0"/>
              <a:t>^</a:t>
            </a:r>
            <a:r>
              <a:rPr lang="en-GB" sz="3600" dirty="0" smtClean="0"/>
              <a:t>	</a:t>
            </a:r>
          </a:p>
          <a:p>
            <a:pPr hangingPunct="0">
              <a:buNone/>
            </a:pPr>
            <a:r>
              <a:rPr lang="en-GB" sz="3600" dirty="0" smtClean="0"/>
              <a:t>10 </a:t>
            </a:r>
            <a:r>
              <a:rPr lang="en-GB" sz="3600" dirty="0" err="1"/>
              <a:t>ju</a:t>
            </a:r>
            <a:r>
              <a:rPr lang="en-GB" sz="3600" dirty="0"/>
              <a:t>^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473"/>
    </mc:Choice>
    <mc:Fallback>
      <p:transition spd="slow" advTm="224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15. 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pPr marL="0" indent="0" hangingPunct="0">
              <a:buNone/>
            </a:pPr>
            <a:r>
              <a:rPr lang="en-GB" b="1" dirty="0" smtClean="0"/>
              <a:t>Check Japanese 1 Website (Homework Weeks 2-3) until L@W becomes available.</a:t>
            </a:r>
          </a:p>
          <a:p>
            <a:pPr marL="0" indent="0" hangingPunct="0">
              <a:buNone/>
            </a:pPr>
            <a:endParaRPr lang="en-GB" dirty="0"/>
          </a:p>
          <a:p>
            <a:pPr lvl="1" hangingPunct="0"/>
            <a:r>
              <a:rPr lang="en-US" b="1" dirty="0" smtClean="0"/>
              <a:t>Make </a:t>
            </a:r>
            <a:r>
              <a:rPr lang="en-US" b="1" dirty="0"/>
              <a:t>a study plan. (PDCA)</a:t>
            </a:r>
          </a:p>
          <a:p>
            <a:pPr lvl="1" hangingPunct="0"/>
            <a:r>
              <a:rPr lang="en-US" dirty="0"/>
              <a:t>Get a A4 binder.</a:t>
            </a:r>
            <a:endParaRPr lang="en-GB" dirty="0"/>
          </a:p>
          <a:p>
            <a:pPr lvl="1" hangingPunct="0"/>
            <a:r>
              <a:rPr lang="en-GB" dirty="0"/>
              <a:t>Textbook  Listen to CD Tracks 1-4 and repeat.  Learn (the sounds of) words.</a:t>
            </a:r>
          </a:p>
          <a:p>
            <a:pPr lvl="1" hangingPunct="0"/>
            <a:r>
              <a:rPr lang="en-GB" dirty="0" smtClean="0"/>
              <a:t>Go </a:t>
            </a:r>
            <a:r>
              <a:rPr lang="en-GB" dirty="0"/>
              <a:t>over the notes.  Lesson 1 &amp; </a:t>
            </a:r>
            <a:r>
              <a:rPr lang="en-GB" dirty="0" smtClean="0"/>
              <a:t>Greetings</a:t>
            </a:r>
          </a:p>
          <a:p>
            <a:pPr lvl="1" hangingPunct="0"/>
            <a:r>
              <a:rPr lang="en-GB" dirty="0"/>
              <a:t>Learn numbers </a:t>
            </a:r>
            <a:r>
              <a:rPr lang="en-GB" dirty="0" smtClean="0"/>
              <a:t>1-10</a:t>
            </a:r>
          </a:p>
          <a:p>
            <a:pPr lvl="1" hangingPunct="0"/>
            <a:r>
              <a:rPr lang="en-GB" dirty="0" smtClean="0"/>
              <a:t>Start </a:t>
            </a:r>
            <a:r>
              <a:rPr lang="en-GB" dirty="0"/>
              <a:t>learning Hiragana.  Find out the meaning of the following words.</a:t>
            </a:r>
          </a:p>
          <a:p>
            <a:pPr marL="457200" lvl="1" indent="0" hangingPunct="0">
              <a:buNone/>
            </a:pPr>
            <a:r>
              <a:rPr lang="en-GB" dirty="0"/>
              <a:t>	1</a:t>
            </a:r>
            <a:r>
              <a:rPr lang="ja-JP" altLang="en-US" dirty="0"/>
              <a:t>にほん　　　</a:t>
            </a:r>
            <a:r>
              <a:rPr lang="en-US" altLang="ja-JP" dirty="0"/>
              <a:t>2</a:t>
            </a:r>
            <a:r>
              <a:rPr lang="ja-JP" altLang="en-US" dirty="0"/>
              <a:t>せんせい　　　</a:t>
            </a:r>
            <a:r>
              <a:rPr lang="en-US" altLang="ja-JP" dirty="0"/>
              <a:t>3</a:t>
            </a:r>
            <a:r>
              <a:rPr lang="ja-JP" altLang="en-US" dirty="0"/>
              <a:t>おはよう</a:t>
            </a:r>
            <a:endParaRPr lang="en-US" altLang="ja-JP" dirty="0"/>
          </a:p>
          <a:p>
            <a:pPr marL="457200" lvl="1" indent="0" hangingPunct="0">
              <a:buNone/>
            </a:pPr>
            <a:r>
              <a:rPr lang="en-US" dirty="0"/>
              <a:t>(-Look at L2, if you can)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13"/>
    </mc:Choice>
    <mc:Fallback>
      <p:transition spd="slow" advTm="24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Saying your name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80318"/>
            <a:ext cx="8229600" cy="4929411"/>
          </a:xfrm>
        </p:spPr>
        <p:txBody>
          <a:bodyPr/>
          <a:lstStyle/>
          <a:p>
            <a:pPr algn="ctr">
              <a:buNone/>
            </a:pPr>
            <a:endParaRPr lang="en-GB" sz="3600" dirty="0" smtClean="0"/>
          </a:p>
          <a:p>
            <a:pPr algn="ctr">
              <a:buNone/>
            </a:pPr>
            <a:endParaRPr lang="en-GB" sz="3600" dirty="0"/>
          </a:p>
          <a:p>
            <a:pPr algn="ctr">
              <a:buNone/>
            </a:pPr>
            <a:r>
              <a:rPr lang="en-GB" sz="1600" dirty="0" smtClean="0"/>
              <a:t>		</a:t>
            </a:r>
          </a:p>
          <a:p>
            <a:pPr algn="ctr">
              <a:buNone/>
            </a:pPr>
            <a:r>
              <a:rPr lang="en-GB" sz="1800" dirty="0" smtClean="0"/>
              <a:t>                 (name)    		    is/am/are</a:t>
            </a:r>
          </a:p>
          <a:p>
            <a:pPr algn="ctr">
              <a:buNone/>
            </a:pPr>
            <a:endParaRPr lang="en-GB" sz="3600" dirty="0" smtClean="0"/>
          </a:p>
          <a:p>
            <a:pPr algn="ctr">
              <a:buNone/>
            </a:pPr>
            <a:r>
              <a:rPr lang="en-GB" sz="2800" dirty="0" smtClean="0"/>
              <a:t>e.g.</a:t>
            </a:r>
          </a:p>
          <a:p>
            <a:pPr algn="ctr">
              <a:buNone/>
            </a:pPr>
            <a:r>
              <a:rPr lang="en-GB" sz="2800" dirty="0" smtClean="0"/>
              <a:t>“Chris” </a:t>
            </a:r>
            <a:r>
              <a:rPr lang="en-GB" sz="2800" dirty="0" err="1" smtClean="0"/>
              <a:t>desu</a:t>
            </a:r>
            <a:r>
              <a:rPr lang="en-GB" sz="2800" dirty="0" smtClean="0"/>
              <a:t>.</a:t>
            </a:r>
          </a:p>
          <a:p>
            <a:pPr algn="ctr">
              <a:buNone/>
            </a:pPr>
            <a:r>
              <a:rPr lang="en-GB" sz="2000" dirty="0" smtClean="0"/>
              <a:t>&lt;(I) am Chris.&gt;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z="1800" smtClean="0"/>
              <a:pPr/>
              <a:t>2</a:t>
            </a:fld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6372200" y="3645024"/>
            <a:ext cx="2376264" cy="432048"/>
            <a:chOff x="6216848" y="1628800"/>
            <a:chExt cx="2376264" cy="432048"/>
          </a:xfrm>
        </p:grpSpPr>
        <p:sp>
          <p:nvSpPr>
            <p:cNvPr id="7" name="Line Callout 2 6"/>
            <p:cNvSpPr/>
            <p:nvPr/>
          </p:nvSpPr>
          <p:spPr>
            <a:xfrm>
              <a:off x="6228184" y="1628800"/>
              <a:ext cx="2364928" cy="432048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98391"/>
                <a:gd name="adj6" fmla="val -28503"/>
              </a:avLst>
            </a:prstGeom>
            <a:noFill/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16848" y="1706959"/>
              <a:ext cx="2376264" cy="32316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500" dirty="0" smtClean="0">
                  <a:latin typeface="Comic Sans MS" panose="030F0702030302020204" pitchFamily="66" charset="0"/>
                </a:rPr>
                <a:t>“u” is pronounced softly</a:t>
              </a:r>
              <a:endParaRPr lang="en-GB" sz="1500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2987824" y="1628800"/>
            <a:ext cx="230425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246368" y="1799238"/>
            <a:ext cx="1893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smtClean="0"/>
              <a:t>Your Name</a:t>
            </a:r>
            <a:endParaRPr lang="en-GB" sz="28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33948" y="1799238"/>
            <a:ext cx="1893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err="1" smtClean="0"/>
              <a:t>desu</a:t>
            </a:r>
            <a:endParaRPr lang="en-GB" sz="3600" dirty="0"/>
          </a:p>
        </p:txBody>
      </p:sp>
      <p:sp>
        <p:nvSpPr>
          <p:cNvPr id="13" name="Rounded Rectangle 12"/>
          <p:cNvSpPr/>
          <p:nvPr/>
        </p:nvSpPr>
        <p:spPr>
          <a:xfrm>
            <a:off x="1835696" y="1412776"/>
            <a:ext cx="5904656" cy="1728192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611560" y="5517232"/>
            <a:ext cx="7848872" cy="864096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99592" y="5626114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desu</a:t>
            </a:r>
            <a:r>
              <a:rPr lang="en-GB" sz="2000" dirty="0" smtClean="0"/>
              <a:t> (is, am are)</a:t>
            </a:r>
            <a:endParaRPr lang="en-GB" sz="2000" dirty="0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46"/>
    </mc:Choice>
    <mc:Fallback>
      <p:transition spd="slow" advTm="36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Finding out names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>
              <a:buNone/>
            </a:pPr>
            <a:r>
              <a:rPr lang="en-GB" sz="3600" dirty="0" smtClean="0"/>
              <a:t>A:  		</a:t>
            </a:r>
            <a:r>
              <a:rPr lang="en-GB" sz="3600" dirty="0" err="1" smtClean="0"/>
              <a:t>Donata</a:t>
            </a:r>
            <a:r>
              <a:rPr lang="en-GB" sz="3600" dirty="0" smtClean="0"/>
              <a:t> </a:t>
            </a:r>
            <a:r>
              <a:rPr lang="en-GB" sz="3600" dirty="0" err="1" smtClean="0"/>
              <a:t>desu</a:t>
            </a:r>
            <a:r>
              <a:rPr lang="en-GB" sz="3600" dirty="0" smtClean="0"/>
              <a:t> ka?</a:t>
            </a:r>
          </a:p>
          <a:p>
            <a:pPr hangingPunct="0">
              <a:buNone/>
            </a:pPr>
            <a:r>
              <a:rPr lang="en-US" sz="2400" dirty="0" smtClean="0"/>
              <a:t>				&lt;Who are (you)?&gt;</a:t>
            </a:r>
            <a:endParaRPr lang="en-GB" sz="2400" dirty="0" smtClean="0"/>
          </a:p>
          <a:p>
            <a:pPr hangingPunct="0">
              <a:buNone/>
            </a:pPr>
            <a:r>
              <a:rPr lang="en-GB" sz="3600" dirty="0" smtClean="0"/>
              <a:t>Chris:  	Chris </a:t>
            </a:r>
            <a:r>
              <a:rPr lang="en-GB" sz="3600" dirty="0" err="1" smtClean="0"/>
              <a:t>desu</a:t>
            </a:r>
            <a:r>
              <a:rPr lang="en-GB" sz="3600" dirty="0" smtClean="0"/>
              <a:t>.   </a:t>
            </a:r>
          </a:p>
          <a:p>
            <a:pPr hangingPunct="0">
              <a:buNone/>
            </a:pPr>
            <a:r>
              <a:rPr lang="en-US" sz="2400" dirty="0" smtClean="0"/>
              <a:t>				&lt;(I) am Chris.&gt;</a:t>
            </a:r>
            <a:endParaRPr lang="en-GB" sz="2400" dirty="0" smtClean="0"/>
          </a:p>
          <a:p>
            <a:pPr hangingPunct="0">
              <a:buNone/>
            </a:pPr>
            <a:endParaRPr lang="en-GB" dirty="0" smtClean="0"/>
          </a:p>
          <a:p>
            <a:pPr hangingPunct="0">
              <a:buNone/>
            </a:pPr>
            <a:r>
              <a:rPr lang="en-GB" dirty="0" smtClean="0"/>
              <a:t>Practice:</a:t>
            </a:r>
          </a:p>
          <a:p>
            <a:pPr hangingPunct="0">
              <a:buNone/>
            </a:pPr>
            <a:r>
              <a:rPr lang="en-GB" dirty="0" smtClean="0"/>
              <a:t>Ask the names of the students around you.</a:t>
            </a:r>
            <a:r>
              <a:rPr lang="en-GB" dirty="0"/>
              <a:t>	 </a:t>
            </a:r>
            <a:r>
              <a:rPr lang="ja-JP" altLang="en-US" dirty="0"/>
              <a:t>　</a:t>
            </a:r>
            <a:r>
              <a:rPr lang="ja-JP" altLang="en-US" b="1" dirty="0"/>
              <a:t>　　		</a:t>
            </a:r>
            <a:endParaRPr lang="en-GB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611560" y="5517232"/>
            <a:ext cx="7848872" cy="864096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99592" y="5626114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Donata</a:t>
            </a:r>
            <a:r>
              <a:rPr lang="en-GB" sz="2000" dirty="0" smtClean="0"/>
              <a:t> (who),   </a:t>
            </a:r>
            <a:r>
              <a:rPr lang="en-GB" sz="2000" dirty="0" err="1" smtClean="0"/>
              <a:t>ka</a:t>
            </a:r>
            <a:r>
              <a:rPr lang="en-GB" sz="2000" dirty="0" smtClean="0"/>
              <a:t> (question marker)</a:t>
            </a:r>
            <a:endParaRPr lang="en-GB" sz="2000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820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28"/>
    </mc:Choice>
    <mc:Fallback>
      <p:transition spd="slow" advTm="57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Checking names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20" y="1237402"/>
            <a:ext cx="8229600" cy="4929411"/>
          </a:xfrm>
        </p:spPr>
        <p:txBody>
          <a:bodyPr>
            <a:normAutofit/>
          </a:bodyPr>
          <a:lstStyle/>
          <a:p>
            <a:pPr hangingPunct="0">
              <a:buNone/>
            </a:pPr>
            <a:endParaRPr lang="en-GB" sz="3600" dirty="0" smtClean="0"/>
          </a:p>
          <a:p>
            <a:pPr hangingPunct="0">
              <a:buNone/>
            </a:pPr>
            <a:r>
              <a:rPr lang="en-GB" sz="3600" dirty="0" smtClean="0"/>
              <a:t>A:  		Chris-san </a:t>
            </a:r>
            <a:r>
              <a:rPr lang="en-GB" sz="3600" dirty="0" err="1" smtClean="0"/>
              <a:t>desu</a:t>
            </a:r>
            <a:r>
              <a:rPr lang="en-GB" sz="3600" dirty="0" smtClean="0"/>
              <a:t> ka?</a:t>
            </a:r>
          </a:p>
          <a:p>
            <a:pPr hangingPunct="0">
              <a:buNone/>
            </a:pPr>
            <a:r>
              <a:rPr lang="en-US" sz="1800" dirty="0" smtClean="0"/>
              <a:t>				&lt;Are you (Mr./Miss) Chris?&gt;</a:t>
            </a:r>
            <a:endParaRPr lang="en-GB" sz="1800" dirty="0" smtClean="0"/>
          </a:p>
          <a:p>
            <a:pPr hangingPunct="0">
              <a:buNone/>
            </a:pPr>
            <a:r>
              <a:rPr lang="en-GB" sz="3600" dirty="0" smtClean="0"/>
              <a:t>Chris:  	Hai, Chris </a:t>
            </a:r>
            <a:r>
              <a:rPr lang="en-GB" sz="3600" dirty="0" err="1" smtClean="0"/>
              <a:t>desu</a:t>
            </a:r>
            <a:r>
              <a:rPr lang="en-GB" sz="3600" dirty="0" smtClean="0"/>
              <a:t>.   </a:t>
            </a:r>
          </a:p>
          <a:p>
            <a:pPr hangingPunct="0">
              <a:buNone/>
            </a:pPr>
            <a:r>
              <a:rPr lang="en-US" sz="1800" dirty="0" smtClean="0"/>
              <a:t>				&lt;Yes, I am Chris.&gt;</a:t>
            </a:r>
            <a:endParaRPr lang="en-GB" sz="1800" dirty="0" smtClean="0"/>
          </a:p>
          <a:p>
            <a:pPr hangingPunct="0">
              <a:buNone/>
            </a:pPr>
            <a:r>
              <a:rPr lang="en-GB" sz="3600" dirty="0" smtClean="0"/>
              <a:t>Nick:  	</a:t>
            </a:r>
            <a:r>
              <a:rPr lang="en-GB" sz="3600" dirty="0" err="1" smtClean="0"/>
              <a:t>Iie</a:t>
            </a:r>
            <a:r>
              <a:rPr lang="en-GB" sz="3600" dirty="0" smtClean="0"/>
              <a:t>,  Nick </a:t>
            </a:r>
            <a:r>
              <a:rPr lang="en-GB" sz="3600" dirty="0" err="1" smtClean="0"/>
              <a:t>desu</a:t>
            </a:r>
            <a:r>
              <a:rPr lang="en-GB" sz="3600" dirty="0" smtClean="0"/>
              <a:t>.  </a:t>
            </a:r>
          </a:p>
          <a:p>
            <a:pPr hangingPunct="0">
              <a:buNone/>
            </a:pPr>
            <a:r>
              <a:rPr lang="en-US" sz="2400" dirty="0" smtClean="0"/>
              <a:t>				</a:t>
            </a:r>
            <a:r>
              <a:rPr lang="en-US" sz="2000" dirty="0" smtClean="0"/>
              <a:t>&lt;No, I am Nick.&gt;</a:t>
            </a:r>
          </a:p>
          <a:p>
            <a:pPr hangingPunct="0"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Line Callout 2 5"/>
          <p:cNvSpPr/>
          <p:nvPr/>
        </p:nvSpPr>
        <p:spPr>
          <a:xfrm>
            <a:off x="4956408" y="1268760"/>
            <a:ext cx="3175248" cy="4320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1907"/>
              <a:gd name="adj6" fmla="val -25623"/>
            </a:avLst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103872" y="1300118"/>
            <a:ext cx="28803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Comic Sans MS" panose="030F0702030302020204" pitchFamily="66" charset="0"/>
              </a:rPr>
              <a:t>Add “san” for other’s name</a:t>
            </a:r>
          </a:p>
        </p:txBody>
      </p:sp>
      <p:sp>
        <p:nvSpPr>
          <p:cNvPr id="8" name="Line Callout 2 7"/>
          <p:cNvSpPr/>
          <p:nvPr/>
        </p:nvSpPr>
        <p:spPr>
          <a:xfrm>
            <a:off x="6296744" y="2635170"/>
            <a:ext cx="2592288" cy="89545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6198"/>
              <a:gd name="adj6" fmla="val -79845"/>
            </a:avLst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547048" y="2759732"/>
            <a:ext cx="2091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Comic Sans MS" panose="030F0702030302020204" pitchFamily="66" charset="0"/>
              </a:rPr>
              <a:t>Don’t use “</a:t>
            </a:r>
            <a:r>
              <a:rPr lang="en-GB" sz="1500" dirty="0" smtClean="0">
                <a:latin typeface="Comic Sans MS" panose="030F0702030302020204" pitchFamily="66" charset="0"/>
              </a:rPr>
              <a:t>san” </a:t>
            </a:r>
            <a:r>
              <a:rPr lang="en-GB" sz="1500" dirty="0">
                <a:latin typeface="Comic Sans MS" panose="030F0702030302020204" pitchFamily="66" charset="0"/>
              </a:rPr>
              <a:t>for your name.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1560" y="5517232"/>
            <a:ext cx="7848872" cy="864096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99592" y="5626114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Hai (yes), </a:t>
            </a:r>
            <a:r>
              <a:rPr lang="en-GB" sz="2000" dirty="0" err="1" smtClean="0"/>
              <a:t>iie</a:t>
            </a:r>
            <a:r>
              <a:rPr lang="en-GB" sz="2000" dirty="0" smtClean="0"/>
              <a:t> (no)</a:t>
            </a:r>
            <a:endParaRPr lang="en-GB" sz="2000" dirty="0"/>
          </a:p>
        </p:txBody>
      </p:sp>
      <p:pic>
        <p:nvPicPr>
          <p:cNvPr id="12" name="Audio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753"/>
    </mc:Choice>
    <mc:Fallback>
      <p:transition spd="slow" advTm="97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Saying your name and friend’s name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>
              <a:buNone/>
            </a:pPr>
            <a:r>
              <a:rPr lang="en-GB" sz="3600" dirty="0" smtClean="0"/>
              <a:t>Konnichiwa</a:t>
            </a:r>
          </a:p>
          <a:p>
            <a:pPr hangingPunct="0">
              <a:buNone/>
            </a:pPr>
            <a:r>
              <a:rPr lang="en-GB" sz="2800" dirty="0" smtClean="0"/>
              <a:t>	&lt;Hello&gt;	</a:t>
            </a:r>
          </a:p>
          <a:p>
            <a:pPr hangingPunct="0">
              <a:buNone/>
            </a:pPr>
            <a:r>
              <a:rPr lang="en-GB" sz="3600" dirty="0" smtClean="0">
                <a:solidFill>
                  <a:srgbClr val="7030A0"/>
                </a:solidFill>
              </a:rPr>
              <a:t>Chris</a:t>
            </a:r>
            <a:r>
              <a:rPr lang="en-GB" sz="3600" dirty="0" smtClean="0"/>
              <a:t> </a:t>
            </a:r>
            <a:r>
              <a:rPr lang="en-GB" sz="3600" dirty="0" err="1" smtClean="0"/>
              <a:t>desu</a:t>
            </a:r>
            <a:r>
              <a:rPr lang="en-GB" sz="3600" dirty="0" smtClean="0"/>
              <a:t>.</a:t>
            </a:r>
          </a:p>
          <a:p>
            <a:pPr hangingPunct="0">
              <a:buNone/>
            </a:pPr>
            <a:r>
              <a:rPr lang="en-US" sz="2800" dirty="0" smtClean="0"/>
              <a:t>    &lt;I am ……&gt;</a:t>
            </a:r>
            <a:endParaRPr lang="en-GB" sz="2800" dirty="0" smtClean="0"/>
          </a:p>
          <a:p>
            <a:pPr hangingPunct="0">
              <a:buNone/>
            </a:pPr>
            <a:r>
              <a:rPr lang="en-GB" sz="3600" dirty="0" err="1" smtClean="0"/>
              <a:t>Kochira</a:t>
            </a:r>
            <a:r>
              <a:rPr lang="en-GB" sz="3600" dirty="0" smtClean="0"/>
              <a:t> </a:t>
            </a:r>
            <a:r>
              <a:rPr lang="en-GB" sz="3600" dirty="0" err="1" smtClean="0"/>
              <a:t>wa</a:t>
            </a:r>
            <a:r>
              <a:rPr lang="en-GB" sz="3600" dirty="0" smtClean="0"/>
              <a:t>  </a:t>
            </a:r>
            <a:r>
              <a:rPr lang="en-GB" sz="3600" dirty="0" smtClean="0">
                <a:solidFill>
                  <a:srgbClr val="7030A0"/>
                </a:solidFill>
              </a:rPr>
              <a:t>Nick</a:t>
            </a:r>
            <a:r>
              <a:rPr lang="en-GB" sz="3600" dirty="0" smtClean="0"/>
              <a:t> san </a:t>
            </a:r>
            <a:r>
              <a:rPr lang="en-GB" sz="3600" dirty="0" err="1" smtClean="0"/>
              <a:t>desu</a:t>
            </a:r>
            <a:r>
              <a:rPr lang="en-GB" sz="3600" dirty="0" smtClean="0"/>
              <a:t>. </a:t>
            </a:r>
          </a:p>
          <a:p>
            <a:pPr hangingPunct="0">
              <a:buNone/>
            </a:pPr>
            <a:r>
              <a:rPr lang="en-US" sz="3600" dirty="0" smtClean="0"/>
              <a:t>    </a:t>
            </a:r>
            <a:r>
              <a:rPr lang="en-US" sz="2800" dirty="0" smtClean="0"/>
              <a:t>&lt;This is </a:t>
            </a:r>
            <a:r>
              <a:rPr lang="en-US" sz="2800" dirty="0" err="1" smtClean="0"/>
              <a:t>Mr</a:t>
            </a:r>
            <a:r>
              <a:rPr lang="en-US" sz="2800" dirty="0" smtClean="0"/>
              <a:t>/Miss….&gt;</a:t>
            </a:r>
            <a:endParaRPr lang="en-GB" sz="2800" dirty="0" smtClean="0"/>
          </a:p>
          <a:p>
            <a:pPr hangingPunct="0">
              <a:buNone/>
            </a:pPr>
            <a:r>
              <a:rPr lang="en-GB" dirty="0" smtClean="0"/>
              <a:t> </a:t>
            </a:r>
            <a:r>
              <a:rPr lang="en-GB" dirty="0"/>
              <a:t>		 </a:t>
            </a:r>
            <a:r>
              <a:rPr lang="ja-JP" altLang="en-US" dirty="0"/>
              <a:t>　</a:t>
            </a:r>
            <a:r>
              <a:rPr lang="ja-JP" altLang="en-US" b="1" dirty="0"/>
              <a:t>　　		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611560" y="5517232"/>
            <a:ext cx="7848872" cy="864096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99592" y="5626114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Kochira</a:t>
            </a:r>
            <a:r>
              <a:rPr lang="en-GB" sz="2000" dirty="0" smtClean="0"/>
              <a:t> (this person (polite)) , </a:t>
            </a:r>
          </a:p>
          <a:p>
            <a:r>
              <a:rPr lang="en-GB" sz="2000" dirty="0" smtClean="0"/>
              <a:t>san (Mr. Miss used with a surname / given name)</a:t>
            </a:r>
          </a:p>
        </p:txBody>
      </p:sp>
      <p:sp>
        <p:nvSpPr>
          <p:cNvPr id="8" name="Line Callout 2 7"/>
          <p:cNvSpPr/>
          <p:nvPr/>
        </p:nvSpPr>
        <p:spPr>
          <a:xfrm>
            <a:off x="2627784" y="1988840"/>
            <a:ext cx="2088232" cy="4320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6039"/>
              <a:gd name="adj6" fmla="val -51370"/>
            </a:avLst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627784" y="2058670"/>
            <a:ext cx="2376264" cy="3231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1500" dirty="0" smtClean="0">
                <a:latin typeface="Comic Sans MS" panose="030F0702030302020204" pitchFamily="66" charset="0"/>
              </a:rPr>
              <a:t>Put your name in</a:t>
            </a:r>
            <a:endParaRPr lang="en-GB" sz="1500" dirty="0">
              <a:latin typeface="Comic Sans MS" panose="030F0702030302020204" pitchFamily="66" charset="0"/>
            </a:endParaRPr>
          </a:p>
        </p:txBody>
      </p:sp>
      <p:sp>
        <p:nvSpPr>
          <p:cNvPr id="10" name="Line Callout 2 9"/>
          <p:cNvSpPr/>
          <p:nvPr/>
        </p:nvSpPr>
        <p:spPr>
          <a:xfrm>
            <a:off x="4139952" y="3071138"/>
            <a:ext cx="2656108" cy="4320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6039"/>
              <a:gd name="adj6" fmla="val -51370"/>
            </a:avLst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139952" y="3140968"/>
            <a:ext cx="2736304" cy="3231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1500" dirty="0" smtClean="0">
                <a:latin typeface="Comic Sans MS" panose="030F0702030302020204" pitchFamily="66" charset="0"/>
              </a:rPr>
              <a:t>Put your friend’s name in</a:t>
            </a:r>
            <a:endParaRPr lang="en-GB" sz="1500" dirty="0">
              <a:latin typeface="Comic Sans MS" panose="030F0702030302020204" pitchFamily="66" charset="0"/>
            </a:endParaRPr>
          </a:p>
        </p:txBody>
      </p:sp>
      <p:sp>
        <p:nvSpPr>
          <p:cNvPr id="12" name="Line Callout 2 11"/>
          <p:cNvSpPr/>
          <p:nvPr/>
        </p:nvSpPr>
        <p:spPr>
          <a:xfrm>
            <a:off x="4707828" y="4441468"/>
            <a:ext cx="2088232" cy="4320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2682"/>
              <a:gd name="adj6" fmla="val -39207"/>
            </a:avLst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707828" y="4511298"/>
            <a:ext cx="2376264" cy="3231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1500" dirty="0" smtClean="0">
                <a:latin typeface="Comic Sans MS" panose="030F0702030302020204" pitchFamily="66" charset="0"/>
              </a:rPr>
              <a:t>Don’t forget “san”</a:t>
            </a:r>
            <a:endParaRPr lang="en-GB" sz="1500" dirty="0">
              <a:latin typeface="Comic Sans MS" panose="030F0702030302020204" pitchFamily="66" charset="0"/>
            </a:endParaRPr>
          </a:p>
        </p:txBody>
      </p:sp>
      <p:pic>
        <p:nvPicPr>
          <p:cNvPr id="14" name="Audio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67"/>
    </mc:Choice>
    <mc:Fallback>
      <p:transition spd="slow" advTm="93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Introducing yourself in a formal way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730861"/>
              </p:ext>
            </p:extLst>
          </p:nvPr>
        </p:nvGraphicFramePr>
        <p:xfrm>
          <a:off x="457200" y="1196975"/>
          <a:ext cx="822960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464"/>
                <a:gridCol w="4752528"/>
                <a:gridCol w="2386608"/>
              </a:tblGrid>
              <a:tr h="5777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800" b="0" dirty="0" err="1" smtClean="0">
                          <a:solidFill>
                            <a:schemeClr val="tx1"/>
                          </a:solidFill>
                        </a:rPr>
                        <a:t>Katsuko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buNone/>
                      </a:pPr>
                      <a:r>
                        <a:rPr lang="en-GB" sz="2400" b="0" dirty="0" smtClean="0">
                          <a:solidFill>
                            <a:schemeClr val="tx1"/>
                          </a:solidFill>
                        </a:rPr>
                        <a:t>Hajime </a:t>
                      </a:r>
                      <a:r>
                        <a:rPr lang="en-GB" sz="2400" b="0" dirty="0" err="1" smtClean="0">
                          <a:solidFill>
                            <a:schemeClr val="tx1"/>
                          </a:solidFill>
                        </a:rPr>
                        <a:t>mashite</a:t>
                      </a:r>
                      <a:r>
                        <a:rPr lang="en-GB" sz="2400" b="0" dirty="0" smtClean="0">
                          <a:solidFill>
                            <a:schemeClr val="tx1"/>
                          </a:solidFill>
                        </a:rPr>
                        <a:t>.   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	</a:t>
                      </a:r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&lt;How do you do?&gt;</a:t>
                      </a:r>
                      <a:endParaRPr lang="en-GB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77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Watashi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  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Katsuko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desu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GB" sz="2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&lt;I am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Katsuko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.&gt;</a:t>
                      </a:r>
                      <a:endParaRPr lang="en-GB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77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Yoroshiku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Onegai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shimasu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2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&lt;Nice to meet you.&gt;</a:t>
                      </a:r>
                      <a:endParaRPr lang="en-GB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78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sz="1000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77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dirty="0" smtClean="0"/>
                        <a:t>Chris:</a:t>
                      </a:r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Hajime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mashite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GB" sz="2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77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Watashi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 Chris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desu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GB" sz="2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77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Yoroshiku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Onegai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shimasu</a:t>
                      </a:r>
                      <a:r>
                        <a:rPr lang="en-GB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611560" y="5517232"/>
            <a:ext cx="7848872" cy="864096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99592" y="5626114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Hajime </a:t>
            </a:r>
            <a:r>
              <a:rPr lang="en-GB" sz="2000" dirty="0" err="1" smtClean="0"/>
              <a:t>mashite</a:t>
            </a:r>
            <a:r>
              <a:rPr lang="en-GB" sz="2000" dirty="0" smtClean="0"/>
              <a:t> (how do you do?), </a:t>
            </a:r>
          </a:p>
          <a:p>
            <a:r>
              <a:rPr lang="en-GB" sz="2000" dirty="0" err="1" smtClean="0"/>
              <a:t>Yoroshiku</a:t>
            </a:r>
            <a:r>
              <a:rPr lang="en-GB" sz="2000" dirty="0" smtClean="0"/>
              <a:t> </a:t>
            </a:r>
            <a:r>
              <a:rPr lang="en-GB" sz="2000" dirty="0" err="1" smtClean="0"/>
              <a:t>onegai</a:t>
            </a:r>
            <a:r>
              <a:rPr lang="en-GB" sz="2000" dirty="0" smtClean="0"/>
              <a:t> </a:t>
            </a:r>
            <a:r>
              <a:rPr lang="en-GB" sz="2000" dirty="0" err="1" smtClean="0"/>
              <a:t>shimasu</a:t>
            </a:r>
            <a:r>
              <a:rPr lang="en-GB" sz="2000" dirty="0" smtClean="0"/>
              <a:t> (nice to meet you)</a:t>
            </a:r>
            <a:endParaRPr lang="en-GB" sz="2000" dirty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564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808"/>
    </mc:Choice>
    <mc:Fallback>
      <p:transition spd="slow" advTm="158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 Country and Nationality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>
              <a:buNone/>
            </a:pPr>
            <a:r>
              <a:rPr lang="en-GB" dirty="0" smtClean="0"/>
              <a:t>Country:   	</a:t>
            </a:r>
            <a:r>
              <a:rPr lang="en-GB" dirty="0" err="1" smtClean="0"/>
              <a:t>Furansu</a:t>
            </a:r>
            <a:r>
              <a:rPr lang="en-GB" dirty="0" smtClean="0"/>
              <a:t>	</a:t>
            </a:r>
            <a:r>
              <a:rPr lang="en-GB" dirty="0" err="1" smtClean="0"/>
              <a:t>Amerika</a:t>
            </a:r>
            <a:r>
              <a:rPr lang="en-GB" dirty="0" smtClean="0"/>
              <a:t>		</a:t>
            </a:r>
            <a:r>
              <a:rPr lang="en-GB" dirty="0" err="1" smtClean="0"/>
              <a:t>Doitsu</a:t>
            </a:r>
            <a:r>
              <a:rPr lang="en-GB" dirty="0" smtClean="0"/>
              <a:t>,    		</a:t>
            </a:r>
            <a:r>
              <a:rPr lang="en-GB" dirty="0" err="1" smtClean="0"/>
              <a:t>Igirisu</a:t>
            </a:r>
            <a:r>
              <a:rPr lang="en-GB" dirty="0" smtClean="0"/>
              <a:t>,  	Tai,		 	Taiwan</a:t>
            </a:r>
          </a:p>
          <a:p>
            <a:pPr hangingPunct="0">
              <a:buNone/>
            </a:pPr>
            <a:r>
              <a:rPr lang="en-GB" dirty="0" smtClean="0"/>
              <a:t>			Nihon,  	</a:t>
            </a:r>
            <a:r>
              <a:rPr lang="en-GB" dirty="0" err="1" smtClean="0"/>
              <a:t>Chuugoku</a:t>
            </a:r>
            <a:r>
              <a:rPr lang="en-GB" dirty="0" smtClean="0"/>
              <a:t>,  	</a:t>
            </a:r>
            <a:r>
              <a:rPr lang="en-GB" dirty="0" err="1" smtClean="0"/>
              <a:t>Kankoku</a:t>
            </a:r>
            <a:r>
              <a:rPr lang="en-GB" dirty="0" smtClean="0"/>
              <a:t>  </a:t>
            </a:r>
            <a:r>
              <a:rPr lang="en-GB" dirty="0"/>
              <a:t>		 </a:t>
            </a:r>
            <a:r>
              <a:rPr lang="ja-JP" altLang="en-US" dirty="0"/>
              <a:t>　</a:t>
            </a:r>
            <a:r>
              <a:rPr lang="ja-JP" altLang="en-US" b="1" dirty="0"/>
              <a:t>　　		</a:t>
            </a:r>
            <a:endParaRPr lang="en-GB" dirty="0"/>
          </a:p>
          <a:p>
            <a:pPr>
              <a:buNone/>
            </a:pPr>
            <a:r>
              <a:rPr lang="en-US" dirty="0" smtClean="0"/>
              <a:t>Nationality= Country + </a:t>
            </a:r>
            <a:r>
              <a:rPr lang="en-US" dirty="0" err="1" smtClean="0"/>
              <a:t>jin</a:t>
            </a:r>
            <a:r>
              <a:rPr lang="en-US" dirty="0" smtClean="0"/>
              <a:t> (person)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Igirisu</a:t>
            </a:r>
            <a:r>
              <a:rPr lang="en-US" dirty="0" smtClean="0"/>
              <a:t> </a:t>
            </a:r>
            <a:r>
              <a:rPr lang="en-US" dirty="0" err="1" smtClean="0"/>
              <a:t>jin</a:t>
            </a:r>
            <a:r>
              <a:rPr lang="en-US" dirty="0" smtClean="0"/>
              <a:t>, Nihon </a:t>
            </a:r>
            <a:r>
              <a:rPr lang="en-US" dirty="0" err="1" smtClean="0"/>
              <a:t>jin</a:t>
            </a:r>
            <a:r>
              <a:rPr lang="en-US" dirty="0" smtClean="0"/>
              <a:t> etc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611560" y="5517232"/>
            <a:ext cx="7848872" cy="864096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99592" y="562611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Igirisu</a:t>
            </a:r>
            <a:r>
              <a:rPr lang="en-GB" sz="2000" dirty="0" smtClean="0"/>
              <a:t> (England), Nihon (Japan), </a:t>
            </a:r>
            <a:r>
              <a:rPr lang="en-GB" sz="2000" dirty="0" err="1" smtClean="0"/>
              <a:t>Chuugoku</a:t>
            </a:r>
            <a:r>
              <a:rPr lang="en-GB" sz="2000" dirty="0" smtClean="0"/>
              <a:t> (China), </a:t>
            </a:r>
            <a:r>
              <a:rPr lang="en-GB" sz="2000" dirty="0"/>
              <a:t> </a:t>
            </a:r>
            <a:r>
              <a:rPr lang="en-GB" sz="2000" dirty="0" err="1" smtClean="0"/>
              <a:t>Kankoku</a:t>
            </a:r>
            <a:r>
              <a:rPr lang="en-GB" sz="2000" dirty="0" smtClean="0"/>
              <a:t> (Korea), </a:t>
            </a:r>
            <a:r>
              <a:rPr lang="en-GB" sz="2000" dirty="0" err="1" smtClean="0"/>
              <a:t>Igirisu</a:t>
            </a:r>
            <a:r>
              <a:rPr lang="en-GB" sz="2000" dirty="0"/>
              <a:t> </a:t>
            </a:r>
            <a:r>
              <a:rPr lang="en-GB" sz="2000" dirty="0" err="1" smtClean="0"/>
              <a:t>jin</a:t>
            </a:r>
            <a:r>
              <a:rPr lang="en-GB" sz="2000" dirty="0" smtClean="0"/>
              <a:t> (English person)</a:t>
            </a:r>
            <a:endParaRPr lang="en-GB" sz="2000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329"/>
    </mc:Choice>
    <mc:Fallback>
      <p:transition spd="slow" advTm="233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7. Job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hangingPunct="0">
              <a:buNone/>
            </a:pPr>
            <a:endParaRPr lang="en-GB" dirty="0" smtClean="0"/>
          </a:p>
          <a:p>
            <a:pPr hangingPunct="0">
              <a:buNone/>
            </a:pPr>
            <a:r>
              <a:rPr lang="en-GB" dirty="0" err="1" smtClean="0"/>
              <a:t>gakusei</a:t>
            </a:r>
            <a:r>
              <a:rPr lang="en-GB" dirty="0" smtClean="0"/>
              <a:t> 	</a:t>
            </a:r>
            <a:r>
              <a:rPr lang="en-GB" sz="2600" dirty="0" smtClean="0"/>
              <a:t>(student),  </a:t>
            </a:r>
          </a:p>
          <a:p>
            <a:pPr hangingPunct="0">
              <a:buNone/>
            </a:pPr>
            <a:r>
              <a:rPr lang="en-GB" dirty="0" smtClean="0"/>
              <a:t>Sensei	</a:t>
            </a:r>
            <a:r>
              <a:rPr lang="en-GB" sz="2600" dirty="0" smtClean="0"/>
              <a:t>(teacher),   </a:t>
            </a:r>
          </a:p>
          <a:p>
            <a:pPr hangingPunct="0">
              <a:buNone/>
            </a:pPr>
            <a:r>
              <a:rPr lang="en-GB" dirty="0" err="1" smtClean="0"/>
              <a:t>Hisho</a:t>
            </a:r>
            <a:r>
              <a:rPr lang="en-GB" dirty="0" smtClean="0"/>
              <a:t>	</a:t>
            </a:r>
            <a:r>
              <a:rPr lang="en-GB" sz="2600" dirty="0" smtClean="0"/>
              <a:t> (secretary),  </a:t>
            </a:r>
          </a:p>
          <a:p>
            <a:pPr hangingPunct="0">
              <a:buNone/>
            </a:pPr>
            <a:r>
              <a:rPr lang="en-GB" dirty="0" err="1" smtClean="0"/>
              <a:t>enjinia</a:t>
            </a:r>
            <a:r>
              <a:rPr lang="en-GB" dirty="0" smtClean="0"/>
              <a:t>,  	</a:t>
            </a:r>
            <a:r>
              <a:rPr lang="en-GB" sz="2600" dirty="0" smtClean="0"/>
              <a:t>(engineer)</a:t>
            </a:r>
          </a:p>
          <a:p>
            <a:pPr hangingPunct="0">
              <a:buNone/>
            </a:pPr>
            <a:r>
              <a:rPr lang="en-GB" dirty="0" err="1" smtClean="0"/>
              <a:t>bengoshi</a:t>
            </a:r>
            <a:r>
              <a:rPr lang="en-GB" dirty="0" smtClean="0"/>
              <a:t> 	</a:t>
            </a:r>
            <a:r>
              <a:rPr lang="en-GB" sz="2600" dirty="0" smtClean="0"/>
              <a:t>(lawyer),</a:t>
            </a:r>
          </a:p>
          <a:p>
            <a:pPr hangingPunct="0">
              <a:buNone/>
            </a:pPr>
            <a:r>
              <a:rPr lang="en-GB" dirty="0" err="1" smtClean="0"/>
              <a:t>Kaishain</a:t>
            </a:r>
            <a:r>
              <a:rPr lang="en-GB" dirty="0" smtClean="0"/>
              <a:t>	 </a:t>
            </a:r>
            <a:r>
              <a:rPr lang="en-GB" sz="2600" dirty="0" smtClean="0"/>
              <a:t>(company worker)</a:t>
            </a:r>
            <a:r>
              <a:rPr lang="en-GB" dirty="0" smtClean="0"/>
              <a:t>					    </a:t>
            </a:r>
          </a:p>
          <a:p>
            <a:pPr hangingPunct="0">
              <a:buNone/>
            </a:pPr>
            <a:endParaRPr lang="en-GB" dirty="0" smtClean="0"/>
          </a:p>
          <a:p>
            <a:pPr hangingPunct="0">
              <a:buNone/>
            </a:pPr>
            <a:endParaRPr lang="en-GB" u="sng" dirty="0" smtClean="0"/>
          </a:p>
          <a:p>
            <a:pPr hangingPunct="0">
              <a:buNone/>
            </a:pPr>
            <a:endParaRPr lang="en-GB" dirty="0" smtClean="0"/>
          </a:p>
          <a:p>
            <a:pPr hangingPunc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313"/>
    </mc:Choice>
    <mc:Fallback>
      <p:transition spd="slow" advTm="133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8. Talking about yourself &amp; somebody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hangingPunct="0">
              <a:buNone/>
            </a:pPr>
            <a:endParaRPr lang="en-GB" sz="4600" dirty="0" smtClean="0"/>
          </a:p>
          <a:p>
            <a:pPr algn="ctr" hangingPunct="0">
              <a:buNone/>
            </a:pPr>
            <a:endParaRPr lang="en-GB" sz="4600" dirty="0"/>
          </a:p>
          <a:p>
            <a:pPr algn="ctr" hangingPunct="0">
              <a:buNone/>
            </a:pPr>
            <a:endParaRPr lang="en-GB" sz="4600" dirty="0" smtClean="0"/>
          </a:p>
          <a:p>
            <a:pPr hangingPunct="0">
              <a:buNone/>
            </a:pPr>
            <a:r>
              <a:rPr lang="en-GB" sz="2800" dirty="0" smtClean="0"/>
              <a:t> </a:t>
            </a:r>
            <a:r>
              <a:rPr lang="en-GB" sz="2400" dirty="0" smtClean="0"/>
              <a:t>e.g.	</a:t>
            </a:r>
            <a:r>
              <a:rPr lang="en-GB" sz="2400" dirty="0" err="1" smtClean="0"/>
              <a:t>Watashi</a:t>
            </a:r>
            <a:r>
              <a:rPr lang="en-GB" sz="2400" dirty="0" smtClean="0"/>
              <a:t> </a:t>
            </a:r>
            <a:r>
              <a:rPr lang="en-GB" sz="2400" dirty="0" err="1" smtClean="0"/>
              <a:t>wa</a:t>
            </a:r>
            <a:r>
              <a:rPr lang="en-GB" sz="2400" dirty="0" smtClean="0"/>
              <a:t> </a:t>
            </a:r>
            <a:r>
              <a:rPr lang="en-GB" sz="2400" dirty="0"/>
              <a:t>	</a:t>
            </a:r>
            <a:r>
              <a:rPr lang="en-GB" sz="2400" dirty="0" smtClean="0"/>
              <a:t>	</a:t>
            </a:r>
            <a:r>
              <a:rPr lang="en-GB" sz="2400" dirty="0" err="1" smtClean="0"/>
              <a:t>igirisu</a:t>
            </a:r>
            <a:r>
              <a:rPr lang="en-GB" sz="2400" dirty="0" smtClean="0"/>
              <a:t> </a:t>
            </a:r>
            <a:r>
              <a:rPr lang="en-GB" sz="2400" dirty="0" err="1" smtClean="0"/>
              <a:t>jin</a:t>
            </a:r>
            <a:r>
              <a:rPr lang="en-GB" sz="2400" dirty="0" smtClean="0"/>
              <a:t>  </a:t>
            </a:r>
            <a:r>
              <a:rPr lang="en-GB" sz="2400" dirty="0" err="1" smtClean="0"/>
              <a:t>desu</a:t>
            </a:r>
            <a:r>
              <a:rPr lang="en-GB" sz="2400" dirty="0" smtClean="0"/>
              <a:t>. </a:t>
            </a:r>
            <a:r>
              <a:rPr lang="en-GB" sz="2800" dirty="0" smtClean="0"/>
              <a:t>	</a:t>
            </a:r>
            <a:r>
              <a:rPr lang="en-GB" sz="1800" dirty="0" smtClean="0"/>
              <a:t>I am English.</a:t>
            </a:r>
          </a:p>
          <a:p>
            <a:pPr hangingPunct="0">
              <a:buNone/>
            </a:pPr>
            <a:r>
              <a:rPr lang="en-GB" sz="2800" dirty="0"/>
              <a:t>	</a:t>
            </a:r>
            <a:r>
              <a:rPr lang="en-GB" sz="2800" dirty="0" smtClean="0"/>
              <a:t>	</a:t>
            </a:r>
            <a:r>
              <a:rPr lang="en-GB" sz="2400" dirty="0"/>
              <a:t>(</a:t>
            </a:r>
            <a:r>
              <a:rPr lang="en-GB" sz="2400" dirty="0" err="1"/>
              <a:t>Watashi</a:t>
            </a:r>
            <a:r>
              <a:rPr lang="en-GB" sz="2400" dirty="0"/>
              <a:t> </a:t>
            </a:r>
            <a:r>
              <a:rPr lang="en-GB" sz="2400" dirty="0" err="1"/>
              <a:t>wa</a:t>
            </a:r>
            <a:r>
              <a:rPr lang="en-GB" sz="2400" dirty="0" smtClean="0"/>
              <a:t>)	</a:t>
            </a:r>
            <a:r>
              <a:rPr lang="en-GB" sz="2400" dirty="0"/>
              <a:t>	</a:t>
            </a:r>
            <a:r>
              <a:rPr lang="en-GB" sz="2400" dirty="0" err="1"/>
              <a:t>gakusei</a:t>
            </a:r>
            <a:r>
              <a:rPr lang="en-GB" sz="2400" dirty="0"/>
              <a:t>     </a:t>
            </a:r>
            <a:r>
              <a:rPr lang="en-GB" sz="2400" dirty="0" err="1"/>
              <a:t>desu</a:t>
            </a:r>
            <a:r>
              <a:rPr lang="en-GB" sz="2400" dirty="0"/>
              <a:t>.</a:t>
            </a:r>
            <a:r>
              <a:rPr lang="en-GB" sz="2800" dirty="0" smtClean="0"/>
              <a:t>	</a:t>
            </a:r>
            <a:r>
              <a:rPr lang="en-GB" sz="1800" dirty="0" smtClean="0"/>
              <a:t>(I) am a student.</a:t>
            </a:r>
          </a:p>
          <a:p>
            <a:pPr hangingPunct="0">
              <a:buNone/>
            </a:pPr>
            <a:r>
              <a:rPr lang="en-GB" sz="2800" dirty="0"/>
              <a:t>	</a:t>
            </a:r>
            <a:r>
              <a:rPr lang="en-GB" sz="2800" dirty="0" smtClean="0"/>
              <a:t>	</a:t>
            </a:r>
            <a:r>
              <a:rPr lang="en-GB" sz="2400" dirty="0"/>
              <a:t>Ken san </a:t>
            </a:r>
            <a:r>
              <a:rPr lang="en-GB" sz="2400" dirty="0" err="1"/>
              <a:t>wa</a:t>
            </a:r>
            <a:r>
              <a:rPr lang="en-GB" sz="2400" dirty="0"/>
              <a:t>		</a:t>
            </a:r>
            <a:r>
              <a:rPr lang="en-GB" sz="2400" dirty="0" err="1"/>
              <a:t>nihon</a:t>
            </a:r>
            <a:r>
              <a:rPr lang="en-GB" sz="2400" dirty="0"/>
              <a:t> </a:t>
            </a:r>
            <a:r>
              <a:rPr lang="en-GB" sz="2400" dirty="0" err="1"/>
              <a:t>jin</a:t>
            </a:r>
            <a:r>
              <a:rPr lang="en-GB" sz="2400" dirty="0"/>
              <a:t>   </a:t>
            </a:r>
            <a:r>
              <a:rPr lang="en-GB" sz="2400" dirty="0" err="1"/>
              <a:t>desu</a:t>
            </a:r>
            <a:r>
              <a:rPr lang="en-GB" sz="2400" dirty="0"/>
              <a:t>.</a:t>
            </a:r>
            <a:r>
              <a:rPr lang="en-GB" sz="2800" dirty="0" smtClean="0"/>
              <a:t>	</a:t>
            </a:r>
            <a:r>
              <a:rPr lang="en-GB" sz="1800" dirty="0" smtClean="0"/>
              <a:t>Ken is Japanese.</a:t>
            </a:r>
          </a:p>
          <a:p>
            <a:pPr hangingPunct="0">
              <a:buNone/>
            </a:pPr>
            <a:endParaRPr lang="en-US" sz="2600" dirty="0" smtClean="0"/>
          </a:p>
          <a:p>
            <a:pPr hangingPunct="0">
              <a:buNone/>
            </a:pPr>
            <a:endParaRPr lang="en-GB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03A-A149-4494-B6CC-43E5A9D13BB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AJ1 2014-15 L1 T1 W2/T1 W2-1 introduction katsuko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763688" y="1733873"/>
            <a:ext cx="86409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788024" y="1844824"/>
            <a:ext cx="547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smtClean="0"/>
              <a:t>B</a:t>
            </a:r>
            <a:endParaRPr lang="en-GB" sz="3600" i="1" dirty="0"/>
          </a:p>
        </p:txBody>
      </p:sp>
      <p:sp>
        <p:nvSpPr>
          <p:cNvPr id="8" name="Rounded Rectangle 7"/>
          <p:cNvSpPr/>
          <p:nvPr/>
        </p:nvSpPr>
        <p:spPr>
          <a:xfrm>
            <a:off x="1231764" y="1413312"/>
            <a:ext cx="5904656" cy="1944216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586744" y="1742614"/>
            <a:ext cx="86409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910884" y="1850688"/>
            <a:ext cx="569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smtClean="0"/>
              <a:t>A</a:t>
            </a:r>
            <a:endParaRPr lang="en-GB" sz="3600" i="1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2699792" y="1937181"/>
            <a:ext cx="847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err="1" smtClean="0"/>
              <a:t>wa</a:t>
            </a:r>
            <a:endParaRPr lang="en-GB" sz="3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50840" y="1937180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err="1" smtClean="0"/>
              <a:t>desu</a:t>
            </a:r>
            <a:endParaRPr lang="en-GB" sz="36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53920" y="2611000"/>
            <a:ext cx="4392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A  (topic marker)                     B              is</a:t>
            </a:r>
          </a:p>
          <a:p>
            <a:r>
              <a:rPr lang="en-GB" sz="2400" i="1" dirty="0"/>
              <a:t>	</a:t>
            </a:r>
            <a:r>
              <a:rPr lang="en-GB" sz="2400" i="1" dirty="0" smtClean="0"/>
              <a:t>          A   is    B</a:t>
            </a:r>
            <a:endParaRPr lang="en-GB" sz="2400" i="1" dirty="0"/>
          </a:p>
        </p:txBody>
      </p:sp>
      <p:sp>
        <p:nvSpPr>
          <p:cNvPr id="14" name="Rounded Rectangle 13"/>
          <p:cNvSpPr/>
          <p:nvPr/>
        </p:nvSpPr>
        <p:spPr>
          <a:xfrm>
            <a:off x="611560" y="5517232"/>
            <a:ext cx="7848872" cy="864096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87604" y="5691726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Watashi</a:t>
            </a:r>
            <a:r>
              <a:rPr lang="en-GB" sz="2000" dirty="0" smtClean="0"/>
              <a:t> (me)      </a:t>
            </a:r>
            <a:endParaRPr lang="en-GB" sz="2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247374" y="5659788"/>
            <a:ext cx="4213058" cy="616133"/>
            <a:chOff x="6228184" y="1628800"/>
            <a:chExt cx="2088232" cy="616133"/>
          </a:xfrm>
        </p:grpSpPr>
        <p:sp>
          <p:nvSpPr>
            <p:cNvPr id="21" name="Line Callout 2 20"/>
            <p:cNvSpPr/>
            <p:nvPr/>
          </p:nvSpPr>
          <p:spPr>
            <a:xfrm>
              <a:off x="6228184" y="1628800"/>
              <a:ext cx="2088232" cy="432048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212019"/>
                <a:gd name="adj6" fmla="val -33210"/>
              </a:avLst>
            </a:prstGeom>
            <a:noFill/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89691" y="1690935"/>
              <a:ext cx="2016224" cy="55399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Comic Sans MS" panose="030F0702030302020204" pitchFamily="66" charset="0"/>
                </a:rPr>
                <a:t>If the topic is obvious, it is often omitted.</a:t>
              </a:r>
            </a:p>
          </p:txBody>
        </p:sp>
      </p:grpSp>
      <p:pic>
        <p:nvPicPr>
          <p:cNvPr id="16" name="Audio 1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08052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394"/>
    </mc:Choice>
    <mc:Fallback>
      <p:transition spd="slow" advTm="153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673</Words>
  <Application>Microsoft Office PowerPoint</Application>
  <PresentationFormat>On-screen Show (4:3)</PresentationFormat>
  <Paragraphs>226</Paragraphs>
  <Slides>16</Slides>
  <Notes>15</Notes>
  <HiddenSlides>0</HiddenSlides>
  <MMClips>16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Calibri</vt:lpstr>
      <vt:lpstr>Comic Sans MS</vt:lpstr>
      <vt:lpstr>Office Theme</vt:lpstr>
      <vt:lpstr>Japanese 1 </vt:lpstr>
      <vt:lpstr>1. Saying your name</vt:lpstr>
      <vt:lpstr>2. Finding out names</vt:lpstr>
      <vt:lpstr>3. Checking names</vt:lpstr>
      <vt:lpstr>4. Saying your name and friend’s name</vt:lpstr>
      <vt:lpstr>5. Introducing yourself in a formal way</vt:lpstr>
      <vt:lpstr>6. Country and Nationality</vt:lpstr>
      <vt:lpstr>7. Job</vt:lpstr>
      <vt:lpstr>8. Talking about yourself &amp; somebody</vt:lpstr>
      <vt:lpstr>9. Talking about somebody (practice)</vt:lpstr>
      <vt:lpstr>10. Talking about “belonging”</vt:lpstr>
      <vt:lpstr>11. Talking about “belonging”</vt:lpstr>
      <vt:lpstr>12. Listening Exercises</vt:lpstr>
      <vt:lpstr>13. Short Dialogue p8</vt:lpstr>
      <vt:lpstr>14. Numbers (Lesson 2)</vt:lpstr>
      <vt:lpstr>15. 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Japanese 1 10-11 Term 1, Wk 2</dc:title>
  <dc:creator>Katsuko</dc:creator>
  <cp:lastModifiedBy>Nagata, Katsuko</cp:lastModifiedBy>
  <cp:revision>69</cp:revision>
  <cp:lastPrinted>2014-09-25T10:37:56Z</cp:lastPrinted>
  <dcterms:created xsi:type="dcterms:W3CDTF">2010-09-23T09:18:19Z</dcterms:created>
  <dcterms:modified xsi:type="dcterms:W3CDTF">2014-09-29T15:36:36Z</dcterms:modified>
</cp:coreProperties>
</file>