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83" r:id="rId4"/>
    <p:sldId id="284" r:id="rId5"/>
    <p:sldId id="258" r:id="rId6"/>
    <p:sldId id="259" r:id="rId7"/>
    <p:sldId id="260" r:id="rId8"/>
    <p:sldId id="285" r:id="rId9"/>
    <p:sldId id="286" r:id="rId10"/>
    <p:sldId id="261" r:id="rId11"/>
    <p:sldId id="262" r:id="rId12"/>
    <p:sldId id="287" r:id="rId13"/>
    <p:sldId id="288" r:id="rId14"/>
    <p:sldId id="263" r:id="rId15"/>
    <p:sldId id="264" r:id="rId16"/>
    <p:sldId id="289" r:id="rId17"/>
    <p:sldId id="290" r:id="rId18"/>
    <p:sldId id="291" r:id="rId19"/>
    <p:sldId id="292" r:id="rId20"/>
    <p:sldId id="293" r:id="rId21"/>
    <p:sldId id="294" r:id="rId22"/>
    <p:sldId id="295" r:id="rId23"/>
    <p:sldId id="265" r:id="rId24"/>
    <p:sldId id="266" r:id="rId25"/>
    <p:sldId id="267" r:id="rId26"/>
    <p:sldId id="268" r:id="rId27"/>
    <p:sldId id="296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napToGrid="0">
      <p:cViewPr>
        <p:scale>
          <a:sx n="59" d="100"/>
          <a:sy n="59" d="100"/>
        </p:scale>
        <p:origin x="-1140" y="-33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065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DDB28-2C52-4212-8C66-24681BB3C7AB}" type="datetimeFigureOut">
              <a:rPr lang="en-GB" smtClean="0"/>
              <a:t>10/11/2014</a:t>
            </a:fld>
            <a:endParaRPr lang="en-GB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GB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C5D307-68B6-49C4-B857-214A27867125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36F9B-27E7-40C8-AEE2-36521B91B25D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36F9B-27E7-40C8-AEE2-36521B91B25D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5F945-46BB-4CDE-A248-6AAE7DD63C4C}" type="datetimeFigureOut">
              <a:rPr lang="zh-CN" altLang="en-US" smtClean="0"/>
              <a:pPr/>
              <a:t>2014/11/10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31FEB-2708-431F-AD6F-E819B380CA9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91856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5F945-46BB-4CDE-A248-6AAE7DD63C4C}" type="datetimeFigureOut">
              <a:rPr lang="zh-CN" altLang="en-US" smtClean="0"/>
              <a:pPr/>
              <a:t>2014/11/10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31FEB-2708-431F-AD6F-E819B380CA9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75571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5F945-46BB-4CDE-A248-6AAE7DD63C4C}" type="datetimeFigureOut">
              <a:rPr lang="zh-CN" altLang="en-US" smtClean="0"/>
              <a:pPr/>
              <a:t>2014/11/10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31FEB-2708-431F-AD6F-E819B380CA9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74958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5F945-46BB-4CDE-A248-6AAE7DD63C4C}" type="datetimeFigureOut">
              <a:rPr lang="zh-CN" altLang="en-US" smtClean="0"/>
              <a:pPr/>
              <a:t>2014/11/10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31FEB-2708-431F-AD6F-E819B380CA9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26322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5F945-46BB-4CDE-A248-6AAE7DD63C4C}" type="datetimeFigureOut">
              <a:rPr lang="zh-CN" altLang="en-US" smtClean="0"/>
              <a:pPr/>
              <a:t>2014/11/10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31FEB-2708-431F-AD6F-E819B380CA9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58147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5F945-46BB-4CDE-A248-6AAE7DD63C4C}" type="datetimeFigureOut">
              <a:rPr lang="zh-CN" altLang="en-US" smtClean="0"/>
              <a:pPr/>
              <a:t>2014/11/10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31FEB-2708-431F-AD6F-E819B380CA9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11295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5F945-46BB-4CDE-A248-6AAE7DD63C4C}" type="datetimeFigureOut">
              <a:rPr lang="zh-CN" altLang="en-US" smtClean="0"/>
              <a:pPr/>
              <a:t>2014/11/10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31FEB-2708-431F-AD6F-E819B380CA9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01634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5F945-46BB-4CDE-A248-6AAE7DD63C4C}" type="datetimeFigureOut">
              <a:rPr lang="zh-CN" altLang="en-US" smtClean="0"/>
              <a:pPr/>
              <a:t>2014/11/10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31FEB-2708-431F-AD6F-E819B380CA9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4494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5F945-46BB-4CDE-A248-6AAE7DD63C4C}" type="datetimeFigureOut">
              <a:rPr lang="zh-CN" altLang="en-US" smtClean="0"/>
              <a:pPr/>
              <a:t>2014/11/10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31FEB-2708-431F-AD6F-E819B380CA9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9850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5F945-46BB-4CDE-A248-6AAE7DD63C4C}" type="datetimeFigureOut">
              <a:rPr lang="zh-CN" altLang="en-US" smtClean="0"/>
              <a:pPr/>
              <a:t>2014/11/10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31FEB-2708-431F-AD6F-E819B380CA9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21224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5F945-46BB-4CDE-A248-6AAE7DD63C4C}" type="datetimeFigureOut">
              <a:rPr lang="zh-CN" altLang="en-US" smtClean="0"/>
              <a:pPr/>
              <a:t>2014/11/10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31FEB-2708-431F-AD6F-E819B380CA9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17431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5F945-46BB-4CDE-A248-6AAE7DD63C4C}" type="datetimeFigureOut">
              <a:rPr lang="zh-CN" altLang="en-US" smtClean="0"/>
              <a:pPr/>
              <a:t>2014/11/10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31FEB-2708-431F-AD6F-E819B380CA9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18219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Broth" TargetMode="External"/><Relationship Id="rId2" Type="http://schemas.openxmlformats.org/officeDocument/2006/relationships/hyperlink" Target="http://en.wikipedia.org/wiki/Chinese_noodles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apan-guide.com/e/e6893.html" TargetMode="External"/><Relationship Id="rId2" Type="http://schemas.openxmlformats.org/officeDocument/2006/relationships/hyperlink" Target="http://www.japan-guide.com/list/e1101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hyperlink" Target="http://www.japan-guide.com/e/e6890.html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www.japan-guide.com/e/e5312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apan-guide.com/list/e1208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apan-guide.com/e/e2161.html" TargetMode="External"/><Relationship Id="rId2" Type="http://schemas.openxmlformats.org/officeDocument/2006/relationships/hyperlink" Target="http://www.japan-guide.com/e/e4803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477520" y="111760"/>
            <a:ext cx="6675120" cy="4524315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9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</a:rPr>
              <a:t>Japanese</a:t>
            </a:r>
            <a:r>
              <a:rPr lang="en-US" altLang="zh-CN" sz="9600" dirty="0">
                <a:solidFill>
                  <a:schemeClr val="bg1"/>
                </a:solidFill>
                <a:latin typeface="Berlin Sans FB" panose="020E0602020502020306" pitchFamily="34" charset="0"/>
              </a:rPr>
              <a:t> </a:t>
            </a:r>
          </a:p>
          <a:p>
            <a:pPr algn="ctr"/>
            <a:r>
              <a:rPr lang="en-US" altLang="zh-CN" sz="9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</a:rPr>
              <a:t>Street</a:t>
            </a:r>
            <a:r>
              <a:rPr lang="en-US" altLang="zh-CN" sz="9600" dirty="0">
                <a:solidFill>
                  <a:schemeClr val="bg1"/>
                </a:solidFill>
                <a:latin typeface="Berlin Sans FB" panose="020E0602020502020306" pitchFamily="34" charset="0"/>
              </a:rPr>
              <a:t> </a:t>
            </a:r>
          </a:p>
          <a:p>
            <a:pPr algn="ctr"/>
            <a:r>
              <a:rPr lang="en-US" altLang="zh-CN" sz="9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</a:rPr>
              <a:t>Food</a:t>
            </a:r>
            <a:endParaRPr lang="zh-CN" altLang="en-US" sz="9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020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10261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zh-CN" sz="6000" b="1" dirty="0" err="1">
                <a:solidFill>
                  <a:srgbClr val="00B0F0"/>
                </a:solidFill>
              </a:rPr>
              <a:t>Taiyaki</a:t>
            </a:r>
            <a:r>
              <a:rPr lang="en-US" altLang="zh-CN" sz="6000" b="1" dirty="0">
                <a:solidFill>
                  <a:srgbClr val="00B0F0"/>
                </a:solidFill>
              </a:rPr>
              <a:t> (</a:t>
            </a:r>
            <a:r>
              <a:rPr lang="zh-CN" altLang="en-US" sz="6000" b="1" dirty="0">
                <a:solidFill>
                  <a:srgbClr val="00B0F0"/>
                </a:solidFill>
              </a:rPr>
              <a:t>鯛焼</a:t>
            </a:r>
            <a:r>
              <a:rPr lang="ja-JP" altLang="en-US" sz="6000" b="1" dirty="0" smtClean="0">
                <a:solidFill>
                  <a:srgbClr val="00B0F0"/>
                </a:solidFill>
              </a:rPr>
              <a:t>き</a:t>
            </a:r>
            <a:r>
              <a:rPr lang="en-US" altLang="ja-JP" sz="6000" b="1" dirty="0" smtClean="0">
                <a:solidFill>
                  <a:srgbClr val="00B0F0"/>
                </a:solidFill>
              </a:rPr>
              <a:t>,</a:t>
            </a:r>
            <a:r>
              <a:rPr lang="ja-JP" altLang="en-US" sz="6000" b="1" dirty="0" smtClean="0">
                <a:solidFill>
                  <a:srgbClr val="00B0F0"/>
                </a:solidFill>
              </a:rPr>
              <a:t>た</a:t>
            </a:r>
            <a:r>
              <a:rPr lang="ja-JP" altLang="en-US" sz="6000" b="1" dirty="0">
                <a:solidFill>
                  <a:srgbClr val="00B0F0"/>
                </a:solidFill>
              </a:rPr>
              <a:t>い</a:t>
            </a:r>
            <a:r>
              <a:rPr lang="ja-JP" altLang="en-US" sz="6000" b="1" dirty="0" smtClean="0">
                <a:solidFill>
                  <a:srgbClr val="00B0F0"/>
                </a:solidFill>
              </a:rPr>
              <a:t>やき</a:t>
            </a:r>
            <a:r>
              <a:rPr lang="en-US" altLang="ja-JP" sz="6000" b="1" dirty="0" smtClean="0">
                <a:solidFill>
                  <a:srgbClr val="00B0F0"/>
                </a:solidFill>
              </a:rPr>
              <a:t>)</a:t>
            </a:r>
            <a:endParaRPr lang="zh-CN" altLang="en-US" sz="6000" b="1" dirty="0">
              <a:solidFill>
                <a:srgbClr val="00B0F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526096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err="1" smtClean="0">
                <a:solidFill>
                  <a:schemeClr val="accent1">
                    <a:lumMod val="75000"/>
                  </a:schemeClr>
                </a:solidFill>
              </a:rPr>
              <a:t>Taiyaki</a:t>
            </a:r>
            <a:r>
              <a:rPr lang="en-US" altLang="zh-CN" dirty="0"/>
              <a:t> is a Japanese fish-shaped cake. The most common filling is </a:t>
            </a:r>
            <a:r>
              <a:rPr lang="en-US" altLang="zh-CN" dirty="0" smtClean="0"/>
              <a:t>red</a:t>
            </a:r>
            <a:r>
              <a:rPr lang="ja-JP" altLang="en-US" dirty="0" smtClean="0"/>
              <a:t>　</a:t>
            </a:r>
            <a:r>
              <a:rPr lang="en-US" altLang="zh-CN" dirty="0" smtClean="0"/>
              <a:t>bean </a:t>
            </a:r>
            <a:r>
              <a:rPr lang="en-US" altLang="zh-CN" dirty="0"/>
              <a:t>paste that is made from </a:t>
            </a:r>
            <a:r>
              <a:rPr lang="en-US" altLang="zh-CN" dirty="0" smtClean="0"/>
              <a:t>sweetened </a:t>
            </a:r>
            <a:r>
              <a:rPr lang="en-US" altLang="zh-CN" dirty="0"/>
              <a:t>beans. Other common fillings may be custard, chocolate</a:t>
            </a:r>
            <a:r>
              <a:rPr lang="en-US" altLang="zh-CN" dirty="0" smtClean="0"/>
              <a:t>, cheese</a:t>
            </a:r>
            <a:r>
              <a:rPr lang="en-US" altLang="zh-CN" dirty="0"/>
              <a:t>, or sweet potato. Some shops even sell </a:t>
            </a:r>
            <a:r>
              <a:rPr lang="en-US" altLang="zh-CN" dirty="0" err="1">
                <a:solidFill>
                  <a:schemeClr val="accent1">
                    <a:lumMod val="75000"/>
                  </a:schemeClr>
                </a:solidFill>
              </a:rPr>
              <a:t>taiyaki</a:t>
            </a:r>
            <a:r>
              <a:rPr lang="en-US" altLang="zh-CN" dirty="0"/>
              <a:t> with </a:t>
            </a:r>
            <a:r>
              <a:rPr lang="en-US" altLang="zh-CN" dirty="0" err="1" smtClean="0">
                <a:solidFill>
                  <a:srgbClr val="FF0000"/>
                </a:solidFill>
              </a:rPr>
              <a:t>okonomiyaki</a:t>
            </a:r>
            <a:r>
              <a:rPr lang="en-US" altLang="zh-CN" dirty="0" smtClean="0"/>
              <a:t>, </a:t>
            </a:r>
            <a:r>
              <a:rPr lang="en-US" altLang="zh-CN" dirty="0" err="1" smtClean="0">
                <a:solidFill>
                  <a:schemeClr val="accent1">
                    <a:lumMod val="75000"/>
                  </a:schemeClr>
                </a:solidFill>
              </a:rPr>
              <a:t>gyoza</a:t>
            </a:r>
            <a:r>
              <a:rPr lang="en-US" altLang="zh-CN" dirty="0" smtClean="0"/>
              <a:t>(dumpling)</a:t>
            </a:r>
            <a:r>
              <a:rPr lang="en-US" altLang="zh-CN" dirty="0"/>
              <a:t> filling, or a sausage inside</a:t>
            </a:r>
            <a:r>
              <a:rPr lang="en-US" altLang="zh-CN" dirty="0" smtClean="0"/>
              <a:t>.</a:t>
            </a:r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26152" y="3217954"/>
            <a:ext cx="6038088" cy="346631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7472" y="4583473"/>
            <a:ext cx="4507992" cy="1293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009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97052" y="52851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err="1" smtClean="0"/>
              <a:t>Taiyaki</a:t>
            </a:r>
            <a:r>
              <a:rPr lang="en-US" altLang="zh-CN" dirty="0" smtClean="0"/>
              <a:t> is made using regular pancake or waffle batter. The batter is poured into a fish-shaped mold for each side. The filling is then put on one side and the mold is closed. It is then cooked on both sides until golden brown.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8492" y="2399538"/>
            <a:ext cx="5338572" cy="355904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11620" y="2364232"/>
            <a:ext cx="4792472" cy="3594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8171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914400" y="836712"/>
            <a:ext cx="10363200" cy="2592288"/>
          </a:xfrm>
        </p:spPr>
        <p:txBody>
          <a:bodyPr>
            <a:normAutofit/>
          </a:bodyPr>
          <a:lstStyle/>
          <a:p>
            <a:r>
              <a:rPr lang="zh-CN" altLang="en-US" sz="6000" b="1" dirty="0">
                <a:solidFill>
                  <a:srgbClr val="00B0F0"/>
                </a:solidFill>
              </a:rPr>
              <a:t>寿司</a:t>
            </a:r>
            <a:r>
              <a:rPr lang="en-US" altLang="zh-CN" sz="6000" b="1" dirty="0">
                <a:solidFill>
                  <a:srgbClr val="00B0F0"/>
                </a:solidFill>
              </a:rPr>
              <a:t>---</a:t>
            </a:r>
            <a:r>
              <a:rPr lang="en-GB" altLang="en-US" sz="6000" b="1" dirty="0">
                <a:solidFill>
                  <a:srgbClr val="00B0F0"/>
                </a:solidFill>
              </a:rPr>
              <a:t> </a:t>
            </a:r>
            <a:r>
              <a:rPr lang="ja-JP" altLang="en-US" sz="6000" b="1" dirty="0">
                <a:solidFill>
                  <a:srgbClr val="00B0F0"/>
                </a:solidFill>
              </a:rPr>
              <a:t>すし</a:t>
            </a:r>
            <a:r>
              <a:rPr lang="en-US" altLang="ja-JP" sz="6000" b="1" dirty="0">
                <a:solidFill>
                  <a:srgbClr val="00B0F0"/>
                </a:solidFill>
              </a:rPr>
              <a:t/>
            </a:r>
            <a:br>
              <a:rPr lang="en-US" altLang="ja-JP" sz="6000" b="1" dirty="0">
                <a:solidFill>
                  <a:srgbClr val="00B0F0"/>
                </a:solidFill>
              </a:rPr>
            </a:br>
            <a:r>
              <a:rPr lang="en-GB" altLang="en-US" sz="6000" b="1" dirty="0">
                <a:solidFill>
                  <a:srgbClr val="00B0F0"/>
                </a:solidFill>
              </a:rPr>
              <a:t> (Sushi )</a:t>
            </a: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125" name="Picture 5" descr="D:\A YEAR 2\LL129 Japanese 1\Presentation\images (1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7701" y="3645024"/>
            <a:ext cx="5856651" cy="1618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36600" y="339725"/>
            <a:ext cx="10515600" cy="4351338"/>
          </a:xfrm>
        </p:spPr>
        <p:txBody>
          <a:bodyPr/>
          <a:lstStyle/>
          <a:p>
            <a:pPr>
              <a:buNone/>
            </a:pPr>
            <a:r>
              <a:rPr lang="en-GB" b="1" dirty="0" smtClean="0">
                <a:solidFill>
                  <a:srgbClr val="0070C0"/>
                </a:solidFill>
              </a:rPr>
              <a:t>   Sushi</a:t>
            </a:r>
            <a:r>
              <a:rPr lang="en-GB" b="1" dirty="0" smtClean="0"/>
              <a:t> is a Japanese food consisting of cooked </a:t>
            </a:r>
            <a:r>
              <a:rPr lang="en-GB" b="1" dirty="0" err="1" smtClean="0"/>
              <a:t>vinegared</a:t>
            </a:r>
            <a:r>
              <a:rPr lang="en-GB" b="1" dirty="0" smtClean="0"/>
              <a:t> rice </a:t>
            </a:r>
            <a:r>
              <a:rPr lang="en-GB" b="1" dirty="0" smtClean="0"/>
              <a:t>combined </a:t>
            </a:r>
            <a:r>
              <a:rPr lang="en-GB" b="1" dirty="0" smtClean="0"/>
              <a:t>with other </a:t>
            </a:r>
            <a:r>
              <a:rPr lang="en-GB" b="1" dirty="0" smtClean="0"/>
              <a:t>ingredients, </a:t>
            </a:r>
            <a:r>
              <a:rPr lang="en-GB" b="1" dirty="0" smtClean="0"/>
              <a:t>seafood, vegetables and sometimes tropical fruits. Ingredients and forms of sushi presentation vary widely, but the ingredient which all sushi have in common is </a:t>
            </a:r>
            <a:r>
              <a:rPr lang="en-GB" b="1" dirty="0" smtClean="0"/>
              <a:t>rice.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6147" name="Picture 3" descr="D:\A YEAR 2\LL129 Japanese 1\Presentation\4fb68a286b42bd8a60978cc0d765db6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7544" y="2335560"/>
            <a:ext cx="9505056" cy="4287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6000" b="1" dirty="0" err="1" smtClean="0">
                <a:solidFill>
                  <a:srgbClr val="00B0F0"/>
                </a:solidFill>
              </a:rPr>
              <a:t>Okonomiyaki</a:t>
            </a:r>
            <a:r>
              <a:rPr lang="en-US" altLang="zh-CN" b="1" dirty="0" smtClean="0">
                <a:solidFill>
                  <a:srgbClr val="00B0F0"/>
                </a:solidFill>
              </a:rPr>
              <a:t>(</a:t>
            </a:r>
            <a:r>
              <a:rPr lang="ja-JP" altLang="en-US" b="1" dirty="0">
                <a:solidFill>
                  <a:srgbClr val="00B0F0"/>
                </a:solidFill>
              </a:rPr>
              <a:t>お</a:t>
            </a:r>
            <a:r>
              <a:rPr lang="zh-CN" altLang="en-US" b="1" dirty="0">
                <a:solidFill>
                  <a:srgbClr val="00B0F0"/>
                </a:solidFill>
              </a:rPr>
              <a:t>好</a:t>
            </a:r>
            <a:r>
              <a:rPr lang="ja-JP" altLang="en-US" b="1" dirty="0">
                <a:solidFill>
                  <a:srgbClr val="00B0F0"/>
                </a:solidFill>
              </a:rPr>
              <a:t>み</a:t>
            </a:r>
            <a:r>
              <a:rPr lang="zh-CN" altLang="en-US" b="1" dirty="0">
                <a:solidFill>
                  <a:srgbClr val="00B0F0"/>
                </a:solidFill>
              </a:rPr>
              <a:t>焼</a:t>
            </a:r>
            <a:r>
              <a:rPr lang="ja-JP" altLang="en-US" b="1" dirty="0" smtClean="0">
                <a:solidFill>
                  <a:srgbClr val="00B0F0"/>
                </a:solidFill>
              </a:rPr>
              <a:t>き</a:t>
            </a:r>
            <a:r>
              <a:rPr lang="en-US" altLang="ja-JP" b="1" dirty="0" smtClean="0">
                <a:solidFill>
                  <a:srgbClr val="00B0F0"/>
                </a:solidFill>
              </a:rPr>
              <a:t>,</a:t>
            </a:r>
            <a:r>
              <a:rPr lang="ja-JP" altLang="en-US" b="1" dirty="0" smtClean="0">
                <a:solidFill>
                  <a:srgbClr val="00B0F0"/>
                </a:solidFill>
              </a:rPr>
              <a:t>おこのみやき</a:t>
            </a:r>
            <a:r>
              <a:rPr lang="en-US" altLang="zh-CN" b="1" dirty="0" smtClean="0">
                <a:solidFill>
                  <a:srgbClr val="00B0F0"/>
                </a:solidFill>
              </a:rPr>
              <a:t>)</a:t>
            </a:r>
            <a:endParaRPr lang="zh-CN" altLang="en-US" b="1" dirty="0">
              <a:solidFill>
                <a:srgbClr val="00B0F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err="1" smtClean="0">
                <a:solidFill>
                  <a:schemeClr val="accent1">
                    <a:lumMod val="75000"/>
                  </a:schemeClr>
                </a:solidFill>
              </a:rPr>
              <a:t>Okonomiyaki</a:t>
            </a:r>
            <a:r>
              <a:rPr lang="en-US" altLang="zh-CN" dirty="0" smtClean="0"/>
              <a:t> is </a:t>
            </a:r>
            <a:r>
              <a:rPr lang="en-US" altLang="zh-CN" dirty="0"/>
              <a:t>a Japanese </a:t>
            </a:r>
            <a:r>
              <a:rPr lang="en-US" altLang="zh-CN" dirty="0" err="1"/>
              <a:t>savoury</a:t>
            </a:r>
            <a:r>
              <a:rPr lang="en-US" altLang="zh-CN" dirty="0"/>
              <a:t> pancake containing a variety of ingredients. The name is derived from the word </a:t>
            </a:r>
            <a:r>
              <a:rPr lang="en-US" altLang="zh-CN" i="1" dirty="0" err="1">
                <a:solidFill>
                  <a:schemeClr val="accent1">
                    <a:lumMod val="75000"/>
                  </a:schemeClr>
                </a:solidFill>
              </a:rPr>
              <a:t>okonomi</a:t>
            </a:r>
            <a:r>
              <a:rPr lang="en-US" altLang="zh-CN" i="1" dirty="0"/>
              <a:t>,</a:t>
            </a:r>
            <a:r>
              <a:rPr lang="en-US" altLang="zh-CN" dirty="0"/>
              <a:t> meaning "what you like" or "</a:t>
            </a:r>
            <a:r>
              <a:rPr lang="en-US" altLang="zh-CN" dirty="0" smtClean="0"/>
              <a:t>what </a:t>
            </a:r>
            <a:r>
              <a:rPr lang="en-US" altLang="zh-CN" dirty="0"/>
              <a:t>you want", and </a:t>
            </a:r>
            <a:r>
              <a:rPr lang="en-US" altLang="zh-CN" i="1" dirty="0" err="1">
                <a:solidFill>
                  <a:schemeClr val="accent1">
                    <a:lumMod val="75000"/>
                  </a:schemeClr>
                </a:solidFill>
              </a:rPr>
              <a:t>yaki</a:t>
            </a:r>
            <a:r>
              <a:rPr lang="en-US" altLang="zh-CN" dirty="0"/>
              <a:t> meaning "grilled" or "cooked</a:t>
            </a:r>
            <a:r>
              <a:rPr lang="en-US" altLang="zh-CN" dirty="0" smtClean="0"/>
              <a:t>". </a:t>
            </a:r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56334" y="3465576"/>
            <a:ext cx="8540703" cy="282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8877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1936" y="666560"/>
            <a:ext cx="3898392" cy="5845763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82820" y="666560"/>
            <a:ext cx="4318964" cy="27556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62396" y="3589441"/>
            <a:ext cx="4261949" cy="297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638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815413" y="764704"/>
            <a:ext cx="10363200" cy="2304256"/>
          </a:xfrm>
        </p:spPr>
        <p:txBody>
          <a:bodyPr>
            <a:normAutofit/>
          </a:bodyPr>
          <a:lstStyle/>
          <a:p>
            <a:r>
              <a:rPr lang="zh-CN" altLang="en-US" sz="6000" b="1" dirty="0">
                <a:solidFill>
                  <a:srgbClr val="00B0F0"/>
                </a:solidFill>
              </a:rPr>
              <a:t>拉麺</a:t>
            </a:r>
            <a:r>
              <a:rPr lang="en-US" altLang="zh-CN" sz="6000" b="1" dirty="0">
                <a:solidFill>
                  <a:srgbClr val="00B0F0"/>
                </a:solidFill>
              </a:rPr>
              <a:t>---</a:t>
            </a:r>
            <a:r>
              <a:rPr lang="ja-JP" altLang="en-US" sz="6000" b="1" dirty="0">
                <a:solidFill>
                  <a:srgbClr val="00B0F0"/>
                </a:solidFill>
              </a:rPr>
              <a:t>ラーメン</a:t>
            </a:r>
            <a:r>
              <a:rPr lang="en-GB" altLang="en-US" sz="6000" b="1" dirty="0">
                <a:solidFill>
                  <a:srgbClr val="00B0F0"/>
                </a:solidFill>
              </a:rPr>
              <a:t> </a:t>
            </a:r>
            <a:br>
              <a:rPr lang="en-GB" altLang="en-US" sz="6000" b="1" dirty="0">
                <a:solidFill>
                  <a:srgbClr val="00B0F0"/>
                </a:solidFill>
              </a:rPr>
            </a:br>
            <a:r>
              <a:rPr lang="en-GB" altLang="en-US" sz="6000" b="1" dirty="0">
                <a:solidFill>
                  <a:srgbClr val="00B0F0"/>
                </a:solidFill>
              </a:rPr>
              <a:t>(Ramen)</a:t>
            </a: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174" name="Picture 6" descr="D:\A YEAR 2\LL129 Japanese 1\Presentation\ramen-shop-fro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349" y="3068960"/>
            <a:ext cx="7290048" cy="3645024"/>
          </a:xfrm>
          <a:prstGeom prst="rect">
            <a:avLst/>
          </a:prstGeom>
          <a:noFill/>
        </p:spPr>
      </p:pic>
      <p:pic>
        <p:nvPicPr>
          <p:cNvPr id="7175" name="Picture 7" descr="D:\A YEAR 2\LL129 Japanese 1\Presentation\下载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2225" y="2996952"/>
            <a:ext cx="3289300" cy="1857375"/>
          </a:xfrm>
          <a:prstGeom prst="rect">
            <a:avLst/>
          </a:prstGeom>
          <a:noFill/>
        </p:spPr>
      </p:pic>
      <p:pic>
        <p:nvPicPr>
          <p:cNvPr id="7176" name="Picture 8" descr="D:\A YEAR 2\LL129 Japanese 1\Presentation\images (1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12225" y="4869161"/>
            <a:ext cx="3492500" cy="1743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548680"/>
            <a:ext cx="10972800" cy="557748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GB" altLang="en-US" b="1" dirty="0" smtClean="0">
                <a:solidFill>
                  <a:srgbClr val="0070C0"/>
                </a:solidFill>
              </a:rPr>
              <a:t>   </a:t>
            </a:r>
            <a:r>
              <a:rPr lang="en-GB" b="1" dirty="0" smtClean="0"/>
              <a:t>Ramen</a:t>
            </a:r>
            <a:r>
              <a:rPr lang="en-GB" dirty="0" smtClean="0"/>
              <a:t> is a Japanese </a:t>
            </a:r>
            <a:r>
              <a:rPr lang="en-GB" dirty="0" smtClean="0">
                <a:solidFill>
                  <a:srgbClr val="0070C0"/>
                </a:solidFill>
              </a:rPr>
              <a:t>noodle </a:t>
            </a:r>
            <a:r>
              <a:rPr lang="en-GB" dirty="0" smtClean="0">
                <a:solidFill>
                  <a:srgbClr val="0070C0"/>
                </a:solidFill>
              </a:rPr>
              <a:t>soup</a:t>
            </a:r>
            <a:r>
              <a:rPr lang="en-GB" dirty="0" smtClean="0"/>
              <a:t> dish. It consists of </a:t>
            </a:r>
            <a:r>
              <a:rPr lang="en-GB" u="sng" dirty="0" smtClean="0">
                <a:hlinkClick r:id="rId2" tooltip="Chinese noodles"/>
              </a:rPr>
              <a:t>Chinese-style wheat noodles</a:t>
            </a:r>
            <a:r>
              <a:rPr lang="en-GB" dirty="0" smtClean="0"/>
              <a:t> served in a meat- or (occasionally) fish-based </a:t>
            </a:r>
            <a:r>
              <a:rPr lang="en-GB" u="sng" dirty="0" smtClean="0">
                <a:hlinkClick r:id="rId3" tooltip="Broth"/>
              </a:rPr>
              <a:t>broth</a:t>
            </a:r>
            <a:r>
              <a:rPr lang="en-GB" dirty="0" smtClean="0"/>
              <a:t>, often </a:t>
            </a:r>
            <a:r>
              <a:rPr lang="en-GB" dirty="0" err="1" smtClean="0"/>
              <a:t>flavored</a:t>
            </a:r>
            <a:r>
              <a:rPr lang="en-GB" dirty="0" smtClean="0"/>
              <a:t> with </a:t>
            </a:r>
            <a:r>
              <a:rPr lang="en-GB" dirty="0" smtClean="0"/>
              <a:t>soy sauce or </a:t>
            </a:r>
            <a:r>
              <a:rPr lang="en-GB" dirty="0" err="1" smtClean="0"/>
              <a:t>miso</a:t>
            </a:r>
            <a:r>
              <a:rPr lang="en-GB" dirty="0" smtClean="0"/>
              <a:t>, </a:t>
            </a:r>
            <a:r>
              <a:rPr lang="en-GB" dirty="0" smtClean="0"/>
              <a:t>and uses </a:t>
            </a:r>
            <a:r>
              <a:rPr lang="en-GB" dirty="0" smtClean="0"/>
              <a:t>toppings such </a:t>
            </a:r>
            <a:r>
              <a:rPr lang="en-GB" dirty="0" smtClean="0"/>
              <a:t>as </a:t>
            </a:r>
            <a:r>
              <a:rPr lang="en-GB" dirty="0" smtClean="0">
                <a:solidFill>
                  <a:srgbClr val="0070C0"/>
                </a:solidFill>
              </a:rPr>
              <a:t>sliced </a:t>
            </a:r>
            <a:r>
              <a:rPr lang="en-GB" dirty="0" smtClean="0">
                <a:solidFill>
                  <a:srgbClr val="0070C0"/>
                </a:solidFill>
              </a:rPr>
              <a:t>pork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70C0"/>
                </a:solidFill>
              </a:rPr>
              <a:t>dried </a:t>
            </a:r>
            <a:r>
              <a:rPr lang="en-GB" dirty="0" smtClean="0">
                <a:solidFill>
                  <a:srgbClr val="0070C0"/>
                </a:solidFill>
              </a:rPr>
              <a:t>seaweed</a:t>
            </a:r>
            <a:r>
              <a:rPr lang="en-GB" dirty="0" smtClean="0"/>
              <a:t>,</a:t>
            </a:r>
            <a:r>
              <a:rPr lang="en-GB" dirty="0" smtClean="0"/>
              <a:t> </a:t>
            </a:r>
            <a:r>
              <a:rPr lang="en-GB" dirty="0" err="1" smtClean="0">
                <a:solidFill>
                  <a:srgbClr val="0070C0"/>
                </a:solidFill>
              </a:rPr>
              <a:t>kamaboko</a:t>
            </a:r>
            <a:r>
              <a:rPr lang="en-GB" dirty="0" smtClean="0"/>
              <a:t>, and</a:t>
            </a:r>
            <a:r>
              <a:rPr lang="en-GB" dirty="0" smtClean="0"/>
              <a:t> </a:t>
            </a:r>
            <a:r>
              <a:rPr lang="en-GB" dirty="0" smtClean="0">
                <a:solidFill>
                  <a:srgbClr val="0070C0"/>
                </a:solidFill>
              </a:rPr>
              <a:t>green onions</a:t>
            </a:r>
            <a:r>
              <a:rPr lang="en-GB" dirty="0" smtClean="0"/>
              <a:t>. </a:t>
            </a:r>
          </a:p>
          <a:p>
            <a:pPr>
              <a:lnSpc>
                <a:spcPct val="150000"/>
              </a:lnSpc>
              <a:buNone/>
            </a:pPr>
            <a:r>
              <a:rPr lang="en-GB" dirty="0" smtClean="0"/>
              <a:t>  </a:t>
            </a:r>
            <a:r>
              <a:rPr lang="en-GB" b="1" dirty="0" smtClean="0"/>
              <a:t>Ramen</a:t>
            </a:r>
            <a:r>
              <a:rPr lang="en-GB" dirty="0" smtClean="0"/>
              <a:t> </a:t>
            </a:r>
            <a:r>
              <a:rPr lang="en-GB" dirty="0" smtClean="0"/>
              <a:t>are also available in many different regional varieties, some of which have become extremely popular and may be found nationwide. A few of the best known regional varieties include:</a:t>
            </a:r>
          </a:p>
          <a:p>
            <a:pPr>
              <a:lnSpc>
                <a:spcPct val="100000"/>
              </a:lnSpc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flipV="1">
            <a:off x="609600" y="0"/>
            <a:ext cx="10972800" cy="274638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548680"/>
            <a:ext cx="10972800" cy="5577483"/>
          </a:xfrm>
        </p:spPr>
        <p:txBody>
          <a:bodyPr/>
          <a:lstStyle/>
          <a:p>
            <a:r>
              <a:rPr lang="en-GB" b="1" dirty="0"/>
              <a:t>Asahikawa </a:t>
            </a:r>
            <a:r>
              <a:rPr lang="en-GB" b="1" dirty="0" smtClean="0"/>
              <a:t>Ramen</a:t>
            </a:r>
            <a:endParaRPr lang="en-GB" dirty="0" smtClean="0"/>
          </a:p>
          <a:p>
            <a:pPr>
              <a:lnSpc>
                <a:spcPct val="150000"/>
              </a:lnSpc>
              <a:buNone/>
            </a:pPr>
            <a:r>
              <a:rPr lang="en-GB" sz="2800" dirty="0"/>
              <a:t> </a:t>
            </a:r>
            <a:r>
              <a:rPr lang="en-GB" sz="2800" dirty="0" smtClean="0"/>
              <a:t>   Hailing </a:t>
            </a:r>
            <a:r>
              <a:rPr lang="en-GB" sz="2800" dirty="0"/>
              <a:t>from the very </a:t>
            </a:r>
            <a:r>
              <a:rPr lang="en-GB" sz="2800" dirty="0" smtClean="0"/>
              <a:t>centre </a:t>
            </a:r>
            <a:r>
              <a:rPr lang="en-GB" sz="2800" dirty="0"/>
              <a:t>of </a:t>
            </a:r>
            <a:r>
              <a:rPr lang="en-GB" sz="2800" u="sng" dirty="0">
                <a:hlinkClick r:id="rId2"/>
              </a:rPr>
              <a:t>Hokkaido</a:t>
            </a:r>
            <a:r>
              <a:rPr lang="en-GB" sz="2800" dirty="0"/>
              <a:t>, </a:t>
            </a:r>
            <a:r>
              <a:rPr lang="en-GB" sz="2800" u="sng" dirty="0">
                <a:hlinkClick r:id="rId3"/>
              </a:rPr>
              <a:t>Asahikawa Ramen</a:t>
            </a:r>
            <a:r>
              <a:rPr lang="en-GB" sz="2800" dirty="0"/>
              <a:t> are known for their oily, </a:t>
            </a:r>
            <a:r>
              <a:rPr lang="en-GB" sz="2800" dirty="0" err="1"/>
              <a:t>shoyu</a:t>
            </a:r>
            <a:r>
              <a:rPr lang="en-GB" sz="2800" dirty="0"/>
              <a:t> based soup. They includes thin, wavy noodles, which are typically topped with green onions, </a:t>
            </a:r>
            <a:r>
              <a:rPr lang="en-GB" sz="2800" dirty="0" err="1"/>
              <a:t>chashu</a:t>
            </a:r>
            <a:r>
              <a:rPr lang="en-GB" sz="2800" dirty="0"/>
              <a:t>, </a:t>
            </a:r>
            <a:r>
              <a:rPr lang="en-GB" sz="2800" dirty="0" err="1"/>
              <a:t>menma</a:t>
            </a:r>
            <a:r>
              <a:rPr lang="en-GB" sz="2800" dirty="0"/>
              <a:t>, and egg. Shops serving Asahikawa Ramen can be found throughout </a:t>
            </a:r>
            <a:r>
              <a:rPr lang="en-GB" sz="2800" u="sng" dirty="0">
                <a:hlinkClick r:id="rId4"/>
              </a:rPr>
              <a:t>Asahikawa</a:t>
            </a:r>
            <a:r>
              <a:rPr lang="en-GB" sz="2800" dirty="0"/>
              <a:t>.</a:t>
            </a:r>
          </a:p>
          <a:p>
            <a:endParaRPr lang="en-GB" dirty="0"/>
          </a:p>
        </p:txBody>
      </p:sp>
      <p:pic>
        <p:nvPicPr>
          <p:cNvPr id="8194" name="Picture 2" descr="D:\A YEAR 2\LL129 Japanese 1\Presentation\6893_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93381" y="3623940"/>
            <a:ext cx="6446219" cy="3068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flipV="1">
            <a:off x="609600" y="0"/>
            <a:ext cx="10972800" cy="274638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27381" y="476673"/>
            <a:ext cx="10972800" cy="4525963"/>
          </a:xfrm>
        </p:spPr>
        <p:txBody>
          <a:bodyPr>
            <a:normAutofit/>
          </a:bodyPr>
          <a:lstStyle/>
          <a:p>
            <a:r>
              <a:rPr lang="en-GB" b="1" dirty="0"/>
              <a:t>Sapporo Ramen</a:t>
            </a:r>
            <a:r>
              <a:rPr lang="en-GB" dirty="0"/>
              <a:t> </a:t>
            </a:r>
          </a:p>
          <a:p>
            <a:pPr>
              <a:lnSpc>
                <a:spcPct val="150000"/>
              </a:lnSpc>
              <a:buNone/>
            </a:pPr>
            <a:r>
              <a:rPr lang="en-GB" dirty="0"/>
              <a:t> </a:t>
            </a:r>
            <a:r>
              <a:rPr lang="en-GB" dirty="0" smtClean="0"/>
              <a:t>   </a:t>
            </a:r>
            <a:r>
              <a:rPr lang="en-GB" sz="2800" dirty="0"/>
              <a:t>Sapporo's famous </a:t>
            </a:r>
            <a:r>
              <a:rPr lang="en-GB" sz="2800" dirty="0" err="1"/>
              <a:t>miso</a:t>
            </a:r>
            <a:r>
              <a:rPr lang="en-GB" sz="2800" dirty="0"/>
              <a:t> ramen are thick and hearty. They usually features fat, robust noodles and are often topped with filling </a:t>
            </a:r>
            <a:r>
              <a:rPr lang="en-GB" sz="2800" dirty="0">
                <a:hlinkClick r:id="rId2"/>
              </a:rPr>
              <a:t>Hokkaido specialties</a:t>
            </a:r>
            <a:r>
              <a:rPr lang="en-GB" sz="2800" dirty="0"/>
              <a:t> such as creamy butter and sweet corn. </a:t>
            </a:r>
            <a:r>
              <a:rPr lang="en-GB" sz="2800" dirty="0" err="1"/>
              <a:t>Miso</a:t>
            </a:r>
            <a:r>
              <a:rPr lang="en-GB" sz="2800" dirty="0"/>
              <a:t> Ramen are among the most popular regional ramen varieties and have become a mainstay at ramen-</a:t>
            </a:r>
            <a:r>
              <a:rPr lang="en-GB" sz="2800" dirty="0" err="1"/>
              <a:t>ya</a:t>
            </a:r>
            <a:r>
              <a:rPr lang="en-GB" sz="2800" dirty="0"/>
              <a:t> all over the country.</a:t>
            </a:r>
          </a:p>
          <a:p>
            <a:endParaRPr lang="en-GB" dirty="0"/>
          </a:p>
        </p:txBody>
      </p:sp>
      <p:pic>
        <p:nvPicPr>
          <p:cNvPr id="23556" name="Picture 4" descr="http://cdn1.bostonmagazine.com/wp-content/uploads/2012/03/pikaichiadamayel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72300" y="4107385"/>
            <a:ext cx="5397500" cy="27506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6000" b="1" dirty="0" smtClean="0">
                <a:solidFill>
                  <a:srgbClr val="00B0F0"/>
                </a:solidFill>
              </a:rPr>
              <a:t>Tempura </a:t>
            </a:r>
            <a:r>
              <a:rPr lang="zh-CN" altLang="en-US" sz="6000" b="1" dirty="0" smtClean="0">
                <a:solidFill>
                  <a:srgbClr val="00B0F0"/>
                </a:solidFill>
              </a:rPr>
              <a:t>天</a:t>
            </a:r>
            <a:r>
              <a:rPr lang="ja-JP" altLang="en-US" sz="6000" b="1" dirty="0" smtClean="0">
                <a:solidFill>
                  <a:srgbClr val="00B0F0"/>
                </a:solidFill>
              </a:rPr>
              <a:t>ぷら </a:t>
            </a:r>
            <a:r>
              <a:rPr lang="en-US" altLang="ja-JP" sz="6000" b="1" dirty="0" smtClean="0">
                <a:solidFill>
                  <a:srgbClr val="00B0F0"/>
                </a:solidFill>
              </a:rPr>
              <a:t>or </a:t>
            </a:r>
            <a:r>
              <a:rPr lang="zh-CN" altLang="en-US" sz="6000" b="1" dirty="0" smtClean="0">
                <a:solidFill>
                  <a:srgbClr val="00B0F0"/>
                </a:solidFill>
              </a:rPr>
              <a:t>天麩羅</a:t>
            </a:r>
            <a:endParaRPr lang="zh-CN" altLang="en-US" sz="6000" b="1" dirty="0">
              <a:solidFill>
                <a:srgbClr val="00B0F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1913" y="156959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/>
              <a:t>Tempura  is a Japanese dish of </a:t>
            </a:r>
            <a:r>
              <a:rPr lang="en-US" altLang="zh-CN" dirty="0" smtClean="0"/>
              <a:t>seafood or </a:t>
            </a:r>
            <a:r>
              <a:rPr lang="en-US" altLang="zh-CN" dirty="0"/>
              <a:t>vegetables that have been </a:t>
            </a:r>
            <a:r>
              <a:rPr lang="en-US" altLang="zh-CN" dirty="0" smtClean="0"/>
              <a:t>battered and</a:t>
            </a:r>
            <a:r>
              <a:rPr lang="en-US" altLang="zh-CN" dirty="0"/>
              <a:t> deep fried.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96961" y="2779585"/>
            <a:ext cx="3733991" cy="373399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35657" y="2635854"/>
            <a:ext cx="5715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5071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flipV="1">
            <a:off x="609600" y="0"/>
            <a:ext cx="10972800" cy="274638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623392" y="332657"/>
            <a:ext cx="10972800" cy="4525963"/>
          </a:xfrm>
        </p:spPr>
        <p:txBody>
          <a:bodyPr/>
          <a:lstStyle/>
          <a:p>
            <a:r>
              <a:rPr lang="en-GB" b="1" dirty="0" err="1" smtClean="0"/>
              <a:t>Kitakata</a:t>
            </a:r>
            <a:r>
              <a:rPr lang="en-GB" b="1" dirty="0" smtClean="0"/>
              <a:t> Ramen</a:t>
            </a:r>
            <a:endParaRPr lang="en-GB" dirty="0" smtClean="0"/>
          </a:p>
          <a:p>
            <a:pPr>
              <a:lnSpc>
                <a:spcPct val="150000"/>
              </a:lnSpc>
              <a:buNone/>
            </a:pPr>
            <a:r>
              <a:rPr lang="en-GB" sz="2800" dirty="0" smtClean="0"/>
              <a:t>    From </a:t>
            </a:r>
            <a:r>
              <a:rPr lang="en-GB" sz="2800" dirty="0" smtClean="0">
                <a:hlinkClick r:id="rId3"/>
              </a:rPr>
              <a:t>Fukushima Prefecture</a:t>
            </a:r>
            <a:r>
              <a:rPr lang="en-GB" sz="2800" dirty="0" smtClean="0"/>
              <a:t>, </a:t>
            </a:r>
            <a:r>
              <a:rPr lang="en-GB" sz="2800" dirty="0" err="1" smtClean="0"/>
              <a:t>Kitakata</a:t>
            </a:r>
            <a:r>
              <a:rPr lang="en-GB" sz="2800" dirty="0" smtClean="0"/>
              <a:t> Ramen feature a light </a:t>
            </a:r>
            <a:r>
              <a:rPr lang="en-GB" sz="2800" dirty="0" err="1" smtClean="0"/>
              <a:t>shoyu</a:t>
            </a:r>
            <a:r>
              <a:rPr lang="en-GB" sz="2800" dirty="0" smtClean="0"/>
              <a:t> soup typically </a:t>
            </a:r>
            <a:r>
              <a:rPr lang="en-GB" sz="2800" dirty="0" err="1" smtClean="0"/>
              <a:t>flavored</a:t>
            </a:r>
            <a:r>
              <a:rPr lang="en-GB" sz="2800" dirty="0" smtClean="0"/>
              <a:t> with pork bones, chicken stock and dried sardines, and are filled with wide, flat noodles that are chewy and wavy. </a:t>
            </a:r>
            <a:r>
              <a:rPr lang="en-GB" sz="2800" dirty="0" err="1" smtClean="0"/>
              <a:t>Kitakata</a:t>
            </a:r>
            <a:r>
              <a:rPr lang="en-GB" sz="2800" dirty="0" smtClean="0"/>
              <a:t> Ramen are usually topped with green onions, </a:t>
            </a:r>
            <a:r>
              <a:rPr lang="en-GB" sz="2800" dirty="0" err="1" smtClean="0"/>
              <a:t>menma</a:t>
            </a:r>
            <a:r>
              <a:rPr lang="en-GB" sz="2800" dirty="0" smtClean="0"/>
              <a:t>, and generous amounts of </a:t>
            </a:r>
            <a:r>
              <a:rPr lang="en-GB" sz="2800" dirty="0" err="1" smtClean="0"/>
              <a:t>chashu</a:t>
            </a:r>
            <a:r>
              <a:rPr lang="en-GB" sz="2800" dirty="0" smtClean="0"/>
              <a:t>.</a:t>
            </a:r>
          </a:p>
          <a:p>
            <a:endParaRPr lang="en-GB" dirty="0"/>
          </a:p>
        </p:txBody>
      </p:sp>
      <p:pic>
        <p:nvPicPr>
          <p:cNvPr id="9220" name="Picture 4" descr="http://www.chopsticksny.com/contents/wp-content/uploads/tr1211_kitakat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9509" y="3789040"/>
            <a:ext cx="5120567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flipV="1">
            <a:off x="609600" y="0"/>
            <a:ext cx="10972800" cy="274638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1371" y="548680"/>
            <a:ext cx="10972800" cy="4525963"/>
          </a:xfrm>
        </p:spPr>
        <p:txBody>
          <a:bodyPr/>
          <a:lstStyle/>
          <a:p>
            <a:r>
              <a:rPr lang="en-GB" b="1" dirty="0"/>
              <a:t>Tokyo Ramen</a:t>
            </a:r>
            <a:endParaRPr lang="en-GB" dirty="0"/>
          </a:p>
          <a:p>
            <a:pPr>
              <a:lnSpc>
                <a:spcPct val="150000"/>
              </a:lnSpc>
              <a:buNone/>
            </a:pPr>
            <a:r>
              <a:rPr lang="en-GB" dirty="0" smtClean="0"/>
              <a:t>    </a:t>
            </a:r>
            <a:r>
              <a:rPr lang="en-GB" sz="2800" dirty="0"/>
              <a:t>Tokyo style ramen typically features medium thick, wavy noodles in a </a:t>
            </a:r>
            <a:r>
              <a:rPr lang="en-GB" sz="2800" dirty="0" err="1"/>
              <a:t>shoyu</a:t>
            </a:r>
            <a:r>
              <a:rPr lang="en-GB" sz="2800" dirty="0"/>
              <a:t> soup </a:t>
            </a:r>
            <a:r>
              <a:rPr lang="en-GB" sz="2800" dirty="0" err="1"/>
              <a:t>flavored</a:t>
            </a:r>
            <a:r>
              <a:rPr lang="en-GB" sz="2800" dirty="0"/>
              <a:t> with </a:t>
            </a:r>
            <a:r>
              <a:rPr lang="en-GB" sz="2800" dirty="0" err="1"/>
              <a:t>dashi</a:t>
            </a:r>
            <a:r>
              <a:rPr lang="en-GB" sz="2800" dirty="0"/>
              <a:t> fish stock. Tokyo Ramen are served nationwide and have become popular to the point that they are essentially the stereotypical </a:t>
            </a:r>
            <a:r>
              <a:rPr lang="en-GB" sz="2800" dirty="0" err="1"/>
              <a:t>shoyu</a:t>
            </a:r>
            <a:r>
              <a:rPr lang="en-GB" sz="2800" dirty="0"/>
              <a:t> ramen</a:t>
            </a:r>
            <a:r>
              <a:rPr lang="en-GB" dirty="0"/>
              <a:t>.</a:t>
            </a:r>
          </a:p>
          <a:p>
            <a:endParaRPr lang="en-GB" dirty="0"/>
          </a:p>
        </p:txBody>
      </p:sp>
      <p:pic>
        <p:nvPicPr>
          <p:cNvPr id="26626" name="Picture 2" descr="http://www.gotokyo.org/en/tourists/topics_event/topics/131007/images/131007_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7915" y="3429000"/>
            <a:ext cx="6506749" cy="3253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flipV="1">
            <a:off x="609600" y="0"/>
            <a:ext cx="10972800" cy="274638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3392" y="476673"/>
            <a:ext cx="10972800" cy="4525963"/>
          </a:xfrm>
        </p:spPr>
        <p:txBody>
          <a:bodyPr/>
          <a:lstStyle/>
          <a:p>
            <a:r>
              <a:rPr lang="en-GB" b="1" dirty="0"/>
              <a:t>Hakata Ramen</a:t>
            </a:r>
            <a:r>
              <a:rPr lang="en-GB" dirty="0"/>
              <a:t> </a:t>
            </a:r>
            <a:endParaRPr lang="en-GB" dirty="0" smtClean="0"/>
          </a:p>
          <a:p>
            <a:pPr>
              <a:lnSpc>
                <a:spcPct val="150000"/>
              </a:lnSpc>
              <a:buNone/>
            </a:pPr>
            <a:r>
              <a:rPr lang="en-GB" dirty="0" smtClean="0"/>
              <a:t>  </a:t>
            </a:r>
            <a:r>
              <a:rPr lang="en-GB" sz="2800" dirty="0"/>
              <a:t>  Hakata Ramen feature thin noodles in a thick, creamy </a:t>
            </a:r>
            <a:r>
              <a:rPr lang="en-GB" sz="2800" dirty="0" err="1"/>
              <a:t>tonkotsu</a:t>
            </a:r>
            <a:r>
              <a:rPr lang="en-GB" sz="2800" dirty="0"/>
              <a:t> soup, usually topped with </a:t>
            </a:r>
            <a:r>
              <a:rPr lang="en-GB" sz="2800" dirty="0" err="1"/>
              <a:t>chashu</a:t>
            </a:r>
            <a:r>
              <a:rPr lang="en-GB" sz="2800" dirty="0"/>
              <a:t>. The best place to enjoy Hakata Ramen is at one of the </a:t>
            </a:r>
            <a:r>
              <a:rPr lang="en-GB" sz="2800" dirty="0">
                <a:hlinkClick r:id="rId2"/>
              </a:rPr>
              <a:t>food stalls</a:t>
            </a:r>
            <a:r>
              <a:rPr lang="en-GB" sz="2800" dirty="0"/>
              <a:t> in </a:t>
            </a:r>
            <a:r>
              <a:rPr lang="en-GB" sz="2800" dirty="0">
                <a:hlinkClick r:id="rId3"/>
              </a:rPr>
              <a:t>Fukuoka</a:t>
            </a:r>
            <a:r>
              <a:rPr lang="en-GB" sz="2800" dirty="0"/>
              <a:t>, but they can now also be found at specialty ramen-</a:t>
            </a:r>
            <a:r>
              <a:rPr lang="en-GB" sz="2800" dirty="0" err="1"/>
              <a:t>ya</a:t>
            </a:r>
            <a:r>
              <a:rPr lang="en-GB" sz="2800" dirty="0"/>
              <a:t> nationwide.</a:t>
            </a:r>
          </a:p>
          <a:p>
            <a:endParaRPr lang="en-GB" dirty="0"/>
          </a:p>
        </p:txBody>
      </p:sp>
      <p:pic>
        <p:nvPicPr>
          <p:cNvPr id="27650" name="Picture 2" descr="http://aneffingfoodie.typepad.com/.a/6a00e54f812e1188330133ecda3a37970b-450w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99989" y="3356993"/>
            <a:ext cx="5715000" cy="3219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12800" y="288925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zh-CN" sz="6000" b="1" dirty="0" err="1">
                <a:solidFill>
                  <a:srgbClr val="00B0F0"/>
                </a:solidFill>
              </a:rPr>
              <a:t>Takoyaki</a:t>
            </a:r>
            <a:r>
              <a:rPr lang="en-US" altLang="zh-CN" sz="6000" b="1" dirty="0">
                <a:solidFill>
                  <a:srgbClr val="00B0F0"/>
                </a:solidFill>
              </a:rPr>
              <a:t> (</a:t>
            </a:r>
            <a:r>
              <a:rPr lang="ja-JP" altLang="en-US" sz="6000" b="1" dirty="0">
                <a:solidFill>
                  <a:srgbClr val="00B0F0"/>
                </a:solidFill>
              </a:rPr>
              <a:t>たこ</a:t>
            </a:r>
            <a:r>
              <a:rPr lang="zh-CN" altLang="en-US" sz="6000" b="1" dirty="0">
                <a:solidFill>
                  <a:srgbClr val="00B0F0"/>
                </a:solidFill>
              </a:rPr>
              <a:t>焼</a:t>
            </a:r>
            <a:r>
              <a:rPr lang="ja-JP" altLang="en-US" sz="6000" b="1" dirty="0" smtClean="0">
                <a:solidFill>
                  <a:srgbClr val="00B0F0"/>
                </a:solidFill>
              </a:rPr>
              <a:t>き</a:t>
            </a:r>
            <a:r>
              <a:rPr lang="en-US" altLang="ja-JP" sz="6000" b="1" dirty="0" smtClean="0">
                <a:solidFill>
                  <a:srgbClr val="00B0F0"/>
                </a:solidFill>
              </a:rPr>
              <a:t>,</a:t>
            </a:r>
            <a:r>
              <a:rPr lang="ja-JP" altLang="en-US" sz="6000" b="1" dirty="0" smtClean="0">
                <a:solidFill>
                  <a:srgbClr val="00B0F0"/>
                </a:solidFill>
              </a:rPr>
              <a:t>たこやき</a:t>
            </a:r>
            <a:r>
              <a:rPr lang="en-US" altLang="ja-JP" sz="6000" b="1" dirty="0" smtClean="0">
                <a:solidFill>
                  <a:srgbClr val="00B0F0"/>
                </a:solidFill>
              </a:rPr>
              <a:t>)</a:t>
            </a:r>
            <a:endParaRPr lang="zh-CN" altLang="en-US" sz="6000" b="1" dirty="0">
              <a:solidFill>
                <a:srgbClr val="00B0F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err="1" smtClean="0">
                <a:solidFill>
                  <a:schemeClr val="accent1">
                    <a:lumMod val="75000"/>
                  </a:schemeClr>
                </a:solidFill>
              </a:rPr>
              <a:t>Takoyaki</a:t>
            </a:r>
            <a:r>
              <a:rPr lang="en-US" altLang="zh-CN" dirty="0" smtClean="0"/>
              <a:t> is </a:t>
            </a:r>
            <a:r>
              <a:rPr lang="en-US" altLang="zh-CN" dirty="0"/>
              <a:t>a ball-shaped Japanese snack made of a wheat flour-based batter and cooked in a special </a:t>
            </a:r>
            <a:r>
              <a:rPr lang="en-US" altLang="zh-CN" dirty="0" err="1">
                <a:solidFill>
                  <a:schemeClr val="accent1">
                    <a:lumMod val="75000"/>
                  </a:schemeClr>
                </a:solidFill>
              </a:rPr>
              <a:t>takoyaki</a:t>
            </a:r>
            <a:r>
              <a:rPr lang="en-US" altLang="zh-CN" dirty="0"/>
              <a:t> pan. It is typically filled with minced or diced </a:t>
            </a:r>
            <a:r>
              <a:rPr lang="en-US" altLang="zh-CN" dirty="0" smtClean="0"/>
              <a:t>octopus(</a:t>
            </a:r>
            <a:r>
              <a:rPr lang="en-US" altLang="zh-CN" i="1" dirty="0" err="1" smtClean="0">
                <a:solidFill>
                  <a:schemeClr val="accent1">
                    <a:lumMod val="75000"/>
                  </a:schemeClr>
                </a:solidFill>
              </a:rPr>
              <a:t>tako</a:t>
            </a:r>
            <a:r>
              <a:rPr lang="en-US" altLang="zh-CN" dirty="0"/>
              <a:t>), tempura scraps (</a:t>
            </a:r>
            <a:r>
              <a:rPr lang="en-US" altLang="zh-CN" i="1" dirty="0" err="1">
                <a:solidFill>
                  <a:schemeClr val="accent1">
                    <a:lumMod val="75000"/>
                  </a:schemeClr>
                </a:solidFill>
              </a:rPr>
              <a:t>tenkasu</a:t>
            </a:r>
            <a:r>
              <a:rPr lang="en-US" altLang="zh-CN" dirty="0"/>
              <a:t>), pickled ginger, and green onion</a:t>
            </a:r>
            <a:r>
              <a:rPr lang="en-US" altLang="zh-CN" dirty="0" smtClean="0"/>
              <a:t>.</a:t>
            </a:r>
            <a:r>
              <a:rPr lang="en-US" altLang="zh-CN" dirty="0"/>
              <a:t> 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10" b="9677"/>
          <a:stretch/>
        </p:blipFill>
        <p:spPr>
          <a:xfrm>
            <a:off x="920496" y="3538728"/>
            <a:ext cx="4253593" cy="281363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7985" y="2912839"/>
            <a:ext cx="5156839" cy="3439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4298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3064" y="74663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err="1" smtClean="0">
                <a:solidFill>
                  <a:schemeClr val="accent1">
                    <a:lumMod val="75000"/>
                  </a:schemeClr>
                </a:solidFill>
              </a:rPr>
              <a:t>Takoyaki</a:t>
            </a:r>
            <a:r>
              <a:rPr lang="en-US" altLang="zh-CN" dirty="0" smtClean="0"/>
              <a:t> are brushed with </a:t>
            </a:r>
            <a:r>
              <a:rPr lang="en-US" altLang="zh-CN" dirty="0" err="1" smtClean="0"/>
              <a:t>takoyaki</a:t>
            </a:r>
            <a:r>
              <a:rPr lang="en-US" altLang="zh-CN" dirty="0" smtClean="0"/>
              <a:t> sauce, similar to Worcestershire sauce, and mayonnaise. The </a:t>
            </a:r>
            <a:r>
              <a:rPr lang="en-US" altLang="zh-CN" dirty="0" err="1" smtClean="0">
                <a:solidFill>
                  <a:schemeClr val="accent1">
                    <a:lumMod val="75000"/>
                  </a:schemeClr>
                </a:solidFill>
              </a:rPr>
              <a:t>takoyaki</a:t>
            </a:r>
            <a:r>
              <a:rPr lang="en-US" altLang="zh-CN" dirty="0" smtClean="0"/>
              <a:t> is then sprinkled with green laver (</a:t>
            </a:r>
            <a:r>
              <a:rPr lang="en-US" altLang="zh-CN" i="1" dirty="0" err="1" smtClean="0">
                <a:solidFill>
                  <a:schemeClr val="accent1">
                    <a:lumMod val="75000"/>
                  </a:schemeClr>
                </a:solidFill>
              </a:rPr>
              <a:t>aonori</a:t>
            </a:r>
            <a:r>
              <a:rPr lang="en-US" altLang="zh-CN" dirty="0" smtClean="0"/>
              <a:t>) and shavings of dried bonito (</a:t>
            </a:r>
            <a:r>
              <a:rPr lang="en-US" altLang="zh-CN" i="1" dirty="0" err="1" smtClean="0">
                <a:solidFill>
                  <a:schemeClr val="accent1">
                    <a:lumMod val="75000"/>
                  </a:schemeClr>
                </a:solidFill>
              </a:rPr>
              <a:t>katsuobushi</a:t>
            </a:r>
            <a:r>
              <a:rPr lang="en-US" altLang="zh-CN" dirty="0" smtClean="0"/>
              <a:t>). </a:t>
            </a:r>
            <a:endParaRPr lang="zh-CN" altLang="en-US" dirty="0" smtClean="0"/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8512" y="2560320"/>
            <a:ext cx="5605075" cy="375189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30804" y="2066544"/>
            <a:ext cx="4156636" cy="42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3988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6000" b="1" dirty="0">
                <a:solidFill>
                  <a:srgbClr val="00B0F0"/>
                </a:solidFill>
              </a:rPr>
              <a:t>Oden (</a:t>
            </a:r>
            <a:r>
              <a:rPr lang="ja-JP" altLang="en-US" sz="6000" b="1" dirty="0" smtClean="0">
                <a:solidFill>
                  <a:srgbClr val="00B0F0"/>
                </a:solidFill>
              </a:rPr>
              <a:t>おでん</a:t>
            </a:r>
            <a:r>
              <a:rPr lang="en-US" altLang="ja-JP" sz="6000" b="1" dirty="0" smtClean="0">
                <a:solidFill>
                  <a:srgbClr val="00B0F0"/>
                </a:solidFill>
              </a:rPr>
              <a:t>,</a:t>
            </a:r>
            <a:r>
              <a:rPr lang="ja-JP" altLang="en-US" sz="6000" b="1" dirty="0" smtClean="0">
                <a:solidFill>
                  <a:srgbClr val="00B0F0"/>
                </a:solidFill>
              </a:rPr>
              <a:t>かんと　だき</a:t>
            </a:r>
            <a:r>
              <a:rPr lang="en-US" altLang="ja-JP" sz="6000" b="1" dirty="0" smtClean="0">
                <a:solidFill>
                  <a:srgbClr val="00B0F0"/>
                </a:solidFill>
              </a:rPr>
              <a:t>)</a:t>
            </a:r>
            <a:endParaRPr lang="zh-CN" altLang="en-US" sz="6000" b="1" dirty="0">
              <a:solidFill>
                <a:srgbClr val="00B0F0"/>
              </a:solidFill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Oden</a:t>
            </a:r>
            <a:r>
              <a:rPr lang="en-US" altLang="zh-CN" dirty="0" smtClean="0"/>
              <a:t> is </a:t>
            </a:r>
            <a:r>
              <a:rPr lang="en-US" altLang="zh-CN" dirty="0"/>
              <a:t>a Japanese winter dish consisting of several ingredients such as boiled eggs, 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daikon</a:t>
            </a:r>
            <a:r>
              <a:rPr lang="en-US" altLang="zh-CN" dirty="0" smtClean="0"/>
              <a:t>, </a:t>
            </a:r>
            <a:r>
              <a:rPr lang="en-US" altLang="zh-CN" dirty="0"/>
              <a:t>and processed fishcakes stewed in a light, </a:t>
            </a:r>
            <a:r>
              <a:rPr lang="en-US" altLang="zh-CN" dirty="0" smtClean="0"/>
              <a:t>soy-</a:t>
            </a:r>
            <a:r>
              <a:rPr lang="en-US" altLang="zh-CN" dirty="0" err="1" smtClean="0"/>
              <a:t>flavoured</a:t>
            </a:r>
            <a:r>
              <a:rPr lang="en-US" altLang="zh-CN" dirty="0"/>
              <a:t> </a:t>
            </a:r>
            <a:r>
              <a:rPr lang="en-US" altLang="zh-CN" dirty="0" err="1">
                <a:solidFill>
                  <a:schemeClr val="accent1">
                    <a:lumMod val="75000"/>
                  </a:schemeClr>
                </a:solidFill>
              </a:rPr>
              <a:t>dashi</a:t>
            </a:r>
            <a:r>
              <a:rPr lang="en-US" altLang="zh-CN" dirty="0"/>
              <a:t> broth. Ingredients vary according to region and between each household. </a:t>
            </a:r>
            <a:r>
              <a:rPr lang="en-US" altLang="zh-CN" dirty="0" err="1">
                <a:solidFill>
                  <a:schemeClr val="accent1">
                    <a:lumMod val="75000"/>
                  </a:schemeClr>
                </a:solidFill>
              </a:rPr>
              <a:t>Karashi</a:t>
            </a:r>
            <a:r>
              <a:rPr lang="en-US" altLang="zh-CN" dirty="0"/>
              <a:t> is often used as a condiment.</a:t>
            </a:r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3336" y="3766945"/>
            <a:ext cx="4773936" cy="227507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7925692" y="6042024"/>
            <a:ext cx="1088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daikon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5986" y="3331718"/>
            <a:ext cx="4194046" cy="3145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536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3608" y="774065"/>
            <a:ext cx="10043160" cy="1649095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</a:rPr>
              <a:t>Oden</a:t>
            </a:r>
            <a:r>
              <a:rPr lang="en-US" altLang="zh-CN" dirty="0"/>
              <a:t> is often sold from food carts, and most Japanese convenience stores have simmering oden pots in winter. Many different kinds of </a:t>
            </a:r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oden</a:t>
            </a:r>
            <a:r>
              <a:rPr lang="en-US" altLang="zh-CN" dirty="0" smtClean="0"/>
              <a:t> are </a:t>
            </a:r>
            <a:r>
              <a:rPr lang="en-US" altLang="zh-CN" dirty="0"/>
              <a:t>sold, with single-ingredient varieties as cheap as 100 yen.</a:t>
            </a:r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608" y="2194560"/>
            <a:ext cx="4888992" cy="366674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95188" y="2470404"/>
            <a:ext cx="5238750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37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b="1" dirty="0" smtClean="0">
                <a:latin typeface="Arial Rounded MT Bold" pitchFamily="34" charset="0"/>
              </a:rPr>
              <a:t>Word list</a:t>
            </a:r>
            <a:endParaRPr lang="en-GB" sz="7200" b="1" dirty="0">
              <a:latin typeface="Arial Rounded MT Bold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GB" altLang="en-US" b="1" dirty="0" smtClean="0"/>
              <a:t>Tamagoyaki            </a:t>
            </a:r>
            <a:r>
              <a:rPr lang="ja-JP" altLang="en-US" b="1" dirty="0" smtClean="0">
                <a:solidFill>
                  <a:srgbClr val="FF0000"/>
                </a:solidFill>
              </a:rPr>
              <a:t>たまごやき </a:t>
            </a:r>
            <a:r>
              <a:rPr lang="ja-JP" altLang="en-US" b="1" dirty="0" smtClean="0"/>
              <a:t>                  </a:t>
            </a:r>
            <a:r>
              <a:rPr lang="en-US" altLang="ja-JP" b="1" dirty="0" smtClean="0">
                <a:solidFill>
                  <a:schemeClr val="accent1"/>
                </a:solidFill>
              </a:rPr>
              <a:t>or </a:t>
            </a:r>
            <a:r>
              <a:rPr lang="zh-CN" altLang="en-US" b="1" dirty="0" smtClean="0">
                <a:solidFill>
                  <a:schemeClr val="accent1"/>
                </a:solidFill>
              </a:rPr>
              <a:t>卵焼</a:t>
            </a:r>
            <a:r>
              <a:rPr lang="ja-JP" altLang="en-US" b="1" dirty="0" smtClean="0">
                <a:solidFill>
                  <a:schemeClr val="accent1"/>
                </a:solidFill>
              </a:rPr>
              <a:t>き</a:t>
            </a:r>
            <a:endParaRPr lang="en-GB" altLang="en-US" b="1" dirty="0" smtClean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</a:pPr>
            <a:r>
              <a:rPr lang="en-US" altLang="zh-CN" b="1" dirty="0" smtClean="0"/>
              <a:t>Tempura                 </a:t>
            </a:r>
            <a:r>
              <a:rPr lang="zh-CN" altLang="en-US" b="1" dirty="0" smtClean="0">
                <a:solidFill>
                  <a:srgbClr val="FF0000"/>
                </a:solidFill>
              </a:rPr>
              <a:t>天</a:t>
            </a:r>
            <a:r>
              <a:rPr lang="ja-JP" altLang="en-US" b="1" dirty="0" smtClean="0">
                <a:solidFill>
                  <a:srgbClr val="FF0000"/>
                </a:solidFill>
              </a:rPr>
              <a:t>ぷら                           </a:t>
            </a:r>
            <a:r>
              <a:rPr lang="en-US" altLang="ja-JP" b="1" dirty="0" smtClean="0">
                <a:solidFill>
                  <a:schemeClr val="accent1"/>
                </a:solidFill>
              </a:rPr>
              <a:t>or </a:t>
            </a:r>
            <a:r>
              <a:rPr lang="zh-CN" altLang="en-US" b="1" dirty="0" smtClean="0">
                <a:solidFill>
                  <a:schemeClr val="accent1"/>
                </a:solidFill>
              </a:rPr>
              <a:t>天麩羅</a:t>
            </a:r>
            <a:endParaRPr lang="en-US" altLang="zh-CN" b="1" dirty="0" smtClean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</a:pPr>
            <a:r>
              <a:rPr lang="en-US" altLang="ja-JP" b="1" dirty="0" smtClean="0"/>
              <a:t>Dorayaki</a:t>
            </a:r>
            <a:r>
              <a:rPr lang="ja-JP" altLang="en-US" b="1" dirty="0" smtClean="0"/>
              <a:t>                </a:t>
            </a:r>
            <a:r>
              <a:rPr lang="ja-JP" altLang="en-US" b="1" dirty="0" smtClean="0">
                <a:solidFill>
                  <a:srgbClr val="FF0000"/>
                </a:solidFill>
              </a:rPr>
              <a:t>どらやき </a:t>
            </a:r>
            <a:r>
              <a:rPr lang="ja-JP" altLang="en-US" b="1" dirty="0" smtClean="0"/>
              <a:t> </a:t>
            </a:r>
            <a:r>
              <a:rPr lang="en-US" altLang="ja-JP" b="1" dirty="0" smtClean="0"/>
              <a:t>                       </a:t>
            </a:r>
            <a:r>
              <a:rPr lang="en-US" altLang="ja-JP" b="1" dirty="0" smtClean="0">
                <a:solidFill>
                  <a:schemeClr val="accent1"/>
                </a:solidFill>
              </a:rPr>
              <a:t>or </a:t>
            </a:r>
            <a:r>
              <a:rPr lang="ja-JP" altLang="en-US" b="1" dirty="0" smtClean="0">
                <a:solidFill>
                  <a:schemeClr val="accent1"/>
                </a:solidFill>
              </a:rPr>
              <a:t>銅鑼焼き</a:t>
            </a:r>
            <a:r>
              <a:rPr lang="en-US" altLang="ja-JP" b="1" dirty="0" smtClean="0">
                <a:solidFill>
                  <a:schemeClr val="accent1"/>
                </a:solidFill>
              </a:rPr>
              <a:t>, </a:t>
            </a:r>
            <a:r>
              <a:rPr lang="ja-JP" altLang="en-US" b="1" dirty="0" smtClean="0">
                <a:solidFill>
                  <a:schemeClr val="accent1"/>
                </a:solidFill>
              </a:rPr>
              <a:t>ドラ焼き</a:t>
            </a:r>
            <a:endParaRPr lang="en-US" altLang="ja-JP" b="1" dirty="0" smtClean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</a:pPr>
            <a:r>
              <a:rPr lang="en-US" altLang="ja-JP" b="1" dirty="0" smtClean="0"/>
              <a:t>Onigiri                    </a:t>
            </a:r>
            <a:r>
              <a:rPr lang="ja-JP" altLang="en-US" b="1" dirty="0" smtClean="0">
                <a:solidFill>
                  <a:srgbClr val="FF0000"/>
                </a:solidFill>
              </a:rPr>
              <a:t>おにぎり</a:t>
            </a:r>
            <a:r>
              <a:rPr lang="ja-JP" altLang="en-US" b="1" dirty="0" smtClean="0"/>
              <a:t>          </a:t>
            </a:r>
            <a:r>
              <a:rPr lang="en-US" altLang="ja-JP" b="1" dirty="0" smtClean="0"/>
              <a:t>               </a:t>
            </a:r>
            <a:r>
              <a:rPr lang="en-US" altLang="ja-JP" b="1" dirty="0" smtClean="0">
                <a:solidFill>
                  <a:schemeClr val="accent1"/>
                </a:solidFill>
              </a:rPr>
              <a:t>or </a:t>
            </a:r>
            <a:r>
              <a:rPr lang="ja-JP" altLang="en-US" b="1" dirty="0" smtClean="0">
                <a:solidFill>
                  <a:schemeClr val="accent1"/>
                </a:solidFill>
              </a:rPr>
              <a:t>お</a:t>
            </a:r>
            <a:r>
              <a:rPr lang="zh-CN" altLang="en-US" b="1" dirty="0" smtClean="0">
                <a:solidFill>
                  <a:schemeClr val="accent1"/>
                </a:solidFill>
              </a:rPr>
              <a:t>握</a:t>
            </a:r>
            <a:r>
              <a:rPr lang="ja-JP" altLang="en-US" b="1" dirty="0" smtClean="0">
                <a:solidFill>
                  <a:schemeClr val="accent1"/>
                </a:solidFill>
              </a:rPr>
              <a:t>り</a:t>
            </a:r>
            <a:endParaRPr lang="en-US" altLang="ja-JP" b="1" dirty="0" smtClean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</a:pPr>
            <a:r>
              <a:rPr lang="en-US" altLang="zh-CN" b="1" dirty="0" smtClean="0"/>
              <a:t>Taiyaki                    </a:t>
            </a:r>
            <a:r>
              <a:rPr lang="ja-JP" altLang="en-US" b="1" dirty="0" smtClean="0">
                <a:solidFill>
                  <a:srgbClr val="FF0000"/>
                </a:solidFill>
              </a:rPr>
              <a:t>たいやき</a:t>
            </a:r>
            <a:r>
              <a:rPr lang="ja-JP" altLang="en-US" b="1" dirty="0" smtClean="0"/>
              <a:t>         </a:t>
            </a:r>
            <a:r>
              <a:rPr lang="en-US" altLang="ja-JP" b="1" dirty="0" smtClean="0"/>
              <a:t>               </a:t>
            </a:r>
            <a:r>
              <a:rPr lang="en-US" altLang="zh-CN" b="1" dirty="0" smtClean="0">
                <a:solidFill>
                  <a:schemeClr val="accent1"/>
                </a:solidFill>
              </a:rPr>
              <a:t>or </a:t>
            </a:r>
            <a:r>
              <a:rPr lang="zh-CN" altLang="en-US" b="1" dirty="0" smtClean="0">
                <a:solidFill>
                  <a:schemeClr val="accent1"/>
                </a:solidFill>
              </a:rPr>
              <a:t>鯛焼</a:t>
            </a:r>
            <a:r>
              <a:rPr lang="ja-JP" altLang="en-US" b="1" dirty="0" smtClean="0">
                <a:solidFill>
                  <a:schemeClr val="accent1"/>
                </a:solidFill>
              </a:rPr>
              <a:t>き</a:t>
            </a:r>
            <a:endParaRPr lang="en-US" altLang="ja-JP" b="1" dirty="0" smtClean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</a:pPr>
            <a:r>
              <a:rPr lang="en-US" altLang="zh-CN" b="1" dirty="0" smtClean="0"/>
              <a:t>Okonomiyaki         </a:t>
            </a:r>
            <a:r>
              <a:rPr lang="ja-JP" altLang="en-US" b="1" dirty="0" smtClean="0">
                <a:solidFill>
                  <a:srgbClr val="FF0000"/>
                </a:solidFill>
              </a:rPr>
              <a:t>おこのみやき</a:t>
            </a:r>
            <a:r>
              <a:rPr lang="en-US" altLang="ja-JP" b="1" dirty="0" smtClean="0"/>
              <a:t>               </a:t>
            </a:r>
            <a:r>
              <a:rPr lang="en-US" altLang="zh-CN" b="1" dirty="0" smtClean="0">
                <a:solidFill>
                  <a:schemeClr val="accent1"/>
                </a:solidFill>
              </a:rPr>
              <a:t>or </a:t>
            </a:r>
            <a:r>
              <a:rPr lang="ja-JP" altLang="en-US" b="1" dirty="0" smtClean="0">
                <a:solidFill>
                  <a:schemeClr val="accent1"/>
                </a:solidFill>
              </a:rPr>
              <a:t>お</a:t>
            </a:r>
            <a:r>
              <a:rPr lang="zh-CN" altLang="en-US" b="1" dirty="0" smtClean="0">
                <a:solidFill>
                  <a:schemeClr val="accent1"/>
                </a:solidFill>
              </a:rPr>
              <a:t>好</a:t>
            </a:r>
            <a:r>
              <a:rPr lang="ja-JP" altLang="en-US" b="1" dirty="0" smtClean="0">
                <a:solidFill>
                  <a:schemeClr val="accent1"/>
                </a:solidFill>
              </a:rPr>
              <a:t>み</a:t>
            </a:r>
            <a:r>
              <a:rPr lang="zh-CN" altLang="en-US" b="1" dirty="0" smtClean="0">
                <a:solidFill>
                  <a:schemeClr val="accent1"/>
                </a:solidFill>
              </a:rPr>
              <a:t>焼</a:t>
            </a:r>
            <a:r>
              <a:rPr lang="ja-JP" altLang="en-US" b="1" dirty="0" smtClean="0">
                <a:solidFill>
                  <a:schemeClr val="accent1"/>
                </a:solidFill>
              </a:rPr>
              <a:t>き</a:t>
            </a:r>
            <a:endParaRPr lang="en-US" altLang="zh-CN" b="1" dirty="0" smtClean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</a:pPr>
            <a:r>
              <a:rPr lang="en-GB" altLang="en-US" b="1" dirty="0" smtClean="0"/>
              <a:t>Ramen                    </a:t>
            </a:r>
            <a:r>
              <a:rPr lang="ja-JP" altLang="en-US" b="1" dirty="0" smtClean="0">
                <a:solidFill>
                  <a:srgbClr val="FF0000"/>
                </a:solidFill>
              </a:rPr>
              <a:t>ラーメン</a:t>
            </a:r>
            <a:r>
              <a:rPr lang="en-GB" altLang="en-US" b="1" dirty="0" smtClean="0">
                <a:solidFill>
                  <a:srgbClr val="FF0000"/>
                </a:solidFill>
              </a:rPr>
              <a:t> </a:t>
            </a:r>
            <a:r>
              <a:rPr lang="en-GB" altLang="en-US" b="1" dirty="0" smtClean="0"/>
              <a:t>                        </a:t>
            </a:r>
            <a:r>
              <a:rPr lang="en-GB" altLang="en-US" b="1" dirty="0" smtClean="0">
                <a:solidFill>
                  <a:schemeClr val="accent1"/>
                </a:solidFill>
              </a:rPr>
              <a:t>or </a:t>
            </a:r>
            <a:r>
              <a:rPr lang="zh-CN" altLang="en-US" b="1" dirty="0" smtClean="0">
                <a:solidFill>
                  <a:schemeClr val="accent1"/>
                </a:solidFill>
              </a:rPr>
              <a:t>拉麺</a:t>
            </a:r>
            <a:endParaRPr lang="en-GB" altLang="en-US" b="1" dirty="0" smtClean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</a:pPr>
            <a:r>
              <a:rPr lang="en-US" altLang="zh-CN" b="1" dirty="0" smtClean="0"/>
              <a:t>Takoyaki</a:t>
            </a:r>
            <a:r>
              <a:rPr lang="en-US" altLang="ja-JP" b="1" dirty="0" smtClean="0"/>
              <a:t>                 </a:t>
            </a:r>
            <a:r>
              <a:rPr lang="ja-JP" altLang="en-US" b="1" dirty="0" smtClean="0">
                <a:solidFill>
                  <a:srgbClr val="FF0000"/>
                </a:solidFill>
              </a:rPr>
              <a:t>たこやき</a:t>
            </a:r>
            <a:r>
              <a:rPr lang="en-US" altLang="zh-CN" b="1" dirty="0" smtClean="0">
                <a:solidFill>
                  <a:srgbClr val="FF0000"/>
                </a:solidFill>
              </a:rPr>
              <a:t> </a:t>
            </a:r>
            <a:r>
              <a:rPr lang="en-US" altLang="zh-CN" b="1" dirty="0" smtClean="0"/>
              <a:t>                       </a:t>
            </a:r>
            <a:r>
              <a:rPr lang="en-US" altLang="zh-CN" b="1" dirty="0" smtClean="0">
                <a:solidFill>
                  <a:schemeClr val="accent1"/>
                </a:solidFill>
              </a:rPr>
              <a:t>or </a:t>
            </a:r>
            <a:r>
              <a:rPr lang="ja-JP" altLang="en-US" b="1" dirty="0" smtClean="0">
                <a:solidFill>
                  <a:schemeClr val="accent1"/>
                </a:solidFill>
              </a:rPr>
              <a:t>たこ</a:t>
            </a:r>
            <a:r>
              <a:rPr lang="zh-CN" altLang="en-US" b="1" dirty="0" smtClean="0">
                <a:solidFill>
                  <a:schemeClr val="accent1"/>
                </a:solidFill>
              </a:rPr>
              <a:t>焼</a:t>
            </a:r>
            <a:r>
              <a:rPr lang="ja-JP" altLang="en-US" b="1" dirty="0" smtClean="0">
                <a:solidFill>
                  <a:schemeClr val="accent1"/>
                </a:solidFill>
              </a:rPr>
              <a:t>き</a:t>
            </a:r>
            <a:endParaRPr lang="en-US" altLang="ja-JP" b="1" dirty="0" smtClean="0">
              <a:solidFill>
                <a:schemeClr val="accent1"/>
              </a:solidFill>
            </a:endParaRPr>
          </a:p>
          <a:p>
            <a:r>
              <a:rPr lang="en-US" altLang="zh-CN" b="1" dirty="0" smtClean="0"/>
              <a:t>Oden                 </a:t>
            </a:r>
            <a:r>
              <a:rPr lang="en-US" altLang="zh-CN" b="1" dirty="0" smtClean="0"/>
              <a:t>      </a:t>
            </a:r>
            <a:r>
              <a:rPr lang="ja-JP" altLang="en-US" b="1" dirty="0" smtClean="0">
                <a:solidFill>
                  <a:srgbClr val="FF0000"/>
                </a:solidFill>
              </a:rPr>
              <a:t>おでん</a:t>
            </a:r>
            <a:r>
              <a:rPr lang="en-US" altLang="ja-JP" b="1" dirty="0" smtClean="0"/>
              <a:t> </a:t>
            </a:r>
            <a:r>
              <a:rPr lang="en-US" altLang="ja-JP" b="1" dirty="0" smtClean="0"/>
              <a:t>                          </a:t>
            </a:r>
            <a:r>
              <a:rPr lang="en-US" altLang="ja-JP" b="1" dirty="0" smtClean="0">
                <a:solidFill>
                  <a:schemeClr val="accent1"/>
                </a:solidFill>
              </a:rPr>
              <a:t>or </a:t>
            </a:r>
            <a:r>
              <a:rPr lang="ja-JP" altLang="en-US" b="1" dirty="0" smtClean="0">
                <a:solidFill>
                  <a:schemeClr val="accent1"/>
                </a:solidFill>
              </a:rPr>
              <a:t>かんと　だき</a:t>
            </a:r>
            <a:endParaRPr lang="en-GB" altLang="en-US" b="1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0"/>
            <a:ext cx="10363200" cy="2907755"/>
          </a:xfrm>
        </p:spPr>
        <p:txBody>
          <a:bodyPr>
            <a:normAutofit/>
          </a:bodyPr>
          <a:lstStyle/>
          <a:p>
            <a:r>
              <a:rPr lang="en-GB" altLang="en-US" b="1" dirty="0" smtClean="0">
                <a:solidFill>
                  <a:srgbClr val="00B0F0"/>
                </a:solidFill>
              </a:rPr>
              <a:t>Tamagoyaki</a:t>
            </a:r>
            <a:br>
              <a:rPr lang="en-GB" altLang="en-US" b="1" dirty="0" smtClean="0">
                <a:solidFill>
                  <a:srgbClr val="00B0F0"/>
                </a:solidFill>
              </a:rPr>
            </a:br>
            <a:r>
              <a:rPr lang="ja-JP" altLang="en-US" sz="6000" b="1" dirty="0" smtClean="0">
                <a:solidFill>
                  <a:srgbClr val="00B0F0"/>
                </a:solidFill>
              </a:rPr>
              <a:t>たまごやき</a:t>
            </a:r>
            <a:r>
              <a:rPr lang="en-US" altLang="ja-JP" sz="6000" b="1" dirty="0" smtClean="0">
                <a:solidFill>
                  <a:srgbClr val="00B0F0"/>
                </a:solidFill>
              </a:rPr>
              <a:t>or</a:t>
            </a:r>
            <a:r>
              <a:rPr lang="zh-CN" altLang="en-US" b="1" dirty="0" smtClean="0">
                <a:solidFill>
                  <a:srgbClr val="00B0F0"/>
                </a:solidFill>
              </a:rPr>
              <a:t>卵</a:t>
            </a:r>
            <a:r>
              <a:rPr lang="zh-CN" altLang="en-US" b="1" dirty="0" smtClean="0">
                <a:solidFill>
                  <a:srgbClr val="00B0F0"/>
                </a:solidFill>
              </a:rPr>
              <a:t>焼</a:t>
            </a:r>
            <a:r>
              <a:rPr lang="ja-JP" altLang="en-US" b="1" dirty="0" smtClean="0">
                <a:solidFill>
                  <a:srgbClr val="00B0F0"/>
                </a:solidFill>
              </a:rPr>
              <a:t>き</a:t>
            </a:r>
            <a:endParaRPr lang="en-GB" altLang="en-US" sz="6000" b="1" dirty="0">
              <a:solidFill>
                <a:srgbClr val="00B0F0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D:\A YEAR 2\LL129 Japanese 1\Presentation\下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360" y="3789041"/>
            <a:ext cx="4896544" cy="2851517"/>
          </a:xfrm>
          <a:prstGeom prst="rect">
            <a:avLst/>
          </a:prstGeom>
          <a:noFill/>
        </p:spPr>
      </p:pic>
      <p:pic>
        <p:nvPicPr>
          <p:cNvPr id="2051" name="Picture 3" descr="D:\A YEAR 2\LL129 Japanese 1\Presentation\DSC00206_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07968" y="3717032"/>
            <a:ext cx="5946261" cy="2965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35000" y="764704"/>
            <a:ext cx="10972800" cy="6093296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en-GB" b="1" dirty="0" smtClean="0">
                <a:solidFill>
                  <a:srgbClr val="0070C0"/>
                </a:solidFill>
              </a:rPr>
              <a:t>  </a:t>
            </a:r>
            <a:r>
              <a:rPr lang="en-GB" b="1" dirty="0" err="1" smtClean="0">
                <a:solidFill>
                  <a:srgbClr val="0070C0"/>
                </a:solidFill>
              </a:rPr>
              <a:t>Tamago</a:t>
            </a:r>
            <a:r>
              <a:rPr lang="en-GB" b="1" dirty="0" smtClean="0"/>
              <a:t> </a:t>
            </a:r>
            <a:r>
              <a:rPr lang="en-GB" dirty="0" smtClean="0"/>
              <a:t>is </a:t>
            </a:r>
            <a:r>
              <a:rPr lang="en-GB" dirty="0"/>
              <a:t>a type of </a:t>
            </a:r>
            <a:r>
              <a:rPr lang="en-GB" altLang="en-US" b="1" dirty="0" smtClean="0">
                <a:solidFill>
                  <a:srgbClr val="0070C0"/>
                </a:solidFill>
              </a:rPr>
              <a:t>Japanese</a:t>
            </a:r>
            <a:r>
              <a:rPr lang="en-GB" altLang="en-US" b="1" dirty="0">
                <a:solidFill>
                  <a:srgbClr val="0070C0"/>
                </a:solidFill>
              </a:rPr>
              <a:t> omelette</a:t>
            </a:r>
            <a:r>
              <a:rPr lang="en-GB" dirty="0"/>
              <a:t>, which is made by rolling </a:t>
            </a:r>
            <a:r>
              <a:rPr lang="en-GB" dirty="0" smtClean="0"/>
              <a:t>together several </a:t>
            </a:r>
            <a:r>
              <a:rPr lang="en-GB" dirty="0"/>
              <a:t>layers of cooked egg. </a:t>
            </a:r>
            <a:r>
              <a:rPr lang="en-GB" dirty="0" smtClean="0"/>
              <a:t>These </a:t>
            </a:r>
            <a:r>
              <a:rPr lang="en-GB" dirty="0"/>
              <a:t>usually are prepared </a:t>
            </a:r>
            <a:r>
              <a:rPr lang="en-GB" dirty="0" smtClean="0"/>
              <a:t>in </a:t>
            </a:r>
            <a:r>
              <a:rPr lang="en-GB" dirty="0"/>
              <a:t>a rectangular omelette pan called  </a:t>
            </a:r>
            <a:r>
              <a:rPr lang="en-GB" dirty="0" smtClean="0"/>
              <a:t>a </a:t>
            </a:r>
            <a:r>
              <a:rPr lang="ja-JP" altLang="en-US" dirty="0"/>
              <a:t> 玉子焼き</a:t>
            </a:r>
            <a:r>
              <a:rPr lang="ja-JP" altLang="en-US" dirty="0" smtClean="0"/>
              <a:t>鍋</a:t>
            </a:r>
            <a:r>
              <a:rPr lang="en-US" altLang="ja-JP" dirty="0" smtClean="0"/>
              <a:t>---</a:t>
            </a:r>
            <a:r>
              <a:rPr lang="ja-JP" altLang="en-US" dirty="0" smtClean="0"/>
              <a:t>たまごやきなべ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Tamagoyakinabe</a:t>
            </a:r>
            <a:r>
              <a:rPr lang="en-US" altLang="ja-JP" dirty="0" smtClean="0"/>
              <a:t>)</a:t>
            </a:r>
            <a:r>
              <a:rPr lang="en-GB" altLang="ja-JP" dirty="0" smtClean="0"/>
              <a:t>.</a:t>
            </a:r>
            <a:endParaRPr lang="en-GB" altLang="ja-JP" dirty="0" smtClean="0"/>
          </a:p>
          <a:p>
            <a:pPr>
              <a:buNone/>
            </a:pPr>
            <a:endParaRPr lang="en-GB" dirty="0" smtClean="0"/>
          </a:p>
          <a:p>
            <a:pPr>
              <a:lnSpc>
                <a:spcPct val="150000"/>
              </a:lnSpc>
              <a:buNone/>
            </a:pPr>
            <a:r>
              <a:rPr lang="en-GB" b="1" dirty="0" smtClean="0">
                <a:solidFill>
                  <a:srgbClr val="0070C0"/>
                </a:solidFill>
              </a:rPr>
              <a:t>  </a:t>
            </a:r>
            <a:r>
              <a:rPr lang="en-GB" b="1" dirty="0" err="1" smtClean="0">
                <a:solidFill>
                  <a:srgbClr val="0070C0"/>
                </a:solidFill>
              </a:rPr>
              <a:t>Tamago</a:t>
            </a:r>
            <a:r>
              <a:rPr lang="en-GB" dirty="0" smtClean="0"/>
              <a:t> </a:t>
            </a:r>
            <a:r>
              <a:rPr lang="en-GB" dirty="0"/>
              <a:t>is made </a:t>
            </a:r>
            <a:r>
              <a:rPr lang="en-GB" dirty="0" smtClean="0"/>
              <a:t>by </a:t>
            </a:r>
            <a:endParaRPr lang="en-GB" dirty="0" smtClean="0"/>
          </a:p>
          <a:p>
            <a:pPr>
              <a:lnSpc>
                <a:spcPct val="150000"/>
              </a:lnSpc>
              <a:buNone/>
            </a:pPr>
            <a:r>
              <a:rPr lang="en-GB" dirty="0"/>
              <a:t>  </a:t>
            </a:r>
            <a:r>
              <a:rPr lang="en-GB" dirty="0" smtClean="0"/>
              <a:t> combining </a:t>
            </a:r>
            <a:r>
              <a:rPr lang="en-GB" dirty="0"/>
              <a:t>eggs</a:t>
            </a:r>
            <a:r>
              <a:rPr lang="en-GB" dirty="0" smtClean="0"/>
              <a:t>, rice </a:t>
            </a:r>
            <a:r>
              <a:rPr lang="en-GB" dirty="0"/>
              <a:t>vinegar, </a:t>
            </a:r>
            <a:endParaRPr lang="en-GB" dirty="0" smtClean="0"/>
          </a:p>
          <a:p>
            <a:pPr>
              <a:lnSpc>
                <a:spcPct val="150000"/>
              </a:lnSpc>
              <a:buNone/>
            </a:pPr>
            <a:r>
              <a:rPr lang="en-GB" dirty="0" smtClean="0"/>
              <a:t>   and sometimes sugar </a:t>
            </a:r>
            <a:r>
              <a:rPr lang="en-GB" dirty="0"/>
              <a:t>or soy sauce. </a:t>
            </a:r>
            <a:endParaRPr lang="en-GB" dirty="0" smtClean="0"/>
          </a:p>
          <a:p>
            <a:pPr>
              <a:lnSpc>
                <a:spcPct val="150000"/>
              </a:lnSpc>
              <a:buNone/>
            </a:pPr>
            <a:r>
              <a:rPr lang="en-GB" dirty="0" smtClean="0"/>
              <a:t>   An </a:t>
            </a:r>
            <a:r>
              <a:rPr lang="en-GB" dirty="0"/>
              <a:t>alternative version includes a mix of </a:t>
            </a:r>
            <a:r>
              <a:rPr lang="en-GB" dirty="0" smtClean="0"/>
              <a:t>shrimp puree</a:t>
            </a:r>
            <a:r>
              <a:rPr lang="en-GB" dirty="0"/>
              <a:t>, grated mountain </a:t>
            </a:r>
            <a:r>
              <a:rPr lang="en-GB" dirty="0" smtClean="0"/>
              <a:t>yam</a:t>
            </a:r>
            <a:r>
              <a:rPr lang="en-GB" dirty="0"/>
              <a:t>, sake and egg, turned into a custard-like cake</a:t>
            </a:r>
          </a:p>
        </p:txBody>
      </p:sp>
      <p:pic>
        <p:nvPicPr>
          <p:cNvPr id="1026" name="Picture 2" descr="D:\A YEAR 2\LL129 Japanese 1\Presentation\DSC00202_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4336" y="2755900"/>
            <a:ext cx="5135066" cy="24010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5500" y="0"/>
            <a:ext cx="10515600" cy="1325563"/>
          </a:xfrm>
        </p:spPr>
        <p:txBody>
          <a:bodyPr>
            <a:noAutofit/>
          </a:bodyPr>
          <a:lstStyle/>
          <a:p>
            <a:r>
              <a:rPr lang="en-US" altLang="ja-JP" sz="6000" b="1" dirty="0" err="1" smtClean="0">
                <a:solidFill>
                  <a:srgbClr val="00B0F0"/>
                </a:solidFill>
              </a:rPr>
              <a:t>Dorayaki</a:t>
            </a:r>
            <a:r>
              <a:rPr lang="ja-JP" altLang="en-US" sz="6000" b="1" dirty="0">
                <a:solidFill>
                  <a:srgbClr val="00B0F0"/>
                </a:solidFill>
              </a:rPr>
              <a:t> </a:t>
            </a:r>
            <a:r>
              <a:rPr lang="en-US" altLang="ja-JP" b="1" dirty="0">
                <a:solidFill>
                  <a:srgbClr val="00B0F0"/>
                </a:solidFill>
              </a:rPr>
              <a:t>(</a:t>
            </a:r>
            <a:r>
              <a:rPr lang="ja-JP" altLang="en-US" b="1" dirty="0" smtClean="0">
                <a:solidFill>
                  <a:srgbClr val="00B0F0"/>
                </a:solidFill>
              </a:rPr>
              <a:t>どら</a:t>
            </a:r>
            <a:r>
              <a:rPr lang="ja-JP" altLang="en-US" b="1" dirty="0">
                <a:solidFill>
                  <a:srgbClr val="00B0F0"/>
                </a:solidFill>
              </a:rPr>
              <a:t>や</a:t>
            </a:r>
            <a:r>
              <a:rPr lang="ja-JP" altLang="en-US" b="1" dirty="0" smtClean="0">
                <a:solidFill>
                  <a:srgbClr val="00B0F0"/>
                </a:solidFill>
              </a:rPr>
              <a:t>き</a:t>
            </a:r>
            <a:r>
              <a:rPr lang="en-US" altLang="ja-JP" b="1" dirty="0">
                <a:solidFill>
                  <a:srgbClr val="00B0F0"/>
                </a:solidFill>
              </a:rPr>
              <a:t>, </a:t>
            </a:r>
            <a:r>
              <a:rPr lang="en-US" altLang="ja-JP" b="1" dirty="0" smtClean="0">
                <a:solidFill>
                  <a:srgbClr val="00B0F0"/>
                </a:solidFill>
              </a:rPr>
              <a:t> </a:t>
            </a:r>
            <a:r>
              <a:rPr lang="ja-JP" altLang="en-US" b="1" dirty="0">
                <a:solidFill>
                  <a:srgbClr val="00B0F0"/>
                </a:solidFill>
              </a:rPr>
              <a:t>銅鑼焼き</a:t>
            </a:r>
            <a:r>
              <a:rPr lang="en-US" altLang="ja-JP" b="1" dirty="0">
                <a:solidFill>
                  <a:srgbClr val="00B0F0"/>
                </a:solidFill>
              </a:rPr>
              <a:t>, </a:t>
            </a:r>
            <a:r>
              <a:rPr lang="ja-JP" altLang="en-US" b="1" dirty="0">
                <a:solidFill>
                  <a:srgbClr val="00B0F0"/>
                </a:solidFill>
              </a:rPr>
              <a:t>ドラ焼</a:t>
            </a:r>
            <a:r>
              <a:rPr lang="ja-JP" altLang="en-US" b="1" dirty="0" smtClean="0">
                <a:solidFill>
                  <a:srgbClr val="00B0F0"/>
                </a:solidFill>
              </a:rPr>
              <a:t>き</a:t>
            </a:r>
            <a:r>
              <a:rPr lang="en-US" altLang="ja-JP" b="1" dirty="0" smtClean="0">
                <a:solidFill>
                  <a:srgbClr val="00B0F0"/>
                </a:solidFill>
              </a:rPr>
              <a:t>)</a:t>
            </a:r>
            <a:endParaRPr lang="zh-CN" altLang="en-US" b="1" dirty="0">
              <a:solidFill>
                <a:srgbClr val="00B0F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391476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err="1" smtClean="0">
                <a:solidFill>
                  <a:schemeClr val="accent1">
                    <a:lumMod val="75000"/>
                  </a:schemeClr>
                </a:solidFill>
              </a:rPr>
              <a:t>Dorayaki</a:t>
            </a:r>
            <a:r>
              <a:rPr lang="en-US" altLang="zh-CN" dirty="0" smtClean="0"/>
              <a:t> is </a:t>
            </a:r>
            <a:r>
              <a:rPr lang="en-US" altLang="zh-CN" dirty="0"/>
              <a:t>a type of Japanese confection, а red bean pancake which consists of two small pancake-like patties made from </a:t>
            </a:r>
            <a:r>
              <a:rPr lang="en-US" altLang="zh-CN" dirty="0" err="1"/>
              <a:t>castella</a:t>
            </a:r>
            <a:r>
              <a:rPr lang="en-US" altLang="zh-CN" dirty="0"/>
              <a:t> wrapped around a filling of </a:t>
            </a:r>
            <a:r>
              <a:rPr lang="en-US" altLang="zh-CN" dirty="0" smtClean="0"/>
              <a:t>sweet </a:t>
            </a:r>
            <a:r>
              <a:rPr lang="en-US" altLang="zh-CN" dirty="0"/>
              <a:t>red bean paste</a:t>
            </a:r>
            <a:r>
              <a:rPr lang="en-US" altLang="zh-CN" dirty="0" smtClean="0"/>
              <a:t>.</a:t>
            </a:r>
            <a:r>
              <a:rPr lang="en-US" altLang="zh-CN" dirty="0"/>
              <a:t> 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4504" y="2925028"/>
            <a:ext cx="4639898" cy="346542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88679" y="2925028"/>
            <a:ext cx="5277897" cy="3503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489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10768" y="46316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In Japanese, </a:t>
            </a:r>
            <a:r>
              <a:rPr lang="en-US" altLang="zh-CN" i="1" dirty="0" err="1" smtClean="0">
                <a:solidFill>
                  <a:schemeClr val="accent1">
                    <a:lumMod val="75000"/>
                  </a:schemeClr>
                </a:solidFill>
              </a:rPr>
              <a:t>dora</a:t>
            </a:r>
            <a:r>
              <a:rPr lang="en-US" altLang="zh-CN" dirty="0" smtClean="0"/>
              <a:t> means "gong", and because of the similarity of the shapes, this is probably the origin of the name of the sweet. Legend has it that the first </a:t>
            </a:r>
            <a:r>
              <a:rPr lang="en-US" altLang="zh-CN" dirty="0" err="1" smtClean="0">
                <a:solidFill>
                  <a:schemeClr val="accent1">
                    <a:lumMod val="75000"/>
                  </a:schemeClr>
                </a:solidFill>
              </a:rPr>
              <a:t>Dorayaki</a:t>
            </a:r>
            <a:r>
              <a:rPr lang="en-US" altLang="zh-CN" dirty="0" smtClean="0"/>
              <a:t> were made when a </a:t>
            </a:r>
            <a:r>
              <a:rPr lang="en-US" altLang="zh-CN" dirty="0" smtClean="0">
                <a:solidFill>
                  <a:schemeClr val="accent1">
                    <a:lumMod val="75000"/>
                  </a:schemeClr>
                </a:solidFill>
              </a:rPr>
              <a:t>samurai</a:t>
            </a:r>
            <a:r>
              <a:rPr lang="en-US" altLang="zh-CN" dirty="0" smtClean="0"/>
              <a:t>(soldier) named </a:t>
            </a:r>
            <a:r>
              <a:rPr lang="en-US" altLang="zh-CN" dirty="0" err="1" smtClean="0"/>
              <a:t>Benkei</a:t>
            </a:r>
            <a:r>
              <a:rPr lang="en-US" altLang="zh-CN" dirty="0" smtClean="0"/>
              <a:t> forgot his gong (</a:t>
            </a:r>
            <a:r>
              <a:rPr lang="en-US" altLang="zh-CN" i="1" dirty="0" err="1" smtClean="0">
                <a:solidFill>
                  <a:schemeClr val="accent1">
                    <a:lumMod val="75000"/>
                  </a:schemeClr>
                </a:solidFill>
              </a:rPr>
              <a:t>dora</a:t>
            </a:r>
            <a:r>
              <a:rPr lang="en-US" altLang="zh-CN" dirty="0" smtClean="0"/>
              <a:t>) upon leaving a farmer’s home where he was hiding and the farmer subsequently used the gong to fry the pancakes, thus the name </a:t>
            </a:r>
            <a:r>
              <a:rPr lang="en-US" altLang="zh-CN" dirty="0" err="1" smtClean="0">
                <a:solidFill>
                  <a:schemeClr val="accent1">
                    <a:lumMod val="75000"/>
                  </a:schemeClr>
                </a:solidFill>
              </a:rPr>
              <a:t>Dorayaki</a:t>
            </a:r>
            <a:r>
              <a:rPr lang="en-US" altLang="zh-CN" dirty="0" smtClean="0"/>
              <a:t>.</a:t>
            </a:r>
            <a:endParaRPr lang="zh-CN" altLang="en-US" dirty="0" smtClean="0"/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00984" y="3021140"/>
            <a:ext cx="4782312" cy="358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3287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252093"/>
            <a:ext cx="4705053" cy="2863945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68912" y="2286920"/>
            <a:ext cx="5384888" cy="3895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112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914400" y="1196754"/>
            <a:ext cx="10363200" cy="2160239"/>
          </a:xfrm>
        </p:spPr>
        <p:txBody>
          <a:bodyPr/>
          <a:lstStyle/>
          <a:p>
            <a:r>
              <a:rPr lang="ja-JP" altLang="en-US" sz="6000" b="1" dirty="0">
                <a:solidFill>
                  <a:srgbClr val="00B0F0"/>
                </a:solidFill>
              </a:rPr>
              <a:t>お</a:t>
            </a:r>
            <a:r>
              <a:rPr lang="zh-CN" altLang="en-US" sz="6000" b="1" dirty="0">
                <a:solidFill>
                  <a:srgbClr val="00B0F0"/>
                </a:solidFill>
              </a:rPr>
              <a:t>握</a:t>
            </a:r>
            <a:r>
              <a:rPr lang="ja-JP" altLang="en-US" sz="6000" b="1" dirty="0">
                <a:solidFill>
                  <a:srgbClr val="00B0F0"/>
                </a:solidFill>
              </a:rPr>
              <a:t>り</a:t>
            </a:r>
            <a:r>
              <a:rPr lang="en-US" altLang="ja-JP" sz="6000" b="1" dirty="0">
                <a:solidFill>
                  <a:srgbClr val="00B0F0"/>
                </a:solidFill>
              </a:rPr>
              <a:t>---</a:t>
            </a:r>
            <a:r>
              <a:rPr lang="ja-JP" altLang="en-US" sz="6000" b="1" dirty="0">
                <a:solidFill>
                  <a:srgbClr val="00B0F0"/>
                </a:solidFill>
              </a:rPr>
              <a:t>おにぎり</a:t>
            </a:r>
            <a:r>
              <a:rPr lang="en-US" altLang="ja-JP" sz="6000" b="1" dirty="0">
                <a:solidFill>
                  <a:srgbClr val="00B0F0"/>
                </a:solidFill>
              </a:rPr>
              <a:t/>
            </a:r>
            <a:br>
              <a:rPr lang="en-US" altLang="ja-JP" sz="6000" b="1" dirty="0">
                <a:solidFill>
                  <a:srgbClr val="00B0F0"/>
                </a:solidFill>
              </a:rPr>
            </a:br>
            <a:r>
              <a:rPr lang="en-US" altLang="ja-JP" sz="6000" b="1" dirty="0">
                <a:solidFill>
                  <a:srgbClr val="00B0F0"/>
                </a:solidFill>
              </a:rPr>
              <a:t>(</a:t>
            </a:r>
            <a:r>
              <a:rPr lang="en-US" altLang="ja-JP" sz="6000" b="1" dirty="0" err="1">
                <a:solidFill>
                  <a:srgbClr val="00B0F0"/>
                </a:solidFill>
              </a:rPr>
              <a:t>Onigiri</a:t>
            </a:r>
            <a:r>
              <a:rPr lang="en-US" altLang="ja-JP" sz="6000" b="1" dirty="0">
                <a:solidFill>
                  <a:srgbClr val="00B0F0"/>
                </a:solidFill>
              </a:rPr>
              <a:t>)</a:t>
            </a:r>
            <a:endParaRPr lang="en-GB" altLang="ja-JP" sz="6000" b="1" dirty="0">
              <a:solidFill>
                <a:srgbClr val="00B0F0"/>
              </a:solidFill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 descr="D:\A YEAR 2\LL129 Japanese 1\Presentation\DSCN56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6800" y="3573016"/>
            <a:ext cx="6045200" cy="3067769"/>
          </a:xfrm>
          <a:prstGeom prst="rect">
            <a:avLst/>
          </a:prstGeom>
          <a:noFill/>
        </p:spPr>
      </p:pic>
      <p:pic>
        <p:nvPicPr>
          <p:cNvPr id="2050" name="Picture 2" descr="D:\A YEAR 2\LL129 Japanese 1\Presentation\下载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179" y="3561346"/>
            <a:ext cx="5534525" cy="30961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609600" y="620689"/>
            <a:ext cx="10972800" cy="55054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ja-JP" altLang="en-US" b="1" dirty="0" smtClean="0">
                <a:solidFill>
                  <a:srgbClr val="0070C0"/>
                </a:solidFill>
              </a:rPr>
              <a:t>   お</a:t>
            </a:r>
            <a:r>
              <a:rPr lang="zh-CN" altLang="en-US" b="1" dirty="0" smtClean="0">
                <a:solidFill>
                  <a:srgbClr val="0070C0"/>
                </a:solidFill>
              </a:rPr>
              <a:t>握</a:t>
            </a:r>
            <a:r>
              <a:rPr lang="ja-JP" altLang="en-US" b="1" dirty="0" smtClean="0">
                <a:solidFill>
                  <a:srgbClr val="0070C0"/>
                </a:solidFill>
              </a:rPr>
              <a:t>り</a:t>
            </a:r>
            <a:r>
              <a:rPr lang="en-US" altLang="ja-JP" b="1" dirty="0" smtClean="0">
                <a:solidFill>
                  <a:srgbClr val="0070C0"/>
                </a:solidFill>
              </a:rPr>
              <a:t> </a:t>
            </a:r>
            <a:r>
              <a:rPr lang="en-US" altLang="ja-JP" dirty="0" smtClean="0"/>
              <a:t>is </a:t>
            </a:r>
            <a:r>
              <a:rPr lang="en-GB" dirty="0" smtClean="0"/>
              <a:t>also known as </a:t>
            </a:r>
            <a:r>
              <a:rPr lang="en-GB" b="1" dirty="0" smtClean="0"/>
              <a:t>o-</a:t>
            </a:r>
            <a:r>
              <a:rPr lang="en-GB" b="1" dirty="0" err="1" smtClean="0"/>
              <a:t>musubi</a:t>
            </a:r>
            <a:r>
              <a:rPr lang="en-GB" dirty="0" smtClean="0"/>
              <a:t> </a:t>
            </a:r>
            <a:r>
              <a:rPr lang="en-US" altLang="ja-JP" dirty="0" smtClean="0"/>
              <a:t> </a:t>
            </a:r>
            <a:r>
              <a:rPr lang="en-GB" dirty="0" smtClean="0"/>
              <a:t>or </a:t>
            </a:r>
            <a:r>
              <a:rPr lang="en-GB" b="1" dirty="0" smtClean="0">
                <a:solidFill>
                  <a:srgbClr val="0070C0"/>
                </a:solidFill>
              </a:rPr>
              <a:t>rice ball</a:t>
            </a:r>
            <a:r>
              <a:rPr lang="en-GB" dirty="0" smtClean="0"/>
              <a:t>, </a:t>
            </a:r>
            <a:r>
              <a:rPr lang="en-GB" dirty="0"/>
              <a:t>a Japanese food made from </a:t>
            </a:r>
            <a:r>
              <a:rPr lang="en-GB" b="1" dirty="0"/>
              <a:t>white rice</a:t>
            </a:r>
            <a:r>
              <a:rPr lang="en-GB" dirty="0"/>
              <a:t> formed into triangular or oval shapes and often wrapped in </a:t>
            </a:r>
            <a:r>
              <a:rPr lang="en-GB" b="1" i="1" dirty="0" err="1"/>
              <a:t>nori</a:t>
            </a:r>
            <a:r>
              <a:rPr lang="en-GB" dirty="0"/>
              <a:t>(seaweed). Traditionally, </a:t>
            </a:r>
            <a:r>
              <a:rPr lang="en-GB" dirty="0" smtClean="0"/>
              <a:t>an </a:t>
            </a:r>
            <a:r>
              <a:rPr lang="ja-JP" altLang="en-US" b="1" dirty="0" smtClean="0"/>
              <a:t>お</a:t>
            </a:r>
            <a:r>
              <a:rPr lang="zh-CN" altLang="en-US" b="1" dirty="0" smtClean="0"/>
              <a:t>握</a:t>
            </a:r>
            <a:r>
              <a:rPr lang="ja-JP" altLang="en-US" b="1" dirty="0" smtClean="0"/>
              <a:t>り</a:t>
            </a:r>
            <a:r>
              <a:rPr lang="en-GB" dirty="0" smtClean="0"/>
              <a:t> </a:t>
            </a:r>
            <a:r>
              <a:rPr lang="en-GB" dirty="0"/>
              <a:t>is filled </a:t>
            </a:r>
            <a:r>
              <a:rPr lang="en-GB" dirty="0" smtClean="0"/>
              <a:t>with pickled</a:t>
            </a:r>
            <a:r>
              <a:rPr lang="en-GB" dirty="0">
                <a:solidFill>
                  <a:srgbClr val="0070C0"/>
                </a:solidFill>
              </a:rPr>
              <a:t> </a:t>
            </a:r>
            <a:r>
              <a:rPr lang="en-GB" b="1" dirty="0" err="1">
                <a:solidFill>
                  <a:srgbClr val="0070C0"/>
                </a:solidFill>
              </a:rPr>
              <a:t>ume</a:t>
            </a:r>
            <a:r>
              <a:rPr lang="en-GB" dirty="0"/>
              <a:t> (</a:t>
            </a:r>
            <a:r>
              <a:rPr lang="en-GB" i="1" dirty="0" err="1"/>
              <a:t>umeboshi</a:t>
            </a:r>
            <a:r>
              <a:rPr lang="en-GB" dirty="0" smtClean="0"/>
              <a:t>), </a:t>
            </a:r>
            <a:r>
              <a:rPr lang="en-GB" b="1" dirty="0" smtClean="0">
                <a:solidFill>
                  <a:srgbClr val="0070C0"/>
                </a:solidFill>
              </a:rPr>
              <a:t>salted</a:t>
            </a:r>
            <a:r>
              <a:rPr lang="en-GB" b="1" dirty="0">
                <a:solidFill>
                  <a:srgbClr val="0070C0"/>
                </a:solidFill>
              </a:rPr>
              <a:t> </a:t>
            </a:r>
            <a:r>
              <a:rPr lang="en-GB" b="1" dirty="0" smtClean="0">
                <a:solidFill>
                  <a:srgbClr val="0070C0"/>
                </a:solidFill>
              </a:rPr>
              <a:t>salmon</a:t>
            </a:r>
            <a:r>
              <a:rPr lang="en-GB" dirty="0" smtClean="0"/>
              <a:t>, </a:t>
            </a:r>
            <a:r>
              <a:rPr lang="en-GB" b="1" dirty="0" smtClean="0">
                <a:solidFill>
                  <a:srgbClr val="0070C0"/>
                </a:solidFill>
              </a:rPr>
              <a:t>katsuobushi</a:t>
            </a:r>
            <a:r>
              <a:rPr lang="en-GB" dirty="0"/>
              <a:t>, </a:t>
            </a:r>
            <a:r>
              <a:rPr lang="en-GB" b="1" dirty="0" err="1" smtClean="0">
                <a:solidFill>
                  <a:srgbClr val="0070C0"/>
                </a:solidFill>
              </a:rPr>
              <a:t>konbu</a:t>
            </a:r>
            <a:r>
              <a:rPr lang="en-GB" dirty="0" smtClean="0"/>
              <a:t>, </a:t>
            </a:r>
            <a:r>
              <a:rPr lang="en-GB" b="1" dirty="0" err="1" smtClean="0">
                <a:solidFill>
                  <a:srgbClr val="0070C0"/>
                </a:solidFill>
              </a:rPr>
              <a:t>tarako</a:t>
            </a:r>
            <a:r>
              <a:rPr lang="en-GB" dirty="0"/>
              <a:t>, or any other salty or sour ingredient as a natural preservative. </a:t>
            </a:r>
            <a:endParaRPr lang="en-GB" dirty="0" smtClean="0"/>
          </a:p>
        </p:txBody>
      </p:sp>
      <p:pic>
        <p:nvPicPr>
          <p:cNvPr id="4099" name="Picture 3" descr="D:\A YEAR 2\LL129 Japanese 1\Presentation\images 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8003" y="4445001"/>
            <a:ext cx="2857500" cy="2413000"/>
          </a:xfrm>
          <a:prstGeom prst="rect">
            <a:avLst/>
          </a:prstGeom>
          <a:noFill/>
        </p:spPr>
      </p:pic>
      <p:pic>
        <p:nvPicPr>
          <p:cNvPr id="4101" name="Picture 5" descr="D:\A YEAR 2\LL129 Japanese 1\Presentation\下载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1585" y="4648201"/>
            <a:ext cx="3224444" cy="1974268"/>
          </a:xfrm>
          <a:prstGeom prst="rect">
            <a:avLst/>
          </a:prstGeom>
          <a:noFill/>
        </p:spPr>
      </p:pic>
      <p:pic>
        <p:nvPicPr>
          <p:cNvPr id="4102" name="Picture 6" descr="D:\A YEAR 2\LL129 Japanese 1\Presentation\下载 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1958" y="4622800"/>
            <a:ext cx="3492500" cy="1947168"/>
          </a:xfrm>
          <a:prstGeom prst="rect">
            <a:avLst/>
          </a:prstGeom>
          <a:noFill/>
        </p:spPr>
      </p:pic>
      <p:pic>
        <p:nvPicPr>
          <p:cNvPr id="1027" name="Picture 3" descr="D:\A YEAR 2\LL129 Japanese 1\Presentation\images (5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595769" y="4261770"/>
            <a:ext cx="2323515" cy="23235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184</Words>
  <Application>Microsoft Office PowerPoint</Application>
  <PresentationFormat>自定义</PresentationFormat>
  <Paragraphs>58</Paragraphs>
  <Slides>27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8" baseType="lpstr">
      <vt:lpstr>Office 主题</vt:lpstr>
      <vt:lpstr>幻灯片 1</vt:lpstr>
      <vt:lpstr>Tempura 天ぷら or 天麩羅</vt:lpstr>
      <vt:lpstr>Tamagoyaki たまごやきor卵焼き</vt:lpstr>
      <vt:lpstr>幻灯片 4</vt:lpstr>
      <vt:lpstr>Dorayaki (どらやき,  銅鑼焼き, ドラ焼き)</vt:lpstr>
      <vt:lpstr>幻灯片 6</vt:lpstr>
      <vt:lpstr>幻灯片 7</vt:lpstr>
      <vt:lpstr>お握り---おにぎり (Onigiri)</vt:lpstr>
      <vt:lpstr>幻灯片 9</vt:lpstr>
      <vt:lpstr>Taiyaki (鯛焼き,たいやき)</vt:lpstr>
      <vt:lpstr>幻灯片 11</vt:lpstr>
      <vt:lpstr>寿司--- すし  (Sushi )</vt:lpstr>
      <vt:lpstr>幻灯片 13</vt:lpstr>
      <vt:lpstr>Okonomiyaki(お好み焼き,おこのみやき)</vt:lpstr>
      <vt:lpstr>幻灯片 15</vt:lpstr>
      <vt:lpstr>拉麺---ラーメン  (Ramen)</vt:lpstr>
      <vt:lpstr>幻灯片 17</vt:lpstr>
      <vt:lpstr>幻灯片 18</vt:lpstr>
      <vt:lpstr>幻灯片 19</vt:lpstr>
      <vt:lpstr>幻灯片 20</vt:lpstr>
      <vt:lpstr>幻灯片 21</vt:lpstr>
      <vt:lpstr>幻灯片 22</vt:lpstr>
      <vt:lpstr>Takoyaki (たこ焼き,たこやき)</vt:lpstr>
      <vt:lpstr>幻灯片 24</vt:lpstr>
      <vt:lpstr>Oden (おでん,かんと　だき)</vt:lpstr>
      <vt:lpstr>幻灯片 26</vt:lpstr>
      <vt:lpstr>Word list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 Street Food</dc:title>
  <dc:creator>Zhang, Shuo</dc:creator>
  <cp:lastModifiedBy>V</cp:lastModifiedBy>
  <cp:revision>21</cp:revision>
  <dcterms:created xsi:type="dcterms:W3CDTF">2014-11-05T14:19:37Z</dcterms:created>
  <dcterms:modified xsi:type="dcterms:W3CDTF">2014-11-11T02:30:21Z</dcterms:modified>
</cp:coreProperties>
</file>