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09" autoAdjust="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C60F8-859A-457A-AACA-97431E5432DA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E3F1D-0CF1-4D62-89C5-720B4C5F30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E3F1D-0CF1-4D62-89C5-720B4C5F305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C668918-470D-45DD-AC0B-B2A30C2BB17D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8E75E81-CCA4-4A1F-BDC6-68614CCD14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Japanese 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Oral Q &amp; A Practice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Oral Q &amp; A Practice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Japanese 1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4 May 2010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Question words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000104"/>
          <a:ext cx="8229600" cy="579185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71528"/>
                <a:gridCol w="3000396"/>
                <a:gridCol w="4257676"/>
              </a:tblGrid>
              <a:tr h="413704">
                <a:tc>
                  <a:txBody>
                    <a:bodyPr/>
                    <a:lstStyle/>
                    <a:p>
                      <a:r>
                        <a:rPr lang="en-US" b="0" dirty="0" smtClean="0"/>
                        <a:t>1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b="0" smtClean="0">
                          <a:latin typeface="TAsakai_Lig" pitchFamily="49" charset="-128"/>
                          <a:ea typeface="TAsakai_Lig" pitchFamily="49" charset="-128"/>
                        </a:rPr>
                        <a:t>なに・なん</a:t>
                      </a:r>
                      <a:endParaRPr lang="en-GB" b="0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What</a:t>
                      </a:r>
                      <a:endParaRPr lang="en-GB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なんじ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</a:t>
                      </a:r>
                      <a:r>
                        <a:rPr lang="en-US" baseline="0" dirty="0" smtClean="0"/>
                        <a:t> time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なんさい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old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いつ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いくら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much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いくつ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many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だれ・どなた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どこ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どう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どうして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Why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どうやって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どのぐらい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much/how long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どれ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Which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3704"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TAsakai_Lig" pitchFamily="49" charset="-128"/>
                          <a:ea typeface="TAsakai_Lig" pitchFamily="49" charset="-128"/>
                        </a:rPr>
                        <a:t>どんな</a:t>
                      </a:r>
                      <a:endParaRPr lang="en-GB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sort</a:t>
                      </a:r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en-US" sz="3600" kern="100" dirty="0" smtClean="0">
                <a:solidFill>
                  <a:schemeClr val="dk1"/>
                </a:solidFill>
                <a:latin typeface="Arial" pitchFamily="34" charset="0"/>
                <a:ea typeface="TAsakai_Lig" pitchFamily="49" charset="-128"/>
                <a:cs typeface="Times New Roman"/>
              </a:rPr>
              <a:t>General</a:t>
            </a:r>
            <a:endParaRPr lang="en-GB" sz="3600" kern="100" dirty="0">
              <a:solidFill>
                <a:schemeClr val="dk1"/>
              </a:solidFill>
              <a:latin typeface="Arial" pitchFamily="34" charset="0"/>
              <a:ea typeface="TAsakai_Lig" pitchFamily="49" charset="-128"/>
              <a:cs typeface="Times New Roman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14282" y="1142984"/>
          <a:ext cx="8643998" cy="514436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57190"/>
                <a:gridCol w="2000264"/>
                <a:gridCol w="2500330"/>
                <a:gridCol w="3786214"/>
              </a:tblGrid>
              <a:tr h="500066">
                <a:tc>
                  <a:txBody>
                    <a:bodyPr/>
                    <a:lstStyle/>
                    <a:p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Questions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Short replies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Additions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</a:tr>
              <a:tr h="6013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>
                          <a:ea typeface="TAsakai_Lig" pitchFamily="49" charset="-128"/>
                        </a:rPr>
                        <a:t>1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（お）なまえは　なんですか。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What is your name?</a:t>
                      </a:r>
                      <a:endParaRPr lang="en-GB" sz="12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リサです。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My name is Lisa.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77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>
                          <a:ea typeface="TAsakai_Lig" pitchFamily="49" charset="-128"/>
                        </a:rPr>
                        <a:t>2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どこから　きましたか。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（お）くには　どこですか。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Where are you from?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ちゅうごくから　きました。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ちゅうごくじんです。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am from China.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ペキンの　ちかくの　ちいさい　まちから　きました。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am from a little town near Beijing.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075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>
                          <a:ea typeface="TAsakai_Lig" pitchFamily="49" charset="-128"/>
                        </a:rPr>
                        <a:t>3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なんさいですか。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How old are you?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２０さいです。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am 20.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だいがく２ねんせいです。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</a:t>
                      </a: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am a second year student.  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54346">
                <a:tc>
                  <a:txBody>
                    <a:bodyPr/>
                    <a:lstStyle/>
                    <a:p>
                      <a:pPr marL="0" algn="just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4</a:t>
                      </a:r>
                      <a:endParaRPr kumimoji="0" lang="en-GB" sz="16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ja-JP" altLang="en-US" sz="1600" kern="100" baseline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たんじょうびは　いつですか</a:t>
                      </a:r>
                      <a:r>
                        <a:rPr lang="ja-JP" altLang="en-US" sz="1200" kern="100" baseline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。</a:t>
                      </a:r>
                      <a:r>
                        <a:rPr kumimoji="0" lang="en-US" altLang="ja-JP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When is your birthday?</a:t>
                      </a:r>
                      <a:endParaRPr kumimoji="0"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ja-JP" altLang="en-US" sz="1600" kern="100" baseline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６がつ１９にちです。</a:t>
                      </a:r>
                      <a:endParaRPr kumimoji="0" lang="en-US" altLang="ja-JP" sz="1600" kern="100" baseline="0" dirty="0" smtClean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It is June 19th.</a:t>
                      </a:r>
                      <a:endParaRPr kumimoji="0"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544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>
                          <a:ea typeface="TAsakai_Lig" pitchFamily="49" charset="-128"/>
                        </a:rPr>
                        <a:t>5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どこに　すんでいますか。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うちは　どこですか。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Where do you live?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だいがくの　りょうに　すんでいます。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live in the student dormitory at the Univ.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だいがくに　ちかいですから、べんりです。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It is convenient as it is close to the Univ.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829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>
                          <a:ea typeface="TAsakai_Lig" pitchFamily="49" charset="-128"/>
                        </a:rPr>
                        <a:t>6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600" kern="100" baseline="0" dirty="0">
                          <a:ea typeface="TAsakai_Lig" pitchFamily="49" charset="-128"/>
                        </a:rPr>
                        <a:t>なんの　べんきょうを　していますか。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baseline="0" dirty="0">
                          <a:ea typeface="TAsakai_Lig" pitchFamily="49" charset="-128"/>
                        </a:rPr>
                        <a:t>What do you study?</a:t>
                      </a:r>
                      <a:endParaRPr lang="en-GB" sz="1050" kern="100" baseline="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600" kern="100" baseline="0" dirty="0">
                          <a:ea typeface="TAsakai_Lig" pitchFamily="49" charset="-128"/>
                        </a:rPr>
                        <a:t>ほうりつの　べんきょうを　しています。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baseline="0" dirty="0">
                          <a:ea typeface="TAsakai_Lig" pitchFamily="49" charset="-128"/>
                        </a:rPr>
                        <a:t>I </a:t>
                      </a: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study law.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 smtClean="0">
                          <a:ea typeface="TAsakai_Lig" pitchFamily="49" charset="-128"/>
                        </a:rPr>
                        <a:t>べん</a:t>
                      </a:r>
                      <a:r>
                        <a:rPr lang="ja-JP" sz="1600" kern="100" baseline="0">
                          <a:ea typeface="TAsakai_Lig" pitchFamily="49" charset="-128"/>
                        </a:rPr>
                        <a:t>ごしに　なりたいです</a:t>
                      </a:r>
                      <a:r>
                        <a:rPr lang="ja-JP" sz="1600" kern="100" baseline="0" smtClean="0">
                          <a:ea typeface="TAsakai_Lig" pitchFamily="49" charset="-128"/>
                        </a:rPr>
                        <a:t>。</a:t>
                      </a:r>
                      <a:endParaRPr lang="en-US" altLang="ja-JP" sz="1600" kern="100" baseline="0" dirty="0" smtClean="0">
                        <a:ea typeface="TAsakai_Lig" pitchFamily="49" charset="-128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want to be a lawyer.</a:t>
                      </a:r>
                      <a:endParaRPr lang="en-GB" sz="1200" kern="100" baseline="0" dirty="0" smtClean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Family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071545"/>
          <a:ext cx="8229600" cy="524289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71462"/>
                <a:gridCol w="1857388"/>
                <a:gridCol w="1785950"/>
                <a:gridCol w="4114800"/>
              </a:tblGrid>
              <a:tr h="4124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Questions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Short replies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Additions</a:t>
                      </a:r>
                      <a:endParaRPr lang="en-GB" sz="1600" baseline="0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/>
                </a:tc>
              </a:tr>
              <a:tr h="11694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kern="100" baseline="0" dirty="0" smtClean="0"/>
                        <a:t>1</a:t>
                      </a:r>
                      <a:endParaRPr lang="en-GB" sz="16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かぞくは　なんにんですか。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How many people in your family?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６にんです。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6 people.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baseline="0">
                          <a:ea typeface="TAsakai_Lig" pitchFamily="49" charset="-128"/>
                        </a:rPr>
                        <a:t>ちちと　ははと　あにと　いもうとが　ふたり　います。</a:t>
                      </a:r>
                      <a:endParaRPr lang="en-GB" sz="16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I have a father, a </a:t>
                      </a:r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mother, one </a:t>
                      </a: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elder brother and two younger sisters.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322023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おとうさんの　しごとは　なんですか。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What is your father’s job?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かいしゃいんです。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He works for a company.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コンピューターの　かいしゃに　つとめています。エンジニアです。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He works for a computer company.  He is an engineer.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</a:tr>
              <a:tr h="1322023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おにいさんは　なんさいですか。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How old is your brother?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２２さいです。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He is 22.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きょねん、だいがくを　そつぎょうして、いま、べんごしのべんきょうを　しています。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He graduated from a university last year and he is studying for a solicitor.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</a:tr>
              <a:tr h="101694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mtClean="0">
                          <a:ea typeface="TAsakai_Lig" pitchFamily="49" charset="-128"/>
                        </a:rPr>
                        <a:t>ペットが　いますか。</a:t>
                      </a:r>
                      <a:endParaRPr lang="en-GB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Do you have a pet?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はい、いぬが　います。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Yes, we have a dog.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ea typeface="TAsakai_Lig" pitchFamily="49" charset="-128"/>
                        </a:rPr>
                        <a:t>いぬは　ちいさいです。そして、かわいいです。</a:t>
                      </a:r>
                      <a:endParaRPr lang="en-US" altLang="ja-JP" dirty="0" smtClean="0">
                        <a:ea typeface="TAsakai_Lig" pitchFamily="49" charset="-128"/>
                      </a:endParaRPr>
                    </a:p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The dog is small and cute.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room and town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357298"/>
          <a:ext cx="8229600" cy="46300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8586"/>
                <a:gridCol w="2000264"/>
                <a:gridCol w="2214578"/>
                <a:gridCol w="3686172"/>
              </a:tblGrid>
              <a:tr h="428628">
                <a:tc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Questions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Short replies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Additions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9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1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あなたの　へやに　なにが　ありますか。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What do you have in your room?</a:t>
                      </a:r>
                      <a:endParaRPr lang="en-GB" sz="1200" kern="100" baseline="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コンピューターと　テレビが　あります。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have a computer and a TV.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コンピューターは　あたらしいです。きょねん、たんじょうびに　ちちにもらいました。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The computer is new.  My father gave it to me for my birthday last year.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9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2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ja-JP" altLang="en-US" sz="1800" kern="100" baseline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あなたの　まちに　ゆうめいな　ものが　ありますか。</a:t>
                      </a:r>
                      <a:endParaRPr kumimoji="0" lang="en-GB" altLang="en-US" sz="18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Is there anything famous in your town?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ja-JP" altLang="en-US" sz="1800" kern="100" baseline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ゆうめいな　てらが　あります。</a:t>
                      </a:r>
                      <a:endParaRPr kumimoji="0" lang="en-GB" altLang="en-US" sz="18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There is a famous temple.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まいとし　１がつ　ついたちに　かぞくと　いっしょに　そのてらに　いきます。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go to the temple with my family on the 1st of January every year.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984">
                <a:tc>
                  <a:txBody>
                    <a:bodyPr/>
                    <a:lstStyle/>
                    <a:p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+mn-lt"/>
                          <a:ea typeface="TAsakai_Lig" pitchFamily="49" charset="-128"/>
                          <a:cs typeface="+mn-cs"/>
                        </a:rPr>
                        <a:t>3</a:t>
                      </a:r>
                      <a:endParaRPr lang="en-GB" sz="1200" kern="100" baseline="0" dirty="0">
                        <a:solidFill>
                          <a:schemeClr val="dk1"/>
                        </a:solidFill>
                        <a:latin typeface="+mn-lt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kern="100" baseline="0" smtClean="0">
                          <a:ea typeface="TAsakai_Lig" pitchFamily="49" charset="-128"/>
                        </a:rPr>
                        <a:t>あなたの　まちは　どんな　ところですか。</a:t>
                      </a:r>
                      <a:endParaRPr lang="en-US" altLang="ja-JP" sz="1800" kern="100" baseline="0" dirty="0" smtClean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What sort of place is your town?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kern="100" baseline="0" smtClean="0">
                          <a:ea typeface="TAsakai_Lig" pitchFamily="49" charset="-128"/>
                        </a:rPr>
                        <a:t>まちの　なまえは　バーミンガムです。</a:t>
                      </a:r>
                      <a:endParaRPr lang="en-US" altLang="ja-JP" sz="1800" kern="100" baseline="0" dirty="0" smtClean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kern="100" baseline="0" smtClean="0">
                          <a:ea typeface="TAsakai_Lig" pitchFamily="49" charset="-128"/>
                        </a:rPr>
                        <a:t>おおきいまちです。</a:t>
                      </a:r>
                      <a:endParaRPr lang="en-US" altLang="ja-JP" sz="1800" kern="100" baseline="0" dirty="0" smtClean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It is called Birmingham.  It is a big town.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kern="100" baseline="0" smtClean="0">
                          <a:ea typeface="TAsakai_Lig" pitchFamily="49" charset="-128"/>
                        </a:rPr>
                        <a:t>バーミンガムは　コベントリーの　にしに　あります。こべんとりーから　くるまで　２０ぷんです。</a:t>
                      </a:r>
                      <a:endParaRPr lang="en-US" altLang="ja-JP" sz="1800" kern="100" baseline="0" dirty="0" smtClean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Birmingham is situated to the west of Coventry and it takes 20 minutes from Coventry by car.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routine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71472" y="1214422"/>
          <a:ext cx="8401080" cy="547868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5433"/>
                <a:gridCol w="2307773"/>
                <a:gridCol w="1714512"/>
                <a:gridCol w="4043362"/>
              </a:tblGrid>
              <a:tr h="348290">
                <a:tc>
                  <a:txBody>
                    <a:bodyPr/>
                    <a:lstStyle/>
                    <a:p>
                      <a:endParaRPr lang="en-GB" sz="1800" baseline="0" dirty="0">
                        <a:latin typeface="TAsakai_Lig" pitchFamily="49" charset="-128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Questions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Short replies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Additions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7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baseline="0" dirty="0">
                          <a:ea typeface="TAsakai_Lig" pitchFamily="49" charset="-128"/>
                        </a:rPr>
                        <a:t>1</a:t>
                      </a:r>
                      <a:endParaRPr lang="en-GB" sz="1800" kern="100" baseline="0" dirty="0">
                        <a:latin typeface="TAsakai_Lig" pitchFamily="49" charset="-128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なんじに　おきますか。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What time do you get up?</a:t>
                      </a:r>
                      <a:endParaRPr lang="en-GB" sz="1200" kern="100" baseline="0" dirty="0"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たいてい　７じに　おきます</a:t>
                      </a:r>
                      <a:r>
                        <a:rPr lang="ja-JP" sz="1800" kern="100" baseline="0" smtClean="0">
                          <a:ea typeface="TAsakai_Lig" pitchFamily="49" charset="-128"/>
                        </a:rPr>
                        <a:t>。</a:t>
                      </a: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I 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normally get up at 7.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でも　しゅうま</a:t>
                      </a:r>
                      <a:r>
                        <a:rPr lang="ja-JP" sz="1800" kern="100" baseline="0" smtClean="0">
                          <a:ea typeface="TAsakai_Lig" pitchFamily="49" charset="-128"/>
                        </a:rPr>
                        <a:t>つ</a:t>
                      </a:r>
                      <a:r>
                        <a:rPr lang="ja-JP" altLang="en-US" sz="1800" kern="100" baseline="0" smtClean="0">
                          <a:ea typeface="TAsakai_Lig" pitchFamily="49" charset="-128"/>
                        </a:rPr>
                        <a:t>は</a:t>
                      </a:r>
                      <a:r>
                        <a:rPr lang="ja-JP" sz="1800" kern="100" baseline="0">
                          <a:ea typeface="TAsakai_Lig" pitchFamily="49" charset="-128"/>
                        </a:rPr>
                        <a:t>　１１じに　おきます。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But on weekends, I get up at 11.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7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baseline="0" dirty="0">
                          <a:ea typeface="TAsakai_Lig" pitchFamily="49" charset="-128"/>
                        </a:rPr>
                        <a:t>2</a:t>
                      </a:r>
                      <a:endParaRPr lang="en-GB" sz="1800" kern="100" baseline="0" dirty="0">
                        <a:latin typeface="TAsakai_Lig" pitchFamily="49" charset="-128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なんじに　ねますか。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What time do you go to bed?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たいてい１０じに　ねます。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normally go to bed at 10.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でも　テストの　まえに（は）、１２じまで　べんきょうして　ねます。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But 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before tests, I normally study till 12 and go to sleep.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baseline="0" dirty="0">
                          <a:ea typeface="TAsakai_Lig" pitchFamily="49" charset="-128"/>
                        </a:rPr>
                        <a:t>3</a:t>
                      </a:r>
                      <a:endParaRPr lang="en-GB" sz="1800" kern="100" baseline="0" dirty="0">
                        <a:latin typeface="TAsakai_Lig" pitchFamily="49" charset="-128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u="sng" kern="100" baseline="0">
                          <a:ea typeface="TAsakai_Lig" pitchFamily="49" charset="-128"/>
                        </a:rPr>
                        <a:t>あさごはんに</a:t>
                      </a:r>
                      <a:r>
                        <a:rPr lang="ja-JP" sz="1800" kern="100" baseline="0">
                          <a:ea typeface="TAsakai_Lig" pitchFamily="49" charset="-128"/>
                        </a:rPr>
                        <a:t>　なにを　たべますか</a:t>
                      </a:r>
                      <a:r>
                        <a:rPr lang="ja-JP" sz="1400" kern="100" baseline="0" smtClean="0">
                          <a:ea typeface="TAsakai_Lig" pitchFamily="49" charset="-128"/>
                        </a:rPr>
                        <a:t>。（</a:t>
                      </a:r>
                      <a:r>
                        <a:rPr lang="ja-JP" sz="1400" kern="100" baseline="0">
                          <a:ea typeface="TAsakai_Lig" pitchFamily="49" charset="-128"/>
                        </a:rPr>
                        <a:t>ひるごはんに・ばんごはんに</a:t>
                      </a:r>
                      <a:r>
                        <a:rPr lang="ja-JP" sz="1400" kern="100" baseline="0" smtClean="0">
                          <a:ea typeface="TAsakai_Lig" pitchFamily="49" charset="-128"/>
                        </a:rPr>
                        <a:t>）</a:t>
                      </a: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What 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do you eat for breakfast?   /lunch/dinner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オムレツを　たべます。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eat </a:t>
                      </a: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omelets.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たまごを　ふたつ　つかって　オムレツを　つくって　たべます。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use two eggs and make </a:t>
                      </a: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oblate 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and eat it.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81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baseline="0" dirty="0">
                          <a:ea typeface="TAsakai_Lig" pitchFamily="49" charset="-128"/>
                        </a:rPr>
                        <a:t>4</a:t>
                      </a:r>
                      <a:endParaRPr lang="en-GB" sz="1800" kern="100" baseline="0" dirty="0">
                        <a:latin typeface="TAsakai_Lig" pitchFamily="49" charset="-128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u="sng" kern="100" baseline="0">
                          <a:ea typeface="TAsakai_Lig" pitchFamily="49" charset="-128"/>
                        </a:rPr>
                        <a:t>にちようびに</a:t>
                      </a:r>
                      <a:r>
                        <a:rPr lang="ja-JP" sz="1800" kern="100" baseline="0">
                          <a:ea typeface="TAsakai_Lig" pitchFamily="49" charset="-128"/>
                        </a:rPr>
                        <a:t>　なにを　しますか</a:t>
                      </a:r>
                      <a:r>
                        <a:rPr lang="ja-JP" sz="1800" kern="100" baseline="0" smtClean="0">
                          <a:ea typeface="TAsakai_Lig" pitchFamily="49" charset="-128"/>
                        </a:rPr>
                        <a:t>。</a:t>
                      </a:r>
                      <a:r>
                        <a:rPr lang="ja-JP" sz="1400" kern="100" baseline="0" smtClean="0">
                          <a:ea typeface="TAsakai_Lig" pitchFamily="49" charset="-128"/>
                        </a:rPr>
                        <a:t>（</a:t>
                      </a:r>
                      <a:r>
                        <a:rPr lang="ja-JP" altLang="en-US" sz="1400" kern="100" baseline="0" smtClean="0">
                          <a:ea typeface="TAsakai_Lig" pitchFamily="49" charset="-128"/>
                        </a:rPr>
                        <a:t>やすみのひ</a:t>
                      </a:r>
                      <a:r>
                        <a:rPr lang="ja-JP" sz="1400" kern="100" baseline="0" smtClean="0">
                          <a:ea typeface="TAsakai_Lig" pitchFamily="49" charset="-128"/>
                        </a:rPr>
                        <a:t>に</a:t>
                      </a:r>
                      <a:r>
                        <a:rPr lang="ja-JP" sz="1400" kern="100" baseline="0">
                          <a:ea typeface="TAsakai_Lig" pitchFamily="49" charset="-128"/>
                        </a:rPr>
                        <a:t>・しゅうまつに・ばんごはんの　あとで・ひるごはんの　まえに）</a:t>
                      </a:r>
                      <a:endParaRPr lang="en-GB" sz="14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kern="100" baseline="0" dirty="0">
                          <a:ea typeface="TAsakai_Lig" pitchFamily="49" charset="-128"/>
                        </a:rPr>
                        <a:t>What do you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 do on Sunday?  </a:t>
                      </a:r>
                      <a:r>
                        <a:rPr lang="en-US" sz="1200" kern="100" baseline="0" dirty="0" smtClean="0">
                          <a:ea typeface="TAsakai_Lig" pitchFamily="49" charset="-128"/>
                        </a:rPr>
                        <a:t>/day off/ </a:t>
                      </a:r>
                      <a:r>
                        <a:rPr lang="en-US" sz="1200" kern="100" baseline="0" dirty="0">
                          <a:ea typeface="TAsakai_Lig" pitchFamily="49" charset="-128"/>
                        </a:rPr>
                        <a:t>weekend/after the dinner/before lunch?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テニスを　します。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play tennis.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baseline="0">
                          <a:ea typeface="TAsakai_Lig" pitchFamily="49" charset="-128"/>
                        </a:rPr>
                        <a:t>わたしは　だいがくの　テニスクラブの　メンバーです。にちようびに　テニスを　します。かようびと　どようびにも　テニスを　します。</a:t>
                      </a:r>
                      <a:endParaRPr lang="en-GB" sz="1800" kern="100" baseline="0" dirty="0"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baseline="0" dirty="0">
                          <a:ea typeface="TAsakai_Lig" pitchFamily="49" charset="-128"/>
                        </a:rPr>
                        <a:t>I am a member of University Tennis club and we play tennis on Sundays.  We also play on Tue and Fri</a:t>
                      </a:r>
                      <a:endParaRPr lang="en-GB" sz="1200" kern="1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85720" y="1714488"/>
          <a:ext cx="8229600" cy="320963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0024"/>
                <a:gridCol w="2428892"/>
                <a:gridCol w="1857388"/>
                <a:gridCol w="3543296"/>
              </a:tblGrid>
              <a:tr h="227964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Questions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Short replies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Additions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1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latin typeface="Arial" pitchFamily="34" charset="0"/>
                          <a:ea typeface="TAsakai_Lig" pitchFamily="49" charset="-128"/>
                        </a:rPr>
                        <a:t>どんな　</a:t>
                      </a:r>
                      <a:r>
                        <a:rPr lang="ja-JP" sz="1800" u="sng" kern="100">
                          <a:latin typeface="Arial" pitchFamily="34" charset="0"/>
                          <a:ea typeface="TAsakai_Lig" pitchFamily="49" charset="-128"/>
                        </a:rPr>
                        <a:t>えいがが</a:t>
                      </a:r>
                      <a:r>
                        <a:rPr lang="ja-JP" sz="1800" kern="100">
                          <a:latin typeface="Arial" pitchFamily="34" charset="0"/>
                          <a:ea typeface="TAsakai_Lig" pitchFamily="49" charset="-128"/>
                        </a:rPr>
                        <a:t>　すきですか。</a:t>
                      </a:r>
                      <a:endParaRPr lang="en-GB" sz="1800" kern="100" dirty="0">
                        <a:latin typeface="Arial" pitchFamily="34" charset="0"/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latin typeface="Arial" pitchFamily="34" charset="0"/>
                          <a:ea typeface="TAsakai_Lig" pitchFamily="49" charset="-128"/>
                        </a:rPr>
                        <a:t>（ほんが・たべものが）</a:t>
                      </a:r>
                      <a:endParaRPr lang="en-GB" sz="1800" kern="100" dirty="0">
                        <a:latin typeface="Arial" pitchFamily="34" charset="0"/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Arial" pitchFamily="34" charset="0"/>
                          <a:ea typeface="TAsakai_Lig" pitchFamily="49" charset="-128"/>
                        </a:rPr>
                        <a:t>What film /book/food do you like?</a:t>
                      </a:r>
                      <a:endParaRPr lang="en-GB" sz="1200" kern="10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Shrek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が　すきです。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like Shrek.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おもしろいですから、わたしは</a:t>
                      </a:r>
                      <a:r>
                        <a:rPr lang="en-US" sz="18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 Shrek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が　すきです。</a:t>
                      </a:r>
                      <a:r>
                        <a:rPr lang="en-GB" sz="18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or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　わたしは　おもしろいえいがが　すきです。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like Shrek because it is funny. or  I like funny movies.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2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Arial" pitchFamily="34" charset="0"/>
                          <a:ea typeface="TAsakai_Lig" pitchFamily="49" charset="-128"/>
                        </a:rPr>
                        <a:t>スポーツは　なにがすきですか。</a:t>
                      </a:r>
                      <a:endParaRPr lang="en-US" altLang="ja-JP" dirty="0" smtClean="0">
                        <a:latin typeface="Arial" pitchFamily="34" charset="0"/>
                        <a:ea typeface="TAsakai_Lig" pitchFamily="49" charset="-128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What sports do you like?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バドミントンが　すきです。</a:t>
                      </a:r>
                      <a:endParaRPr lang="en-US" altLang="ja-JP" sz="1800" kern="100" dirty="0" smtClean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like badminton.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すいようびと　きんようびに　ともだちと　します。</a:t>
                      </a:r>
                      <a:endParaRPr lang="en-US" altLang="ja-JP" sz="1800" kern="100" dirty="0" smtClean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play it on Wed and Friday with my friends.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870">
                <a:tc>
                  <a:txBody>
                    <a:bodyPr/>
                    <a:lstStyle/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3</a:t>
                      </a:r>
                      <a:endParaRPr lang="en-GB" sz="1200" kern="100" dirty="0" smtClean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しゅみは　なんですか。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baseline="0" dirty="0">
                          <a:latin typeface="Arial" pitchFamily="34" charset="0"/>
                          <a:ea typeface="TAsakai_Lig" pitchFamily="49" charset="-128"/>
                        </a:rPr>
                        <a:t>What is your hobby?</a:t>
                      </a:r>
                      <a:endParaRPr lang="en-GB" sz="1050" kern="100" baseline="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ピアノ</a:t>
                      </a:r>
                      <a:r>
                        <a:rPr lang="ja-JP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で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す。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50" kern="100" baseline="0" dirty="0">
                          <a:latin typeface="Arial" pitchFamily="34" charset="0"/>
                          <a:ea typeface="TAsakai_Lig" pitchFamily="49" charset="-128"/>
                        </a:rPr>
                        <a:t>My hobby is </a:t>
                      </a:r>
                      <a:r>
                        <a:rPr lang="en-US" sz="1050" kern="100" baseline="0" dirty="0" smtClean="0">
                          <a:latin typeface="Arial" pitchFamily="34" charset="0"/>
                          <a:ea typeface="TAsakai_Lig" pitchFamily="49" charset="-128"/>
                        </a:rPr>
                        <a:t>piano.</a:t>
                      </a:r>
                      <a:endParaRPr lang="en-GB" sz="1050" kern="100" baseline="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600" kern="100" baseline="0" smtClean="0">
                          <a:latin typeface="Arial" pitchFamily="34" charset="0"/>
                          <a:ea typeface="TAsakai_Lig" pitchFamily="49" charset="-128"/>
                        </a:rPr>
                        <a:t>５</a:t>
                      </a:r>
                      <a:r>
                        <a:rPr lang="ja-JP" sz="1600" kern="100" baseline="0" smtClean="0">
                          <a:latin typeface="Arial" pitchFamily="34" charset="0"/>
                          <a:ea typeface="TAsakai_Lig" pitchFamily="49" charset="-128"/>
                        </a:rPr>
                        <a:t>ね</a:t>
                      </a:r>
                      <a:r>
                        <a:rPr lang="ja-JP" sz="1600" kern="100" baseline="0">
                          <a:latin typeface="Arial" pitchFamily="34" charset="0"/>
                          <a:ea typeface="TAsakai_Lig" pitchFamily="49" charset="-128"/>
                        </a:rPr>
                        <a:t>んかん　</a:t>
                      </a:r>
                      <a:r>
                        <a:rPr lang="ja-JP" altLang="en-US" sz="1600" kern="100" baseline="0" smtClean="0">
                          <a:latin typeface="Arial" pitchFamily="34" charset="0"/>
                          <a:ea typeface="TAsakai_Lig" pitchFamily="49" charset="-128"/>
                        </a:rPr>
                        <a:t>ピアノをならっています。</a:t>
                      </a:r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have been </a:t>
                      </a:r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learning the</a:t>
                      </a:r>
                      <a:r>
                        <a:rPr lang="en-US" sz="1200" kern="1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 piano </a:t>
                      </a:r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for 5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years.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Holidays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85720" y="1142984"/>
          <a:ext cx="8443914" cy="5476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3194"/>
                <a:gridCol w="2169602"/>
                <a:gridCol w="1495316"/>
                <a:gridCol w="448580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Questions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Short replies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Additions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latin typeface="TAsakai_Lig" pitchFamily="49" charset="-128"/>
                          <a:ea typeface="TAsakai_Lig" pitchFamily="49" charset="-128"/>
                        </a:rPr>
                        <a:t>イースターの　やすみに　どこに　いきました</a:t>
                      </a:r>
                      <a:r>
                        <a:rPr lang="ja-JP" sz="1600" kern="100" smtClean="0">
                          <a:latin typeface="TAsakai_Lig" pitchFamily="49" charset="-128"/>
                          <a:ea typeface="TAsakai_Lig" pitchFamily="49" charset="-128"/>
                        </a:rPr>
                        <a:t>か。</a:t>
                      </a:r>
                      <a:endParaRPr lang="en-GB" sz="1600" kern="100" dirty="0" smtClean="0">
                        <a:latin typeface="TAsakai_Lig" pitchFamily="49" charset="-128"/>
                        <a:ea typeface="TAsakai_Lig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latin typeface="Arial" pitchFamily="34" charset="0"/>
                          <a:cs typeface="Arial" pitchFamily="34" charset="0"/>
                        </a:rPr>
                        <a:t>Where did you go at Easter?</a:t>
                      </a:r>
                      <a:endParaRPr lang="en-GB" sz="1200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パリに　いきました。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TAsakai_Lig" pitchFamily="49" charset="-128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went to Paris.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モナリサが　みたかったですから　ルーブルに　いきました。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TAsakai_Lig" pitchFamily="49" charset="-128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wanted to see Mona Lisa, so I went to the Louvre.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だれと　いきましたか</a:t>
                      </a:r>
                      <a:r>
                        <a:rPr lang="ja-JP" sz="18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。</a:t>
                      </a:r>
                      <a:r>
                        <a:rPr lang="en-US" sz="11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Who </a:t>
                      </a:r>
                      <a:r>
                        <a:rPr lang="en-US" sz="11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did you go with?  </a:t>
                      </a:r>
                      <a:endParaRPr lang="en-GB" sz="11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ともだちと　いきました。</a:t>
                      </a:r>
                      <a:r>
                        <a:rPr lang="en-US" sz="11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went with my friends.</a:t>
                      </a:r>
                      <a:endParaRPr lang="en-GB" sz="11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ともだちも　えが　すきです。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TAsakai_Lig" pitchFamily="49" charset="-128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My friends also like pictures.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どうやって　いきましたか。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TAsakai_Lig" pitchFamily="49" charset="-128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How did you go?  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でんしゃで　いきました。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 went by train.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ロンドンで　ユーロスターに　のって、パリで　おりました</a:t>
                      </a:r>
                      <a:r>
                        <a:rPr lang="ja-JP" sz="16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。２</a:t>
                      </a:r>
                      <a:r>
                        <a:rPr lang="ja-JP" sz="16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じかん　かかりました。</a:t>
                      </a:r>
                      <a:r>
                        <a:rPr lang="en-US" sz="11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 got on the Euro Star at London and got off at Paris.  It took 1 hour.</a:t>
                      </a:r>
                      <a:endParaRPr lang="en-GB" sz="11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パリに　どのぐらい　いましたか。</a:t>
                      </a:r>
                      <a:endParaRPr lang="en-GB" sz="1800" kern="100" dirty="0">
                        <a:solidFill>
                          <a:schemeClr val="dk1"/>
                        </a:solidFill>
                        <a:latin typeface="TAsakai_Lig" pitchFamily="49" charset="-128"/>
                        <a:ea typeface="TAsakai_Lig" pitchFamily="49" charset="-128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How long </a:t>
                      </a:r>
                      <a:r>
                        <a:rPr lang="en-US" sz="1200" kern="10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did </a:t>
                      </a:r>
                      <a:r>
                        <a:rPr lang="en-US" sz="12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you stay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 Paris?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みっか　いました。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 </a:t>
                      </a:r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stayed there 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 3 days.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ホテル</a:t>
                      </a:r>
                      <a:r>
                        <a:rPr lang="ja-JP" sz="18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は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　</a:t>
                      </a:r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エッフェル</a:t>
                      </a:r>
                      <a:r>
                        <a:rPr lang="ja-JP" sz="1800" kern="100" smtClean="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と</a:t>
                      </a: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うの　ちかくに　ありました。　ホテルは　ふるかったですが、きれいでした。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Our hotel was near the Eiffel Tower.  The hotel was old but clean.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パリで　なにを　しましたか。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What did you do there?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かいものを　しました。</a:t>
                      </a:r>
                      <a:r>
                        <a:rPr lang="en-US" sz="11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 did some shopping</a:t>
                      </a:r>
                      <a:r>
                        <a:rPr lang="en-US" sz="1100" kern="100" dirty="0"/>
                        <a:t>.</a:t>
                      </a:r>
                      <a:endParaRPr lang="en-GB" sz="1100" kern="100" dirty="0">
                        <a:latin typeface="Century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かわいかったですから、　スカーフを　かいました。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bought a scarf as it was cute.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たべものは　どうでしたか。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How was the food?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よかったです。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It was good</a:t>
                      </a:r>
                      <a:r>
                        <a:rPr lang="en-US" sz="1050" kern="100" dirty="0"/>
                        <a:t>.</a:t>
                      </a:r>
                      <a:endParaRPr lang="en-GB" sz="1050" kern="100" dirty="0">
                        <a:latin typeface="Century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dk1"/>
                          </a:solidFill>
                          <a:latin typeface="TAsakai_Lig" pitchFamily="49" charset="-128"/>
                          <a:ea typeface="TAsakai_Lig" pitchFamily="49" charset="-128"/>
                          <a:cs typeface="+mn-cs"/>
                        </a:rPr>
                        <a:t>ホテルの　ちかくの　にほんの　レストランは　とてもよかったです。　やすかったですが、おいしかったです。そこで　すしを　たべました。</a:t>
                      </a:r>
                      <a:r>
                        <a:rPr lang="en-US" sz="11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Japanese restaurant near the hotel was very good.  It was cheap, but delicious</a:t>
                      </a:r>
                      <a:r>
                        <a:rPr lang="en-US" sz="1100" kern="100" dirty="0">
                          <a:latin typeface="Arial" pitchFamily="34" charset="0"/>
                          <a:cs typeface="Arial" pitchFamily="34" charset="0"/>
                        </a:rPr>
                        <a:t>.  We ate sushi there.</a:t>
                      </a:r>
                      <a:endParaRPr lang="en-GB" sz="1100" kern="1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GB" dirty="0" smtClean="0"/>
              <a:t>Presents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71472" y="1214422"/>
          <a:ext cx="8043891" cy="37433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1172"/>
                <a:gridCol w="1650488"/>
                <a:gridCol w="2500330"/>
                <a:gridCol w="3571901"/>
              </a:tblGrid>
              <a:tr h="331472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Questions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Short replies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Additions</a:t>
                      </a:r>
                      <a:endParaRPr lang="en-GB" sz="1600" baseline="0" dirty="0">
                        <a:solidFill>
                          <a:schemeClr val="tx1"/>
                        </a:solidFill>
                        <a:latin typeface="Arial" pitchFamily="34" charset="0"/>
                        <a:ea typeface="TAsakai_Lig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889">
                <a:tc>
                  <a:txBody>
                    <a:bodyPr/>
                    <a:lstStyle/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1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latin typeface="Arial" pitchFamily="34" charset="0"/>
                          <a:ea typeface="TAsakai_Lig" pitchFamily="49" charset="-128"/>
                        </a:rPr>
                        <a:t>クリスマスに　かぞくに　なにを　あげましたか。</a:t>
                      </a:r>
                      <a:r>
                        <a:rPr lang="en-US" sz="1200" kern="100" dirty="0">
                          <a:latin typeface="Arial" pitchFamily="34" charset="0"/>
                          <a:ea typeface="TAsakai_Lig" pitchFamily="49" charset="-128"/>
                        </a:rPr>
                        <a:t>What did you give to your family </a:t>
                      </a:r>
                      <a:r>
                        <a:rPr lang="en-US" sz="1200" kern="100" dirty="0" smtClean="0">
                          <a:latin typeface="Arial" pitchFamily="34" charset="0"/>
                          <a:ea typeface="TAsakai_Lig" pitchFamily="49" charset="-128"/>
                        </a:rPr>
                        <a:t>on </a:t>
                      </a:r>
                      <a:r>
                        <a:rPr lang="en-US" sz="1200" kern="100" dirty="0">
                          <a:latin typeface="Arial" pitchFamily="34" charset="0"/>
                          <a:ea typeface="TAsakai_Lig" pitchFamily="49" charset="-128"/>
                        </a:rPr>
                        <a:t>Christmas?  </a:t>
                      </a:r>
                      <a:endParaRPr lang="en-GB" sz="1200" kern="100" dirty="0">
                        <a:latin typeface="Arial" pitchFamily="34" charset="0"/>
                        <a:ea typeface="TAsakai_Lig" pitchFamily="49" charset="-128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わたしは　いもうとに　にほんの　まんがを　あげました。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gave my sister a Japanese </a:t>
                      </a:r>
                      <a:r>
                        <a:rPr lang="en-US" sz="1200" kern="100" dirty="0" err="1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manga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いもうとは　にほんの　まんがが　すきですから、　ロンドンの　にほんの　ほんやで　まんがを　かいました。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My sister likes Japanese </a:t>
                      </a:r>
                      <a:r>
                        <a:rPr lang="en-US" sz="1200" kern="100" dirty="0" err="1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manga</a:t>
                      </a:r>
                      <a:r>
                        <a:rPr lang="en-US" sz="1200" kern="100" dirty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, so I bought it at a Japanese bookshop in London.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539">
                <a:tc>
                  <a:txBody>
                    <a:bodyPr/>
                    <a:lstStyle/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2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たんじょうびに　なにを　もらいましたか。</a:t>
                      </a:r>
                      <a:endParaRPr lang="en-US" altLang="ja-JP" sz="1800" kern="100" dirty="0" smtClean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  <a:p>
                      <a:r>
                        <a:rPr lang="en-US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What did you get for your birthday?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800" kern="10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わたしは　あねに　ゆびわを　　もらいました</a:t>
                      </a:r>
                      <a:r>
                        <a:rPr lang="ja-JP" altLang="en-US" smtClean="0">
                          <a:latin typeface="Arial" pitchFamily="34" charset="0"/>
                          <a:ea typeface="TAsakai_Lig" pitchFamily="49" charset="-128"/>
                        </a:rPr>
                        <a:t>。</a:t>
                      </a:r>
                      <a:r>
                        <a:rPr lang="en-US" altLang="ja-JP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I got a ring from my sister.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mtClean="0">
                          <a:latin typeface="Arial" pitchFamily="34" charset="0"/>
                          <a:ea typeface="TAsakai_Lig" pitchFamily="49" charset="-128"/>
                        </a:rPr>
                        <a:t>あねは　そのゆびわを　つくりました。</a:t>
                      </a:r>
                      <a:endParaRPr lang="en-US" altLang="ja-JP" dirty="0" smtClean="0">
                        <a:latin typeface="Arial" pitchFamily="34" charset="0"/>
                        <a:ea typeface="TAsakai_Lig" pitchFamily="49" charset="-128"/>
                      </a:endParaRPr>
                    </a:p>
                    <a:p>
                      <a:r>
                        <a:rPr lang="ja-JP" altLang="en-US" smtClean="0">
                          <a:latin typeface="Arial" pitchFamily="34" charset="0"/>
                          <a:ea typeface="TAsakai_Lig" pitchFamily="49" charset="-128"/>
                        </a:rPr>
                        <a:t>とても　かわいいです。</a:t>
                      </a:r>
                      <a:r>
                        <a:rPr lang="en-US" altLang="ja-JP" sz="1200" kern="1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sakai_Lig" pitchFamily="49" charset="-128"/>
                          <a:cs typeface="+mn-cs"/>
                        </a:rPr>
                        <a:t>She made it.  It is very cute.</a:t>
                      </a:r>
                      <a:endParaRPr lang="en-GB" sz="1200" kern="100" dirty="0">
                        <a:solidFill>
                          <a:schemeClr val="dk1"/>
                        </a:solidFill>
                        <a:latin typeface="Arial" pitchFamily="34" charset="0"/>
                        <a:ea typeface="TAsakai_Lig" pitchFamily="49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149</TotalTime>
  <Words>655</Words>
  <Application>Microsoft Office PowerPoint</Application>
  <PresentationFormat>On-screen Show (4:3)</PresentationFormat>
  <Paragraphs>255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Oral Q &amp; A Practice</vt:lpstr>
      <vt:lpstr>Question words</vt:lpstr>
      <vt:lpstr>General</vt:lpstr>
      <vt:lpstr>Family</vt:lpstr>
      <vt:lpstr>Your room and town</vt:lpstr>
      <vt:lpstr>Your routine</vt:lpstr>
      <vt:lpstr>Favorites</vt:lpstr>
      <vt:lpstr>Holidays</vt:lpstr>
      <vt:lpstr>Presents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Katsuko</dc:creator>
  <cp:lastModifiedBy>lcsgaq</cp:lastModifiedBy>
  <cp:revision>23</cp:revision>
  <dcterms:created xsi:type="dcterms:W3CDTF">2010-04-24T07:02:42Z</dcterms:created>
  <dcterms:modified xsi:type="dcterms:W3CDTF">2010-05-04T08:05:34Z</dcterms:modified>
</cp:coreProperties>
</file>